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9" r:id="rId3"/>
    <p:sldId id="260" r:id="rId4"/>
    <p:sldId id="261" r:id="rId5"/>
    <p:sldId id="262" r:id="rId6"/>
    <p:sldId id="257" r:id="rId7"/>
    <p:sldId id="258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70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EAB200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9.7215382607560782E-2"/>
          <c:y val="3.6488306792074973E-2"/>
          <c:w val="0.87392550143266479"/>
          <c:h val="0.8061224489795918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-8.101851851851849E-2"/>
                  <c:y val="-7.936507936507938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     </a:t>
                    </a:r>
                    <a:r>
                      <a:rPr lang="en-US"/>
                      <a:t>556393,4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Всего доходов, тыс.руб.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556393.4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8.101851851851849E-2"/>
                  <c:y val="-9.126984126984126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Факт       </a:t>
                    </a:r>
                    <a:r>
                      <a:rPr lang="en-US"/>
                      <a:t>552298,8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Всего доходов, тыс.руб.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552298.80000000005</c:v>
                </c:pt>
              </c:numCache>
            </c:numRef>
          </c:val>
        </c:ser>
        <c:shape val="box"/>
        <c:axId val="82261120"/>
        <c:axId val="82262656"/>
        <c:axId val="0"/>
      </c:bar3DChart>
      <c:catAx>
        <c:axId val="82261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262656"/>
        <c:crosses val="autoZero"/>
        <c:auto val="1"/>
        <c:lblAlgn val="ctr"/>
        <c:lblOffset val="100"/>
      </c:catAx>
      <c:valAx>
        <c:axId val="82262656"/>
        <c:scaling>
          <c:orientation val="minMax"/>
          <c:max val="700000"/>
          <c:min val="0"/>
        </c:scaling>
        <c:axPos val="l"/>
        <c:majorGridlines/>
        <c:numFmt formatCode="General" sourceLinked="1"/>
        <c:tickLblPos val="nextTo"/>
        <c:crossAx val="82261120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</c:chart>
  <c:spPr>
    <a:solidFill>
      <a:srgbClr val="EEECE1"/>
    </a:solidFill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5848985766512006"/>
          <c:y val="0.91104374696182311"/>
        </c:manualLayout>
      </c:layout>
      <c:txPr>
        <a:bodyPr/>
        <a:lstStyle/>
        <a:p>
          <a:pPr>
            <a:defRPr sz="2400">
              <a:solidFill>
                <a:srgbClr val="C00000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расходы 17275,4 тыс.руб.</c:v>
                </c:pt>
              </c:strCache>
            </c:strRef>
          </c:tx>
          <c:explosion val="25"/>
          <c:dPt>
            <c:idx val="0"/>
            <c:spPr>
              <a:solidFill>
                <a:srgbClr val="3399FF"/>
              </a:solidFill>
            </c:spPr>
          </c:dPt>
          <c:dPt>
            <c:idx val="1"/>
            <c:spPr>
              <a:solidFill>
                <a:srgbClr val="FF33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4.7056096430227234E-2"/>
                  <c:y val="-0.1380389556568587"/>
                </c:manualLayout>
              </c:layout>
              <c:tx>
                <c:rich>
                  <a:bodyPr/>
                  <a:lstStyle/>
                  <a:p>
                    <a:r>
                      <a:rPr lang="ru-RU" sz="1800"/>
                      <a:t>Обеспечение</a:t>
                    </a:r>
                    <a:r>
                      <a:rPr lang="ru-RU" sz="1800" baseline="0"/>
                      <a:t> деятельности клубов </a:t>
                    </a:r>
                    <a:r>
                      <a:rPr lang="en-US" sz="1800"/>
                      <a:t>7380,2</a:t>
                    </a:r>
                    <a:r>
                      <a:rPr lang="ru-RU" sz="1800"/>
                      <a:t>; 42,7%</a:t>
                    </a:r>
                    <a:endParaRPr lang="en-US" sz="1800"/>
                  </a:p>
                </c:rich>
              </c:tx>
              <c:dLblPos val="bestFit"/>
            </c:dLbl>
            <c:dLbl>
              <c:idx val="1"/>
              <c:layout>
                <c:manualLayout>
                  <c:x val="9.2721372276309815E-3"/>
                  <c:y val="1.1464345904130405E-2"/>
                </c:manualLayout>
              </c:layout>
              <c:tx>
                <c:rich>
                  <a:bodyPr/>
                  <a:lstStyle/>
                  <a:p>
                    <a:r>
                      <a:rPr lang="ru-RU" sz="1800"/>
                      <a:t>Обеспечение деятельности библиотек </a:t>
                    </a:r>
                    <a:r>
                      <a:rPr lang="en-US" sz="1800"/>
                      <a:t>6834,3</a:t>
                    </a:r>
                    <a:r>
                      <a:rPr lang="ru-RU" sz="1800"/>
                      <a:t>; 39,6%</a:t>
                    </a:r>
                    <a:endParaRPr lang="en-US" sz="1800"/>
                  </a:p>
                </c:rich>
              </c:tx>
              <c:dLblPos val="bestFit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800"/>
                      <a:t>Другие вопросы в области культуры </a:t>
                    </a:r>
                    <a:r>
                      <a:rPr lang="en-US" sz="1800"/>
                      <a:t>2804,7</a:t>
                    </a:r>
                    <a:r>
                      <a:rPr lang="ru-RU" sz="1800"/>
                      <a:t>; 16,2% </a:t>
                    </a:r>
                    <a:endParaRPr lang="en-US" sz="1800"/>
                  </a:p>
                </c:rich>
              </c:tx>
              <c:dLblPos val="bestFit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800"/>
                      <a:t>Программы в области культуры </a:t>
                    </a:r>
                    <a:r>
                      <a:rPr lang="en-US" sz="1800"/>
                      <a:t>256,2</a:t>
                    </a:r>
                    <a:r>
                      <a:rPr lang="ru-RU" sz="1800"/>
                      <a:t>; 1,5%</a:t>
                    </a:r>
                    <a:endParaRPr lang="en-US" sz="1800"/>
                  </a:p>
                </c:rich>
              </c:tx>
              <c:dLblPos val="bestFit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Обеспечение деятельности клубов</c:v>
                </c:pt>
                <c:pt idx="1">
                  <c:v>Обеспечение деятельности библиотек</c:v>
                </c:pt>
                <c:pt idx="2">
                  <c:v>Другие вопросы в области культуры</c:v>
                </c:pt>
                <c:pt idx="3">
                  <c:v>Программы в области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7380.2</c:v>
                </c:pt>
                <c:pt idx="1">
                  <c:v>6834.3</c:v>
                </c:pt>
                <c:pt idx="2">
                  <c:v>2804.7</c:v>
                </c:pt>
                <c:pt idx="3">
                  <c:v>256.2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61643132108486443"/>
          <c:y val="0.79944333791941302"/>
        </c:manualLayout>
      </c:layout>
      <c:txPr>
        <a:bodyPr/>
        <a:lstStyle/>
        <a:p>
          <a:pPr>
            <a:defRPr sz="1800">
              <a:solidFill>
                <a:srgbClr val="C00000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 16871,9 тыс.руб.</c:v>
                </c:pt>
              </c:strCache>
            </c:strRef>
          </c:tx>
          <c:explosion val="25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-1.84632773504468E-2"/>
                  <c:y val="-0.3838905516927346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Расходы на содержание ребенка в семье опекуна, приемной семье, вознаграждение приемным родителям </a:t>
                    </a:r>
                    <a:r>
                      <a:rPr lang="en-US" sz="1600" b="1" i="1">
                        <a:latin typeface="Times New Roman" pitchFamily="18" charset="0"/>
                        <a:cs typeface="Times New Roman" pitchFamily="18" charset="0"/>
                      </a:rPr>
                      <a:t>8837,4</a:t>
                    </a:r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; 52,4%</a:t>
                    </a:r>
                    <a:endParaRPr lang="en-US" sz="1600" b="1" i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1"/>
              <c:layout>
                <c:manualLayout>
                  <c:x val="0.20205068897637796"/>
                  <c:y val="-1.5902964420554174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Расходы на содержание детей под патронатом</a:t>
                    </a:r>
                    <a:r>
                      <a:rPr lang="en-US" sz="1600" b="1" i="1">
                        <a:latin typeface="Times New Roman" pitchFamily="18" charset="0"/>
                        <a:cs typeface="Times New Roman" pitchFamily="18" charset="0"/>
                      </a:rPr>
                      <a:t>156,8</a:t>
                    </a:r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; 0,9%</a:t>
                    </a:r>
                    <a:endParaRPr lang="en-US" sz="1600" b="1" i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Расходы</a:t>
                    </a:r>
                    <a:r>
                      <a:rPr lang="ru-RU" sz="1600" b="1" i="1" baseline="0">
                        <a:latin typeface="Times New Roman" pitchFamily="18" charset="0"/>
                        <a:cs typeface="Times New Roman" pitchFamily="18" charset="0"/>
                      </a:rPr>
                      <a:t> на содержание детей с ограниченными возможностями </a:t>
                    </a:r>
                    <a:r>
                      <a:rPr lang="en-US" sz="1600" b="1" i="1">
                        <a:latin typeface="Times New Roman" pitchFamily="18" charset="0"/>
                        <a:cs typeface="Times New Roman" pitchFamily="18" charset="0"/>
                      </a:rPr>
                      <a:t>131,6</a:t>
                    </a:r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; 0,8%</a:t>
                    </a:r>
                    <a:endParaRPr lang="en-US" sz="1600" b="1" i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3"/>
              <c:layout>
                <c:manualLayout>
                  <c:x val="6.6011560693641613E-2"/>
                  <c:y val="-0.15090645833013591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Расходы на пенсионное обеспечение </a:t>
                    </a:r>
                    <a:r>
                      <a:rPr lang="en-US" sz="1600" b="1" i="1">
                        <a:latin typeface="Times New Roman" pitchFamily="18" charset="0"/>
                        <a:cs typeface="Times New Roman" pitchFamily="18" charset="0"/>
                      </a:rPr>
                      <a:t>3542,3</a:t>
                    </a:r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; 20,9%</a:t>
                    </a:r>
                    <a:endParaRPr lang="en-US" sz="1600" b="1" i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Пособия по социальной помощи  </a:t>
                    </a:r>
                    <a:r>
                      <a:rPr lang="en-US" sz="1600" b="1" i="1">
                        <a:latin typeface="Times New Roman" pitchFamily="18" charset="0"/>
                        <a:cs typeface="Times New Roman" pitchFamily="18" charset="0"/>
                      </a:rPr>
                      <a:t>938,2</a:t>
                    </a:r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; 5,6%</a:t>
                    </a:r>
                    <a:endParaRPr lang="en-US" sz="1600" b="1" i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5"/>
              <c:layout>
                <c:manualLayout>
                  <c:x val="8.6778105861767249E-2"/>
                  <c:y val="-3.7531029361575069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Компенсация части родительской платы </a:t>
                    </a:r>
                    <a:r>
                      <a:rPr lang="en-US" sz="1600" b="1" i="1">
                        <a:latin typeface="Times New Roman" pitchFamily="18" charset="0"/>
                        <a:cs typeface="Times New Roman" pitchFamily="18" charset="0"/>
                      </a:rPr>
                      <a:t>3265,4</a:t>
                    </a:r>
                    <a:r>
                      <a:rPr lang="ru-RU" sz="1600" b="1" i="1">
                        <a:latin typeface="Times New Roman" pitchFamily="18" charset="0"/>
                        <a:cs typeface="Times New Roman" pitchFamily="18" charset="0"/>
                      </a:rPr>
                      <a:t>; 19,4%</a:t>
                    </a:r>
                    <a:endParaRPr lang="en-US" sz="1600" b="1" i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Расходы на содержание ребенка в семье опекуна, приемной семье, вознаграждение приемным родителям</c:v>
                </c:pt>
                <c:pt idx="1">
                  <c:v>Расходы на содержание детей находящихся под патронатом</c:v>
                </c:pt>
                <c:pt idx="2">
                  <c:v>Расходы на содержание детей с ограниченными возможностями</c:v>
                </c:pt>
                <c:pt idx="3">
                  <c:v>Расходы на пенсионное обеспечение</c:v>
                </c:pt>
                <c:pt idx="4">
                  <c:v>Расзоды по социальной помощи населению</c:v>
                </c:pt>
                <c:pt idx="5">
                  <c:v>Расходы по компенсации части родительской платы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8837.4</c:v>
                </c:pt>
                <c:pt idx="1">
                  <c:v>156.80000000000001</c:v>
                </c:pt>
                <c:pt idx="2">
                  <c:v>131.6</c:v>
                </c:pt>
                <c:pt idx="3">
                  <c:v>3542.3</c:v>
                </c:pt>
                <c:pt idx="4">
                  <c:v>938.2</c:v>
                </c:pt>
                <c:pt idx="5">
                  <c:v>3265.4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rgbClr val="92D050"/>
              </a:solidFill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1000</c:v>
                </c:pt>
                <c:pt idx="1">
                  <c:v>600</c:v>
                </c:pt>
              </c:numCache>
            </c:numRef>
          </c:val>
        </c:ser>
        <c:shape val="box"/>
        <c:axId val="116937472"/>
        <c:axId val="116939008"/>
        <c:axId val="0"/>
      </c:bar3DChart>
      <c:catAx>
        <c:axId val="116937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16939008"/>
        <c:crosses val="autoZero"/>
        <c:auto val="1"/>
        <c:lblAlgn val="ctr"/>
        <c:lblOffset val="100"/>
      </c:catAx>
      <c:valAx>
        <c:axId val="1169390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169374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explosion val="25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5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0923519666424676"/>
                  <c:y val="-0.11289612447092769"/>
                </c:manualLayout>
              </c:layout>
              <c:tx>
                <c:rich>
                  <a:bodyPr/>
                  <a:lstStyle/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НДФЛ          </a:t>
                    </a:r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87369,1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41,9%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1"/>
              <c:layout>
                <c:manualLayout>
                  <c:x val="1.7397740176095002E-2"/>
                  <c:y val="3.2378047338677281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НДПИ          </a:t>
                    </a:r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71514,9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34,3%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2"/>
              <c:layout>
                <c:manualLayout>
                  <c:x val="-1.0033658583374735E-2"/>
                  <c:y val="-7.7200039573767254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ЕНВД           </a:t>
                    </a:r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18209,7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3"/>
              <c:layout>
                <c:manualLayout>
                  <c:x val="1.601921852791657E-2"/>
                  <c:y val="-4.7516920695334468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Акцизы       </a:t>
                    </a:r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13929,6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6,7%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Налоговые доходы </a:t>
                    </a:r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2391,9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1,1%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5"/>
              <c:layout>
                <c:manualLayout>
                  <c:x val="0.19275039556225701"/>
                  <c:y val="-1.5212693007968601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Неналоговые доходы         </a:t>
                    </a:r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15002,5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7,2%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spPr>
              <a:gradFill rotWithShape="1">
                <a:gsLst>
                  <a:gs pos="0">
                    <a:schemeClr val="accent4">
                      <a:tint val="70000"/>
                      <a:satMod val="130000"/>
                    </a:schemeClr>
                  </a:gs>
                  <a:gs pos="43000">
                    <a:schemeClr val="accent4">
                      <a:tint val="44000"/>
                      <a:satMod val="165000"/>
                    </a:schemeClr>
                  </a:gs>
                  <a:gs pos="93000">
                    <a:schemeClr val="accent4">
                      <a:tint val="15000"/>
                      <a:satMod val="165000"/>
                    </a:schemeClr>
                  </a:gs>
                  <a:gs pos="100000">
                    <a:schemeClr val="accent4">
                      <a:tint val="5000"/>
                      <a:satMod val="25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chemeClr val="accent4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4">
                    <a:shade val="9000"/>
                    <a:satMod val="105000"/>
                    <a:alpha val="48000"/>
                  </a:schemeClr>
                </a:outerShdw>
              </a:effectLst>
            </c:sp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ндпи</c:v>
                </c:pt>
                <c:pt idx="2">
                  <c:v>енвд</c:v>
                </c:pt>
                <c:pt idx="3">
                  <c:v>акцизы</c:v>
                </c:pt>
                <c:pt idx="4">
                  <c:v>налоговые доходы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87369.1</c:v>
                </c:pt>
                <c:pt idx="1">
                  <c:v>71514.899999999994</c:v>
                </c:pt>
                <c:pt idx="2">
                  <c:v>18209.7</c:v>
                </c:pt>
                <c:pt idx="3">
                  <c:v>13929.6</c:v>
                </c:pt>
                <c:pt idx="4">
                  <c:v>2391.9</c:v>
                </c:pt>
                <c:pt idx="5">
                  <c:v>15002.5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spPr>
    <a:gradFill rotWithShape="1">
      <a:gsLst>
        <a:gs pos="0">
          <a:schemeClr val="accent4">
            <a:tint val="70000"/>
            <a:satMod val="130000"/>
          </a:schemeClr>
        </a:gs>
        <a:gs pos="43000">
          <a:schemeClr val="accent4">
            <a:tint val="44000"/>
            <a:satMod val="165000"/>
          </a:schemeClr>
        </a:gs>
        <a:gs pos="93000">
          <a:schemeClr val="accent4">
            <a:tint val="15000"/>
            <a:satMod val="165000"/>
          </a:schemeClr>
        </a:gs>
        <a:gs pos="100000">
          <a:schemeClr val="accent4">
            <a:tint val="5000"/>
            <a:satMod val="250000"/>
          </a:schemeClr>
        </a:gs>
      </a:gsLst>
      <a:path path="circle">
        <a:fillToRect l="50000" t="130000" r="50000" b="-30000"/>
      </a:path>
    </a:gradFill>
    <a:ln w="9525" cap="flat" cmpd="sng" algn="ctr">
      <a:solidFill>
        <a:schemeClr val="accent4">
          <a:shade val="50000"/>
          <a:satMod val="103000"/>
        </a:schemeClr>
      </a:solidFill>
      <a:prstDash val="solid"/>
    </a:ln>
    <a:effectLst>
      <a:outerShdw blurRad="57150" dist="38100" dir="5400000" algn="ctr" rotWithShape="0">
        <a:schemeClr val="accent4">
          <a:shade val="9000"/>
          <a:satMod val="105000"/>
          <a:alpha val="48000"/>
        </a:scheme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perspective val="11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explosion val="25"/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Дотации           </a:t>
                    </a:r>
                    <a:r>
                      <a:rPr lang="en-US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28102</a:t>
                    </a:r>
                    <a:endParaRPr lang="ru-RU" sz="2000" b="1" i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Субсидии</a:t>
                    </a:r>
                    <a:r>
                      <a:rPr lang="ru-RU" sz="2000" b="1" i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</a:t>
                    </a:r>
                    <a:r>
                      <a:rPr lang="en-US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51735,1</a:t>
                    </a:r>
                    <a:endParaRPr lang="ru-RU" sz="2000" b="1" i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endParaRPr lang="en-US" sz="2000" b="1" i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Субвенции </a:t>
                    </a:r>
                    <a:r>
                      <a:rPr lang="en-US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250487,2</a:t>
                    </a:r>
                    <a:endParaRPr lang="ru-RU" sz="2000" b="1" i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Иные м/б трансферты   </a:t>
                    </a:r>
                    <a:r>
                      <a:rPr lang="en-US" sz="2000" b="1" i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4309,8</a:t>
                    </a:r>
                    <a:endParaRPr lang="ru-RU" sz="2000" b="1" i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txPr>
              <a:bodyPr/>
              <a:lstStyle/>
              <a:p>
                <a:pPr>
                  <a:defRPr b="1" i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Субвенция</c:v>
                </c:pt>
                <c:pt idx="3">
                  <c:v>Иные м/б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28102</c:v>
                </c:pt>
                <c:pt idx="1">
                  <c:v>51735.1</c:v>
                </c:pt>
                <c:pt idx="2">
                  <c:v>250487.2</c:v>
                </c:pt>
                <c:pt idx="3">
                  <c:v>4309.8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spPr>
    <a:gradFill rotWithShape="1">
      <a:gsLst>
        <a:gs pos="0">
          <a:schemeClr val="accent4">
            <a:tint val="98000"/>
            <a:shade val="25000"/>
            <a:satMod val="250000"/>
          </a:schemeClr>
        </a:gs>
        <a:gs pos="68000">
          <a:schemeClr val="accent4">
            <a:tint val="86000"/>
            <a:satMod val="115000"/>
          </a:schemeClr>
        </a:gs>
        <a:gs pos="100000">
          <a:schemeClr val="accent4">
            <a:tint val="50000"/>
            <a:satMod val="150000"/>
          </a:schemeClr>
        </a:gs>
      </a:gsLst>
      <a:path path="circle">
        <a:fillToRect l="50000" t="130000" r="50000" b="-30000"/>
      </a:path>
    </a:gradFill>
    <a:ln w="9525" cap="flat" cmpd="sng" algn="ctr">
      <a:solidFill>
        <a:schemeClr val="accent4">
          <a:shade val="50000"/>
          <a:satMod val="103000"/>
        </a:schemeClr>
      </a:solidFill>
      <a:prstDash val="solid"/>
    </a:ln>
    <a:effectLst>
      <a:outerShdw blurRad="57150" dist="38100" dir="5400000" algn="ctr" rotWithShape="0">
        <a:schemeClr val="accent4">
          <a:shade val="9000"/>
          <a:satMod val="105000"/>
          <a:alpha val="48000"/>
        </a:schemeClr>
      </a:outerShdw>
    </a:effectLst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1"/>
              <c:layout>
                <c:manualLayout>
                  <c:x val="1.7366136034732287E-2"/>
                  <c:y val="-2.3937761819269494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15002.5</c:v>
                </c:pt>
                <c:pt idx="1">
                  <c:v>11553.4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1"/>
              <c:layout>
                <c:manualLayout>
                  <c:x val="1.3506994693680668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2391.6</c:v>
                </c:pt>
                <c:pt idx="1">
                  <c:v>2024.3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НДПИ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1.1577424023154847E-2"/>
                  <c:y val="-4.7875523638540723E-3"/>
                </c:manualLayout>
              </c:layout>
              <c:showVal val="1"/>
            </c:dLbl>
            <c:dLbl>
              <c:idx val="1"/>
              <c:layout>
                <c:manualLayout>
                  <c:x val="1.1577424023154847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71514.899999999994</c:v>
                </c:pt>
                <c:pt idx="1">
                  <c:v>42669.4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FF"/>
            </a:solidFill>
          </c:spPr>
          <c:dLbls>
            <c:dLbl>
              <c:idx val="1"/>
              <c:layout>
                <c:manualLayout>
                  <c:x val="1.5436565364206492E-2"/>
                  <c:y val="-4.7875523638539804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18209.7</c:v>
                </c:pt>
                <c:pt idx="1">
                  <c:v>18820.8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00FF00"/>
            </a:solidFill>
          </c:spPr>
          <c:dLbls>
            <c:dLbl>
              <c:idx val="0"/>
              <c:layout>
                <c:manualLayout>
                  <c:x val="1.1577424023154847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7366136034732287E-2"/>
                  <c:y val="-7.1813285457809775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13929.6</c:v>
                </c:pt>
                <c:pt idx="1">
                  <c:v>11170.4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2.3154848046309694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9295706705258063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87369.1</c:v>
                </c:pt>
                <c:pt idx="1">
                  <c:v>79493.399999999994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Lbls>
            <c:dLbl>
              <c:idx val="0"/>
              <c:layout>
                <c:manualLayout>
                  <c:x val="1.3506994693680668E-2"/>
                  <c:y val="-4.7875523638539804E-3"/>
                </c:manualLayout>
              </c:layout>
              <c:showVal val="1"/>
            </c:dLbl>
            <c:dLbl>
              <c:idx val="1"/>
              <c:layout>
                <c:manualLayout>
                  <c:x val="1.7366136034732287E-2"/>
                  <c:y val="-4.7875523638539804E-3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343881.1</c:v>
                </c:pt>
                <c:pt idx="1">
                  <c:v>369185.7</c:v>
                </c:pt>
              </c:numCache>
            </c:numRef>
          </c:val>
        </c:ser>
        <c:shape val="cylinder"/>
        <c:axId val="84888192"/>
        <c:axId val="84910464"/>
        <c:axId val="0"/>
      </c:bar3DChart>
      <c:catAx>
        <c:axId val="8488819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910464"/>
        <c:crosses val="autoZero"/>
        <c:auto val="1"/>
        <c:lblAlgn val="ctr"/>
        <c:lblOffset val="100"/>
      </c:catAx>
      <c:valAx>
        <c:axId val="8491046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84888192"/>
        <c:crosses val="autoZero"/>
        <c:crossBetween val="between"/>
      </c:valAx>
      <c:spPr>
        <a:solidFill>
          <a:srgbClr val="FFFF99"/>
        </a:solidFill>
        <a:ln w="25400">
          <a:noFill/>
        </a:ln>
      </c:spPr>
    </c:plotArea>
    <c:legend>
      <c:legendPos val="b"/>
      <c:layout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FFFF99"/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2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4406.2</c:v>
                </c:pt>
                <c:pt idx="1">
                  <c:v>6715.6</c:v>
                </c:pt>
                <c:pt idx="2">
                  <c:v>7683.8</c:v>
                </c:pt>
                <c:pt idx="3">
                  <c:v>6663.6</c:v>
                </c:pt>
                <c:pt idx="4">
                  <c:v>6593.7</c:v>
                </c:pt>
                <c:pt idx="5">
                  <c:v>6934</c:v>
                </c:pt>
                <c:pt idx="6">
                  <c:v>7460.2</c:v>
                </c:pt>
                <c:pt idx="7">
                  <c:v>8116.6</c:v>
                </c:pt>
                <c:pt idx="8">
                  <c:v>8224.7999999999902</c:v>
                </c:pt>
                <c:pt idx="9">
                  <c:v>8479.9</c:v>
                </c:pt>
                <c:pt idx="10">
                  <c:v>7884.9</c:v>
                </c:pt>
                <c:pt idx="11">
                  <c:v>8205.7999999999902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добычу полезных ископаемых</c:v>
                </c:pt>
              </c:strCache>
            </c:strRef>
          </c:tx>
          <c:marker>
            <c:spPr>
              <a:solidFill>
                <a:srgbClr val="33CC33"/>
              </a:solidFill>
            </c:spPr>
          </c:marker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1158.4000000000001</c:v>
                </c:pt>
                <c:pt idx="1">
                  <c:v>710.7</c:v>
                </c:pt>
                <c:pt idx="2">
                  <c:v>1820.9</c:v>
                </c:pt>
                <c:pt idx="3">
                  <c:v>0</c:v>
                </c:pt>
                <c:pt idx="4">
                  <c:v>2628.1</c:v>
                </c:pt>
                <c:pt idx="5">
                  <c:v>2914.7</c:v>
                </c:pt>
                <c:pt idx="6">
                  <c:v>10509</c:v>
                </c:pt>
                <c:pt idx="7">
                  <c:v>14574</c:v>
                </c:pt>
                <c:pt idx="8">
                  <c:v>11760.6</c:v>
                </c:pt>
                <c:pt idx="9">
                  <c:v>14176.4</c:v>
                </c:pt>
                <c:pt idx="10">
                  <c:v>8810.2000000000007</c:v>
                </c:pt>
                <c:pt idx="11">
                  <c:v>2451.6999999999998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Едингый налог на вмененный доход</c:v>
                </c:pt>
              </c:strCache>
            </c:strRef>
          </c:tx>
          <c:marker>
            <c:spPr>
              <a:solidFill>
                <a:srgbClr val="FF0000"/>
              </a:solidFill>
            </c:spPr>
          </c:marker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3359.8</c:v>
                </c:pt>
                <c:pt idx="1">
                  <c:v>452.6</c:v>
                </c:pt>
                <c:pt idx="2">
                  <c:v>763.9</c:v>
                </c:pt>
                <c:pt idx="3">
                  <c:v>3244.4</c:v>
                </c:pt>
                <c:pt idx="4">
                  <c:v>813</c:v>
                </c:pt>
                <c:pt idx="5">
                  <c:v>505.8</c:v>
                </c:pt>
                <c:pt idx="6">
                  <c:v>3276.3</c:v>
                </c:pt>
                <c:pt idx="7">
                  <c:v>522.5</c:v>
                </c:pt>
                <c:pt idx="8">
                  <c:v>559.6</c:v>
                </c:pt>
                <c:pt idx="9">
                  <c:v>3451.8</c:v>
                </c:pt>
                <c:pt idx="10">
                  <c:v>511.7</c:v>
                </c:pt>
                <c:pt idx="11">
                  <c:v>748.3</c:v>
                </c:pt>
              </c:numCache>
            </c:numRef>
          </c:val>
        </c:ser>
        <c:marker val="1"/>
        <c:axId val="95602176"/>
        <c:axId val="95604096"/>
      </c:lineChart>
      <c:catAx>
        <c:axId val="956021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95604096"/>
        <c:crosses val="autoZero"/>
        <c:auto val="1"/>
        <c:lblAlgn val="ctr"/>
        <c:lblOffset val="100"/>
      </c:catAx>
      <c:valAx>
        <c:axId val="956040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95602176"/>
        <c:crosses val="autoZero"/>
        <c:crossBetween val="between"/>
      </c:valAx>
      <c:spPr>
        <a:solidFill>
          <a:srgbClr val="003300"/>
        </a:solidFill>
      </c:spPr>
    </c:plotArea>
    <c:legend>
      <c:legendPos val="b"/>
      <c:layout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spPr>
    <a:solidFill>
      <a:srgbClr val="003300"/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7.2195538057742814E-2"/>
          <c:y val="2.3220889281570692E-2"/>
          <c:w val="0.92780446194225696"/>
          <c:h val="0.88681689765085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-0.10600706713780918"/>
                  <c:y val="-6.4516129032258132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/>
                      <a:t>План </a:t>
                    </a:r>
                    <a:r>
                      <a:rPr lang="ru-RU" sz="2000" b="1" baseline="0"/>
                      <a:t>      </a:t>
                    </a:r>
                    <a:r>
                      <a:rPr lang="en-US" sz="2000" b="1"/>
                      <a:t>559756,2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Всего расходов, тыс.руб.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559756.19999999879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4.2402826855123803E-2"/>
                  <c:y val="-0.10322580645161311"/>
                </c:manualLayout>
              </c:layout>
              <c:tx>
                <c:rich>
                  <a:bodyPr/>
                  <a:lstStyle/>
                  <a:p>
                    <a:r>
                      <a:rPr lang="ru-RU" sz="2000" b="0"/>
                      <a:t>Факт      </a:t>
                    </a:r>
                    <a:r>
                      <a:rPr lang="en-US" sz="2000" b="0"/>
                      <a:t>543625,2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2000"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Всего расходов, тыс.руб.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543625.19999999879</c:v>
                </c:pt>
              </c:numCache>
            </c:numRef>
          </c:val>
        </c:ser>
        <c:shape val="box"/>
        <c:axId val="107613184"/>
        <c:axId val="107614976"/>
        <c:axId val="0"/>
      </c:bar3DChart>
      <c:catAx>
        <c:axId val="1076131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614976"/>
        <c:crosses val="autoZero"/>
        <c:auto val="1"/>
        <c:lblAlgn val="ctr"/>
        <c:lblOffset val="100"/>
      </c:catAx>
      <c:valAx>
        <c:axId val="107614976"/>
        <c:scaling>
          <c:orientation val="minMax"/>
          <c:max val="700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107613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perspective val="20"/>
    </c:view3D>
    <c:plotArea>
      <c:layout>
        <c:manualLayout>
          <c:layoutTarget val="inner"/>
          <c:xMode val="edge"/>
          <c:yMode val="edge"/>
          <c:x val="0"/>
          <c:y val="8.9500031814115699E-2"/>
          <c:w val="1"/>
          <c:h val="0.698614775972482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explosion val="22"/>
          <c:dPt>
            <c:idx val="0"/>
            <c:spPr>
              <a:solidFill>
                <a:srgbClr val="1F497D">
                  <a:lumMod val="40000"/>
                  <a:lumOff val="60000"/>
                </a:srgbClr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5"/>
            <c:spPr>
              <a:solidFill>
                <a:srgbClr val="FF9900"/>
              </a:solidFill>
            </c:spPr>
          </c:dPt>
          <c:dPt>
            <c:idx val="6"/>
            <c:spPr>
              <a:solidFill>
                <a:srgbClr val="FF0000"/>
              </a:solidFill>
            </c:spPr>
          </c:dPt>
          <c:dPt>
            <c:idx val="7"/>
            <c:spPr>
              <a:solidFill>
                <a:srgbClr val="00B050"/>
              </a:solidFill>
            </c:spPr>
          </c:dPt>
          <c:dPt>
            <c:idx val="10"/>
            <c:spPr>
              <a:solidFill>
                <a:srgbClr val="CC00FF"/>
              </a:solidFill>
            </c:spPr>
          </c:dPt>
          <c:dLbls>
            <c:dLbl>
              <c:idx val="0"/>
              <c:layout>
                <c:manualLayout>
                  <c:x val="5.1698381452318483E-2"/>
                  <c:y val="-2.7688199208764239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46515,2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8,5%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1"/>
              <c:layout>
                <c:manualLayout>
                  <c:x val="5.7715113735783044E-2"/>
                  <c:y val="-7.217967864000270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812</a:t>
                    </a:r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,0</a:t>
                    </a: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0,1%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2"/>
              <c:layout>
                <c:manualLayout>
                  <c:x val="0.13351268591426071"/>
                  <c:y val="-7.2705360117075943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1260,8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0,2%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3"/>
              <c:layout>
                <c:manualLayout>
                  <c:x val="9.6584208223971998E-2"/>
                  <c:y val="4.0699798261077856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18172,1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3,3%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4"/>
              <c:layout>
                <c:manualLayout>
                  <c:x val="2.1689523184601937E-2"/>
                  <c:y val="0.1308993663376713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53871,3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9,9%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377549,1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69,5%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6"/>
              <c:layout>
                <c:manualLayout>
                  <c:x val="-0.10571686351706036"/>
                  <c:y val="3.9020012950216537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latin typeface="Times New Roman" pitchFamily="18" charset="0"/>
                        <a:cs typeface="Times New Roman" pitchFamily="18" charset="0"/>
                      </a:rPr>
                      <a:t>17275,4</a:t>
                    </a:r>
                    <a:endParaRPr lang="ru-RU" sz="1800" b="1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 dirty="0">
                        <a:latin typeface="Times New Roman" pitchFamily="18" charset="0"/>
                        <a:cs typeface="Times New Roman" pitchFamily="18" charset="0"/>
                      </a:rPr>
                      <a:t>3,2%</a:t>
                    </a:r>
                    <a:endParaRPr lang="en-US" sz="1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7"/>
              <c:layout>
                <c:manualLayout>
                  <c:x val="-7.6527012248468959E-2"/>
                  <c:y val="-2.725103583018000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16871,9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3,1%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8"/>
              <c:layout>
                <c:manualLayout>
                  <c:x val="-9.4458573496366725E-4"/>
                  <c:y val="-7.0270495110456674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latin typeface="Times New Roman" pitchFamily="18" charset="0"/>
                        <a:cs typeface="Times New Roman" pitchFamily="18" charset="0"/>
                      </a:rPr>
                      <a:t>629,2</a:t>
                    </a:r>
                    <a:endParaRPr lang="ru-RU" sz="18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0,1%</a:t>
                    </a:r>
                    <a:endParaRPr lang="en-US" sz="18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9"/>
              <c:layout>
                <c:manualLayout>
                  <c:x val="0.11400229658792652"/>
                  <c:y val="-3.8504998559007714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latin typeface="Times New Roman" pitchFamily="18" charset="0"/>
                        <a:cs typeface="Times New Roman" pitchFamily="18" charset="0"/>
                      </a:rPr>
                      <a:t>24,3</a:t>
                    </a:r>
                    <a:endParaRPr lang="ru-RU" sz="1800" b="1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800" b="1" dirty="0">
                        <a:latin typeface="Times New Roman" pitchFamily="18" charset="0"/>
                        <a:cs typeface="Times New Roman" pitchFamily="18" charset="0"/>
                      </a:rPr>
                      <a:t>0,004%</a:t>
                    </a:r>
                    <a:endParaRPr lang="en-US" sz="1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</c:dLbl>
            <c:dLbl>
              <c:idx val="10"/>
              <c:layout>
                <c:manualLayout>
                  <c:x val="0.15986975065616804"/>
                  <c:y val="-4.6754024485640623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ФК и спорт</c:v>
                </c:pt>
                <c:pt idx="9">
                  <c:v>Обслуживание внутреннего долга</c:v>
                </c:pt>
                <c:pt idx="10">
                  <c:v>Межбюджетные трансферты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46515.199999999997</c:v>
                </c:pt>
                <c:pt idx="1">
                  <c:v>812</c:v>
                </c:pt>
                <c:pt idx="2">
                  <c:v>1260.8</c:v>
                </c:pt>
                <c:pt idx="3">
                  <c:v>18172.09999999998</c:v>
                </c:pt>
                <c:pt idx="4">
                  <c:v>53871.3</c:v>
                </c:pt>
                <c:pt idx="5">
                  <c:v>377549.1</c:v>
                </c:pt>
                <c:pt idx="6">
                  <c:v>17275.400000000001</c:v>
                </c:pt>
                <c:pt idx="7">
                  <c:v>16871.900000000001</c:v>
                </c:pt>
                <c:pt idx="8">
                  <c:v>629.20000000000005</c:v>
                </c:pt>
                <c:pt idx="9">
                  <c:v>24.3</c:v>
                </c:pt>
                <c:pt idx="10">
                  <c:v>10643.9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9883352028105145E-2"/>
          <c:y val="0.81405709389337477"/>
          <c:w val="0.94775547978928643"/>
          <c:h val="0.17326461767556378"/>
        </c:manualLayout>
      </c:layout>
      <c:txPr>
        <a:bodyPr/>
        <a:lstStyle/>
        <a:p>
          <a:pPr>
            <a:defRPr sz="1600" b="1" i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hPercent val="151"/>
      <c:rotY val="0"/>
      <c:depthPercent val="100"/>
      <c:perspective val="30"/>
    </c:view3D>
    <c:backWall>
      <c:spPr>
        <a:solidFill>
          <a:srgbClr val="CCFFCC"/>
        </a:solidFill>
      </c:spPr>
    </c:backWall>
    <c:plotArea>
      <c:layout>
        <c:manualLayout>
          <c:layoutTarget val="inner"/>
          <c:xMode val="edge"/>
          <c:yMode val="edge"/>
          <c:x val="6.3765091863517087E-2"/>
          <c:y val="2.0370370370370386E-2"/>
          <c:w val="0.89571062992125938"/>
          <c:h val="0.73578186060075845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8.5000000000000006E-2</c:v>
                </c:pt>
                <c:pt idx="1">
                  <c:v>8.5000000000000006E-2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Лист1!$C$2:$C$3</c:f>
              <c:numCache>
                <c:formatCode>0.00%</c:formatCode>
                <c:ptCount val="2"/>
                <c:pt idx="0">
                  <c:v>1.0000000000000011E-3</c:v>
                </c:pt>
                <c:pt idx="1">
                  <c:v>2.0000000000000022E-3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безопасность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Лист1!$D$2:$D$3</c:f>
              <c:numCache>
                <c:formatCode>0.00%</c:formatCode>
                <c:ptCount val="2"/>
                <c:pt idx="0">
                  <c:v>2.0000000000000022E-3</c:v>
                </c:pt>
                <c:pt idx="1">
                  <c:v>2.0000000000000022E-3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Лист1!$E$2:$E$3</c:f>
              <c:numCache>
                <c:formatCode>0.00%</c:formatCode>
                <c:ptCount val="2"/>
                <c:pt idx="0">
                  <c:v>3.3000000000000002E-2</c:v>
                </c:pt>
                <c:pt idx="1">
                  <c:v>3.5999999999999997E-2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Лист1!$F$2:$F$3</c:f>
              <c:numCache>
                <c:formatCode>0.00%</c:formatCode>
                <c:ptCount val="2"/>
                <c:pt idx="0">
                  <c:v>9.9000000000000046E-2</c:v>
                </c:pt>
                <c:pt idx="1">
                  <c:v>0.10199999999999998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FF66CC"/>
            </a:solidFill>
          </c:spPr>
          <c:dLbls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Лист1!$G$2:$G$3</c:f>
              <c:numCache>
                <c:formatCode>0.00%</c:formatCode>
                <c:ptCount val="2"/>
                <c:pt idx="0" formatCode="0%">
                  <c:v>0.69499999999999995</c:v>
                </c:pt>
                <c:pt idx="1">
                  <c:v>0.68899999999999995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Культура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Лист1!$H$2:$H$3</c:f>
              <c:numCache>
                <c:formatCode>0.00%</c:formatCode>
                <c:ptCount val="2"/>
                <c:pt idx="0">
                  <c:v>3.2000000000000035E-2</c:v>
                </c:pt>
                <c:pt idx="1">
                  <c:v>2.9000000000000001E-2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Лист1!$I$2:$I$3</c:f>
              <c:numCache>
                <c:formatCode>0.00%</c:formatCode>
                <c:ptCount val="2"/>
                <c:pt idx="0">
                  <c:v>3.1000000000000021E-2</c:v>
                </c:pt>
                <c:pt idx="1">
                  <c:v>3.4000000000000002E-2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ФК и спорт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Лист1!$J$2:$J$3</c:f>
              <c:numCache>
                <c:formatCode>0.00%</c:formatCode>
                <c:ptCount val="2"/>
                <c:pt idx="0">
                  <c:v>1.0000000000000011E-3</c:v>
                </c:pt>
                <c:pt idx="1">
                  <c:v>9.0000000000000106E-4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Обслуживание внутреннего долга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Лист1!$K$2:$K$3</c:f>
              <c:numCache>
                <c:formatCode>0.00%</c:formatCode>
                <c:ptCount val="2"/>
                <c:pt idx="0">
                  <c:v>4.0000000000000044E-5</c:v>
                </c:pt>
                <c:pt idx="1">
                  <c:v>1.0000000000000011E-4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rgbClr val="92D050"/>
            </a:solidFill>
          </c:spPr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2015</c:v>
                </c:pt>
              </c:numCache>
            </c:numRef>
          </c:cat>
          <c:val>
            <c:numRef>
              <c:f>Лист1!$L$2:$L$3</c:f>
              <c:numCache>
                <c:formatCode>0.00%</c:formatCode>
                <c:ptCount val="2"/>
                <c:pt idx="0">
                  <c:v>2.0000000000000011E-2</c:v>
                </c:pt>
                <c:pt idx="1">
                  <c:v>2.0000000000000011E-2</c:v>
                </c:pt>
              </c:numCache>
            </c:numRef>
          </c:val>
        </c:ser>
        <c:shape val="cylinder"/>
        <c:axId val="109249280"/>
        <c:axId val="109250816"/>
        <c:axId val="0"/>
      </c:bar3DChart>
      <c:catAx>
        <c:axId val="10924928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250816"/>
        <c:crosses val="autoZero"/>
        <c:auto val="1"/>
        <c:lblAlgn val="ctr"/>
        <c:lblOffset val="100"/>
      </c:catAx>
      <c:valAx>
        <c:axId val="109250816"/>
        <c:scaling>
          <c:orientation val="minMax"/>
        </c:scaling>
        <c:axPos val="b"/>
        <c:majorGridlines/>
        <c:numFmt formatCode="0.00%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9249280"/>
        <c:crosses val="autoZero"/>
        <c:crossBetween val="between"/>
      </c:valAx>
      <c:spPr>
        <a:solidFill>
          <a:srgbClr val="CCFFCC"/>
        </a:solidFill>
      </c:spPr>
    </c:plotArea>
    <c:legend>
      <c:legendPos val="b"/>
      <c:layout>
        <c:manualLayout>
          <c:xMode val="edge"/>
          <c:yMode val="edge"/>
          <c:x val="1.8812120667512887E-2"/>
          <c:y val="0.84878065960604765"/>
          <c:w val="0.97759196648207913"/>
          <c:h val="0.13843978767829748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CCFFCC"/>
    </a:solidFill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48391141732283488"/>
          <c:y val="0.90902083029636638"/>
        </c:manualLayout>
      </c:layout>
      <c:txPr>
        <a:bodyPr/>
        <a:lstStyle/>
        <a:p>
          <a:pPr>
            <a:defRPr sz="24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20"/>
      <c:perspective val="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 377549,1 тыс.руб.</c:v>
                </c:pt>
              </c:strCache>
            </c:strRef>
          </c:tx>
          <c:explosion val="25"/>
          <c:dPt>
            <c:idx val="0"/>
            <c:spPr>
              <a:solidFill>
                <a:srgbClr val="7030A0"/>
              </a:solidFill>
            </c:spPr>
          </c:dPt>
          <c:dPt>
            <c:idx val="1"/>
            <c:spPr>
              <a:solidFill>
                <a:srgbClr val="FF33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6.4004161641956922E-2"/>
                  <c:y val="-2.0265896889930499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Дошкольное</a:t>
                    </a:r>
                    <a:r>
                      <a:rPr lang="ru-RU" sz="1800" b="1" baseline="0"/>
                      <a:t> образование </a:t>
                    </a:r>
                    <a:r>
                      <a:rPr lang="en-US" sz="1800" b="1"/>
                      <a:t>83209,4</a:t>
                    </a:r>
                    <a:r>
                      <a:rPr lang="ru-RU" sz="1800" b="1"/>
                      <a:t>; 22%</a:t>
                    </a:r>
                    <a:endParaRPr lang="en-US" sz="1800" b="1"/>
                  </a:p>
                </c:rich>
              </c:tx>
              <c:dLblPos val="bestFit"/>
            </c:dLbl>
            <c:dLbl>
              <c:idx val="1"/>
              <c:layout>
                <c:manualLayout>
                  <c:x val="-5.0601810868316027E-2"/>
                  <c:y val="-3.4110130173122297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Общее образование 255796,0;  67,8%</a:t>
                    </a:r>
                    <a:endParaRPr lang="en-US" sz="1800" b="1"/>
                  </a:p>
                </c:rich>
              </c:tx>
              <c:dLblPos val="bestFit"/>
            </c:dLbl>
            <c:dLbl>
              <c:idx val="2"/>
              <c:layout>
                <c:manualLayout>
                  <c:x val="-0.12723227164172046"/>
                  <c:y val="6.4830825366429923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Молодежная политика и оздоровление детей</a:t>
                    </a:r>
                    <a:r>
                      <a:rPr lang="ru-RU" sz="1800" b="1" baseline="0"/>
                      <a:t>            </a:t>
                    </a:r>
                    <a:r>
                      <a:rPr lang="ru-RU" sz="1800" b="1"/>
                      <a:t>      </a:t>
                    </a:r>
                    <a:r>
                      <a:rPr lang="en-US" sz="1800" b="1"/>
                      <a:t>1723,3</a:t>
                    </a:r>
                    <a:r>
                      <a:rPr lang="ru-RU" sz="1800" b="1"/>
                      <a:t>; 0,5%</a:t>
                    </a:r>
                    <a:endParaRPr lang="en-US" sz="1800" b="1"/>
                  </a:p>
                </c:rich>
              </c:tx>
              <c:dLblPos val="bestFit"/>
            </c:dLbl>
            <c:dLbl>
              <c:idx val="3"/>
              <c:layout>
                <c:manualLayout>
                  <c:x val="4.434261032686241E-2"/>
                  <c:y val="-5.0474298698143703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Другие</a:t>
                    </a:r>
                    <a:r>
                      <a:rPr lang="ru-RU" sz="1800" b="1" baseline="0"/>
                      <a:t> </a:t>
                    </a:r>
                    <a:r>
                      <a:rPr lang="ru-RU" sz="1800" b="1"/>
                      <a:t>вопросы в области образования </a:t>
                    </a:r>
                    <a:r>
                      <a:rPr lang="en-US" sz="1800" b="1"/>
                      <a:t>19815,8</a:t>
                    </a:r>
                    <a:r>
                      <a:rPr lang="ru-RU" sz="1800" b="1"/>
                      <a:t>; 5,2%</a:t>
                    </a:r>
                    <a:endParaRPr lang="en-US" sz="1800" b="1"/>
                  </a:p>
                </c:rich>
              </c:tx>
              <c:dLblPos val="bestFit"/>
            </c:dLbl>
            <c:dLbl>
              <c:idx val="4"/>
              <c:layout>
                <c:manualLayout>
                  <c:x val="0.23058128995136884"/>
                  <c:y val="-3.3324473279315599E-2"/>
                </c:manualLayout>
              </c:layout>
              <c:tx>
                <c:rich>
                  <a:bodyPr/>
                  <a:lstStyle/>
                  <a:p>
                    <a:r>
                      <a:rPr lang="ru-RU" sz="1800"/>
                      <a:t>Дополнительное образование 17004,6; 4,5%</a:t>
                    </a:r>
                    <a:endParaRPr lang="en-US" sz="1800"/>
                  </a:p>
                </c:rich>
              </c:tx>
              <c:dLblPos val="bestFit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Дошкольное образование 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Молодежная политика</c:v>
                </c:pt>
                <c:pt idx="4">
                  <c:v>Иные вопросы в области образования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83209.399999999994</c:v>
                </c:pt>
                <c:pt idx="1">
                  <c:v>255796</c:v>
                </c:pt>
                <c:pt idx="2">
                  <c:v>17004.59999999998</c:v>
                </c:pt>
                <c:pt idx="3">
                  <c:v>1723.3</c:v>
                </c:pt>
                <c:pt idx="4">
                  <c:v>19815.8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19F81A-F037-4B8B-BC2D-EB9CA843451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E3C231-99C6-416B-8EC2-141A82BF10B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771912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Бюджет для Граждан</a:t>
            </a:r>
            <a:endParaRPr lang="ru-RU" sz="8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143380"/>
            <a:ext cx="9144000" cy="2286016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latin typeface="Arial Black" pitchFamily="34" charset="0"/>
              </a:rPr>
              <a:t>к отчету об исполнении бюджета</a:t>
            </a:r>
          </a:p>
          <a:p>
            <a:pPr algn="ctr"/>
            <a:r>
              <a:rPr lang="ru-RU" sz="2800" b="1" u="sng" dirty="0" smtClean="0">
                <a:latin typeface="Arial Black" pitchFamily="34" charset="0"/>
              </a:rPr>
              <a:t>муниципального района</a:t>
            </a:r>
          </a:p>
          <a:p>
            <a:pPr algn="ctr"/>
            <a:r>
              <a:rPr lang="ru-RU" sz="2800" b="1" u="sng" dirty="0" smtClean="0">
                <a:latin typeface="Arial Black" pitchFamily="34" charset="0"/>
              </a:rPr>
              <a:t>«</a:t>
            </a:r>
            <a:r>
              <a:rPr lang="ru-RU" sz="2800" b="1" u="sng" dirty="0" err="1" smtClean="0">
                <a:latin typeface="Arial Black" pitchFamily="34" charset="0"/>
              </a:rPr>
              <a:t>Могочинский</a:t>
            </a:r>
            <a:r>
              <a:rPr lang="ru-RU" sz="2800" b="1" u="sng" dirty="0" smtClean="0">
                <a:latin typeface="Arial Black" pitchFamily="34" charset="0"/>
              </a:rPr>
              <a:t> район»</a:t>
            </a:r>
          </a:p>
          <a:p>
            <a:pPr algn="ctr"/>
            <a:r>
              <a:rPr lang="ru-RU" sz="2800" b="1" u="sng" dirty="0" smtClean="0">
                <a:latin typeface="Arial Black" pitchFamily="34" charset="0"/>
              </a:rPr>
              <a:t>За 2016 год</a:t>
            </a:r>
          </a:p>
          <a:p>
            <a:pPr algn="ctr"/>
            <a:endParaRPr lang="ru-RU" sz="2800" b="1" u="sng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472518" cy="107154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– это все поступающие в бюджет денежные средства.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58214" y="6357958"/>
            <a:ext cx="614338" cy="25239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500298" y="1071546"/>
            <a:ext cx="3857652" cy="64294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  Доходы бюджета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428596" y="2071678"/>
            <a:ext cx="2500330" cy="7143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Налоговые доходы</a:t>
            </a: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3286116" y="2214554"/>
            <a:ext cx="2400305" cy="76199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BD4B4"/>
              </a:gs>
            </a:gsLst>
            <a:lin ang="5400000" scaled="1"/>
          </a:gradFill>
          <a:ln w="12700">
            <a:solidFill>
              <a:srgbClr val="FABF8F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Неналоговые доходы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5929322" y="2071678"/>
            <a:ext cx="2500330" cy="78581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Безвозмездные поступления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0" y="3000372"/>
            <a:ext cx="2928926" cy="3643314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107763" dir="13500000" algn="ctr" rotWithShape="0">
              <a:srgbClr val="DAEEF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Поступления от уплаты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налогов, установленных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Налоговым Кодексом РФ: налог на доходы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физических лиц;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акцизы;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единый налог на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вменённый доход;           налог на добычу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полезных ископаемых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3000364" y="3071810"/>
            <a:ext cx="3071834" cy="3643314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107763" dir="13500000" algn="ctr" rotWithShape="0">
              <a:srgbClr val="F2DBDB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Доходы от использования и реализации муниципального имущества;                  доходы от оказания платных услуг;               плата за негативное воздействие на окружающую среду;              штрафные санкции;                   иные неналоговые доходы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6143636" y="3000372"/>
            <a:ext cx="3000364" cy="3643314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107763" dir="13500000" algn="ctr" rotWithShape="0">
              <a:srgbClr val="D6E3BC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Поступлений от других бюджетов                 (Дотации, субсидии, субвенции, иные межбюджетные трансферты)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1285852" y="1142984"/>
            <a:ext cx="642942" cy="785818"/>
          </a:xfrm>
          <a:prstGeom prst="curvedRightArrow">
            <a:avLst>
              <a:gd name="adj1" fmla="val 26222"/>
              <a:gd name="adj2" fmla="val 52444"/>
              <a:gd name="adj3" fmla="val 33333"/>
            </a:avLst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6929454" y="1142984"/>
            <a:ext cx="571504" cy="785818"/>
          </a:xfrm>
          <a:prstGeom prst="curvedLeftArrow">
            <a:avLst>
              <a:gd name="adj1" fmla="val 25652"/>
              <a:gd name="adj2" fmla="val 51304"/>
              <a:gd name="adj3" fmla="val 33333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4357686" y="1643050"/>
            <a:ext cx="357190" cy="500066"/>
          </a:xfrm>
          <a:prstGeom prst="downArrow">
            <a:avLst>
              <a:gd name="adj1" fmla="val 50000"/>
              <a:gd name="adj2" fmla="val 57143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Исполнение плана по доходам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965025"/>
            <a:ext cx="9144000" cy="178595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 Black" pitchFamily="34" charset="0"/>
              </a:rPr>
              <a:t>В 2016 году бюджет муниципального района «</a:t>
            </a:r>
            <a:r>
              <a:rPr lang="ru-RU" sz="1600" b="1" dirty="0" err="1" smtClean="0">
                <a:latin typeface="Arial Black" pitchFamily="34" charset="0"/>
              </a:rPr>
              <a:t>Могочинский</a:t>
            </a:r>
            <a:r>
              <a:rPr lang="ru-RU" sz="1600" b="1" dirty="0" smtClean="0">
                <a:latin typeface="Arial Black" pitchFamily="34" charset="0"/>
              </a:rPr>
              <a:t> район» по доходам исполнен в сумме 552298,8 тыс.руб., или 99,3% к плановым назначениям.</a:t>
            </a:r>
            <a:endParaRPr lang="ru-RU" sz="1600" dirty="0" smtClean="0">
              <a:latin typeface="Arial Black" pitchFamily="34" charset="0"/>
            </a:endParaRPr>
          </a:p>
          <a:p>
            <a:pPr algn="ctr"/>
            <a:endParaRPr lang="ru-RU" sz="1800" dirty="0"/>
          </a:p>
        </p:txBody>
      </p:sp>
      <p:graphicFrame>
        <p:nvGraphicFramePr>
          <p:cNvPr id="6" name="Объект 60"/>
          <p:cNvGraphicFramePr/>
          <p:nvPr/>
        </p:nvGraphicFramePr>
        <p:xfrm>
          <a:off x="0" y="857232"/>
          <a:ext cx="9144000" cy="5072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Структура поступления собственных доходов муниципального района «</a:t>
            </a:r>
            <a:r>
              <a:rPr lang="ru-RU" sz="2800" b="1" dirty="0" err="1" smtClean="0"/>
              <a:t>Могочинский</a:t>
            </a:r>
            <a:r>
              <a:rPr lang="ru-RU" sz="2800" b="1" dirty="0" smtClean="0"/>
              <a:t> район»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/>
          <p:nvPr/>
        </p:nvGraphicFramePr>
        <p:xfrm>
          <a:off x="0" y="857232"/>
          <a:ext cx="9144000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solidFill>
                  <a:srgbClr val="FFFF00"/>
                </a:solidFill>
                <a:latin typeface="Arial Black" pitchFamily="34" charset="0"/>
              </a:rPr>
              <a:t>Основными источниками поступлений собственных доходов в бюджет муниципального района остаются налоговые доходы, доля которых в объеме поступлений собственных доходов составляет  92,8%, из них налог на доходы физических лиц составляет-  41,9 %, Акцизы – 6,7%, ЕНВД- 8,7%, НДПИ – 34,4 % Доля неналоговых доходов в общем объеме поступлений собственных доходов за отчетный период составила 7,2%. </a:t>
            </a:r>
          </a:p>
          <a:p>
            <a:pPr algn="ctr"/>
            <a:endParaRPr lang="ru-RU" sz="3200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128586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Доходы.  Безвозмездные поступления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err="1" smtClean="0">
                <a:latin typeface="Arial Black" pitchFamily="34" charset="0"/>
              </a:rPr>
              <a:t>Могочинский</a:t>
            </a:r>
            <a:r>
              <a:rPr lang="ru-RU" sz="4000" dirty="0" smtClean="0">
                <a:latin typeface="Arial Black" pitchFamily="34" charset="0"/>
              </a:rPr>
              <a:t>  район получает из бюджета Забайкальского края следующие виды межбюджетных трансфертов: </a:t>
            </a:r>
          </a:p>
          <a:p>
            <a:pPr algn="ctr"/>
            <a:endParaRPr lang="ru-RU" sz="40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214282" y="0"/>
            <a:ext cx="3929090" cy="3214686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107763" dir="18900000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Дотации-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4143372" y="1285860"/>
            <a:ext cx="4286280" cy="3143272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round/>
            <a:headEnd/>
            <a:tailEnd/>
          </a:ln>
          <a:effectLst>
            <a:outerShdw dist="107763" dir="18900000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Субсидии-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межбюджетные трансферты, предоставляемые в целях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софинансирования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расходных обязательств органов местного самоуправления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0" y="3357562"/>
            <a:ext cx="3929058" cy="3506789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107763" dir="18900000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Субвенции</a:t>
            </a:r>
            <a:r>
              <a:rPr kumimoji="0" lang="ru-RU" sz="2400" b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межбюджетные трансферты, предоставляемые в целях финансового обеспечения расходных обязательств, переданных для осуществления органам местного самоуправления в установленном порядке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4191000" y="4572008"/>
            <a:ext cx="3238520" cy="2292342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12700">
            <a:solidFill>
              <a:srgbClr val="666666"/>
            </a:solidFill>
            <a:round/>
            <a:headEnd/>
            <a:tailEnd/>
          </a:ln>
          <a:effectLst>
            <a:outerShdw dist="107763" dir="18900000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Иные межбюджетные трансферты – предоставляются на определенные цели</a:t>
            </a: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Структура безвозмездных поступлений  в бюджет муниципального района «</a:t>
            </a:r>
            <a:r>
              <a:rPr lang="ru-RU" sz="2800" b="1" dirty="0" err="1" smtClean="0"/>
              <a:t>Могочинский</a:t>
            </a:r>
            <a:r>
              <a:rPr lang="ru-RU" sz="2800" b="1" dirty="0" smtClean="0"/>
              <a:t> район»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Объект 4"/>
          <p:cNvGraphicFramePr>
            <a:graphicFrameLocks noGrp="1"/>
          </p:cNvGraphicFramePr>
          <p:nvPr>
            <p:ph idx="1"/>
          </p:nvPr>
        </p:nvGraphicFramePr>
        <p:xfrm>
          <a:off x="0" y="1214422"/>
          <a:ext cx="9144000" cy="5643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642910" y="350816"/>
            <a:ext cx="8001056" cy="4506944"/>
          </a:xfrm>
          <a:prstGeom prst="flowChartAlternateProcess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Сумма безвозмездных поступлений в 2016 году составила 343881,1 тыс.руб. Основную долю безвозмездных поступлений составляют Субвенции - 250487,2 тыс.руб. или 72,8 %; Субсидии –51735,1 тыс.руб. или 15%; Дотации – 28102,0 тыс.руб. или 8,3%; Иные межбюджетные трансферты – 4309,8 тыс.руб. или 1,3%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Рисунок 5" descr="1438429663_ot-vladimirvolynskoy-ogni-po-aprel-2015-go-goda-v-byudzhet-ukrainy-postupilo-225-milliona-griven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4500570"/>
            <a:ext cx="3162301" cy="197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s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13293">
            <a:off x="6089336" y="4492959"/>
            <a:ext cx="2894069" cy="186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_91911207_thinkstockphotos-60111697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20860862">
            <a:off x="805211" y="4620490"/>
            <a:ext cx="2844853" cy="159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Анализ поступлений доходов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5"/>
          <p:cNvGraphicFramePr/>
          <p:nvPr/>
        </p:nvGraphicFramePr>
        <p:xfrm>
          <a:off x="0" y="714356"/>
          <a:ext cx="9143999" cy="614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Общий объем доходов по сравнению с 2015 годом увеличился на 17381,5 тыс.руб. Собственные доходы бюджета муниципального района по сравнению с 2015 годом увеличились на 42 686,0 тыс. руб., в том числе налоговые доходы увеличились на 39236,6 тыс. руб., неналоговые увеличились на 3449,4 тыс. руб. Безвозмездные поступления по сравнению с 2015 годом уменьшились на 35304,5 тыс.руб. </a:t>
            </a:r>
          </a:p>
          <a:p>
            <a:pPr algn="ctr"/>
            <a:endParaRPr lang="ru-RU" sz="32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27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Бюджет для граждан познакомит вас с отчетом об исполнении бюджета муниципального района</a:t>
            </a:r>
            <a:r>
              <a:rPr lang="en-US" sz="2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«</a:t>
            </a:r>
            <a:r>
              <a:rPr lang="ru-RU" sz="2400" b="1" dirty="0" err="1" smtClean="0">
                <a:solidFill>
                  <a:schemeClr val="tx1"/>
                </a:solidFill>
                <a:latin typeface="Arial Black" pitchFamily="34" charset="0"/>
              </a:rPr>
              <a:t>Могочинский</a:t>
            </a:r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 район» за 2016 год.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Представленная информация предназначена для широкого круга пользователей, и надеемся, будет интересна для населения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Могочинского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района. Мы постарались отразить основные показатели исполнения бюджета в понятной и доступной форме.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Каждый житель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Могочинского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района является участником формирования бюджета: с одной стороны как налогоплательщик- наполняя доходную часть бюджета,  с другой стороны – как потребитель муниципальных услуг.</a:t>
            </a:r>
          </a:p>
          <a:p>
            <a:pPr algn="ctr"/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Помесячная динамика поступлений по основным собственным доходным источникам в 2016 году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6"/>
          <p:cNvGraphicFramePr/>
          <p:nvPr/>
        </p:nvGraphicFramePr>
        <p:xfrm>
          <a:off x="0" y="785794"/>
          <a:ext cx="9144000" cy="6072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-3" y="0"/>
          <a:ext cx="9144002" cy="6728438"/>
        </p:xfrm>
        <a:graphic>
          <a:graphicData uri="http://schemas.openxmlformats.org/drawingml/2006/table">
            <a:tbl>
              <a:tblPr/>
              <a:tblGrid>
                <a:gridCol w="2792882"/>
                <a:gridCol w="366733"/>
                <a:gridCol w="365895"/>
                <a:gridCol w="1184121"/>
                <a:gridCol w="1112789"/>
                <a:gridCol w="1112789"/>
                <a:gridCol w="1112789"/>
                <a:gridCol w="1096004"/>
              </a:tblGrid>
              <a:tr h="82543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CCC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бюджета муниципального района "</a:t>
                      </a:r>
                      <a:r>
                        <a:rPr lang="ru-RU" sz="2000" b="1" dirty="0" err="1">
                          <a:solidFill>
                            <a:srgbClr val="CCCC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Могочинский</a:t>
                      </a:r>
                      <a:r>
                        <a:rPr lang="ru-RU" sz="2000" b="1" dirty="0">
                          <a:solidFill>
                            <a:srgbClr val="CCCC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район" по доходам за  2016 г.   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114">
                <a:tc>
                  <a:txBody>
                    <a:bodyPr/>
                    <a:lstStyle/>
                    <a:p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(тыс.руб.)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351412">
                <a:tc rowSpan="3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Наименование доходов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Уточненный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отклонения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12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09981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2015 г.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96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              Налоговые доходы всего,            в том числе: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192950,4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193414,9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100,2%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154178,4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39236,5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0998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87369,1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87369,1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100,0%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79493,9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7875,2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8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Налоги на совокупный доход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18930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18209,7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96,2%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18820,8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-611,1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09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Акцизы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12733,7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13929,6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109,4%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11170,4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2759,2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994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Налоги, сборы и регулярные платежи  за пользование природными ресурсами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71515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71514,9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100,0%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42669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28845,9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0998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2391,6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2391,6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100,0%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2014,5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377,1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81996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Задолженность и перерасчеты по отмененным налогам и сборам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0,0%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9,8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Times New Roman"/>
                          <a:ea typeface="Times New Roman"/>
                          <a:cs typeface="Times New Roman"/>
                        </a:rPr>
                        <a:t>-9,8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" y="621792"/>
          <a:ext cx="9143999" cy="6449568"/>
        </p:xfrm>
        <a:graphic>
          <a:graphicData uri="http://schemas.openxmlformats.org/drawingml/2006/table">
            <a:tbl>
              <a:tblPr/>
              <a:tblGrid>
                <a:gridCol w="3525509"/>
                <a:gridCol w="1184121"/>
                <a:gridCol w="1112788"/>
                <a:gridCol w="1112788"/>
                <a:gridCol w="1112788"/>
                <a:gridCol w="1096005"/>
              </a:tblGrid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Неналоговые доходы ,                   в том числе: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15630,8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15002,8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96,0%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11553,3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3449,5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ea typeface="Times New Roman"/>
                          <a:cs typeface="Times New Roman"/>
                        </a:rPr>
                        <a:t>Доходы от использования имущества  в том числе: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7702,4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8050,4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104,5%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6054,3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1996,1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Арендная плата за земельные участки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4634,5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4894,8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105,6%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2668,1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2226,7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Доходы от сдачи в аренду имущества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1681,9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1767,6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105,1%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2507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-739,4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Доходы от перечисления  части прибыли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26,8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26,8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100,0%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88,7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-61,9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Прочие доходы от использования имущества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1359,2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1361,2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100,1%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790,5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570,7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Плата за негативное воздействие на окружающую среду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2047,9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2019,7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98,6%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1454,1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565,6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Доходы от оказания платных услуг и компенсация затрат государства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220,2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331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150,3%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47,0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Доходы от продажи материальных и нематериальных активов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231,5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23,2%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1092,8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-861,3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Штрафы, санкции, возмещение ущерба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1716,9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85,8%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1801,8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-84,9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248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/>
                          <a:ea typeface="Times New Roman"/>
                          <a:cs typeface="Times New Roman"/>
                        </a:rPr>
                        <a:t>Прочие неналоговые доходы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2660,3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2653,3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99,7%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866,3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/>
                          <a:ea typeface="Times New Roman"/>
                          <a:cs typeface="Times New Roman"/>
                        </a:rPr>
                        <a:t>1787,0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  (Собственные доходы)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208581,2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208417,7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99,9%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165731,7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42686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32" marR="62232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144001" cy="701040"/>
        </p:xfrm>
        <a:graphic>
          <a:graphicData uri="http://schemas.openxmlformats.org/drawingml/2006/table">
            <a:tbl>
              <a:tblPr/>
              <a:tblGrid>
                <a:gridCol w="3525508"/>
                <a:gridCol w="1184121"/>
                <a:gridCol w="1112789"/>
                <a:gridCol w="1112789"/>
                <a:gridCol w="1112789"/>
                <a:gridCol w="1096005"/>
              </a:tblGrid>
              <a:tr h="16912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                    Наименование доходов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Уточненный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отклонения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233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2015 г.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00108"/>
          <a:ext cx="9143998" cy="6201562"/>
        </p:xfrm>
        <a:graphic>
          <a:graphicData uri="http://schemas.openxmlformats.org/drawingml/2006/table">
            <a:tbl>
              <a:tblPr/>
              <a:tblGrid>
                <a:gridCol w="3525509"/>
                <a:gridCol w="1184121"/>
                <a:gridCol w="1112788"/>
                <a:gridCol w="1112788"/>
                <a:gridCol w="1112788"/>
                <a:gridCol w="1096004"/>
              </a:tblGrid>
              <a:tr h="991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          Безвозмездные поступления             в том числе: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347812,2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343881,1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98,9%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369185,6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-25304,5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Дотации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28102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28102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100,0%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20985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7117,0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4684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Субсидии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65451,8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61735,1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94,3%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73345,4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-11610,3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Субвенции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250638,8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250487,2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99,9%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272611,6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-22124,4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65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Иные межбюджетные трансферты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4372,6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4309,8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98,6%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4777,4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-467,6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Доходы бюджетов бюджетной системы РФ.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100,0%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82,9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1405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Возврат остатков субсидий, субвенций и иных межбюджетных трансфертов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-841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-841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100,0%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-2538,9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1697,9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latin typeface="Times New Roman"/>
                          <a:ea typeface="Times New Roman"/>
                          <a:cs typeface="Times New Roman"/>
                        </a:rPr>
                        <a:t>Доходы бюджета  района -  Всего 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556393,4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552298,8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99,3%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534917,3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17381,5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</a:tbl>
          </a:graphicData>
        </a:graphic>
      </p:graphicFrame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" y="0"/>
          <a:ext cx="9144002" cy="806196"/>
        </p:xfrm>
        <a:graphic>
          <a:graphicData uri="http://schemas.openxmlformats.org/drawingml/2006/table">
            <a:tbl>
              <a:tblPr/>
              <a:tblGrid>
                <a:gridCol w="3525509"/>
                <a:gridCol w="1184121"/>
                <a:gridCol w="1112789"/>
                <a:gridCol w="1112789"/>
                <a:gridCol w="1112789"/>
                <a:gridCol w="1096005"/>
              </a:tblGrid>
              <a:tr h="16985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доходов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Уточненный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отклонения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исполнения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185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2016 г.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2015 г.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3" marR="60423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4929222" cy="35719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Исполнение бюджета «</a:t>
            </a:r>
            <a:r>
              <a:rPr lang="ru-RU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Могочинского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района» по расходам за 2016 год 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0" y="3000372"/>
            <a:ext cx="8429652" cy="3857628"/>
          </a:xfrm>
          <a:prstGeom prst="wave">
            <a:avLst>
              <a:gd name="adj1" fmla="val 13005"/>
              <a:gd name="adj2" fmla="val 0"/>
            </a:avLst>
          </a:prstGeom>
          <a:solidFill>
            <a:srgbClr val="CCFFCC"/>
          </a:solidFill>
          <a:ln w="63500" cmpd="thickThin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Расходы осуществляются в пределах фактического наличия бюджетных средств на едином бюджетном счете. При этом обязательно соблюдаются такие процедуры – санкционирование расходов и финансирование.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Задача санкционирования расходов заключаются в том, чтобы обеспечить принятие к финансированию расходов, которые предусмотрены утвержденным решением о бюджете. </a:t>
            </a:r>
            <a:endParaRPr kumimoji="0" lang="ru-RU" sz="2000" b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09" name="AutoShape 1"/>
          <p:cNvSpPr>
            <a:spLocks noChangeArrowheads="1"/>
          </p:cNvSpPr>
          <p:nvPr/>
        </p:nvSpPr>
        <p:spPr bwMode="auto">
          <a:xfrm>
            <a:off x="0" y="0"/>
            <a:ext cx="6000760" cy="2285992"/>
          </a:xfrm>
          <a:prstGeom prst="doubleWave">
            <a:avLst>
              <a:gd name="adj1" fmla="val 6500"/>
              <a:gd name="adj2" fmla="val 0"/>
            </a:avLst>
          </a:prstGeom>
          <a:gradFill rotWithShape="0">
            <a:gsLst>
              <a:gs pos="0">
                <a:srgbClr val="4F81BD">
                  <a:gamma/>
                  <a:tint val="20000"/>
                  <a:invGamma/>
                </a:srgbClr>
              </a:gs>
              <a:gs pos="100000">
                <a:srgbClr val="4F81BD"/>
              </a:gs>
            </a:gsLst>
            <a:lin ang="0" scaled="1"/>
          </a:gradFill>
          <a:ln w="635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4F81BD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Расходы бюджета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Arial" pitchFamily="34" charset="0"/>
              </a:rPr>
              <a:t>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4071934" y="1857364"/>
            <a:ext cx="5072066" cy="2000264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FF66"/>
          </a:solidFill>
          <a:ln w="63500" cmpd="thickThin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Особенность исполнения бюджета по расходам является то, что расходная часть зависит от объема доходных поступлений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58246" cy="78583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Расходы бюджета по основным функциям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-3" y="428604"/>
          <a:ext cx="9144003" cy="4071989"/>
        </p:xfrm>
        <a:graphic>
          <a:graphicData uri="http://schemas.openxmlformats.org/drawingml/2006/table">
            <a:tbl>
              <a:tblPr/>
              <a:tblGrid>
                <a:gridCol w="927228"/>
                <a:gridCol w="821943"/>
                <a:gridCol w="821058"/>
                <a:gridCol w="821943"/>
                <a:gridCol w="821943"/>
                <a:gridCol w="821058"/>
                <a:gridCol w="821943"/>
                <a:gridCol w="821943"/>
                <a:gridCol w="821058"/>
                <a:gridCol w="821943"/>
                <a:gridCol w="821943"/>
              </a:tblGrid>
              <a:tr h="407198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Общегосударственные вопросы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Национальная оборона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Национальная безопасность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Национальная экономика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Жилищно-коммунальное хозяйство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Образование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Культура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Социальная политика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ФК и спорт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Обслуживание внутреннего долга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Межбюджетные трансферты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290" marR="3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0" y="4572008"/>
            <a:ext cx="9144000" cy="228599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Каждый из разделов классификации имеет перечень подразделов, которые отражают основные направления реализации соответствующей функции. Полный перечень разделов и подразделов классификации расходов бюджетов приведен в статье 21 Бюджетного кодекса Российской Федерации. </a:t>
            </a:r>
          </a:p>
          <a:p>
            <a:r>
              <a:rPr lang="ru-RU" sz="1800" b="1" dirty="0" smtClean="0"/>
              <a:t>Например, в составе раздела «Образование»,  в том числе, выделяются: Дошкольное образование; Общее образование; Молодежная политика и оздоровление детей; Другие вопросы в области образования.</a:t>
            </a:r>
          </a:p>
          <a:p>
            <a:endParaRPr lang="ru-RU" sz="18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7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Ведомственная структура расходов бюджета и бюджетная классификация</a:t>
            </a:r>
            <a:b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</a:b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357298"/>
            <a:ext cx="4929190" cy="5500702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latin typeface="Arial Black" pitchFamily="34" charset="0"/>
              </a:rPr>
              <a:t>Бюджетная классификация Российской Федерации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smtClean="0"/>
              <a:t>– это группировка доходов, расходов и 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 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500174"/>
            <a:ext cx="4495800" cy="535782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Состав бюджетной классификации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(статья 19 Бюджетного кодекса) 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Классификация доходов бюджетов; 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Классификация расходов бюджетов; 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Классификация источников финансирования дефицитов бюджетов;</a:t>
            </a: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686800" cy="157161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</a:rPr>
              <a:t>Структура 20-значного, единого для всех бюджетов бюджетной системы Российской Федерации, кода классификации расходов бюджетов (ведомственная структура)</a:t>
            </a:r>
            <a:r>
              <a:rPr lang="ru-RU" sz="2400" dirty="0" smtClean="0">
                <a:solidFill>
                  <a:srgbClr val="008000"/>
                </a:solidFill>
              </a:rPr>
              <a:t/>
            </a:r>
            <a:br>
              <a:rPr lang="ru-RU" sz="2400" dirty="0" smtClean="0">
                <a:solidFill>
                  <a:srgbClr val="008000"/>
                </a:solidFill>
              </a:rPr>
            </a:br>
            <a:endParaRPr lang="ru-RU" sz="2400" dirty="0">
              <a:solidFill>
                <a:srgbClr val="008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4" y="1428736"/>
          <a:ext cx="9144008" cy="6322312"/>
        </p:xfrm>
        <a:graphic>
          <a:graphicData uri="http://schemas.openxmlformats.org/drawingml/2006/table">
            <a:tbl>
              <a:tblPr/>
              <a:tblGrid>
                <a:gridCol w="476665"/>
                <a:gridCol w="476665"/>
                <a:gridCol w="477498"/>
                <a:gridCol w="545712"/>
                <a:gridCol w="589801"/>
                <a:gridCol w="589801"/>
                <a:gridCol w="707096"/>
                <a:gridCol w="474170"/>
                <a:gridCol w="420099"/>
                <a:gridCol w="380169"/>
                <a:gridCol w="380169"/>
                <a:gridCol w="380169"/>
                <a:gridCol w="380169"/>
                <a:gridCol w="380169"/>
                <a:gridCol w="380169"/>
                <a:gridCol w="380169"/>
                <a:gridCol w="380169"/>
                <a:gridCol w="448383"/>
                <a:gridCol w="448383"/>
                <a:gridCol w="448383"/>
              </a:tblGrid>
              <a:tr h="147355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latin typeface="Times New Roman"/>
                          <a:ea typeface="Calibri"/>
                          <a:cs typeface="Times New Roman"/>
                        </a:rPr>
                        <a:t>Код главного распорядителя бюджетных средств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>
                          <a:latin typeface="Times New Roman"/>
                          <a:ea typeface="Calibri"/>
                          <a:cs typeface="Times New Roman"/>
                        </a:rPr>
                        <a:t>Код раздела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>
                          <a:latin typeface="Times New Roman"/>
                          <a:ea typeface="Calibri"/>
                          <a:cs typeface="Times New Roman"/>
                        </a:rPr>
                        <a:t>Код подраздела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>
                          <a:latin typeface="Times New Roman"/>
                          <a:ea typeface="Calibri"/>
                          <a:cs typeface="Times New Roman"/>
                        </a:rPr>
                        <a:t>Код целевой статьи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>
                          <a:latin typeface="Times New Roman"/>
                          <a:ea typeface="Calibri"/>
                          <a:cs typeface="Times New Roman"/>
                        </a:rPr>
                        <a:t>Код вида расходов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18152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Уникальный код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 для каждого главного распорядителя бюджетных средств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Разделы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 определяют отраслевое направление расходов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Подразделы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 детализируют направления в разделах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Целевые статьи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 - Обеспечивают привязку бюджетных ассигнований к конкретным программам, подпрограммам, основным мероприятиям, направлениям деятельности и участникам бюджетного процесса в рамках подразделов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Виды расходов.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Указывают вид бюджетных ассигнований (выплаты персоналу, закупки и т.д.)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Исполнение плана по расходам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7"/>
          <p:cNvGraphicFramePr/>
          <p:nvPr/>
        </p:nvGraphicFramePr>
        <p:xfrm>
          <a:off x="0" y="714356"/>
          <a:ext cx="9144000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5112658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2016 году бюджет муниципального района «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Могочинский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район» по расходам исполнен в сумме 543625,2 тыс.руб., или 97,1% к плановым назначениям.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398" y="714356"/>
            <a:ext cx="5643602" cy="5715016"/>
          </a:xfrm>
        </p:spPr>
        <p:txBody>
          <a:bodyPr numCol="1">
            <a:no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Исполнение бюджета — </a:t>
            </a:r>
            <a:r>
              <a:rPr lang="ru-RU" sz="2400" dirty="0" smtClean="0">
                <a:latin typeface="Bookman Old Style" pitchFamily="18" charset="0"/>
              </a:rPr>
              <a:t>процесс сбора и учета доходов и осуществление расходов на основе сводной бюджетной росписи и кассового плана. </a:t>
            </a:r>
            <a:r>
              <a:rPr lang="ru-RU" sz="2400" b="1" dirty="0" smtClean="0">
                <a:latin typeface="Bookman Old Style" pitchFamily="18" charset="0"/>
              </a:rPr>
              <a:t/>
            </a:r>
            <a:br>
              <a:rPr lang="ru-RU" sz="2400" b="1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Исполнение бюджета — </a:t>
            </a:r>
            <a:r>
              <a:rPr lang="ru-RU" sz="2400" dirty="0" smtClean="0">
                <a:latin typeface="Bookman Old Style" pitchFamily="18" charset="0"/>
              </a:rPr>
              <a:t>это этап бюджетного процесса, который начинается с момента утверждения решения о бюджете представительным органом муниципального образования и продолжается в течение финансового года. </a:t>
            </a:r>
            <a:r>
              <a:rPr lang="ru-RU" sz="2400" b="1" dirty="0" smtClean="0">
                <a:latin typeface="Bookman Old Style" pitchFamily="18" charset="0"/>
              </a:rPr>
              <a:t/>
            </a:r>
            <a:br>
              <a:rPr lang="ru-RU" sz="2400" b="1" dirty="0" smtClean="0">
                <a:latin typeface="Bookman Old Style" pitchFamily="18" charset="0"/>
              </a:rPr>
            </a:b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8" name="Содержимое 7" descr="_91911207_thinkstockphotos-6011169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3177161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0612_164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76120">
            <a:off x="4878529" y="2211504"/>
            <a:ext cx="4061310" cy="228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86058"/>
            <a:ext cx="8229600" cy="292895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Расходы бюджета </a:t>
            </a:r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Могочинского</a:t>
            </a: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района по основным направлениям</a:t>
            </a:r>
            <a:b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</a:b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6000760" y="4714884"/>
            <a:ext cx="2786082" cy="157163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IMG_20160523_1935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60047">
            <a:off x="357158" y="4929198"/>
            <a:ext cx="2857488" cy="160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2" y="-4"/>
          <a:ext cx="9144001" cy="6858009"/>
        </p:xfrm>
        <a:graphic>
          <a:graphicData uri="http://schemas.openxmlformats.org/drawingml/2006/table">
            <a:tbl>
              <a:tblPr/>
              <a:tblGrid>
                <a:gridCol w="4379137"/>
                <a:gridCol w="1548791"/>
                <a:gridCol w="1548791"/>
                <a:gridCol w="1667282"/>
              </a:tblGrid>
              <a:tr h="80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Уточненный план 2016 год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Исполнение 2016 год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 исполнения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437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 расходов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559756,2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543625,2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97,1%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01 Общегосударственные вопросы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49998,8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46515,2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02 Национальная оборона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907,1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812,0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89,5%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03 Национальная безопасность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1376,6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1260,8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91,6%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04 Национальная экономика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24819,2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18172,1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73,2%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05 Жилищно-коммунальное хозяйство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54818,6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53871,3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98,3%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07 Образование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381254,0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377549,1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99,0%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08 Культура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18360,0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17275,4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94,1%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 Социальная политика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16910,6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16871,9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99,8%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ФК и спорт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643,1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629,2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97,8%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 Обслуживание долга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24,3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24,3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1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 Межбюджетные трансферты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10643,9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10643,9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Структура расходов бюджета муниципального района за 2016 год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Объект 8"/>
          <p:cNvGraphicFramePr/>
          <p:nvPr/>
        </p:nvGraphicFramePr>
        <p:xfrm>
          <a:off x="0" y="1142984"/>
          <a:ext cx="9144000" cy="534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785926"/>
            <a:ext cx="8643998" cy="464347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Бюджет муниципального района «</a:t>
            </a:r>
            <a:r>
              <a:rPr lang="ru-RU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Могочинский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район» традиционно имеет социальную направленность, расходы на социально-культурную сферу: образование, культуру, физическую культуру и спорт, социальную политику составили в общем объеме в 2016 году – 75,8% </a:t>
            </a:r>
            <a:b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9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50004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Анализ расходов бюджета муниципального района «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Могочинский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район»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9144000" cy="650083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Расходы бюджета муниципального района по сравнению с 2015 годом увеличились на 6626,4 тыс.руб. В общем объеме расходов бюджета муниципального района общегосударственные затраты составляют 8,5% (в 2015 г. – 8,5%), расходы по образованию – 69,5% (в 2015 г. – 69,0%), по культуре –3,2% (в 2015 г. – 2,9%), социальная политика – 3,1% (в 2015 – 3,5%), дотации поселениям – 1,9%  (в 2015 г. – 1,8%).</a:t>
            </a:r>
          </a:p>
          <a:p>
            <a:pPr algn="ctr"/>
            <a:endParaRPr lang="ru-RU" sz="28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Расходы по разделу «Национальная экономика»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1357298"/>
            <a:ext cx="4000496" cy="928694"/>
          </a:xfrm>
        </p:spPr>
        <p:txBody>
          <a:bodyPr/>
          <a:lstStyle/>
          <a:p>
            <a:r>
              <a:rPr lang="ru-RU" dirty="0" smtClean="0"/>
              <a:t>Национальная экономика включает: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0" y="5929330"/>
            <a:ext cx="9144000" cy="92867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Всего расходы за 2016 год составили 18172,1 тыс.руб., или 73,2% к плановым назначениям.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2285992"/>
            <a:ext cx="4497388" cy="4074328"/>
          </a:xfrm>
        </p:spPr>
        <p:txBody>
          <a:bodyPr/>
          <a:lstStyle/>
          <a:p>
            <a:r>
              <a:rPr lang="ru-RU" b="1" dirty="0" smtClean="0"/>
              <a:t>-Мероприятия в области автотранспорта </a:t>
            </a:r>
            <a:r>
              <a:rPr lang="ru-RU" b="1" i="1" dirty="0" smtClean="0"/>
              <a:t>(обеспечение льготного проезда для отдельных категорий граждан)- расходы составили  129,5 тыс.руб.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357686" y="2285992"/>
            <a:ext cx="4786313" cy="435771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-Дорожная деятельность </a:t>
            </a:r>
            <a:r>
              <a:rPr lang="ru-RU" sz="2400" b="1" i="1" dirty="0" smtClean="0"/>
              <a:t>(дорожные фонды)- расходы составили 18042,1 тыс.руб.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8" name="Рисунок 7" descr="byudzh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79469">
            <a:off x="6196257" y="1000108"/>
            <a:ext cx="2007563" cy="1230351"/>
          </a:xfrm>
          <a:prstGeom prst="rect">
            <a:avLst/>
          </a:prstGeom>
        </p:spPr>
      </p:pic>
      <p:pic>
        <p:nvPicPr>
          <p:cNvPr id="9" name="Рисунок 8" descr="domashniy-budget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3929066"/>
            <a:ext cx="2514600" cy="1666875"/>
          </a:xfrm>
          <a:prstGeom prst="rect">
            <a:avLst/>
          </a:prstGeom>
        </p:spPr>
      </p:pic>
      <p:pic>
        <p:nvPicPr>
          <p:cNvPr id="10" name="Рисунок 9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3929066"/>
            <a:ext cx="1571636" cy="1910617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Расходы по разделу  «Жилищно-коммунальное хозяйство»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714356"/>
            <a:ext cx="9001156" cy="1443054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Расходы бюджета на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Жилищно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 –коммунальное хозяйство составили 53871,3 тыс.руб., или 98,3% к уточненным плановым назначениям:</a:t>
            </a:r>
          </a:p>
          <a:p>
            <a:pPr algn="ctr"/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1785926"/>
            <a:ext cx="4643438" cy="507207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В том числе:</a:t>
            </a:r>
          </a:p>
          <a:p>
            <a:r>
              <a:rPr lang="ru-RU" dirty="0" smtClean="0"/>
              <a:t>- Мероприятия по переселению граждан из аварийного жилищного фонда, в том числе переселении граждан из аварийного жилищного фонда с учетом необходимости развития малоэтажного жилищного строительства – 809,3 тыс.руб.</a:t>
            </a:r>
          </a:p>
          <a:p>
            <a:r>
              <a:rPr lang="ru-RU" dirty="0" smtClean="0"/>
              <a:t>- Реализация мероприятий программы «Повышение устойчивости жилых домов, основных объектов и систем жизнеобеспечения в сейсмических района – 39907,2 тыс.руб.</a:t>
            </a:r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43438" y="1857364"/>
            <a:ext cx="4500561" cy="50006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- Модернизация объектов теплоэнергетики и капитальный ремонт объектов коммунальной инфраструктуры, находящихся в муниципальной собственности – 6024,8 тыс.руб.</a:t>
            </a:r>
          </a:p>
          <a:p>
            <a:r>
              <a:rPr lang="ru-RU" dirty="0" smtClean="0"/>
              <a:t>- Расходы на оплату коммунальных услуг и приобретение </a:t>
            </a:r>
            <a:r>
              <a:rPr lang="ru-RU" dirty="0" err="1" smtClean="0"/>
              <a:t>котельно</a:t>
            </a:r>
            <a:r>
              <a:rPr lang="ru-RU" dirty="0" smtClean="0"/>
              <a:t> – печного топлива 5815,0 тыс.руб.</a:t>
            </a:r>
          </a:p>
          <a:p>
            <a:r>
              <a:rPr lang="ru-RU" dirty="0" smtClean="0"/>
              <a:t>- Мероприятия по поддержке коммунального хозяйства – 1315,0 тыс.руб.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Расходы по разделу «Образование»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10"/>
          <p:cNvGraphicFramePr/>
          <p:nvPr/>
        </p:nvGraphicFramePr>
        <p:xfrm>
          <a:off x="0" y="642918"/>
          <a:ext cx="9144000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14554"/>
            <a:ext cx="8329642" cy="518161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Arial Black" pitchFamily="34" charset="0"/>
              </a:rPr>
              <a:t>В 2016 году расходы по образованию составили 377549,1 тыс.руб., или 99% к плановым назначениям.</a:t>
            </a:r>
          </a:p>
          <a:p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2571768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>
                <a:latin typeface="Arial Black" pitchFamily="34" charset="0"/>
              </a:rPr>
              <a:t>Основные этапы исполнения бюджета: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otkrytyi_byudzh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2143116"/>
            <a:ext cx="5643602" cy="4714884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Расходы по разделу «Культура»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11"/>
          <p:cNvGraphicFramePr/>
          <p:nvPr/>
        </p:nvGraphicFramePr>
        <p:xfrm>
          <a:off x="0" y="1114424"/>
          <a:ext cx="9143999" cy="574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858280" cy="460341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 Black" pitchFamily="34" charset="0"/>
              </a:rPr>
              <a:t>Расходы по разделу «Культура» в 2016 году составили 17275,4 тыс.руб., или 94,1% к плановым назначениям</a:t>
            </a:r>
          </a:p>
          <a:p>
            <a:endParaRPr lang="ru-RU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6327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Расходы по разделу «Социальная политика»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graphicFrame>
        <p:nvGraphicFramePr>
          <p:cNvPr id="4" name="Объект 12"/>
          <p:cNvGraphicFramePr/>
          <p:nvPr/>
        </p:nvGraphicFramePr>
        <p:xfrm>
          <a:off x="0" y="857232"/>
          <a:ext cx="9144000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3500430" cy="51435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Расходы по разделу «Социальная политика» в 2016 году составили 16871,9 тыс.руб., или 99,8% к уточненным бюджетным назначениям.</a:t>
            </a:r>
          </a:p>
          <a:p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8" name="Рисунок 7" descr="475676_10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436907" y="1250292"/>
            <a:ext cx="5496765" cy="4680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329642" cy="135729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8000"/>
                </a:solidFill>
              </a:rPr>
              <a:t> </a:t>
            </a:r>
            <a:r>
              <a:rPr lang="ru-RU" sz="2800" b="1" dirty="0" smtClean="0">
                <a:solidFill>
                  <a:srgbClr val="008000"/>
                </a:solidFill>
              </a:rPr>
              <a:t>В 2016 году на реализацию муниципальных программ направлено 3131,2 тыс. руб., или 96,4% к уточненным плановым назначениям:</a:t>
            </a:r>
            <a:endParaRPr lang="ru-RU" sz="2800" dirty="0">
              <a:solidFill>
                <a:srgbClr val="008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57298"/>
          <a:ext cx="9143999" cy="5500701"/>
        </p:xfrm>
        <a:graphic>
          <a:graphicData uri="http://schemas.openxmlformats.org/drawingml/2006/table">
            <a:tbl>
              <a:tblPr/>
              <a:tblGrid>
                <a:gridCol w="354288"/>
                <a:gridCol w="6056634"/>
                <a:gridCol w="1332796"/>
                <a:gridCol w="1400281"/>
              </a:tblGrid>
              <a:tr h="691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 на 01.01.2017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</a:tr>
              <a:tr h="392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221,1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217,1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109951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 программа "Развитие информационного общества и формирование электронного правительства в муниципальном районе "Могочинский район" (2014-2016 гг.)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95374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"Управление и распоряжение муниципальным имуществом в муниципальном районе "Могочинский район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155,8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155,8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76965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муниципальной службы в муниципальном районе "Могочинский район" на 2016-2018годы"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95814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"Территориальное планирование и обеспечение градостроительной деятельности на территории муниципального района "Могочинсий район"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6358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"Улучшение условий  охраны труда в муниципальном районе "Могочинский район" (2014-2016 гг.)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57298"/>
          <a:ext cx="9144000" cy="5500702"/>
        </p:xfrm>
        <a:graphic>
          <a:graphicData uri="http://schemas.openxmlformats.org/drawingml/2006/table">
            <a:tbl>
              <a:tblPr/>
              <a:tblGrid>
                <a:gridCol w="354288"/>
                <a:gridCol w="6056634"/>
                <a:gridCol w="1332798"/>
                <a:gridCol w="1400280"/>
              </a:tblGrid>
              <a:tr h="9452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182216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 "Снижение рисков и смягчение последствий чрезвычайных ситуаций природного и техногенного характера на территории муниципального района "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Могочинский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район" (2013-2017 гг.)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136662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"Безопасность дорожного движения на территории муниципального района "Могочинский район" (2014-2016 гг.)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136662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программв "Обеспечение безопасности людей на водных объектах муниципального района "Могочинский район" на 2013-2016 годы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428604"/>
          <a:ext cx="9143999" cy="899959"/>
        </p:xfrm>
        <a:graphic>
          <a:graphicData uri="http://schemas.openxmlformats.org/drawingml/2006/table">
            <a:tbl>
              <a:tblPr/>
              <a:tblGrid>
                <a:gridCol w="354288"/>
                <a:gridCol w="6056634"/>
                <a:gridCol w="1332797"/>
                <a:gridCol w="1400280"/>
              </a:tblGrid>
              <a:tr h="899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 на 01.01.2017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928670"/>
          <a:ext cx="9143999" cy="1000132"/>
        </p:xfrm>
        <a:graphic>
          <a:graphicData uri="http://schemas.openxmlformats.org/drawingml/2006/table">
            <a:tbl>
              <a:tblPr/>
              <a:tblGrid>
                <a:gridCol w="354288"/>
                <a:gridCol w="6056634"/>
                <a:gridCol w="1332797"/>
                <a:gridCol w="1400280"/>
              </a:tblGrid>
              <a:tr h="100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 на 01.01.2017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928801"/>
          <a:ext cx="9144000" cy="4929200"/>
        </p:xfrm>
        <a:graphic>
          <a:graphicData uri="http://schemas.openxmlformats.org/drawingml/2006/table">
            <a:tbl>
              <a:tblPr/>
              <a:tblGrid>
                <a:gridCol w="354288"/>
                <a:gridCol w="6056635"/>
                <a:gridCol w="1332797"/>
                <a:gridCol w="1400280"/>
              </a:tblGrid>
              <a:tr h="7337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175905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целевая программа "Развитие малого и среднего предпринимательства муниципального района "Могочинский район" Забайкальского края на период 2014-2016 годы"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6773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Коммунальное хозяйство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175905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Программа комплексного развития систем коммунальной инфраструктуры муниципального района "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Могочинский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район" на 2011-2020 годы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30936"/>
        </p:xfrm>
        <a:graphic>
          <a:graphicData uri="http://schemas.openxmlformats.org/drawingml/2006/table">
            <a:tbl>
              <a:tblPr/>
              <a:tblGrid>
                <a:gridCol w="354288"/>
                <a:gridCol w="6056634"/>
                <a:gridCol w="1332798"/>
                <a:gridCol w="1400280"/>
              </a:tblGrid>
              <a:tr h="428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 на 01.01.2017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2" y="642918"/>
          <a:ext cx="9144001" cy="6227977"/>
        </p:xfrm>
        <a:graphic>
          <a:graphicData uri="http://schemas.openxmlformats.org/drawingml/2006/table">
            <a:tbl>
              <a:tblPr/>
              <a:tblGrid>
                <a:gridCol w="354289"/>
                <a:gridCol w="6056633"/>
                <a:gridCol w="1332798"/>
                <a:gridCol w="1400281"/>
              </a:tblGrid>
              <a:tr h="414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1637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1553,7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112393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"Модернизация образовательных учреждении муниципального района "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Могочинский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район" (2016-2020 гг.)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253,3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250,1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8514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системы дошкольного образования муниципального района "Могочинский район" на 2012-2016 гг."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82835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системы отдыха и оздоровления детей в муниципальном районе "Могочинский район" (2012-2016 гг.)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149857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 программа по подготовке и проведению государственной итоговой аттестации выпускников в общеобразовательных учреждениях муниципального района "Могочинский район" (2015-2020 гг.)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74928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"Здоровье школьников Могочинского района" (2015-2018 гг.)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74928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"Одаренные дети" (2015-2018 гг.)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51" marR="442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1" cy="642918"/>
        </p:xfrm>
        <a:graphic>
          <a:graphicData uri="http://schemas.openxmlformats.org/drawingml/2006/table">
            <a:tbl>
              <a:tblPr/>
              <a:tblGrid>
                <a:gridCol w="354288"/>
                <a:gridCol w="6056635"/>
                <a:gridCol w="1332797"/>
                <a:gridCol w="1400281"/>
              </a:tblGrid>
              <a:tr h="642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 на 01.01.2017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" y="642919"/>
          <a:ext cx="9144000" cy="6334274"/>
        </p:xfrm>
        <a:graphic>
          <a:graphicData uri="http://schemas.openxmlformats.org/drawingml/2006/table">
            <a:tbl>
              <a:tblPr/>
              <a:tblGrid>
                <a:gridCol w="354288"/>
                <a:gridCol w="6056635"/>
                <a:gridCol w="1332797"/>
                <a:gridCol w="1400280"/>
              </a:tblGrid>
              <a:tr h="1143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"Профилактика безнадзорности и  правонарушений  несовершеннолетних в муниципальном районе "Могочинский район" (2014-2016 гг.)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7621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"Педагогические кадры" (2015-2018 гг.)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205,5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197,9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152421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"Комплексные меры по противодействию злоупотреблением наркотиками, их незаконному обороту и алкоголизации населения муниципального района "Могочинский район" (2014-2016 гг.)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1143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"Комплексная безопасность образовательных учреждений муниципального района "Могочинский район" (2015-2017 гг.)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185,4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162,2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7621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целевая программа "Доступная среда" (2015-2016 гг.)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109,2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88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"Патриотическое воспитание детей, подростков и молодежи "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Могочинского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района" (2015-2018 гг.)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57298"/>
          <a:ext cx="9144000" cy="714380"/>
        </p:xfrm>
        <a:graphic>
          <a:graphicData uri="http://schemas.openxmlformats.org/drawingml/2006/table">
            <a:tbl>
              <a:tblPr/>
              <a:tblGrid>
                <a:gridCol w="354287"/>
                <a:gridCol w="6056635"/>
                <a:gridCol w="1332798"/>
                <a:gridCol w="1400280"/>
              </a:tblGrid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 на 01.01.2017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9C4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2143117"/>
          <a:ext cx="9144000" cy="3357584"/>
        </p:xfrm>
        <a:graphic>
          <a:graphicData uri="http://schemas.openxmlformats.org/drawingml/2006/table">
            <a:tbl>
              <a:tblPr/>
              <a:tblGrid>
                <a:gridCol w="354288"/>
                <a:gridCol w="6056635"/>
                <a:gridCol w="1332797"/>
                <a:gridCol w="1400280"/>
              </a:tblGrid>
              <a:tr h="478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Культура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191,1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95637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"Культура муниципального района "Могочинский район" (2015-2016 гг.)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191,1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478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и спорт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643,2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629,3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  <a:tr h="9666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"Развитие физкультуры и спорта в муниципальном районе "Могочинский район"" (2016-2018 гг.)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643,2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629,3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DFEC"/>
                    </a:solidFill>
                  </a:tcPr>
                </a:tc>
              </a:tr>
              <a:tr h="478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</a:t>
                      </a:r>
                      <a:endParaRPr lang="ru-RU" sz="1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3247,7</a:t>
                      </a:r>
                      <a:endParaRPr lang="ru-RU" sz="1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3131,2</a:t>
                      </a:r>
                      <a:endParaRPr lang="ru-RU" sz="1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35" marR="607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F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85720" y="857232"/>
            <a:ext cx="8401080" cy="12041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по доходам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idx="1"/>
          </p:nvPr>
        </p:nvSpPr>
        <p:spPr>
          <a:xfrm>
            <a:off x="0" y="2143116"/>
            <a:ext cx="4357686" cy="4714884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 smtClean="0"/>
              <a:t>Обеспечение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утвержденными бюджетными назначениями</a:t>
            </a:r>
            <a:endParaRPr lang="ru-RU" b="1" dirty="0"/>
          </a:p>
        </p:txBody>
      </p:sp>
      <p:pic>
        <p:nvPicPr>
          <p:cNvPr id="11" name="Рисунок 10" descr="byud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143116"/>
            <a:ext cx="4095746" cy="307181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Муниципальный долг муниципального района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4282" y="1855248"/>
            <a:ext cx="8715436" cy="430744"/>
          </a:xfrm>
        </p:spPr>
        <p:txBody>
          <a:bodyPr/>
          <a:lstStyle/>
          <a:p>
            <a:pPr algn="ctr"/>
            <a:r>
              <a:rPr lang="ru-RU" dirty="0" smtClean="0"/>
              <a:t>Муниципальный долг района возникает в силу осуществления заимствований. </a:t>
            </a:r>
          </a:p>
          <a:p>
            <a:pPr algn="ct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1643042" y="2500306"/>
            <a:ext cx="6899295" cy="51196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Заимствования необходимы для:</a:t>
            </a:r>
          </a:p>
          <a:p>
            <a:endParaRPr lang="ru-RU" dirty="0"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357158" y="3643314"/>
            <a:ext cx="4040188" cy="38457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Погашение долговых обязательств </a:t>
            </a:r>
            <a:endParaRPr lang="ru-RU" sz="28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929190" y="3643314"/>
            <a:ext cx="4041775" cy="41314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Финансирования дефицита бюджета</a:t>
            </a:r>
            <a:endParaRPr lang="ru-RU" sz="2800" dirty="0"/>
          </a:p>
        </p:txBody>
      </p:sp>
      <p:sp>
        <p:nvSpPr>
          <p:cNvPr id="68609" name="AutoShape 1"/>
          <p:cNvSpPr>
            <a:spLocks noChangeArrowheads="1"/>
          </p:cNvSpPr>
          <p:nvPr/>
        </p:nvSpPr>
        <p:spPr bwMode="auto">
          <a:xfrm>
            <a:off x="642910" y="2714620"/>
            <a:ext cx="1000132" cy="1000132"/>
          </a:xfrm>
          <a:prstGeom prst="curvedRightArrow">
            <a:avLst>
              <a:gd name="adj1" fmla="val 21961"/>
              <a:gd name="adj2" fmla="val 43922"/>
              <a:gd name="adj3" fmla="val 33333"/>
            </a:avLst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429520" y="2786058"/>
            <a:ext cx="1000132" cy="928694"/>
          </a:xfrm>
          <a:prstGeom prst="curvedLeftArrow">
            <a:avLst>
              <a:gd name="adj1" fmla="val 20000"/>
              <a:gd name="adj2" fmla="val 40000"/>
              <a:gd name="adj3" fmla="val 33333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7143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Все заимствования подлежат учету в долговой книге района: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72206"/>
            <a:ext cx="9144000" cy="78579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Долговые обязательства по взятым бюджетным кредитам на конец года составили 600,0 тыс.руб.</a:t>
            </a:r>
          </a:p>
          <a:p>
            <a:endParaRPr lang="ru-RU" dirty="0"/>
          </a:p>
        </p:txBody>
      </p:sp>
      <p:graphicFrame>
        <p:nvGraphicFramePr>
          <p:cNvPr id="4" name="Объект 13"/>
          <p:cNvGraphicFramePr/>
          <p:nvPr/>
        </p:nvGraphicFramePr>
        <p:xfrm>
          <a:off x="0" y="1000108"/>
          <a:ext cx="914400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i="1" u="sng" dirty="0" smtClean="0">
                <a:solidFill>
                  <a:srgbClr val="C00000"/>
                </a:solidFill>
              </a:rPr>
              <a:t>Благодарим за внимание!</a:t>
            </a:r>
            <a:r>
              <a:rPr lang="ru-RU" sz="5400" u="sng" dirty="0" smtClean="0">
                <a:solidFill>
                  <a:srgbClr val="C00000"/>
                </a:solidFill>
              </a:rPr>
              <a:t/>
            </a:r>
            <a:br>
              <a:rPr lang="ru-RU" sz="5400" u="sng" dirty="0" smtClean="0">
                <a:solidFill>
                  <a:srgbClr val="C00000"/>
                </a:solidFill>
              </a:rPr>
            </a:br>
            <a:endParaRPr lang="ru-RU" sz="5400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1678"/>
            <a:ext cx="9144000" cy="5000636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«Бюджет для граждан по исполнению бюджета» подготовлен</a:t>
            </a:r>
            <a:b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Комитетом по финансам администрации муниципального района «</a:t>
            </a:r>
            <a:r>
              <a:rPr lang="ru-RU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Могочинский</a:t>
            </a: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  <a:b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адрес: г. Могоча, ул.Комсомольская, 13</a:t>
            </a:r>
            <a:b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Тел. 8(241) 40583, 40201, 40217</a:t>
            </a:r>
            <a:b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эл.адрес</a:t>
            </a: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</a:t>
            </a: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mogocha</a:t>
            </a:r>
            <a:r>
              <a:rPr lang="ru-RU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</a:t>
            </a:r>
            <a:endParaRPr lang="ru-RU" sz="36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по расходам</a:t>
            </a:r>
            <a:endParaRPr lang="ru-RU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2000240"/>
            <a:ext cx="5000628" cy="4857760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sz="3200" b="1" dirty="0" smtClean="0"/>
              <a:t>Обеспечение последовательного финансирования мероприятий, предусмотренных решением о бюджете, в пределах утвержденных сумм с целью исполнения принятых муниципальным образованием расходных обязательств. Составление и утверждение отчета об исполнении бюджета является важной формой контроля за исполнением бюджета.</a:t>
            </a:r>
          </a:p>
          <a:p>
            <a:pPr algn="ctr"/>
            <a:endParaRPr lang="ru-RU" b="1" dirty="0"/>
          </a:p>
        </p:txBody>
      </p:sp>
      <p:pic>
        <p:nvPicPr>
          <p:cNvPr id="4" name="Рисунок 3" descr="i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500306"/>
            <a:ext cx="4071933" cy="3119438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35729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Основные параметры исполнения бюджета муниципального района за 2016 год</a:t>
            </a:r>
            <a:br>
              <a:rPr lang="ru-RU" sz="2800" b="1" dirty="0" smtClean="0">
                <a:latin typeface="Bookman Old Style" pitchFamily="18" charset="0"/>
              </a:rPr>
            </a:br>
            <a:endParaRPr lang="ru-RU" sz="2800" b="1" dirty="0"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14423"/>
          <a:ext cx="9143998" cy="564357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718207"/>
                <a:gridCol w="1771990"/>
                <a:gridCol w="1933005"/>
                <a:gridCol w="1720796"/>
              </a:tblGrid>
              <a:tr h="863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Уточненный план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Исполнено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исполнения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26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ДОХОДЫ, ВСЕГО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556 393,4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552 298,8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99,3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26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Собственные доходы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208 581,2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208 417,7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99,9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60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Безвозмездные поступления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347 812,2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343 881,1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98,9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26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РАСХОДЫ, ВСЕГО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559 756,4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543 625,3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97,1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60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Дефицит (-), </a:t>
                      </a:r>
                      <a:r>
                        <a:rPr lang="ru-RU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Профицит</a:t>
                      </a:r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(+)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-3 363,0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+8 673,5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0001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Основные характеристики бюджета района в динамике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69" name="Диаграмма 1"/>
          <p:cNvGraphicFramePr>
            <a:graphicFrameLocks/>
          </p:cNvGraphicFramePr>
          <p:nvPr/>
        </p:nvGraphicFramePr>
        <p:xfrm>
          <a:off x="0" y="1000108"/>
          <a:ext cx="8929718" cy="5857892"/>
        </p:xfrm>
        <a:graphic>
          <a:graphicData uri="http://schemas.openxmlformats.org/presentationml/2006/ole">
            <p:oleObj spid="_x0000_s7169" name="Диаграмма" r:id="rId3" imgW="5505165" imgH="3206774" progId="Excel.Sheet.8">
              <p:embed/>
            </p:oleObj>
          </a:graphicData>
        </a:graphic>
      </p:graphicFrame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2071678"/>
            <a:ext cx="4038600" cy="443484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 дефицитном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dirty="0" smtClean="0">
                <a:latin typeface="Arial Black" pitchFamily="34" charset="0"/>
              </a:rPr>
              <a:t>бюджете растет долг и/или снижаются остатки средств</a:t>
            </a:r>
          </a:p>
          <a:p>
            <a:endParaRPr lang="ru-RU" sz="2800" dirty="0"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3438" y="2000240"/>
            <a:ext cx="4038600" cy="443484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профицитном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dirty="0" smtClean="0">
                <a:latin typeface="Arial Black" pitchFamily="34" charset="0"/>
              </a:rPr>
              <a:t>бюджете снижается долг и /или растут остатки средств</a:t>
            </a:r>
          </a:p>
          <a:p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233</TotalTime>
  <Words>2862</Words>
  <Application>Microsoft Office PowerPoint</Application>
  <PresentationFormat>Экран (4:3)</PresentationFormat>
  <Paragraphs>652</Paragraphs>
  <Slides>53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Поток</vt:lpstr>
      <vt:lpstr>Диаграмма</vt:lpstr>
      <vt:lpstr>Бюджет для Граждан</vt:lpstr>
      <vt:lpstr>Бюджет для граждан познакомит вас с отчетом об исполнении бюджета муниципального района «Могочинский район» за 2016 год. </vt:lpstr>
      <vt:lpstr>Исполнение бюджета — процесс сбора и учета доходов и осуществление расходов на основе сводной бюджетной росписи и кассового плана.  Исполнение бюджета — это этап бюджетного процесса, который начинается с момента утверждения решения о бюджете представительным органом муниципального образования и продолжается в течение финансового года.  </vt:lpstr>
      <vt:lpstr>Основные этапы исполнения бюджета:  </vt:lpstr>
      <vt:lpstr>Исполнение бюджета по доходам</vt:lpstr>
      <vt:lpstr>Исполнение бюджета по расходам</vt:lpstr>
      <vt:lpstr>Основные параметры исполнения бюджета муниципального района за 2016 год </vt:lpstr>
      <vt:lpstr>Основные характеристики бюджета района в динамике </vt:lpstr>
      <vt:lpstr>Слайд 9</vt:lpstr>
      <vt:lpstr>Доходы бюджета – это все поступающие в бюджет денежные средства. </vt:lpstr>
      <vt:lpstr>Исполнение плана по доходам </vt:lpstr>
      <vt:lpstr>Структура поступления собственных доходов муниципального района «Могочинский район» </vt:lpstr>
      <vt:lpstr>Слайд 13</vt:lpstr>
      <vt:lpstr>Доходы.  Безвозмездные поступления </vt:lpstr>
      <vt:lpstr>Слайд 15</vt:lpstr>
      <vt:lpstr>Структура безвозмездных поступлений  в бюджет муниципального района «Могочинский район»  </vt:lpstr>
      <vt:lpstr>Слайд 17</vt:lpstr>
      <vt:lpstr>Анализ поступлений доходов </vt:lpstr>
      <vt:lpstr>Слайд 19</vt:lpstr>
      <vt:lpstr>Помесячная динамика поступлений по основным собственным доходным источникам в 2016 году </vt:lpstr>
      <vt:lpstr>Слайд 21</vt:lpstr>
      <vt:lpstr>Слайд 22</vt:lpstr>
      <vt:lpstr>Слайд 23</vt:lpstr>
      <vt:lpstr>      Исполнение бюджета «Могочинского района» по расходам за 2016 год </vt:lpstr>
      <vt:lpstr>Слайд 25</vt:lpstr>
      <vt:lpstr>Расходы бюджета по основным функциям </vt:lpstr>
      <vt:lpstr>Ведомственная структура расходов бюджета и бюджетная классификация </vt:lpstr>
      <vt:lpstr>Структура 20-значного, единого для всех бюджетов бюджетной системы Российской Федерации, кода классификации расходов бюджетов (ведомственная структура) </vt:lpstr>
      <vt:lpstr>Исполнение плана по расходам </vt:lpstr>
      <vt:lpstr>Расходы бюджета Могочинского района по основным направлениям </vt:lpstr>
      <vt:lpstr>Слайд 31</vt:lpstr>
      <vt:lpstr>Структура расходов бюджета муниципального района за 2016 год </vt:lpstr>
      <vt:lpstr>Бюджет муниципального района «Могочинский район» традиционно имеет социальную направленность, расходы на социально-культурную сферу: образование, культуру, физическую культуру и спорт, социальную политику составили в общем объеме в 2016 году – 75,8%  </vt:lpstr>
      <vt:lpstr>Анализ расходов бюджета муниципального района «Могочинский район» </vt:lpstr>
      <vt:lpstr>Слайд 35</vt:lpstr>
      <vt:lpstr>Расходы по разделу «Национальная экономика» </vt:lpstr>
      <vt:lpstr>Расходы по разделу  «Жилищно-коммунальное хозяйство» </vt:lpstr>
      <vt:lpstr>Расходы по разделу «Образование» </vt:lpstr>
      <vt:lpstr>Слайд 39</vt:lpstr>
      <vt:lpstr>Расходы по разделу «Культура» </vt:lpstr>
      <vt:lpstr>Слайд 41</vt:lpstr>
      <vt:lpstr>Расходы по разделу «Социальная политика» </vt:lpstr>
      <vt:lpstr>Слайд 43</vt:lpstr>
      <vt:lpstr> В 2016 году на реализацию муниципальных программ направлено 3131,2 тыс. руб., или 96,4% к уточненным плановым назначениям:</vt:lpstr>
      <vt:lpstr>Слайд 45</vt:lpstr>
      <vt:lpstr>Слайд 46</vt:lpstr>
      <vt:lpstr>Слайд 47</vt:lpstr>
      <vt:lpstr>Слайд 48</vt:lpstr>
      <vt:lpstr>Слайд 49</vt:lpstr>
      <vt:lpstr>Муниципальный долг муниципального района </vt:lpstr>
      <vt:lpstr>Все заимствования подлежат учету в долговой книге района: </vt:lpstr>
      <vt:lpstr>Благодарим за внимание! </vt:lpstr>
      <vt:lpstr>Слайд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днс</dc:creator>
  <cp:lastModifiedBy>Елена</cp:lastModifiedBy>
  <cp:revision>24</cp:revision>
  <dcterms:created xsi:type="dcterms:W3CDTF">2017-04-16T08:06:37Z</dcterms:created>
  <dcterms:modified xsi:type="dcterms:W3CDTF">2017-04-25T00:15:24Z</dcterms:modified>
</cp:coreProperties>
</file>