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charts/chart13.xml" ContentType="application/vnd.openxmlformats-officedocument.drawingml.char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7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charts/chart4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sldIdLst>
    <p:sldId id="256" r:id="rId2"/>
    <p:sldId id="259" r:id="rId3"/>
    <p:sldId id="312" r:id="rId4"/>
    <p:sldId id="313" r:id="rId5"/>
    <p:sldId id="261" r:id="rId6"/>
    <p:sldId id="262" r:id="rId7"/>
    <p:sldId id="257" r:id="rId8"/>
    <p:sldId id="258" r:id="rId9"/>
    <p:sldId id="314" r:id="rId10"/>
    <p:sldId id="263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7" r:id="rId30"/>
    <p:sldId id="288" r:id="rId31"/>
    <p:sldId id="289" r:id="rId32"/>
    <p:sldId id="290" r:id="rId33"/>
    <p:sldId id="291" r:id="rId34"/>
    <p:sldId id="315" r:id="rId35"/>
    <p:sldId id="292" r:id="rId36"/>
    <p:sldId id="293" r:id="rId37"/>
    <p:sldId id="294" r:id="rId38"/>
    <p:sldId id="295" r:id="rId39"/>
    <p:sldId id="270" r:id="rId40"/>
    <p:sldId id="296" r:id="rId41"/>
    <p:sldId id="297" r:id="rId42"/>
    <p:sldId id="298" r:id="rId43"/>
    <p:sldId id="299" r:id="rId44"/>
    <p:sldId id="300" r:id="rId45"/>
    <p:sldId id="308" r:id="rId46"/>
    <p:sldId id="309" r:id="rId47"/>
    <p:sldId id="310" r:id="rId48"/>
    <p:sldId id="311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FF"/>
    <a:srgbClr val="008000"/>
    <a:srgbClr val="CC00CC"/>
    <a:srgbClr val="33CC33"/>
    <a:srgbClr val="FF0066"/>
    <a:srgbClr val="CCFFCC"/>
    <a:srgbClr val="EAB200"/>
    <a:srgbClr val="FF00FF"/>
    <a:srgbClr val="9966FF"/>
  </p:clrMru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295" autoAdjust="0"/>
  </p:normalViewPr>
  <p:slideViewPr>
    <p:cSldViewPr>
      <p:cViewPr varScale="1">
        <p:scale>
          <a:sx n="94" d="100"/>
          <a:sy n="94" d="100"/>
        </p:scale>
        <p:origin x="-39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dLbls>
            <c:dLbl>
              <c:idx val="0"/>
              <c:layout>
                <c:manualLayout>
                  <c:x val="-5.5743489317037445E-2"/>
                  <c:y val="-2.7760136523437399E-2"/>
                </c:manualLayout>
              </c:layout>
              <c:showVal val="1"/>
            </c:dLbl>
            <c:dLbl>
              <c:idx val="1"/>
              <c:layout>
                <c:manualLayout>
                  <c:x val="-2.5611873469990221E-2"/>
                  <c:y val="-1.5141892649147681E-2"/>
                </c:manualLayout>
              </c:layout>
              <c:showVal val="1"/>
            </c:dLbl>
            <c:txPr>
              <a:bodyPr/>
              <a:lstStyle/>
              <a:p>
                <a:pPr>
                  <a:defRPr baseline="0">
                    <a:latin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2016 год</c:v>
                </c:pt>
                <c:pt idx="1">
                  <c:v>2017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552298.80000000005</c:v>
                </c:pt>
                <c:pt idx="1">
                  <c:v>539503.19999999809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dLbls>
            <c:dLbl>
              <c:idx val="0"/>
              <c:layout>
                <c:manualLayout>
                  <c:x val="5.1223746939980191E-2"/>
                  <c:y val="-3.5331082848011244E-2"/>
                </c:manualLayout>
              </c:layout>
              <c:showVal val="1"/>
            </c:dLbl>
            <c:dLbl>
              <c:idx val="1"/>
              <c:layout>
                <c:manualLayout>
                  <c:x val="7.5329039617617929E-2"/>
                  <c:y val="-3.2807434073153327E-2"/>
                </c:manualLayout>
              </c:layout>
              <c:showVal val="1"/>
            </c:dLbl>
            <c:txPr>
              <a:bodyPr/>
              <a:lstStyle/>
              <a:p>
                <a:pPr>
                  <a:defRPr baseline="0">
                    <a:latin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2016 год</c:v>
                </c:pt>
                <c:pt idx="1">
                  <c:v>2017 год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543625.30000000005</c:v>
                </c:pt>
                <c:pt idx="1">
                  <c:v>538247.6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Результат</c:v>
                </c:pt>
              </c:strCache>
            </c:strRef>
          </c:tx>
          <c:dLbls>
            <c:dLbl>
              <c:idx val="0"/>
              <c:layout>
                <c:manualLayout>
                  <c:x val="3.0131615847047231E-2"/>
                  <c:y val="-6.561486814630640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+</a:t>
                    </a:r>
                    <a:r>
                      <a:rPr lang="en-US" dirty="0" smtClean="0"/>
                      <a:t>8673,5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4.9717166147628035E-2"/>
                  <c:y val="-6.0567570596590584E-2"/>
                </c:manualLayout>
              </c:layout>
              <c:tx>
                <c:rich>
                  <a:bodyPr/>
                  <a:lstStyle/>
                  <a:p>
                    <a:r>
                      <a:rPr lang="ru-RU" smtClean="0"/>
                      <a:t>+</a:t>
                    </a:r>
                    <a:r>
                      <a:rPr lang="en-US" smtClean="0"/>
                      <a:t>1255,6</a:t>
                    </a:r>
                    <a:endParaRPr lang="en-US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baseline="0">
                    <a:latin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2016 год</c:v>
                </c:pt>
                <c:pt idx="1">
                  <c:v>2017 год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8673.5</c:v>
                </c:pt>
                <c:pt idx="1">
                  <c:v>1255.5999999999999</c:v>
                </c:pt>
              </c:numCache>
            </c:numRef>
          </c:val>
        </c:ser>
        <c:shape val="cylinder"/>
        <c:axId val="67220224"/>
        <c:axId val="67221760"/>
        <c:axId val="0"/>
      </c:bar3DChart>
      <c:catAx>
        <c:axId val="67220224"/>
        <c:scaling>
          <c:orientation val="minMax"/>
        </c:scaling>
        <c:axPos val="b"/>
        <c:tickLblPos val="nextTo"/>
        <c:txPr>
          <a:bodyPr/>
          <a:lstStyle/>
          <a:p>
            <a:pPr>
              <a:defRPr b="1" i="0" baseline="0">
                <a:latin typeface="Times New Roman" pitchFamily="18" charset="0"/>
              </a:defRPr>
            </a:pPr>
            <a:endParaRPr lang="ru-RU"/>
          </a:p>
        </c:txPr>
        <c:crossAx val="67221760"/>
        <c:crosses val="autoZero"/>
        <c:auto val="1"/>
        <c:lblAlgn val="ctr"/>
        <c:lblOffset val="100"/>
      </c:catAx>
      <c:valAx>
        <c:axId val="67221760"/>
        <c:scaling>
          <c:orientation val="minMax"/>
        </c:scaling>
        <c:axPos val="l"/>
        <c:majorGridlines/>
        <c:numFmt formatCode="General" sourceLinked="1"/>
        <c:tickLblPos val="nextTo"/>
        <c:crossAx val="67220224"/>
        <c:crosses val="autoZero"/>
        <c:crossBetween val="between"/>
      </c:valAx>
    </c:plotArea>
    <c:legend>
      <c:legendPos val="r"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2400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dirty="0"/>
              <a:t>Всего расходов </a:t>
            </a:r>
            <a:r>
              <a:rPr lang="ru-RU" dirty="0" smtClean="0"/>
              <a:t>409160,1 </a:t>
            </a:r>
            <a:r>
              <a:rPr lang="ru-RU" dirty="0"/>
              <a:t>тыс.руб.</a:t>
            </a:r>
          </a:p>
        </c:rich>
      </c:tx>
      <c:layout>
        <c:manualLayout>
          <c:xMode val="edge"/>
          <c:yMode val="edge"/>
          <c:x val="0.48391141732283594"/>
          <c:y val="0.9090208302963666"/>
        </c:manualLayout>
      </c:layout>
    </c:title>
    <c:view3D>
      <c:rotX val="20"/>
      <c:perspective val="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расходов 409160,1 тыс.руб.</c:v>
                </c:pt>
              </c:strCache>
            </c:strRef>
          </c:tx>
          <c:explosion val="25"/>
          <c:dPt>
            <c:idx val="0"/>
            <c:spPr>
              <a:solidFill>
                <a:srgbClr val="7030A0"/>
              </a:solidFill>
            </c:spPr>
          </c:dPt>
          <c:dPt>
            <c:idx val="1"/>
            <c:spPr>
              <a:solidFill>
                <a:srgbClr val="FF3300"/>
              </a:solidFill>
            </c:spPr>
          </c:dPt>
          <c:dPt>
            <c:idx val="2"/>
            <c:spPr>
              <a:solidFill>
                <a:srgbClr val="00B050"/>
              </a:solidFill>
            </c:spPr>
          </c:dPt>
          <c:dPt>
            <c:idx val="3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-1.3560750218722677E-2"/>
                  <c:y val="-5.0125806867873962E-2"/>
                </c:manualLayout>
              </c:layout>
              <c:showVal val="1"/>
              <c:showCatName val="1"/>
              <c:showPercent val="1"/>
            </c:dLbl>
            <c:dLbl>
              <c:idx val="2"/>
              <c:layout>
                <c:manualLayout>
                  <c:x val="-8.4824857830271272E-2"/>
                  <c:y val="2.2291258586773312E-2"/>
                </c:manualLayout>
              </c:layout>
              <c:showVal val="1"/>
              <c:showCatName val="1"/>
              <c:showPercent val="1"/>
            </c:dLbl>
            <c:dLbl>
              <c:idx val="4"/>
              <c:layout>
                <c:manualLayout>
                  <c:x val="0.28234159011373577"/>
                  <c:y val="-6.1398385411487726E-2"/>
                </c:manualLayout>
              </c:layout>
              <c:showVal val="1"/>
              <c:showCatName val="1"/>
              <c:showPercent val="1"/>
            </c:dLbl>
            <c:txPr>
              <a:bodyPr/>
              <a:lstStyle/>
              <a:p>
                <a:pPr>
                  <a:defRPr sz="1800" b="1" i="0" baseline="0">
                    <a:latin typeface="Times New Roman" pitchFamily="18" charset="0"/>
                  </a:defRPr>
                </a:pPr>
                <a:endParaRPr lang="ru-RU"/>
              </a:p>
            </c:txPr>
            <c:showVal val="1"/>
            <c:showCatName val="1"/>
            <c:showPercent val="1"/>
            <c:showLeaderLines val="1"/>
          </c:dLbls>
          <c:cat>
            <c:strRef>
              <c:f>Лист1!$A$2:$A$6</c:f>
              <c:strCache>
                <c:ptCount val="5"/>
                <c:pt idx="0">
                  <c:v>Дошкольное образование </c:v>
                </c:pt>
                <c:pt idx="1">
                  <c:v>Общее образование</c:v>
                </c:pt>
                <c:pt idx="2">
                  <c:v>Дополнительное образование</c:v>
                </c:pt>
                <c:pt idx="3">
                  <c:v>Молодежная политика</c:v>
                </c:pt>
                <c:pt idx="4">
                  <c:v>Иные вопросы в области образования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89612.6</c:v>
                </c:pt>
                <c:pt idx="1">
                  <c:v>279760.09999999998</c:v>
                </c:pt>
                <c:pt idx="2">
                  <c:v>17576.8</c:v>
                </c:pt>
                <c:pt idx="3">
                  <c:v>1723.3</c:v>
                </c:pt>
                <c:pt idx="4">
                  <c:v>20487.3</c:v>
                </c:pt>
              </c:numCache>
            </c:numRef>
          </c:val>
        </c:ser>
      </c:pie3DChart>
      <c:spPr>
        <a:noFill/>
        <a:ln w="25400">
          <a:noFill/>
        </a:ln>
      </c:spPr>
    </c:plotArea>
    <c:plotVisOnly val="1"/>
    <c:dispBlanksAs val="zero"/>
  </c:chart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>
        <c:manualLayout>
          <c:xMode val="edge"/>
          <c:yMode val="edge"/>
          <c:x val="0.5848985766512006"/>
          <c:y val="0.91104374696182311"/>
        </c:manualLayout>
      </c:layout>
      <c:txPr>
        <a:bodyPr/>
        <a:lstStyle/>
        <a:p>
          <a:pPr>
            <a:defRPr sz="2400">
              <a:solidFill>
                <a:srgbClr val="C00000"/>
              </a:solidFill>
            </a:defRPr>
          </a:pPr>
          <a:endParaRPr lang="ru-RU"/>
        </a:p>
      </c:txPr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расходы 22623,1 тыс.руб.</c:v>
                </c:pt>
              </c:strCache>
            </c:strRef>
          </c:tx>
          <c:explosion val="25"/>
          <c:dPt>
            <c:idx val="0"/>
            <c:spPr>
              <a:solidFill>
                <a:srgbClr val="3399FF"/>
              </a:solidFill>
            </c:spPr>
          </c:dPt>
          <c:dPt>
            <c:idx val="1"/>
            <c:spPr>
              <a:solidFill>
                <a:srgbClr val="FF3300"/>
              </a:solidFill>
            </c:spPr>
          </c:dPt>
          <c:dPt>
            <c:idx val="2"/>
            <c:spPr>
              <a:solidFill>
                <a:srgbClr val="00B050"/>
              </a:solidFill>
            </c:spPr>
          </c:dPt>
          <c:dPt>
            <c:idx val="3"/>
            <c:spPr>
              <a:solidFill>
                <a:srgbClr val="FFC000"/>
              </a:solidFill>
            </c:spPr>
          </c:dPt>
          <c:dLbls>
            <c:dLbl>
              <c:idx val="0"/>
              <c:layout>
                <c:manualLayout>
                  <c:x val="-6.4229064329512725E-2"/>
                  <c:y val="-9.0841141477017107E-2"/>
                </c:manualLayout>
              </c:layout>
              <c:showVal val="1"/>
              <c:showCatName val="1"/>
              <c:showPercent val="1"/>
            </c:dLbl>
            <c:dLbl>
              <c:idx val="1"/>
              <c:layout>
                <c:manualLayout>
                  <c:x val="8.6385453454227198E-2"/>
                  <c:y val="-7.9527632262548678E-2"/>
                </c:manualLayout>
              </c:layout>
              <c:showVal val="1"/>
              <c:showCatName val="1"/>
              <c:showPercent val="1"/>
            </c:dLbl>
            <c:dLbl>
              <c:idx val="2"/>
              <c:layout>
                <c:manualLayout>
                  <c:x val="-4.5502410925460535E-2"/>
                  <c:y val="4.6154172940342415E-3"/>
                </c:manualLayout>
              </c:layout>
              <c:showVal val="1"/>
              <c:showCatName val="1"/>
              <c:showPercent val="1"/>
            </c:dLbl>
            <c:txPr>
              <a:bodyPr/>
              <a:lstStyle/>
              <a:p>
                <a:pPr>
                  <a:defRPr sz="1800" b="1" i="0" baseline="0">
                    <a:latin typeface="Times New Roman" pitchFamily="18" charset="0"/>
                  </a:defRPr>
                </a:pPr>
                <a:endParaRPr lang="ru-RU"/>
              </a:p>
            </c:txPr>
            <c:showVal val="1"/>
            <c:showCatName val="1"/>
            <c:showPercent val="1"/>
            <c:showLeaderLines val="1"/>
          </c:dLbls>
          <c:cat>
            <c:strRef>
              <c:f>Лист1!$A$2:$A$5</c:f>
              <c:strCache>
                <c:ptCount val="4"/>
                <c:pt idx="0">
                  <c:v>Обеспечение деятельности клубов</c:v>
                </c:pt>
                <c:pt idx="1">
                  <c:v>Обеспечение деятельности библиотек</c:v>
                </c:pt>
                <c:pt idx="2">
                  <c:v>Другие вопросы в области культуры</c:v>
                </c:pt>
                <c:pt idx="3">
                  <c:v>Мероприятия по поддержке отрасли культура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9858.5</c:v>
                </c:pt>
                <c:pt idx="1">
                  <c:v>9370.2000000000007</c:v>
                </c:pt>
                <c:pt idx="2">
                  <c:v>2697.5</c:v>
                </c:pt>
                <c:pt idx="3">
                  <c:v>696.9</c:v>
                </c:pt>
              </c:numCache>
            </c:numRef>
          </c:val>
        </c:ser>
      </c:pie3DChart>
      <c:spPr>
        <a:noFill/>
        <a:ln w="25400">
          <a:noFill/>
        </a:ln>
      </c:spPr>
    </c:plotArea>
    <c:plotVisOnly val="1"/>
    <c:dispBlanksAs val="zero"/>
  </c:chart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800">
                <a:solidFill>
                  <a:srgbClr val="C00000"/>
                </a:solidFill>
              </a:defRPr>
            </a:pPr>
            <a:endParaRPr lang="ru-RU" dirty="0" smtClean="0"/>
          </a:p>
          <a:p>
            <a:pPr>
              <a:defRPr sz="1800">
                <a:solidFill>
                  <a:srgbClr val="C00000"/>
                </a:solidFill>
              </a:defRPr>
            </a:pPr>
            <a:endParaRPr lang="ru-RU" dirty="0" smtClean="0"/>
          </a:p>
          <a:p>
            <a:pPr>
              <a:defRPr sz="1800">
                <a:solidFill>
                  <a:srgbClr val="C00000"/>
                </a:solidFill>
              </a:defRPr>
            </a:pPr>
            <a:r>
              <a:rPr lang="ru-RU" dirty="0" smtClean="0"/>
              <a:t>Всего </a:t>
            </a:r>
            <a:r>
              <a:rPr lang="ru-RU" dirty="0"/>
              <a:t>расходов 15789,4 тыс.руб.</a:t>
            </a:r>
          </a:p>
        </c:rich>
      </c:tx>
      <c:layout>
        <c:manualLayout>
          <c:xMode val="edge"/>
          <c:yMode val="edge"/>
          <c:x val="0.61643132108486443"/>
          <c:y val="0.79944333791941302"/>
        </c:manualLayout>
      </c:layout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расходов 15789,4 тыс.руб.</c:v>
                </c:pt>
              </c:strCache>
            </c:strRef>
          </c:tx>
          <c:explosion val="25"/>
          <c:dPt>
            <c:idx val="0"/>
            <c:spPr>
              <a:solidFill>
                <a:srgbClr val="00B0F0"/>
              </a:solidFill>
            </c:spPr>
          </c:dPt>
          <c:dPt>
            <c:idx val="1"/>
            <c:spPr>
              <a:solidFill>
                <a:srgbClr val="7030A0"/>
              </a:solidFill>
            </c:spPr>
          </c:dPt>
          <c:dPt>
            <c:idx val="3"/>
            <c:spPr>
              <a:solidFill>
                <a:srgbClr val="FFFF00"/>
              </a:solidFill>
            </c:spPr>
          </c:dPt>
          <c:dPt>
            <c:idx val="4"/>
            <c:spPr>
              <a:solidFill>
                <a:srgbClr val="FF0000"/>
              </a:solidFill>
            </c:spPr>
          </c:dPt>
          <c:dPt>
            <c:idx val="5"/>
            <c:spPr>
              <a:solidFill>
                <a:schemeClr val="accent6"/>
              </a:solidFill>
            </c:spPr>
          </c:dPt>
          <c:dPt>
            <c:idx val="6"/>
            <c:spPr>
              <a:solidFill>
                <a:srgbClr val="008000"/>
              </a:solidFill>
            </c:spPr>
          </c:dPt>
          <c:dLbls>
            <c:dLbl>
              <c:idx val="0"/>
              <c:layout>
                <c:manualLayout>
                  <c:x val="-0.18114927821522323"/>
                  <c:y val="-0.22732840196454843"/>
                </c:manualLayout>
              </c:layout>
              <c:showVal val="1"/>
              <c:showCatName val="1"/>
              <c:showPercent val="1"/>
            </c:dLbl>
            <c:dLbl>
              <c:idx val="1"/>
              <c:layout>
                <c:manualLayout>
                  <c:x val="0.17881944444444467"/>
                  <c:y val="7.9798619110087343E-2"/>
                </c:manualLayout>
              </c:layout>
              <c:showVal val="1"/>
              <c:showCatName val="1"/>
              <c:showPercent val="1"/>
            </c:dLbl>
            <c:dLbl>
              <c:idx val="2"/>
              <c:layout>
                <c:manualLayout>
                  <c:x val="6.0422134733158423E-4"/>
                  <c:y val="3.2167549220366541E-2"/>
                </c:manualLayout>
              </c:layout>
              <c:showVal val="1"/>
              <c:showCatName val="1"/>
              <c:showPercent val="1"/>
            </c:dLbl>
            <c:dLbl>
              <c:idx val="3"/>
              <c:layout>
                <c:manualLayout>
                  <c:x val="3.8527777777777807E-2"/>
                  <c:y val="-0.18333519976109744"/>
                </c:manualLayout>
              </c:layout>
              <c:showVal val="1"/>
              <c:showCatName val="1"/>
              <c:showPercent val="1"/>
            </c:dLbl>
            <c:dLbl>
              <c:idx val="4"/>
              <c:layout>
                <c:manualLayout>
                  <c:x val="4.7641021434820685E-2"/>
                  <c:y val="-4.7883870864529401E-3"/>
                </c:manualLayout>
              </c:layout>
              <c:tx>
                <c:rich>
                  <a:bodyPr/>
                  <a:lstStyle/>
                  <a:p>
                    <a:r>
                      <a:rPr lang="ru-RU" sz="1400" baseline="0" smtClean="0"/>
                      <a:t>Расходы </a:t>
                    </a:r>
                    <a:r>
                      <a:rPr lang="ru-RU" sz="1400" baseline="0" dirty="0"/>
                      <a:t>по социальной помощи населению
702
5%</a:t>
                    </a:r>
                  </a:p>
                </c:rich>
              </c:tx>
              <c:showVal val="1"/>
              <c:showCatName val="1"/>
              <c:showPercent val="1"/>
            </c:dLbl>
            <c:dLbl>
              <c:idx val="5"/>
              <c:layout>
                <c:manualLayout>
                  <c:x val="0.15368383639545069"/>
                  <c:y val="2.1163957680083636E-3"/>
                </c:manualLayout>
              </c:layout>
              <c:showVal val="1"/>
              <c:showCatName val="1"/>
              <c:showPercent val="1"/>
            </c:dLbl>
            <c:dLbl>
              <c:idx val="6"/>
              <c:layout>
                <c:manualLayout>
                  <c:x val="0.30188702974628201"/>
                  <c:y val="1.2698374608050178E-2"/>
                </c:manualLayout>
              </c:layout>
              <c:showVal val="1"/>
              <c:showCatName val="1"/>
              <c:showPercent val="1"/>
            </c:dLbl>
            <c:txPr>
              <a:bodyPr/>
              <a:lstStyle/>
              <a:p>
                <a:pPr>
                  <a:defRPr sz="1400" b="1" i="0" baseline="0">
                    <a:latin typeface="Times New Roman" pitchFamily="18" charset="0"/>
                  </a:defRPr>
                </a:pPr>
                <a:endParaRPr lang="ru-RU"/>
              </a:p>
            </c:txPr>
            <c:showVal val="1"/>
            <c:showCatName val="1"/>
            <c:showPercent val="1"/>
            <c:showLeaderLines val="1"/>
          </c:dLbls>
          <c:cat>
            <c:strRef>
              <c:f>Лист1!$A$2:$A$8</c:f>
              <c:strCache>
                <c:ptCount val="7"/>
                <c:pt idx="0">
                  <c:v>Расходы на содержание ребенка в семье опекуна, приемной семье, вознаграждение приемным родителям</c:v>
                </c:pt>
                <c:pt idx="1">
                  <c:v>Расходы на содержание детей находящихся под патронатом</c:v>
                </c:pt>
                <c:pt idx="2">
                  <c:v>Расходы на содержание детей с ограниченными возможностями</c:v>
                </c:pt>
                <c:pt idx="3">
                  <c:v>Расходы на пенсионное обеспечение</c:v>
                </c:pt>
                <c:pt idx="4">
                  <c:v>Расзоды по социальной помощи населению</c:v>
                </c:pt>
                <c:pt idx="5">
                  <c:v>Расходы по компенсации части родительской платы</c:v>
                </c:pt>
                <c:pt idx="6">
                  <c:v>Социальные выплаты молодым семьям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10297.5</c:v>
                </c:pt>
                <c:pt idx="1">
                  <c:v>176.1</c:v>
                </c:pt>
                <c:pt idx="2">
                  <c:v>178.6</c:v>
                </c:pt>
                <c:pt idx="3">
                  <c:v>3241.5</c:v>
                </c:pt>
                <c:pt idx="4">
                  <c:v>702</c:v>
                </c:pt>
                <c:pt idx="5">
                  <c:v>826.7</c:v>
                </c:pt>
                <c:pt idx="6">
                  <c:v>367</c:v>
                </c:pt>
              </c:numCache>
            </c:numRef>
          </c:val>
        </c:ser>
      </c:pie3DChart>
      <c:spPr>
        <a:noFill/>
        <a:ln w="25400">
          <a:noFill/>
        </a:ln>
      </c:spPr>
    </c:plotArea>
    <c:plotVisOnly val="1"/>
    <c:dispBlanksAs val="zero"/>
  </c:chart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depthPercent val="100"/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0"/>
            <c:spPr>
              <a:solidFill>
                <a:srgbClr val="FF0000"/>
              </a:solidFill>
            </c:spPr>
          </c:dPt>
          <c:dPt>
            <c:idx val="1"/>
            <c:spPr>
              <a:solidFill>
                <a:srgbClr val="92D050"/>
              </a:solidFill>
            </c:spPr>
          </c:dPt>
          <c:cat>
            <c:numRef>
              <c:f>Лист1!$A$2:$A$3</c:f>
              <c:numCache>
                <c:formatCode>General</c:formatCode>
                <c:ptCount val="2"/>
                <c:pt idx="0">
                  <c:v>2016</c:v>
                </c:pt>
                <c:pt idx="1">
                  <c:v>2017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600</c:v>
                </c:pt>
                <c:pt idx="1">
                  <c:v>0</c:v>
                </c:pt>
              </c:numCache>
            </c:numRef>
          </c:val>
        </c:ser>
        <c:shape val="box"/>
        <c:axId val="129549440"/>
        <c:axId val="129550976"/>
        <c:axId val="0"/>
      </c:bar3DChart>
      <c:catAx>
        <c:axId val="12954944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3200" b="1"/>
            </a:pPr>
            <a:endParaRPr lang="ru-RU"/>
          </a:p>
        </c:txPr>
        <c:crossAx val="129550976"/>
        <c:crosses val="autoZero"/>
        <c:auto val="1"/>
        <c:lblAlgn val="ctr"/>
        <c:lblOffset val="100"/>
      </c:catAx>
      <c:valAx>
        <c:axId val="129550976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2000" b="1"/>
            </a:pPr>
            <a:endParaRPr lang="ru-RU"/>
          </a:p>
        </c:txPr>
        <c:crossAx val="12954944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depthPercent val="100"/>
      <c:rAngAx val="1"/>
    </c:view3D>
    <c:plotArea>
      <c:layout>
        <c:manualLayout>
          <c:layoutTarget val="inner"/>
          <c:xMode val="edge"/>
          <c:yMode val="edge"/>
          <c:x val="9.7215382607560782E-2"/>
          <c:y val="3.6488306792075063E-2"/>
          <c:w val="0.87392550143266479"/>
          <c:h val="0.80612244897959184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rgbClr val="008000"/>
            </a:solidFill>
          </c:spPr>
          <c:dLbls>
            <c:dLbl>
              <c:idx val="0"/>
              <c:layout>
                <c:manualLayout>
                  <c:x val="-8.3333333333333343E-2"/>
                  <c:y val="-7.261296461798751E-2"/>
                </c:manualLayout>
              </c:layout>
              <c:showVal val="1"/>
              <c:showSerName val="1"/>
            </c:dLbl>
            <c:txPr>
              <a:bodyPr/>
              <a:lstStyle/>
              <a:p>
                <a:pPr>
                  <a:defRPr sz="28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strRef>
              <c:f>Лист1!$A$2</c:f>
              <c:strCache>
                <c:ptCount val="1"/>
                <c:pt idx="0">
                  <c:v>Всего доходов, тыс.руб.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543153.5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rgbClr val="FF0000"/>
            </a:solidFill>
          </c:spPr>
          <c:dLbls>
            <c:dLbl>
              <c:idx val="0"/>
              <c:layout>
                <c:manualLayout>
                  <c:x val="0.10833333333333336"/>
                  <c:y val="-7.7620755281296874E-2"/>
                </c:manualLayout>
              </c:layout>
              <c:showVal val="1"/>
              <c:showSerName val="1"/>
            </c:dLbl>
            <c:txPr>
              <a:bodyPr/>
              <a:lstStyle/>
              <a:p>
                <a:pPr>
                  <a:defRPr sz="28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strRef>
              <c:f>Лист1!$A$2</c:f>
              <c:strCache>
                <c:ptCount val="1"/>
                <c:pt idx="0">
                  <c:v>Всего доходов, тыс.руб.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539503.19999999844</c:v>
                </c:pt>
              </c:numCache>
            </c:numRef>
          </c:val>
        </c:ser>
        <c:shape val="box"/>
        <c:axId val="70384640"/>
        <c:axId val="68587520"/>
        <c:axId val="0"/>
      </c:bar3DChart>
      <c:catAx>
        <c:axId val="7038464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28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8587520"/>
        <c:crosses val="autoZero"/>
        <c:auto val="1"/>
        <c:lblAlgn val="ctr"/>
        <c:lblOffset val="100"/>
      </c:catAx>
      <c:valAx>
        <c:axId val="68587520"/>
        <c:scaling>
          <c:orientation val="minMax"/>
          <c:max val="700000"/>
          <c:min val="0"/>
        </c:scaling>
        <c:axPos val="l"/>
        <c:majorGridlines/>
        <c:numFmt formatCode="General" sourceLinked="1"/>
        <c:tickLblPos val="nextTo"/>
        <c:crossAx val="70384640"/>
        <c:crosses val="autoZero"/>
        <c:crossBetween val="between"/>
      </c:valAx>
      <c:spPr>
        <a:noFill/>
        <a:ln w="25399">
          <a:noFill/>
        </a:ln>
      </c:spPr>
    </c:plotArea>
    <c:plotVisOnly val="1"/>
    <c:dispBlanksAs val="gap"/>
  </c:chart>
  <c:spPr>
    <a:gradFill>
      <a:gsLst>
        <a:gs pos="0">
          <a:srgbClr val="DDEBCF"/>
        </a:gs>
        <a:gs pos="50000">
          <a:srgbClr val="9CB86E"/>
        </a:gs>
        <a:gs pos="100000">
          <a:srgbClr val="156B13"/>
        </a:gs>
      </a:gsLst>
      <a:lin ang="5400000" scaled="0"/>
    </a:gradFill>
  </c:sp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2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2017 год</c:v>
                </c:pt>
              </c:strCache>
            </c:strRef>
          </c:tx>
          <c:explosion val="26"/>
          <c:dPt>
            <c:idx val="0"/>
            <c:spPr>
              <a:solidFill>
                <a:srgbClr val="00B0F0"/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Pt>
            <c:idx val="2"/>
            <c:spPr>
              <a:solidFill>
                <a:srgbClr val="00B050"/>
              </a:solidFill>
            </c:spPr>
          </c:dPt>
          <c:dPt>
            <c:idx val="3"/>
            <c:spPr>
              <a:solidFill>
                <a:srgbClr val="7030A0"/>
              </a:solidFill>
            </c:spPr>
          </c:dPt>
          <c:dPt>
            <c:idx val="5"/>
            <c:spPr>
              <a:solidFill>
                <a:srgbClr val="FFC000"/>
              </a:solidFill>
            </c:spPr>
          </c:dPt>
          <c:dLbls>
            <c:dLbl>
              <c:idx val="1"/>
              <c:layout>
                <c:manualLayout>
                  <c:x val="-3.9927584397569188E-2"/>
                  <c:y val="1.334223882447424E-3"/>
                </c:manualLayout>
              </c:layout>
              <c:showVal val="1"/>
              <c:showCatName val="1"/>
              <c:showPercent val="1"/>
            </c:dLbl>
            <c:dLbl>
              <c:idx val="2"/>
              <c:layout>
                <c:manualLayout>
                  <c:x val="-5.7471220250539919E-2"/>
                  <c:y val="-2.1744929669283656E-2"/>
                </c:manualLayout>
              </c:layout>
              <c:showVal val="1"/>
              <c:showCatName val="1"/>
              <c:showPercent val="1"/>
            </c:dLbl>
            <c:dLbl>
              <c:idx val="3"/>
              <c:layout>
                <c:manualLayout>
                  <c:x val="-1.30119033964936E-2"/>
                  <c:y val="-6.7328912583538972E-2"/>
                </c:manualLayout>
              </c:layout>
              <c:showVal val="1"/>
              <c:showCatName val="1"/>
              <c:showPercent val="1"/>
            </c:dLbl>
            <c:dLbl>
              <c:idx val="4"/>
              <c:layout>
                <c:manualLayout>
                  <c:x val="9.6339686387203347E-2"/>
                  <c:y val="-5.8996212499950003E-3"/>
                </c:manualLayout>
              </c:layout>
              <c:showVal val="1"/>
              <c:showCatName val="1"/>
              <c:showPercent val="1"/>
            </c:dLbl>
            <c:dLbl>
              <c:idx val="5"/>
              <c:layout>
                <c:manualLayout>
                  <c:x val="0.21318790758329603"/>
                  <c:y val="0"/>
                </c:manualLayout>
              </c:layout>
              <c:showVal val="1"/>
              <c:showCatName val="1"/>
              <c:showPercent val="1"/>
            </c:dLbl>
            <c:txPr>
              <a:bodyPr/>
              <a:lstStyle/>
              <a:p>
                <a:pPr>
                  <a:defRPr sz="1800" b="1" i="0" baseline="0">
                    <a:latin typeface="Times New Roman" pitchFamily="18" charset="0"/>
                  </a:defRPr>
                </a:pPr>
                <a:endParaRPr lang="ru-RU"/>
              </a:p>
            </c:txPr>
            <c:showVal val="1"/>
            <c:showCatName val="1"/>
            <c:showPercent val="1"/>
            <c:showLeaderLines val="1"/>
          </c:dLbls>
          <c:cat>
            <c:strRef>
              <c:f>Лист1!$A$2:$A$7</c:f>
              <c:strCache>
                <c:ptCount val="6"/>
                <c:pt idx="0">
                  <c:v>НДФЛ</c:v>
                </c:pt>
                <c:pt idx="1">
                  <c:v>НДПИ</c:v>
                </c:pt>
                <c:pt idx="2">
                  <c:v>ЕНВД</c:v>
                </c:pt>
                <c:pt idx="3">
                  <c:v>Акцизы</c:v>
                </c:pt>
                <c:pt idx="4">
                  <c:v>Налоговые доходы</c:v>
                </c:pt>
                <c:pt idx="5">
                  <c:v>Неналоговые доходы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88640.1</c:v>
                </c:pt>
                <c:pt idx="1">
                  <c:v>81986.7</c:v>
                </c:pt>
                <c:pt idx="2">
                  <c:v>16165.9</c:v>
                </c:pt>
                <c:pt idx="3">
                  <c:v>10131.200000000004</c:v>
                </c:pt>
                <c:pt idx="4">
                  <c:v>2686.2</c:v>
                </c:pt>
                <c:pt idx="5">
                  <c:v>13289.2</c:v>
                </c:pt>
              </c:numCache>
            </c:numRef>
          </c:val>
        </c:ser>
      </c:pie3DChart>
      <c:spPr>
        <a:noFill/>
        <a:ln w="25400">
          <a:noFill/>
        </a:ln>
      </c:spPr>
    </c:plotArea>
    <c:plotVisOnly val="1"/>
    <c:dispBlanksAs val="zero"/>
  </c:chart>
  <c:spPr>
    <a:gradFill rotWithShape="1">
      <a:gsLst>
        <a:gs pos="0">
          <a:srgbClr val="CCCCFF"/>
        </a:gs>
        <a:gs pos="17999">
          <a:srgbClr val="99CCFF"/>
        </a:gs>
        <a:gs pos="36000">
          <a:srgbClr val="9966FF"/>
        </a:gs>
        <a:gs pos="61000">
          <a:srgbClr val="CC99FF"/>
        </a:gs>
        <a:gs pos="82001">
          <a:srgbClr val="99CCFF"/>
        </a:gs>
        <a:gs pos="100000">
          <a:srgbClr val="CCCCFF"/>
        </a:gs>
      </a:gsLst>
      <a:lin ang="5400000" scaled="0"/>
    </a:gradFill>
    <a:ln w="9525" cap="flat" cmpd="sng" algn="ctr">
      <a:solidFill>
        <a:schemeClr val="accent4">
          <a:shade val="50000"/>
          <a:satMod val="103000"/>
        </a:schemeClr>
      </a:solidFill>
      <a:prstDash val="solid"/>
    </a:ln>
    <a:effectLst>
      <a:outerShdw blurRad="57150" dist="38100" dir="5400000" algn="ctr" rotWithShape="0">
        <a:schemeClr val="accent4">
          <a:shade val="9000"/>
          <a:satMod val="105000"/>
          <a:alpha val="48000"/>
        </a:scheme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40"/>
      <c:perspective val="11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2017 год</c:v>
                </c:pt>
              </c:strCache>
            </c:strRef>
          </c:tx>
          <c:explosion val="25"/>
          <c:dPt>
            <c:idx val="1"/>
            <c:spPr>
              <a:solidFill>
                <a:srgbClr val="FF0000"/>
              </a:solidFill>
            </c:spPr>
          </c:dPt>
          <c:dPt>
            <c:idx val="2"/>
            <c:spPr>
              <a:solidFill>
                <a:srgbClr val="00B050"/>
              </a:solidFill>
            </c:spPr>
          </c:dPt>
          <c:dPt>
            <c:idx val="3"/>
            <c:spPr>
              <a:solidFill>
                <a:srgbClr val="FFC000"/>
              </a:solidFill>
            </c:spPr>
          </c:dPt>
          <c:dLbls>
            <c:dLbl>
              <c:idx val="0"/>
              <c:layout>
                <c:manualLayout>
                  <c:x val="-3.5237696850393699E-2"/>
                  <c:y val="5.6258645890717887E-4"/>
                </c:manualLayout>
              </c:layout>
              <c:showVal val="1"/>
              <c:showCatName val="1"/>
              <c:showPercent val="1"/>
            </c:dLbl>
            <c:dLbl>
              <c:idx val="1"/>
              <c:layout>
                <c:manualLayout>
                  <c:x val="0.13610214348206498"/>
                  <c:y val="7.2188259325601592E-3"/>
                </c:manualLayout>
              </c:layout>
              <c:showVal val="1"/>
              <c:showCatName val="1"/>
              <c:showPercent val="1"/>
            </c:dLbl>
            <c:dLbl>
              <c:idx val="2"/>
              <c:layout>
                <c:manualLayout>
                  <c:x val="0.22913424103237126"/>
                  <c:y val="-0.2925942181704973"/>
                </c:manualLayout>
              </c:layout>
              <c:showVal val="1"/>
              <c:showCatName val="1"/>
              <c:showPercent val="1"/>
            </c:dLbl>
            <c:dLbl>
              <c:idx val="3"/>
              <c:layout>
                <c:manualLayout>
                  <c:x val="-0.20810028433945771"/>
                  <c:y val="2.7566736486451807E-2"/>
                </c:manualLayout>
              </c:layout>
              <c:showVal val="1"/>
              <c:showCatName val="1"/>
              <c:showPercent val="1"/>
            </c:dLbl>
            <c:txPr>
              <a:bodyPr/>
              <a:lstStyle/>
              <a:p>
                <a:pPr>
                  <a:defRPr sz="1800" b="1" i="0" baseline="0">
                    <a:solidFill>
                      <a:schemeClr val="tx1"/>
                    </a:solidFill>
                    <a:latin typeface="Times New Roman" pitchFamily="18" charset="0"/>
                  </a:defRPr>
                </a:pPr>
                <a:endParaRPr lang="ru-RU"/>
              </a:p>
            </c:txPr>
            <c:showVal val="1"/>
            <c:showCatName val="1"/>
            <c:showPercent val="1"/>
            <c:showLeaderLines val="1"/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Субвенция</c:v>
                </c:pt>
                <c:pt idx="3">
                  <c:v>Иные м/б трансферты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23042</c:v>
                </c:pt>
                <c:pt idx="1">
                  <c:v>33594.800000000003</c:v>
                </c:pt>
                <c:pt idx="2">
                  <c:v>267252</c:v>
                </c:pt>
                <c:pt idx="3">
                  <c:v>7226.9</c:v>
                </c:pt>
              </c:numCache>
            </c:numRef>
          </c:val>
        </c:ser>
      </c:pie3DChart>
      <c:spPr>
        <a:noFill/>
        <a:ln w="25400">
          <a:noFill/>
        </a:ln>
      </c:spPr>
    </c:plotArea>
    <c:plotVisOnly val="1"/>
    <c:dispBlanksAs val="zero"/>
  </c:chart>
  <c:spPr>
    <a:gradFill rotWithShape="1">
      <a:gsLst>
        <a:gs pos="0">
          <a:srgbClr val="DDEBCF"/>
        </a:gs>
        <a:gs pos="50000">
          <a:srgbClr val="9CB86E"/>
        </a:gs>
        <a:gs pos="100000">
          <a:srgbClr val="156B13"/>
        </a:gs>
      </a:gsLst>
      <a:lin ang="5400000" scaled="0"/>
    </a:gradFill>
    <a:ln w="9525" cap="flat" cmpd="sng" algn="ctr">
      <a:solidFill>
        <a:schemeClr val="accent4">
          <a:shade val="50000"/>
          <a:satMod val="103000"/>
        </a:schemeClr>
      </a:solidFill>
      <a:prstDash val="solid"/>
    </a:ln>
    <a:effectLst>
      <a:outerShdw blurRad="57150" dist="38100" dir="5400000" algn="ctr" rotWithShape="0">
        <a:schemeClr val="accent4">
          <a:shade val="9000"/>
          <a:satMod val="105000"/>
          <a:alpha val="48000"/>
        </a:schemeClr>
      </a:outerShdw>
    </a:effectLst>
  </c:spPr>
  <c:txPr>
    <a:bodyPr/>
    <a:lstStyle/>
    <a:p>
      <a:pPr>
        <a:defRPr>
          <a:solidFill>
            <a:schemeClr val="lt1"/>
          </a:solidFill>
          <a:latin typeface="+mn-lt"/>
          <a:ea typeface="+mn-ea"/>
          <a:cs typeface="+mn-cs"/>
        </a:defRPr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depthPercent val="100"/>
      <c:rAngAx val="1"/>
    </c:view3D>
    <c:plotArea>
      <c:layout/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1.3888890407796428E-3"/>
                  <c:y val="4.0868326435596514E-2"/>
                </c:manualLayout>
              </c:layout>
              <c:showVal val="1"/>
              <c:showSerName val="1"/>
            </c:dLbl>
            <c:dLbl>
              <c:idx val="1"/>
              <c:layout>
                <c:manualLayout>
                  <c:x val="4.4444449304948522E-2"/>
                  <c:y val="3.1007493272722206E-2"/>
                </c:manualLayout>
              </c:layout>
              <c:showVal val="1"/>
              <c:showSerName val="1"/>
            </c:dLbl>
            <c:txPr>
              <a:bodyPr/>
              <a:lstStyle/>
              <a:p>
                <a:pPr>
                  <a:defRPr sz="1400" baseline="0">
                    <a:latin typeface="Times New Roman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2016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13289.2</c:v>
                </c:pt>
                <c:pt idx="1">
                  <c:v>15002.5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Прочие налоговые доходы</c:v>
                </c:pt>
              </c:strCache>
            </c:strRef>
          </c:tx>
          <c:spPr>
            <a:solidFill>
              <a:srgbClr val="FF6600"/>
            </a:solidFill>
          </c:spPr>
          <c:dLbls>
            <c:dLbl>
              <c:idx val="1"/>
              <c:layout>
                <c:manualLayout>
                  <c:x val="2.0833226250352832E-2"/>
                  <c:y val="-2.0434163217798252E-3"/>
                </c:manualLayout>
              </c:layout>
              <c:showVal val="1"/>
              <c:showSerName val="1"/>
            </c:dLbl>
            <c:txPr>
              <a:bodyPr/>
              <a:lstStyle/>
              <a:p>
                <a:pPr>
                  <a:defRPr sz="1400" baseline="0">
                    <a:latin typeface="Times New Roman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2016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2686.2</c:v>
                </c:pt>
                <c:pt idx="1">
                  <c:v>2391.6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НДПИ</c:v>
                </c:pt>
              </c:strCache>
            </c:strRef>
          </c:tx>
          <c:spPr>
            <a:solidFill>
              <a:srgbClr val="7030A0"/>
            </a:solidFill>
          </c:spPr>
          <c:dLbls>
            <c:dLbl>
              <c:idx val="0"/>
              <c:layout>
                <c:manualLayout>
                  <c:x val="7.0833341079761719E-2"/>
                  <c:y val="-2.0434163217798252E-3"/>
                </c:manualLayout>
              </c:layout>
              <c:showVal val="1"/>
              <c:showSerName val="1"/>
            </c:dLbl>
            <c:dLbl>
              <c:idx val="1"/>
              <c:layout>
                <c:manualLayout>
                  <c:x val="7.9166675324439703E-2"/>
                  <c:y val="-1.2403062417028069E-2"/>
                </c:manualLayout>
              </c:layout>
              <c:showVal val="1"/>
              <c:showSerName val="1"/>
            </c:dLbl>
            <c:txPr>
              <a:bodyPr/>
              <a:lstStyle/>
              <a:p>
                <a:pPr>
                  <a:defRPr sz="1400" baseline="0">
                    <a:latin typeface="Times New Roman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2016</c:v>
                </c:pt>
              </c:numCache>
            </c:num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81986.7</c:v>
                </c:pt>
                <c:pt idx="1">
                  <c:v>71514.899999999994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ЕНВД</c:v>
                </c:pt>
              </c:strCache>
            </c:strRef>
          </c:tx>
          <c:spPr>
            <a:solidFill>
              <a:srgbClr val="00CCFF"/>
            </a:solidFill>
          </c:spPr>
          <c:dLbls>
            <c:txPr>
              <a:bodyPr/>
              <a:lstStyle/>
              <a:p>
                <a:pPr>
                  <a:defRPr sz="1400" baseline="0">
                    <a:latin typeface="Times New Roman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2016</c:v>
                </c:pt>
              </c:numCache>
            </c:num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16165.9</c:v>
                </c:pt>
                <c:pt idx="1">
                  <c:v>18209.7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Акцизы</c:v>
                </c:pt>
              </c:strCache>
            </c:strRef>
          </c:tx>
          <c:spPr>
            <a:solidFill>
              <a:srgbClr val="00FF00"/>
            </a:solidFill>
          </c:spPr>
          <c:dLbls>
            <c:txPr>
              <a:bodyPr/>
              <a:lstStyle/>
              <a:p>
                <a:pPr>
                  <a:defRPr sz="1400" baseline="0">
                    <a:latin typeface="Times New Roman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2016</c:v>
                </c:pt>
              </c:numCache>
            </c:numRef>
          </c:cat>
          <c:val>
            <c:numRef>
              <c:f>Лист1!$F$2:$F$3</c:f>
              <c:numCache>
                <c:formatCode>General</c:formatCode>
                <c:ptCount val="2"/>
                <c:pt idx="0">
                  <c:v>10131.200000000004</c:v>
                </c:pt>
                <c:pt idx="1">
                  <c:v>13929.6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НДФЛ</c:v>
                </c:pt>
              </c:strCache>
            </c:strRef>
          </c:tx>
          <c:spPr>
            <a:solidFill>
              <a:srgbClr val="C00000"/>
            </a:solidFill>
          </c:spPr>
          <c:dLbls>
            <c:dLbl>
              <c:idx val="0"/>
              <c:layout>
                <c:manualLayout>
                  <c:x val="7.7777786283659861E-2"/>
                  <c:y val="2.0671770695046823E-3"/>
                </c:manualLayout>
              </c:layout>
              <c:showVal val="1"/>
              <c:showSerName val="1"/>
            </c:dLbl>
            <c:dLbl>
              <c:idx val="1"/>
              <c:layout>
                <c:manualLayout>
                  <c:x val="6.5277784916643253E-2"/>
                  <c:y val="-2.0671770695046823E-3"/>
                </c:manualLayout>
              </c:layout>
              <c:showVal val="1"/>
              <c:showSerName val="1"/>
            </c:dLbl>
            <c:txPr>
              <a:bodyPr/>
              <a:lstStyle/>
              <a:p>
                <a:pPr>
                  <a:defRPr sz="1400" baseline="0">
                    <a:latin typeface="Times New Roman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2016</c:v>
                </c:pt>
              </c:numCache>
            </c:numRef>
          </c:cat>
          <c:val>
            <c:numRef>
              <c:f>Лист1!$G$2:$G$3</c:f>
              <c:numCache>
                <c:formatCode>General</c:formatCode>
                <c:ptCount val="2"/>
                <c:pt idx="0">
                  <c:v>88640.1</c:v>
                </c:pt>
                <c:pt idx="1">
                  <c:v>87369.1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dLbls>
            <c:txPr>
              <a:bodyPr/>
              <a:lstStyle/>
              <a:p>
                <a:pPr>
                  <a:defRPr sz="1400" baseline="0">
                    <a:latin typeface="Times New Roman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2016</c:v>
                </c:pt>
              </c:numCache>
            </c:numRef>
          </c:cat>
          <c:val>
            <c:numRef>
              <c:f>Лист1!$H$2:$H$3</c:f>
              <c:numCache>
                <c:formatCode>General</c:formatCode>
                <c:ptCount val="2"/>
                <c:pt idx="0">
                  <c:v>326603.90000000002</c:v>
                </c:pt>
                <c:pt idx="1">
                  <c:v>343881.1</c:v>
                </c:pt>
              </c:numCache>
            </c:numRef>
          </c:val>
        </c:ser>
        <c:shape val="cylinder"/>
        <c:axId val="91297280"/>
        <c:axId val="91298816"/>
        <c:axId val="0"/>
      </c:bar3DChart>
      <c:catAx>
        <c:axId val="91297280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20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1298816"/>
        <c:crosses val="autoZero"/>
        <c:auto val="1"/>
        <c:lblAlgn val="ctr"/>
        <c:lblOffset val="100"/>
      </c:catAx>
      <c:valAx>
        <c:axId val="91298816"/>
        <c:scaling>
          <c:orientation val="minMax"/>
        </c:scaling>
        <c:axPos val="b"/>
        <c:majorGridlines/>
        <c:numFmt formatCode="General" sourceLinked="1"/>
        <c:tickLblPos val="nextTo"/>
        <c:txPr>
          <a:bodyPr/>
          <a:lstStyle/>
          <a:p>
            <a:pPr>
              <a:defRPr sz="1800" b="1"/>
            </a:pPr>
            <a:endParaRPr lang="ru-RU"/>
          </a:p>
        </c:txPr>
        <c:crossAx val="91297280"/>
        <c:crosses val="autoZero"/>
        <c:crossBetween val="between"/>
      </c:valAx>
      <c:sp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ln w="25400">
          <a:noFill/>
        </a:ln>
      </c:spPr>
    </c:plotArea>
    <c:legend>
      <c:legendPos val="b"/>
      <c:txPr>
        <a:bodyPr/>
        <a:lstStyle/>
        <a:p>
          <a:pPr>
            <a:defRPr sz="16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spPr>
    <a:gradFill>
      <a:gsLst>
        <a:gs pos="0">
          <a:srgbClr val="03D4A8"/>
        </a:gs>
        <a:gs pos="25000">
          <a:srgbClr val="21D6E0"/>
        </a:gs>
        <a:gs pos="75000">
          <a:srgbClr val="0087E6"/>
        </a:gs>
        <a:gs pos="100000">
          <a:srgbClr val="005CBF"/>
        </a:gs>
      </a:gsLst>
      <a:lin ang="5400000" scaled="0"/>
    </a:gradFill>
  </c:sp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42"/>
  <c:chart>
    <c:plotArea>
      <c:layout/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 на доходы физических лиц</c:v>
                </c:pt>
              </c:strCache>
            </c:strRef>
          </c:tx>
          <c:marker>
            <c:spPr>
              <a:ln>
                <a:gradFill>
                  <a:gsLst>
                    <a:gs pos="0">
                      <a:srgbClr val="FF0066"/>
                    </a:gs>
                    <a:gs pos="50000">
                      <a:srgbClr val="F0A22E">
                        <a:tint val="44500"/>
                        <a:satMod val="160000"/>
                      </a:srgbClr>
                    </a:gs>
                    <a:gs pos="100000">
                      <a:srgbClr val="F0A22E">
                        <a:tint val="23500"/>
                        <a:satMod val="160000"/>
                      </a:srgbClr>
                    </a:gs>
                  </a:gsLst>
                  <a:lin ang="5400000" scaled="0"/>
                </a:gradFill>
              </a:ln>
            </c:spPr>
          </c:marker>
          <c:cat>
            <c:strRef>
              <c:f>Лист1!$A$2:$A$13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5371.4</c:v>
                </c:pt>
                <c:pt idx="1">
                  <c:v>6134.3</c:v>
                </c:pt>
                <c:pt idx="2">
                  <c:v>7935.6</c:v>
                </c:pt>
                <c:pt idx="3">
                  <c:v>7639.8</c:v>
                </c:pt>
                <c:pt idx="4">
                  <c:v>7711.8</c:v>
                </c:pt>
                <c:pt idx="5">
                  <c:v>6889</c:v>
                </c:pt>
                <c:pt idx="6">
                  <c:v>7168.3</c:v>
                </c:pt>
                <c:pt idx="7">
                  <c:v>7236</c:v>
                </c:pt>
                <c:pt idx="8">
                  <c:v>5491.8</c:v>
                </c:pt>
                <c:pt idx="9">
                  <c:v>9167.2999999999884</c:v>
                </c:pt>
                <c:pt idx="10">
                  <c:v>9114.2999999999884</c:v>
                </c:pt>
                <c:pt idx="11">
                  <c:v>8780.5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Налог на добычу полезных ископаемых</c:v>
                </c:pt>
              </c:strCache>
            </c:strRef>
          </c:tx>
          <c:marker>
            <c:spPr>
              <a:solidFill>
                <a:srgbClr val="33CC33"/>
              </a:solidFill>
            </c:spPr>
          </c:marker>
          <c:cat>
            <c:strRef>
              <c:f>Лист1!$A$2:$A$13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Лист1!$C$2:$C$13</c:f>
              <c:numCache>
                <c:formatCode>General</c:formatCode>
                <c:ptCount val="12"/>
                <c:pt idx="0">
                  <c:v>2197.3000000000002</c:v>
                </c:pt>
                <c:pt idx="1">
                  <c:v>376.9</c:v>
                </c:pt>
                <c:pt idx="2">
                  <c:v>461.7</c:v>
                </c:pt>
                <c:pt idx="3">
                  <c:v>0</c:v>
                </c:pt>
                <c:pt idx="4">
                  <c:v>545.6</c:v>
                </c:pt>
                <c:pt idx="5">
                  <c:v>364</c:v>
                </c:pt>
                <c:pt idx="6">
                  <c:v>10347.700000000004</c:v>
                </c:pt>
                <c:pt idx="7">
                  <c:v>17014.099999999977</c:v>
                </c:pt>
                <c:pt idx="8">
                  <c:v>16174.9</c:v>
                </c:pt>
                <c:pt idx="9">
                  <c:v>16210.3</c:v>
                </c:pt>
                <c:pt idx="10">
                  <c:v>12311.5</c:v>
                </c:pt>
                <c:pt idx="11">
                  <c:v>5982.7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Едингый налог на вмененный доход</c:v>
                </c:pt>
              </c:strCache>
            </c:strRef>
          </c:tx>
          <c:marker>
            <c:spPr>
              <a:solidFill>
                <a:srgbClr val="FF0000"/>
              </a:solidFill>
            </c:spPr>
          </c:marker>
          <c:cat>
            <c:strRef>
              <c:f>Лист1!$A$2:$A$13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Лист1!$D$2:$D$13</c:f>
              <c:numCache>
                <c:formatCode>General</c:formatCode>
                <c:ptCount val="12"/>
                <c:pt idx="0">
                  <c:v>3072.3</c:v>
                </c:pt>
                <c:pt idx="1">
                  <c:v>318.60000000000002</c:v>
                </c:pt>
                <c:pt idx="2">
                  <c:v>592.29999999999995</c:v>
                </c:pt>
                <c:pt idx="3">
                  <c:v>2993</c:v>
                </c:pt>
                <c:pt idx="4">
                  <c:v>608.20000000000005</c:v>
                </c:pt>
                <c:pt idx="5">
                  <c:v>505.5</c:v>
                </c:pt>
                <c:pt idx="6">
                  <c:v>2684.2</c:v>
                </c:pt>
                <c:pt idx="7">
                  <c:v>919.5</c:v>
                </c:pt>
                <c:pt idx="8">
                  <c:v>468.3</c:v>
                </c:pt>
                <c:pt idx="9">
                  <c:v>2597.8000000000002</c:v>
                </c:pt>
                <c:pt idx="10">
                  <c:v>600.70000000000005</c:v>
                </c:pt>
                <c:pt idx="11">
                  <c:v>805.4</c:v>
                </c:pt>
              </c:numCache>
            </c:numRef>
          </c:val>
        </c:ser>
        <c:marker val="1"/>
        <c:axId val="91439488"/>
        <c:axId val="91441408"/>
      </c:lineChart>
      <c:catAx>
        <c:axId val="9143948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800" b="1">
                <a:solidFill>
                  <a:schemeClr val="tx1"/>
                </a:solidFill>
              </a:defRPr>
            </a:pPr>
            <a:endParaRPr lang="ru-RU"/>
          </a:p>
        </c:txPr>
        <c:crossAx val="91441408"/>
        <c:crosses val="autoZero"/>
        <c:auto val="1"/>
        <c:lblAlgn val="ctr"/>
        <c:lblOffset val="100"/>
      </c:catAx>
      <c:valAx>
        <c:axId val="91441408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2000" b="1">
                <a:solidFill>
                  <a:schemeClr val="tx1"/>
                </a:solidFill>
              </a:defRPr>
            </a:pPr>
            <a:endParaRPr lang="ru-RU"/>
          </a:p>
        </c:txPr>
        <c:crossAx val="91439488"/>
        <c:crosses val="autoZero"/>
        <c:crossBetween val="between"/>
      </c:valAx>
      <c:spPr>
        <a:gradFill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5400000" scaled="0"/>
        </a:gradFill>
      </c:spPr>
    </c:plotArea>
    <c:legend>
      <c:legendPos val="b"/>
      <c:txPr>
        <a:bodyPr/>
        <a:lstStyle/>
        <a:p>
          <a:pPr>
            <a:defRPr sz="16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spPr>
    <a:gradFill>
      <a:gsLst>
        <a:gs pos="0">
          <a:srgbClr val="FFFFFF"/>
        </a:gs>
        <a:gs pos="7001">
          <a:srgbClr val="E6E6E6"/>
        </a:gs>
        <a:gs pos="32001">
          <a:srgbClr val="7D8496"/>
        </a:gs>
        <a:gs pos="47000">
          <a:srgbClr val="E6E6E6"/>
        </a:gs>
        <a:gs pos="85001">
          <a:srgbClr val="7D8496"/>
        </a:gs>
        <a:gs pos="100000">
          <a:srgbClr val="E6E6E6"/>
        </a:gs>
      </a:gsLst>
      <a:lin ang="5400000" scaled="0"/>
    </a:gradFill>
  </c:sp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view3D>
      <c:depthPercent val="100"/>
      <c:rAngAx val="1"/>
    </c:view3D>
    <c:plotArea>
      <c:layout>
        <c:manualLayout>
          <c:layoutTarget val="inner"/>
          <c:xMode val="edge"/>
          <c:yMode val="edge"/>
          <c:x val="7.2195538057742967E-2"/>
          <c:y val="2.3220889281570688E-2"/>
          <c:w val="0.9278044619422553"/>
          <c:h val="0.8868168976508537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rgbClr val="C00000"/>
            </a:solidFill>
          </c:spPr>
          <c:dLbls>
            <c:dLbl>
              <c:idx val="0"/>
              <c:layout>
                <c:manualLayout>
                  <c:x val="-5.4166666666666738E-2"/>
                  <c:y val="-0.13333240012318376"/>
                </c:manualLayout>
              </c:layout>
              <c:showVal val="1"/>
              <c:showSerName val="1"/>
            </c:dLbl>
            <c:txPr>
              <a:bodyPr/>
              <a:lstStyle/>
              <a:p>
                <a:pPr>
                  <a:defRPr sz="1800" b="1" i="0" baseline="0">
                    <a:latin typeface="Times New Roman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strRef>
              <c:f>Лист1!$A$2</c:f>
              <c:strCache>
                <c:ptCount val="1"/>
                <c:pt idx="0">
                  <c:v>Всего расходов, тыс.руб.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554796.30000000005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rgbClr val="7030A0"/>
            </a:solidFill>
          </c:spPr>
          <c:dLbls>
            <c:dLbl>
              <c:idx val="0"/>
              <c:layout>
                <c:manualLayout>
                  <c:x val="8.1944444444444528E-2"/>
                  <c:y val="-0.14814711124798194"/>
                </c:manualLayout>
              </c:layout>
              <c:showVal val="1"/>
              <c:showSerName val="1"/>
            </c:dLbl>
            <c:txPr>
              <a:bodyPr/>
              <a:lstStyle/>
              <a:p>
                <a:pPr>
                  <a:defRPr sz="1800" b="1" i="0" baseline="0">
                    <a:latin typeface="Times New Roman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strRef>
              <c:f>Лист1!$A$2</c:f>
              <c:strCache>
                <c:ptCount val="1"/>
                <c:pt idx="0">
                  <c:v>Всего расходов, тыс.руб.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538247.6</c:v>
                </c:pt>
              </c:numCache>
            </c:numRef>
          </c:val>
        </c:ser>
        <c:shape val="box"/>
        <c:axId val="91812224"/>
        <c:axId val="91813760"/>
        <c:axId val="0"/>
      </c:bar3DChart>
      <c:catAx>
        <c:axId val="9181222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8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1813760"/>
        <c:crosses val="autoZero"/>
        <c:auto val="1"/>
        <c:lblAlgn val="ctr"/>
        <c:lblOffset val="100"/>
      </c:catAx>
      <c:valAx>
        <c:axId val="91813760"/>
        <c:scaling>
          <c:orientation val="minMax"/>
          <c:max val="700000"/>
          <c:min val="0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800" b="1"/>
            </a:pPr>
            <a:endParaRPr lang="ru-RU"/>
          </a:p>
        </c:txPr>
        <c:crossAx val="9181222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20"/>
      <c:perspective val="20"/>
    </c:view3D>
    <c:plotArea>
      <c:layout>
        <c:manualLayout>
          <c:layoutTarget val="inner"/>
          <c:xMode val="edge"/>
          <c:yMode val="edge"/>
          <c:x val="0"/>
          <c:y val="8.9500031814115699E-2"/>
          <c:w val="1"/>
          <c:h val="0.6986147759724826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2017 год</c:v>
                </c:pt>
              </c:strCache>
            </c:strRef>
          </c:tx>
          <c:explosion val="22"/>
          <c:dPt>
            <c:idx val="0"/>
            <c:spPr>
              <a:solidFill>
                <a:srgbClr val="7030A0"/>
              </a:solidFill>
            </c:spPr>
          </c:dPt>
          <c:dPt>
            <c:idx val="3"/>
            <c:spPr>
              <a:solidFill>
                <a:srgbClr val="00B0F0"/>
              </a:solidFill>
            </c:spPr>
          </c:dPt>
          <c:dPt>
            <c:idx val="4"/>
            <c:spPr>
              <a:solidFill>
                <a:srgbClr val="FFFF00"/>
              </a:solidFill>
            </c:spPr>
          </c:dPt>
          <c:dPt>
            <c:idx val="5"/>
            <c:spPr>
              <a:solidFill>
                <a:srgbClr val="FF9900"/>
              </a:solidFill>
            </c:spPr>
          </c:dPt>
          <c:dPt>
            <c:idx val="6"/>
            <c:spPr>
              <a:solidFill>
                <a:srgbClr val="FF0000"/>
              </a:solidFill>
            </c:spPr>
          </c:dPt>
          <c:dPt>
            <c:idx val="7"/>
            <c:spPr>
              <a:solidFill>
                <a:srgbClr val="00B050"/>
              </a:solidFill>
            </c:spPr>
          </c:dPt>
          <c:dPt>
            <c:idx val="10"/>
            <c:spPr>
              <a:solidFill>
                <a:srgbClr val="CC00FF"/>
              </a:solidFill>
            </c:spPr>
          </c:dPt>
          <c:dLbls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915,9</a:t>
                    </a:r>
                    <a:r>
                      <a:rPr lang="en-US"/>
                      <a:t>; </a:t>
                    </a:r>
                    <a:r>
                      <a:rPr lang="en-US" smtClean="0"/>
                      <a:t>0</a:t>
                    </a:r>
                    <a:r>
                      <a:rPr lang="ru-RU" smtClean="0"/>
                      <a:t>,17</a:t>
                    </a:r>
                    <a:r>
                      <a:rPr lang="en-US" smtClean="0"/>
                      <a:t>%</a:t>
                    </a:r>
                    <a:endParaRPr lang="en-US" dirty="0"/>
                  </a:p>
                </c:rich>
              </c:tx>
              <c:showVal val="1"/>
              <c:showPercent val="1"/>
            </c:dLbl>
            <c:dLbl>
              <c:idx val="2"/>
              <c:layout>
                <c:manualLayout>
                  <c:x val="4.6930555555555545E-2"/>
                  <c:y val="-1.4789446696384793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</a:t>
                    </a:r>
                    <a:r>
                      <a:rPr lang="en-US" dirty="0" smtClean="0"/>
                      <a:t>964,9</a:t>
                    </a:r>
                    <a:r>
                      <a:rPr lang="en-US" dirty="0"/>
                      <a:t>; </a:t>
                    </a:r>
                    <a:r>
                      <a:rPr lang="ru-RU" dirty="0" smtClean="0"/>
                      <a:t>0,6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Val val="1"/>
              <c:showPercent val="1"/>
            </c:dLbl>
            <c:dLbl>
              <c:idx val="4"/>
              <c:layout>
                <c:manualLayout>
                  <c:x val="3.2026574803149709E-2"/>
                  <c:y val="0.1222436811551894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8305,7; </a:t>
                    </a:r>
                    <a:r>
                      <a:rPr lang="en-US" dirty="0" smtClean="0"/>
                      <a:t>1</a:t>
                    </a:r>
                    <a:r>
                      <a:rPr lang="ru-RU" dirty="0" smtClean="0"/>
                      <a:t>,5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Val val="1"/>
              <c:showPercent val="1"/>
            </c:dLbl>
            <c:dLbl>
              <c:idx val="5"/>
              <c:layout>
                <c:manualLayout>
                  <c:x val="0.10648326771653552"/>
                  <c:y val="-0.2082965599583797"/>
                </c:manualLayout>
              </c:layout>
              <c:showVal val="1"/>
              <c:showPercent val="1"/>
            </c:dLbl>
            <c:dLbl>
              <c:idx val="6"/>
              <c:layout>
                <c:manualLayout>
                  <c:x val="-0.11267836832895885"/>
                  <c:y val="4.0709342495798669E-2"/>
                </c:manualLayout>
              </c:layout>
              <c:showVal val="1"/>
              <c:showPercent val="1"/>
            </c:dLbl>
            <c:dLbl>
              <c:idx val="8"/>
              <c:tx>
                <c:rich>
                  <a:bodyPr/>
                  <a:lstStyle/>
                  <a:p>
                    <a:r>
                      <a:rPr lang="en-US"/>
                      <a:t>307,2; </a:t>
                    </a:r>
                    <a:r>
                      <a:rPr lang="en-US" smtClean="0"/>
                      <a:t>0</a:t>
                    </a:r>
                    <a:r>
                      <a:rPr lang="ru-RU" smtClean="0"/>
                      <a:t>,06</a:t>
                    </a:r>
                    <a:r>
                      <a:rPr lang="en-US" smtClean="0"/>
                      <a:t>%</a:t>
                    </a:r>
                    <a:endParaRPr lang="en-US"/>
                  </a:p>
                </c:rich>
              </c:tx>
              <c:showVal val="1"/>
              <c:showPercent val="1"/>
            </c:dLbl>
            <c:dLbl>
              <c:idx val="9"/>
              <c:tx>
                <c:rich>
                  <a:bodyPr/>
                  <a:lstStyle/>
                  <a:p>
                    <a:r>
                      <a:rPr lang="en-US"/>
                      <a:t>14,7; </a:t>
                    </a:r>
                    <a:r>
                      <a:rPr lang="en-US" smtClean="0"/>
                      <a:t>0</a:t>
                    </a:r>
                    <a:r>
                      <a:rPr lang="ru-RU" smtClean="0"/>
                      <a:t>,003</a:t>
                    </a:r>
                    <a:r>
                      <a:rPr lang="en-US" smtClean="0"/>
                      <a:t>%</a:t>
                    </a:r>
                    <a:endParaRPr lang="en-US"/>
                  </a:p>
                </c:rich>
              </c:tx>
              <c:showVal val="1"/>
              <c:showPercent val="1"/>
            </c:dLbl>
            <c:txPr>
              <a:bodyPr/>
              <a:lstStyle/>
              <a:p>
                <a:pPr>
                  <a:defRPr sz="1600" b="1" i="0" baseline="0">
                    <a:latin typeface="Times New Roman" pitchFamily="18" charset="0"/>
                  </a:defRPr>
                </a:pPr>
                <a:endParaRPr lang="ru-RU"/>
              </a:p>
            </c:txPr>
            <c:showVal val="1"/>
            <c:showPercent val="1"/>
            <c:showLeaderLines val="1"/>
          </c:dLbls>
          <c:cat>
            <c:strRef>
              <c:f>Лист1!$A$2:$A$12</c:f>
              <c:strCache>
                <c:ptCount val="11"/>
                <c:pt idx="0">
                  <c:v>Общегосудартвенные вопросы</c:v>
                </c:pt>
                <c:pt idx="1">
                  <c:v>Национальная оборона</c:v>
                </c:pt>
                <c:pt idx="2">
                  <c:v>Национальная безопасность</c:v>
                </c:pt>
                <c:pt idx="3">
                  <c:v>Национальная экономика</c:v>
                </c:pt>
                <c:pt idx="4">
                  <c:v>Жилищно-коммунальное хозяйство</c:v>
                </c:pt>
                <c:pt idx="5">
                  <c:v>Образование</c:v>
                </c:pt>
                <c:pt idx="6">
                  <c:v>Культура</c:v>
                </c:pt>
                <c:pt idx="7">
                  <c:v>Социальная политика</c:v>
                </c:pt>
                <c:pt idx="8">
                  <c:v>ФК и спорт</c:v>
                </c:pt>
                <c:pt idx="9">
                  <c:v>Обслуживание внутреннего долга</c:v>
                </c:pt>
                <c:pt idx="10">
                  <c:v>Межбюджетные трансферты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49147.199999999997</c:v>
                </c:pt>
                <c:pt idx="1">
                  <c:v>915.9</c:v>
                </c:pt>
                <c:pt idx="2">
                  <c:v>2964.9</c:v>
                </c:pt>
                <c:pt idx="3">
                  <c:v>19276.8</c:v>
                </c:pt>
                <c:pt idx="4">
                  <c:v>8305.7000000000007</c:v>
                </c:pt>
                <c:pt idx="5">
                  <c:v>409160.1</c:v>
                </c:pt>
                <c:pt idx="6">
                  <c:v>22623.1</c:v>
                </c:pt>
                <c:pt idx="7">
                  <c:v>15789.4</c:v>
                </c:pt>
                <c:pt idx="8">
                  <c:v>307.2</c:v>
                </c:pt>
                <c:pt idx="9">
                  <c:v>14.7</c:v>
                </c:pt>
                <c:pt idx="10">
                  <c:v>9742.6</c:v>
                </c:pt>
              </c:numCache>
            </c:numRef>
          </c:val>
        </c:ser>
      </c:pie3DChart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2.9883352028105256E-2"/>
          <c:y val="0.81405709389337599"/>
          <c:w val="0.94775547978928665"/>
          <c:h val="0.17326461767556378"/>
        </c:manualLayout>
      </c:layout>
      <c:txPr>
        <a:bodyPr/>
        <a:lstStyle/>
        <a:p>
          <a:pPr>
            <a:defRPr sz="1600" b="1" i="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X val="0"/>
      <c:hPercent val="151"/>
      <c:rotY val="0"/>
      <c:depthPercent val="100"/>
      <c:perspective val="30"/>
    </c:view3D>
    <c:sideWall>
      <c:sp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path path="circle">
            <a:fillToRect l="100000" t="100000"/>
          </a:path>
          <a:tileRect r="-100000" b="-100000"/>
        </a:gradFill>
      </c:spPr>
    </c:sideWall>
    <c:backWall>
      <c:sp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path path="circle">
            <a:fillToRect l="100000" t="100000"/>
          </a:path>
          <a:tileRect r="-100000" b="-100000"/>
        </a:gradFill>
      </c:spPr>
    </c:backWall>
    <c:plotArea>
      <c:layout>
        <c:manualLayout>
          <c:layoutTarget val="inner"/>
          <c:xMode val="edge"/>
          <c:yMode val="edge"/>
          <c:x val="6.3765091863517115E-2"/>
          <c:y val="1.15913341414242E-2"/>
          <c:w val="0.89510301837270345"/>
          <c:h val="0.74456102658646595"/>
        </c:manualLayout>
      </c:layout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Общегосударственные вопросы</c:v>
                </c:pt>
              </c:strCache>
            </c:strRef>
          </c:tx>
          <c:dLbls>
            <c:txPr>
              <a:bodyPr/>
              <a:lstStyle/>
              <a:p>
                <a:pPr>
                  <a:defRPr sz="1600" b="1" baseline="0">
                    <a:latin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2016</c:v>
                </c:pt>
              </c:numCache>
            </c:numRef>
          </c:cat>
          <c:val>
            <c:numRef>
              <c:f>Лист1!$B$2:$B$3</c:f>
              <c:numCache>
                <c:formatCode>0.00%</c:formatCode>
                <c:ptCount val="2"/>
                <c:pt idx="0">
                  <c:v>9.1000000000000025E-2</c:v>
                </c:pt>
                <c:pt idx="1">
                  <c:v>8.5000000000000006E-2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Национальная оборона</c:v>
                </c:pt>
              </c:strCache>
            </c:strRef>
          </c:tx>
          <c:dLbls>
            <c:txPr>
              <a:bodyPr/>
              <a:lstStyle/>
              <a:p>
                <a:pPr>
                  <a:defRPr sz="1600" b="1" baseline="0">
                    <a:latin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2016</c:v>
                </c:pt>
              </c:numCache>
            </c:numRef>
          </c:cat>
          <c:val>
            <c:numRef>
              <c:f>Лист1!$C$2:$C$3</c:f>
              <c:numCache>
                <c:formatCode>0.00%</c:formatCode>
                <c:ptCount val="2"/>
                <c:pt idx="0">
                  <c:v>1.700000000000001E-3</c:v>
                </c:pt>
                <c:pt idx="1">
                  <c:v>2.0000000000000018E-3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Национальная безопасность</c:v>
                </c:pt>
              </c:strCache>
            </c:strRef>
          </c:tx>
          <c:spPr>
            <a:solidFill>
              <a:srgbClr val="FF0000"/>
            </a:solidFill>
          </c:spPr>
          <c:dLbls>
            <c:txPr>
              <a:bodyPr/>
              <a:lstStyle/>
              <a:p>
                <a:pPr>
                  <a:defRPr sz="1600" b="1" baseline="0">
                    <a:latin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2016</c:v>
                </c:pt>
              </c:numCache>
            </c:numRef>
          </c:cat>
          <c:val>
            <c:numRef>
              <c:f>Лист1!$D$2:$D$3</c:f>
              <c:numCache>
                <c:formatCode>0.00%</c:formatCode>
                <c:ptCount val="2"/>
                <c:pt idx="0">
                  <c:v>5.5000000000000014E-3</c:v>
                </c:pt>
                <c:pt idx="1">
                  <c:v>2.0000000000000018E-3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Национальная экономика</c:v>
                </c:pt>
              </c:strCache>
            </c:strRef>
          </c:tx>
          <c:spPr>
            <a:solidFill>
              <a:srgbClr val="002060"/>
            </a:solidFill>
          </c:spPr>
          <c:dLbls>
            <c:txPr>
              <a:bodyPr/>
              <a:lstStyle/>
              <a:p>
                <a:pPr>
                  <a:defRPr sz="1600" b="1" baseline="0">
                    <a:latin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2016</c:v>
                </c:pt>
              </c:numCache>
            </c:numRef>
          </c:cat>
          <c:val>
            <c:numRef>
              <c:f>Лист1!$E$2:$E$3</c:f>
              <c:numCache>
                <c:formatCode>0.00%</c:formatCode>
                <c:ptCount val="2"/>
                <c:pt idx="0">
                  <c:v>3.5799999999999998E-2</c:v>
                </c:pt>
                <c:pt idx="1">
                  <c:v>3.5999999999999997E-2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Жилищно-коммунальное хозяйство</c:v>
                </c:pt>
              </c:strCache>
            </c:strRef>
          </c:tx>
          <c:spPr>
            <a:solidFill>
              <a:srgbClr val="33CC33"/>
            </a:solidFill>
          </c:spPr>
          <c:dLbls>
            <c:txPr>
              <a:bodyPr/>
              <a:lstStyle/>
              <a:p>
                <a:pPr>
                  <a:defRPr sz="1600" b="1" baseline="0">
                    <a:latin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2016</c:v>
                </c:pt>
              </c:numCache>
            </c:numRef>
          </c:cat>
          <c:val>
            <c:numRef>
              <c:f>Лист1!$F$2:$F$3</c:f>
              <c:numCache>
                <c:formatCode>0.00%</c:formatCode>
                <c:ptCount val="2"/>
                <c:pt idx="0">
                  <c:v>1.5400000000000009E-2</c:v>
                </c:pt>
                <c:pt idx="1">
                  <c:v>0.10199999999999998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Образование</c:v>
                </c:pt>
              </c:strCache>
            </c:strRef>
          </c:tx>
          <c:spPr>
            <a:solidFill>
              <a:srgbClr val="FF66CC"/>
            </a:solidFill>
          </c:spPr>
          <c:dLbls>
            <c:txPr>
              <a:bodyPr/>
              <a:lstStyle/>
              <a:p>
                <a:pPr>
                  <a:defRPr sz="1600" b="1" i="0" baseline="0">
                    <a:latin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2016</c:v>
                </c:pt>
              </c:numCache>
            </c:numRef>
          </c:cat>
          <c:val>
            <c:numRef>
              <c:f>Лист1!$G$2:$G$3</c:f>
              <c:numCache>
                <c:formatCode>0.00%</c:formatCode>
                <c:ptCount val="2"/>
                <c:pt idx="0" formatCode="0%">
                  <c:v>0.76000000000000045</c:v>
                </c:pt>
                <c:pt idx="1">
                  <c:v>0.68899999999999995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Культура</c:v>
                </c:pt>
              </c:strCache>
            </c:strRef>
          </c:tx>
          <c:spPr>
            <a:solidFill>
              <a:srgbClr val="0070C0"/>
            </a:solidFill>
          </c:spPr>
          <c:dLbls>
            <c:txPr>
              <a:bodyPr/>
              <a:lstStyle/>
              <a:p>
                <a:pPr>
                  <a:defRPr sz="1600" b="1" baseline="0">
                    <a:latin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2016</c:v>
                </c:pt>
              </c:numCache>
            </c:numRef>
          </c:cat>
          <c:val>
            <c:numRef>
              <c:f>Лист1!$H$2:$H$3</c:f>
              <c:numCache>
                <c:formatCode>0.00%</c:formatCode>
                <c:ptCount val="2"/>
                <c:pt idx="0">
                  <c:v>4.2000000000000023E-2</c:v>
                </c:pt>
                <c:pt idx="1">
                  <c:v>2.9000000000000001E-2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Социальная политика</c:v>
                </c:pt>
              </c:strCache>
            </c:strRef>
          </c:tx>
          <c:spPr>
            <a:solidFill>
              <a:srgbClr val="FFFF00"/>
            </a:solidFill>
          </c:spPr>
          <c:dLbls>
            <c:txPr>
              <a:bodyPr/>
              <a:lstStyle/>
              <a:p>
                <a:pPr>
                  <a:defRPr sz="1600" b="1" baseline="0">
                    <a:latin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2016</c:v>
                </c:pt>
              </c:numCache>
            </c:numRef>
          </c:cat>
          <c:val>
            <c:numRef>
              <c:f>Лист1!$I$2:$I$3</c:f>
              <c:numCache>
                <c:formatCode>0.00%</c:formatCode>
                <c:ptCount val="2"/>
                <c:pt idx="0">
                  <c:v>2.9000000000000001E-2</c:v>
                </c:pt>
                <c:pt idx="1">
                  <c:v>3.4000000000000002E-2</c:v>
                </c:pt>
              </c:numCache>
            </c:numRef>
          </c:val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ФК и спорт</c:v>
                </c:pt>
              </c:strCache>
            </c:strRef>
          </c:tx>
          <c:dLbls>
            <c:txPr>
              <a:bodyPr/>
              <a:lstStyle/>
              <a:p>
                <a:pPr>
                  <a:defRPr sz="1600" b="1" baseline="0">
                    <a:latin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2016</c:v>
                </c:pt>
              </c:numCache>
            </c:numRef>
          </c:cat>
          <c:val>
            <c:numRef>
              <c:f>Лист1!$J$2:$J$3</c:f>
              <c:numCache>
                <c:formatCode>0.00%</c:formatCode>
                <c:ptCount val="2"/>
                <c:pt idx="0">
                  <c:v>6.0000000000000049E-4</c:v>
                </c:pt>
                <c:pt idx="1">
                  <c:v>9.0000000000000095E-4</c:v>
                </c:pt>
              </c:numCache>
            </c:numRef>
          </c:val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Обслуживание внутреннего долга</c:v>
                </c:pt>
              </c:strCache>
            </c:strRef>
          </c:tx>
          <c:spPr>
            <a:solidFill>
              <a:srgbClr val="CCCCFF"/>
            </a:solidFill>
          </c:spPr>
          <c:dLbls>
            <c:txPr>
              <a:bodyPr/>
              <a:lstStyle/>
              <a:p>
                <a:pPr>
                  <a:defRPr sz="1600" b="1" baseline="0">
                    <a:latin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2016</c:v>
                </c:pt>
              </c:numCache>
            </c:numRef>
          </c:cat>
          <c:val>
            <c:numRef>
              <c:f>Лист1!$K$2:$K$3</c:f>
              <c:numCache>
                <c:formatCode>0.00%</c:formatCode>
                <c:ptCount val="2"/>
                <c:pt idx="0">
                  <c:v>4.0000000000000037E-5</c:v>
                </c:pt>
                <c:pt idx="1">
                  <c:v>1.0000000000000009E-4</c:v>
                </c:pt>
              </c:numCache>
            </c:numRef>
          </c:val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Межбюджетные трансферты</c:v>
                </c:pt>
              </c:strCache>
            </c:strRef>
          </c:tx>
          <c:spPr>
            <a:solidFill>
              <a:srgbClr val="92D050"/>
            </a:solidFill>
          </c:spPr>
          <c:dLbls>
            <c:txPr>
              <a:bodyPr/>
              <a:lstStyle/>
              <a:p>
                <a:pPr>
                  <a:defRPr sz="1600" b="1" baseline="0">
                    <a:latin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2016</c:v>
                </c:pt>
              </c:numCache>
            </c:numRef>
          </c:cat>
          <c:val>
            <c:numRef>
              <c:f>Лист1!$L$2:$L$3</c:f>
              <c:numCache>
                <c:formatCode>0.00%</c:formatCode>
                <c:ptCount val="2"/>
                <c:pt idx="0">
                  <c:v>1.7999999999999999E-2</c:v>
                </c:pt>
                <c:pt idx="1">
                  <c:v>2.0000000000000011E-2</c:v>
                </c:pt>
              </c:numCache>
            </c:numRef>
          </c:val>
        </c:ser>
        <c:shape val="cylinder"/>
        <c:axId val="124114816"/>
        <c:axId val="124116352"/>
        <c:axId val="0"/>
      </c:bar3DChart>
      <c:catAx>
        <c:axId val="124114816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4116352"/>
        <c:crosses val="autoZero"/>
        <c:auto val="1"/>
        <c:lblAlgn val="ctr"/>
        <c:lblOffset val="100"/>
      </c:catAx>
      <c:valAx>
        <c:axId val="124116352"/>
        <c:scaling>
          <c:orientation val="minMax"/>
        </c:scaling>
        <c:axPos val="b"/>
        <c:majorGridlines/>
        <c:numFmt formatCode="0.00%" sourceLinked="1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124114816"/>
        <c:crosses val="autoZero"/>
        <c:crossBetween val="between"/>
      </c:valAx>
      <c:sp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path path="circle">
            <a:fillToRect l="100000" t="100000"/>
          </a:path>
          <a:tileRect r="-100000" b="-100000"/>
        </a:gradFill>
      </c:spPr>
    </c:plotArea>
    <c:legend>
      <c:legendPos val="b"/>
      <c:layout>
        <c:manualLayout>
          <c:xMode val="edge"/>
          <c:yMode val="edge"/>
          <c:x val="0"/>
          <c:y val="0.82683300619133093"/>
          <c:w val="0.99703641732283466"/>
          <c:h val="0.17316699380866921"/>
        </c:manualLayout>
      </c:layout>
      <c:sp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path path="circle">
            <a:fillToRect l="100000" t="100000"/>
          </a:path>
          <a:tileRect r="-100000" b="-100000"/>
        </a:gradFill>
      </c:spPr>
      <c:txPr>
        <a:bodyPr/>
        <a:lstStyle/>
        <a:p>
          <a:pPr>
            <a:defRPr sz="14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spPr>
    <a:solidFill>
      <a:srgbClr val="CCFFCC"/>
    </a:solidFill>
  </c:sp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9F81A-F037-4B8B-BC2D-EB9CA8434510}" type="datetimeFigureOut">
              <a:rPr lang="ru-RU" smtClean="0"/>
              <a:pPr/>
              <a:t>25.04.2019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3C231-99C6-416B-8EC2-141A82BF10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9F81A-F037-4B8B-BC2D-EB9CA8434510}" type="datetimeFigureOut">
              <a:rPr lang="ru-RU" smtClean="0"/>
              <a:pPr/>
              <a:t>25.04.2019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3C231-99C6-416B-8EC2-141A82BF10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9F81A-F037-4B8B-BC2D-EB9CA8434510}" type="datetimeFigureOut">
              <a:rPr lang="ru-RU" smtClean="0"/>
              <a:pPr/>
              <a:t>25.04.2019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3C231-99C6-416B-8EC2-141A82BF10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9F81A-F037-4B8B-BC2D-EB9CA8434510}" type="datetimeFigureOut">
              <a:rPr lang="ru-RU" smtClean="0"/>
              <a:pPr/>
              <a:t>25.04.2019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3C231-99C6-416B-8EC2-141A82BF10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9F81A-F037-4B8B-BC2D-EB9CA8434510}" type="datetimeFigureOut">
              <a:rPr lang="ru-RU" smtClean="0"/>
              <a:pPr/>
              <a:t>25.04.2019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3C231-99C6-416B-8EC2-141A82BF10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9F81A-F037-4B8B-BC2D-EB9CA8434510}" type="datetimeFigureOut">
              <a:rPr lang="ru-RU" smtClean="0"/>
              <a:pPr/>
              <a:t>25.04.2019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3C231-99C6-416B-8EC2-141A82BF10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9F81A-F037-4B8B-BC2D-EB9CA8434510}" type="datetimeFigureOut">
              <a:rPr lang="ru-RU" smtClean="0"/>
              <a:pPr/>
              <a:t>25.04.2019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3C231-99C6-416B-8EC2-141A82BF10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9F81A-F037-4B8B-BC2D-EB9CA8434510}" type="datetimeFigureOut">
              <a:rPr lang="ru-RU" smtClean="0"/>
              <a:pPr/>
              <a:t>25.04.2019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3C231-99C6-416B-8EC2-141A82BF10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9F81A-F037-4B8B-BC2D-EB9CA8434510}" type="datetimeFigureOut">
              <a:rPr lang="ru-RU" smtClean="0"/>
              <a:pPr/>
              <a:t>25.04.2019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3C231-99C6-416B-8EC2-141A82BF10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9F81A-F037-4B8B-BC2D-EB9CA8434510}" type="datetimeFigureOut">
              <a:rPr lang="ru-RU" smtClean="0"/>
              <a:pPr/>
              <a:t>25.04.2019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3C231-99C6-416B-8EC2-141A82BF10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9F81A-F037-4B8B-BC2D-EB9CA8434510}" type="datetimeFigureOut">
              <a:rPr lang="ru-RU" smtClean="0"/>
              <a:pPr/>
              <a:t>25.04.2019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AE3C231-99C6-416B-8EC2-141A82BF10B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C19F81A-F037-4B8B-BC2D-EB9CA8434510}" type="datetimeFigureOut">
              <a:rPr lang="ru-RU" smtClean="0"/>
              <a:pPr/>
              <a:t>25.04.2019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AE3C231-99C6-416B-8EC2-141A82BF10BE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ransition spd="slow">
    <p:wipe dir="d"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3771912"/>
          </a:xfrm>
        </p:spPr>
        <p:txBody>
          <a:bodyPr>
            <a:noAutofit/>
          </a:bodyPr>
          <a:lstStyle/>
          <a:p>
            <a:pPr algn="ctr"/>
            <a:r>
              <a:rPr lang="ru-RU" sz="9600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Бюджет</a:t>
            </a:r>
            <a:r>
              <a:rPr lang="ru-RU" sz="9600" i="1" dirty="0" smtClean="0">
                <a:solidFill>
                  <a:srgbClr val="FFC000"/>
                </a:solidFill>
              </a:rPr>
              <a:t> </a:t>
            </a:r>
            <a:r>
              <a:rPr lang="ru-RU" sz="9600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для граждан</a:t>
            </a:r>
            <a:endParaRPr lang="ru-RU" sz="9600" i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143380"/>
            <a:ext cx="9144000" cy="2357454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4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 отчету об исполнении бюджета</a:t>
            </a:r>
          </a:p>
          <a:p>
            <a:pPr algn="ctr"/>
            <a:r>
              <a:rPr lang="ru-RU" sz="4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муниципального района</a:t>
            </a:r>
          </a:p>
          <a:p>
            <a:pPr algn="ctr"/>
            <a:r>
              <a:rPr lang="ru-RU" sz="4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0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Могочинский</a:t>
            </a:r>
            <a:r>
              <a:rPr lang="ru-RU" sz="4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район»</a:t>
            </a:r>
          </a:p>
          <a:p>
            <a:pPr algn="ctr"/>
            <a:r>
              <a:rPr lang="ru-RU" sz="40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</a:t>
            </a:r>
            <a:r>
              <a:rPr lang="ru-RU" sz="4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2017 год</a:t>
            </a:r>
          </a:p>
          <a:p>
            <a:pPr algn="ctr"/>
            <a:endParaRPr lang="ru-RU" sz="2800" b="1" dirty="0">
              <a:solidFill>
                <a:srgbClr val="0099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858312" cy="1357322"/>
          </a:xfrm>
        </p:spPr>
        <p:txBody>
          <a:bodyPr>
            <a:noAutofit/>
          </a:bodyPr>
          <a:lstStyle/>
          <a:p>
            <a:pPr algn="ctr"/>
            <a:r>
              <a:rPr lang="ru-RU" sz="29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Достигнутые результаты исполнения бюджетной политики муниципального района </a:t>
            </a:r>
            <a:br>
              <a:rPr lang="ru-RU" sz="29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9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9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Могочинский</a:t>
            </a:r>
            <a:r>
              <a:rPr lang="ru-RU" sz="29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район»</a:t>
            </a:r>
            <a:endParaRPr lang="ru-RU" sz="29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42844" y="1571612"/>
            <a:ext cx="8858312" cy="475298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Реализация комплекса мер, направленных на укрепление налоговой базы муниципального района;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Обеспечение сбалансированности и устойчивости районного бюджета;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Исполнение принятых расходных обязательств;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Повышение эффективности расходов, исходя из их максимальной эффективности, приоритетов и планируемых результатов деятельности муниципального района 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Могочинский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район»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Обеспечение прозрачности и доступности бюджетной политики.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0" y="3209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472518" cy="107154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Доходы бюджета – это все поступающие в бюджет денежные средства.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58214" y="6357958"/>
            <a:ext cx="614338" cy="252394"/>
          </a:xfrm>
        </p:spPr>
        <p:txBody>
          <a:bodyPr>
            <a:normAutofit fontScale="47500" lnSpcReduction="20000"/>
          </a:bodyPr>
          <a:lstStyle/>
          <a:p>
            <a:endParaRPr lang="ru-RU" dirty="0"/>
          </a:p>
        </p:txBody>
      </p:sp>
      <p:sp>
        <p:nvSpPr>
          <p:cNvPr id="1026" name="AutoShape 2"/>
          <p:cNvSpPr>
            <a:spLocks noChangeArrowheads="1"/>
          </p:cNvSpPr>
          <p:nvPr/>
        </p:nvSpPr>
        <p:spPr bwMode="auto">
          <a:xfrm>
            <a:off x="2500298" y="928670"/>
            <a:ext cx="3857652" cy="571504"/>
          </a:xfrm>
          <a:prstGeom prst="roundRect">
            <a:avLst>
              <a:gd name="adj" fmla="val 16667"/>
            </a:avLst>
          </a:prstGeom>
          <a:noFill/>
          <a:ln w="12700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        Доходы бюджета</a:t>
            </a:r>
          </a:p>
        </p:txBody>
      </p:sp>
      <p:sp>
        <p:nvSpPr>
          <p:cNvPr id="1027" name="AutoShape 3"/>
          <p:cNvSpPr>
            <a:spLocks noChangeArrowheads="1"/>
          </p:cNvSpPr>
          <p:nvPr/>
        </p:nvSpPr>
        <p:spPr bwMode="auto">
          <a:xfrm rot="20850915">
            <a:off x="543746" y="1650800"/>
            <a:ext cx="2793491" cy="714380"/>
          </a:xfrm>
          <a:prstGeom prst="roundRect">
            <a:avLst>
              <a:gd name="adj" fmla="val 16667"/>
            </a:avLst>
          </a:prstGeom>
          <a:noFill/>
          <a:ln w="12700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200" b="1" i="1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Arial" pitchFamily="34" charset="0"/>
              </a:rPr>
              <a:t>Налоговые доходы</a:t>
            </a:r>
            <a:endParaRPr kumimoji="0" lang="ru-RU" sz="2200" b="0" i="0" u="sng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8" name="AutoShape 4"/>
          <p:cNvSpPr>
            <a:spLocks noChangeArrowheads="1"/>
          </p:cNvSpPr>
          <p:nvPr/>
        </p:nvSpPr>
        <p:spPr bwMode="auto">
          <a:xfrm>
            <a:off x="3000364" y="1714488"/>
            <a:ext cx="2857520" cy="761999"/>
          </a:xfrm>
          <a:prstGeom prst="roundRect">
            <a:avLst>
              <a:gd name="adj" fmla="val 16667"/>
            </a:avLst>
          </a:prstGeom>
          <a:noFill/>
          <a:ln w="12700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200" b="1" i="1" u="sng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Times New Roman" pitchFamily="18" charset="0"/>
                <a:cs typeface="Arial" pitchFamily="34" charset="0"/>
              </a:rPr>
              <a:t>Неналоговые доходы</a:t>
            </a:r>
            <a:endParaRPr kumimoji="0" lang="ru-RU" sz="2200" b="0" i="0" u="sng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9" name="AutoShape 5"/>
          <p:cNvSpPr>
            <a:spLocks noChangeArrowheads="1"/>
          </p:cNvSpPr>
          <p:nvPr/>
        </p:nvSpPr>
        <p:spPr bwMode="auto">
          <a:xfrm rot="769668">
            <a:off x="6342544" y="1696493"/>
            <a:ext cx="2500330" cy="785818"/>
          </a:xfrm>
          <a:prstGeom prst="roundRect">
            <a:avLst>
              <a:gd name="adj" fmla="val 16667"/>
            </a:avLst>
          </a:prstGeom>
          <a:noFill/>
          <a:ln w="12700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200" b="1" i="1" u="sng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cs typeface="Arial" pitchFamily="34" charset="0"/>
              </a:rPr>
              <a:t>Безвозмездные поступления</a:t>
            </a:r>
            <a:endParaRPr kumimoji="0" lang="ru-RU" sz="2200" b="0" i="0" u="sng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0" name="AutoShape 6"/>
          <p:cNvSpPr>
            <a:spLocks noChangeArrowheads="1"/>
          </p:cNvSpPr>
          <p:nvPr/>
        </p:nvSpPr>
        <p:spPr bwMode="auto">
          <a:xfrm>
            <a:off x="142844" y="2357430"/>
            <a:ext cx="2928958" cy="4286280"/>
          </a:xfrm>
          <a:prstGeom prst="foldedCorner">
            <a:avLst>
              <a:gd name="adj" fmla="val 12500"/>
            </a:avLst>
          </a:prstGeom>
          <a:noFill/>
          <a:ln w="12700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latin typeface="Times New Roman" pitchFamily="18" charset="0"/>
                <a:cs typeface="Arial" pitchFamily="34" charset="0"/>
              </a:rPr>
              <a:t>Поступления от уплаты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latin typeface="Times New Roman" pitchFamily="18" charset="0"/>
                <a:cs typeface="Arial" pitchFamily="34" charset="0"/>
              </a:rPr>
              <a:t>налогов, установленных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latin typeface="Times New Roman" pitchFamily="18" charset="0"/>
                <a:cs typeface="Arial" pitchFamily="34" charset="0"/>
              </a:rPr>
              <a:t>Налоговым Кодексом РФ: налог на доходы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latin typeface="Times New Roman" pitchFamily="18" charset="0"/>
                <a:cs typeface="Arial" pitchFamily="34" charset="0"/>
              </a:rPr>
              <a:t>физических лиц;</a:t>
            </a:r>
          </a:p>
          <a:p>
            <a:pPr marL="457200" marR="0" lvl="1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latin typeface="Times New Roman" pitchFamily="18" charset="0"/>
                <a:cs typeface="Arial" pitchFamily="34" charset="0"/>
              </a:rPr>
              <a:t>акцизы;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latin typeface="Times New Roman" pitchFamily="18" charset="0"/>
                <a:cs typeface="Arial" pitchFamily="34" charset="0"/>
              </a:rPr>
              <a:t>единый налог на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latin typeface="Times New Roman" pitchFamily="18" charset="0"/>
                <a:cs typeface="Arial" pitchFamily="34" charset="0"/>
              </a:rPr>
              <a:t>вменённый доход;           налог на добычу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latin typeface="Times New Roman" pitchFamily="18" charset="0"/>
                <a:cs typeface="Arial" pitchFamily="34" charset="0"/>
              </a:rPr>
              <a:t>полезных ископаемых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31" name="AutoShape 7"/>
          <p:cNvSpPr>
            <a:spLocks noChangeArrowheads="1"/>
          </p:cNvSpPr>
          <p:nvPr/>
        </p:nvSpPr>
        <p:spPr bwMode="auto">
          <a:xfrm>
            <a:off x="3143240" y="2214554"/>
            <a:ext cx="3071834" cy="4143404"/>
          </a:xfrm>
          <a:prstGeom prst="foldedCorner">
            <a:avLst>
              <a:gd name="adj" fmla="val 12500"/>
            </a:avLst>
          </a:prstGeom>
          <a:noFill/>
          <a:ln w="12700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Times New Roman" pitchFamily="18" charset="0"/>
                <a:cs typeface="Arial" pitchFamily="34" charset="0"/>
              </a:rPr>
              <a:t>Доходы от использования и реализации муниципального имущества;                  доходы от оказания платных услуг;               плата за негативное воздействие на окружающую среду;              штрафные санкции;                   иные неналоговые доходы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2" name="AutoShape 8"/>
          <p:cNvSpPr>
            <a:spLocks noChangeArrowheads="1"/>
          </p:cNvSpPr>
          <p:nvPr/>
        </p:nvSpPr>
        <p:spPr bwMode="auto">
          <a:xfrm>
            <a:off x="6357950" y="2428868"/>
            <a:ext cx="2500330" cy="4214818"/>
          </a:xfrm>
          <a:prstGeom prst="foldedCorner">
            <a:avLst>
              <a:gd name="adj" fmla="val 12500"/>
            </a:avLst>
          </a:prstGeom>
          <a:noFill/>
          <a:ln w="12700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cs typeface="Arial" pitchFamily="34" charset="0"/>
              </a:rPr>
              <a:t>Поступлений от других бюджетов                 (Дотации, субсидии субвенции, иные межбюджетные трансферты)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3" name="AutoShape 9"/>
          <p:cNvSpPr>
            <a:spLocks noChangeArrowheads="1"/>
          </p:cNvSpPr>
          <p:nvPr/>
        </p:nvSpPr>
        <p:spPr bwMode="auto">
          <a:xfrm>
            <a:off x="1643042" y="1000108"/>
            <a:ext cx="642942" cy="785818"/>
          </a:xfrm>
          <a:prstGeom prst="curvedRightArrow">
            <a:avLst>
              <a:gd name="adj1" fmla="val 26222"/>
              <a:gd name="adj2" fmla="val 52444"/>
              <a:gd name="adj3" fmla="val 33333"/>
            </a:avLst>
          </a:prstGeom>
          <a:gradFill rotWithShape="0">
            <a:gsLst>
              <a:gs pos="0">
                <a:srgbClr val="95B3D7"/>
              </a:gs>
              <a:gs pos="50000">
                <a:srgbClr val="DBE5F1"/>
              </a:gs>
              <a:gs pos="100000">
                <a:srgbClr val="95B3D7"/>
              </a:gs>
            </a:gsLst>
            <a:lin ang="18900000" scaled="1"/>
          </a:gradFill>
          <a:ln w="12700">
            <a:solidFill>
              <a:srgbClr val="95B3D7"/>
            </a:solidFill>
            <a:miter lim="800000"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/>
          <p:cNvSpPr>
            <a:spLocks noChangeArrowheads="1"/>
          </p:cNvSpPr>
          <p:nvPr/>
        </p:nvSpPr>
        <p:spPr bwMode="auto">
          <a:xfrm>
            <a:off x="7000892" y="1000108"/>
            <a:ext cx="571504" cy="785818"/>
          </a:xfrm>
          <a:prstGeom prst="curvedLeftArrow">
            <a:avLst>
              <a:gd name="adj1" fmla="val 25652"/>
              <a:gd name="adj2" fmla="val 51304"/>
              <a:gd name="adj3" fmla="val 33333"/>
            </a:avLst>
          </a:prstGeom>
          <a:gradFill rotWithShape="0">
            <a:gsLst>
              <a:gs pos="0">
                <a:srgbClr val="C2D69B"/>
              </a:gs>
              <a:gs pos="50000">
                <a:srgbClr val="EAF1DD"/>
              </a:gs>
              <a:gs pos="100000">
                <a:srgbClr val="C2D69B"/>
              </a:gs>
            </a:gsLst>
            <a:lin ang="18900000" scaled="1"/>
          </a:gradFill>
          <a:ln w="12700">
            <a:solidFill>
              <a:srgbClr val="C2D69B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5" name="AutoShape 11"/>
          <p:cNvSpPr>
            <a:spLocks noChangeArrowheads="1"/>
          </p:cNvSpPr>
          <p:nvPr/>
        </p:nvSpPr>
        <p:spPr bwMode="auto">
          <a:xfrm>
            <a:off x="4286248" y="1357298"/>
            <a:ext cx="357190" cy="357190"/>
          </a:xfrm>
          <a:prstGeom prst="downArrow">
            <a:avLst>
              <a:gd name="adj1" fmla="val 50000"/>
              <a:gd name="adj2" fmla="val 57143"/>
            </a:avLst>
          </a:prstGeom>
          <a:gradFill rotWithShape="0">
            <a:gsLst>
              <a:gs pos="0">
                <a:srgbClr val="FFFFFF"/>
              </a:gs>
              <a:gs pos="100000">
                <a:srgbClr val="E5B8B7"/>
              </a:gs>
            </a:gsLst>
            <a:lin ang="5400000" scaled="1"/>
          </a:gradFill>
          <a:ln w="12700">
            <a:solidFill>
              <a:srgbClr val="D99594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14400" y="214313"/>
            <a:ext cx="8229600" cy="1143000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Исполнение плана по доходам</a:t>
            </a:r>
            <a:br>
              <a:rPr lang="ru-RU" sz="44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4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5857892"/>
            <a:ext cx="9144000" cy="1893871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Бюджет муниципального района «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Могочинский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район» по доходам за 2017 год исполнен в сумме 539503,2 тыс.руб., или 99,3% к уточненным плановым назначениям.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800" dirty="0"/>
          </a:p>
        </p:txBody>
      </p:sp>
      <p:graphicFrame>
        <p:nvGraphicFramePr>
          <p:cNvPr id="6" name="Объект 60"/>
          <p:cNvGraphicFramePr/>
          <p:nvPr/>
        </p:nvGraphicFramePr>
        <p:xfrm>
          <a:off x="0" y="714356"/>
          <a:ext cx="9144000" cy="5143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14282" y="142875"/>
            <a:ext cx="8715436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Структура поступления собственных доходов муниципального района «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Могочинский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район»</a:t>
            </a: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/>
          <p:nvPr/>
        </p:nvGraphicFramePr>
        <p:xfrm>
          <a:off x="142844" y="857232"/>
          <a:ext cx="8858312" cy="5000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Содержимое 2"/>
          <p:cNvSpPr txBox="1">
            <a:spLocks/>
          </p:cNvSpPr>
          <p:nvPr/>
        </p:nvSpPr>
        <p:spPr>
          <a:xfrm>
            <a:off x="0" y="5857892"/>
            <a:ext cx="9144000" cy="189387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ru-RU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Бюджет муниципального района «</a:t>
            </a:r>
            <a:r>
              <a:rPr kumimoji="0" lang="ru-RU" sz="2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Могочинский</a:t>
            </a:r>
            <a:r>
              <a:rPr kumimoji="0" lang="ru-RU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район» по собственным доходам за 2017 год исполнен в сумме 212899,3 тыс.руб., или 100,7% к уточненным плановым назначениям.</a:t>
            </a:r>
            <a:endParaRPr kumimoji="0" lang="ru-RU" sz="2100" b="0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30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0"/>
            <a:ext cx="9144000" cy="68580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Основными источниками поступлений собственных доходов в бюджет муниципального района остаются налоговые доходы, доля которых в объеме поступлений собственных доходов составляет  93,8%, из них НДФЛ составляет -  44,4 %, НДПИ- 41,1%Акцизы – 5,0%, ЕНВД- 8,1%.</a:t>
            </a:r>
          </a:p>
          <a:p>
            <a:pPr algn="ctr">
              <a:buNone/>
            </a:pPr>
            <a:r>
              <a:rPr lang="ru-RU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Объем собственных доходов бюджета района по сравнению с 2016 годом увеличился на 4481,6 тыс.руб.</a:t>
            </a:r>
          </a:p>
          <a:p>
            <a:pPr algn="ctr">
              <a:buNone/>
            </a:pPr>
            <a:r>
              <a:rPr lang="ru-RU" sz="3200" b="1" dirty="0" smtClean="0">
                <a:solidFill>
                  <a:srgbClr val="33CC33"/>
                </a:solidFill>
                <a:latin typeface="Times New Roman" pitchFamily="18" charset="0"/>
                <a:cs typeface="Times New Roman" pitchFamily="18" charset="0"/>
              </a:rPr>
              <a:t>Доля неналоговых доходов в общем объеме поступлений собственных доходов за отчетный период составила 6,2%. </a:t>
            </a:r>
          </a:p>
          <a:p>
            <a:pPr algn="ctr"/>
            <a:endParaRPr lang="ru-RU" sz="3200" u="sng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9144000" cy="1285884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</a:t>
            </a:r>
            <a:r>
              <a:rPr lang="ru-RU" sz="4400" dirty="0" smtClean="0"/>
              <a:t/>
            </a:r>
            <a:br>
              <a:rPr lang="ru-RU" sz="4400" dirty="0" smtClean="0"/>
            </a:br>
            <a:endParaRPr lang="ru-RU" sz="4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 бюджета Забайкальского края муниципальный район «</a:t>
            </a:r>
            <a:r>
              <a:rPr lang="ru-RU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Могочинский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район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получает следующие виды межбюджетных трансфертов: </a:t>
            </a:r>
          </a:p>
          <a:p>
            <a:pPr algn="ctr"/>
            <a:endParaRPr lang="ru-RU" sz="4000" dirty="0"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2"/>
          <p:cNvSpPr>
            <a:spLocks noChangeArrowheads="1"/>
          </p:cNvSpPr>
          <p:nvPr/>
        </p:nvSpPr>
        <p:spPr bwMode="auto">
          <a:xfrm>
            <a:off x="214282" y="285728"/>
            <a:ext cx="8643998" cy="1285884"/>
          </a:xfrm>
          <a:prstGeom prst="foldedCorner">
            <a:avLst>
              <a:gd name="adj" fmla="val 12500"/>
            </a:avLst>
          </a:prstGeom>
          <a:noFill/>
          <a:ln w="12700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u="sng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cs typeface="Arial" pitchFamily="34" charset="0"/>
              </a:rPr>
              <a:t>Дотации-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cs typeface="Arial" pitchFamily="34" charset="0"/>
              </a:rPr>
              <a:t> межбюджетные трансферты, предоставляемые на безвозмездной и безвозвратной основе без установления направлений и (или) условий их использования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675" name="AutoShape 3"/>
          <p:cNvSpPr>
            <a:spLocks noChangeArrowheads="1"/>
          </p:cNvSpPr>
          <p:nvPr/>
        </p:nvSpPr>
        <p:spPr bwMode="auto">
          <a:xfrm>
            <a:off x="214282" y="1643050"/>
            <a:ext cx="8643998" cy="1285884"/>
          </a:xfrm>
          <a:prstGeom prst="foldedCorner">
            <a:avLst>
              <a:gd name="adj" fmla="val 12500"/>
            </a:avLst>
          </a:prstGeom>
          <a:noFill/>
          <a:ln w="12700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u="sng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cs typeface="Arial" pitchFamily="34" charset="0"/>
              </a:rPr>
              <a:t>Субсидии-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cs typeface="Arial" pitchFamily="34" charset="0"/>
              </a:rPr>
              <a:t> межбюджетные трансферты, предоставляемые в целях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cs typeface="Arial" pitchFamily="34" charset="0"/>
              </a:rPr>
              <a:t>софинансирования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cs typeface="Arial" pitchFamily="34" charset="0"/>
              </a:rPr>
              <a:t> расходных обязательств органов местного самоуправления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676" name="AutoShape 4"/>
          <p:cNvSpPr>
            <a:spLocks noChangeArrowheads="1"/>
          </p:cNvSpPr>
          <p:nvPr/>
        </p:nvSpPr>
        <p:spPr bwMode="auto">
          <a:xfrm>
            <a:off x="214282" y="3071810"/>
            <a:ext cx="8643998" cy="1857387"/>
          </a:xfrm>
          <a:prstGeom prst="foldedCorner">
            <a:avLst>
              <a:gd name="adj" fmla="val 12500"/>
            </a:avLst>
          </a:prstGeom>
          <a:noFill/>
          <a:ln w="12700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Субвенции-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 межбюджетные трансферты, предоставляемые в целях финансового обеспечения расходных обязательств, переданных для осуществления органам местного самоуправления в установленном порядке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677" name="AutoShape 5"/>
          <p:cNvSpPr>
            <a:spLocks noChangeArrowheads="1"/>
          </p:cNvSpPr>
          <p:nvPr/>
        </p:nvSpPr>
        <p:spPr bwMode="auto">
          <a:xfrm>
            <a:off x="214282" y="5214950"/>
            <a:ext cx="8572560" cy="1285884"/>
          </a:xfrm>
          <a:prstGeom prst="foldedCorner">
            <a:avLst>
              <a:gd name="adj" fmla="val 12500"/>
            </a:avLst>
          </a:prstGeom>
          <a:noFill/>
          <a:ln w="12700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Times New Roman" pitchFamily="18" charset="0"/>
                <a:cs typeface="Arial" pitchFamily="34" charset="0"/>
              </a:rPr>
              <a:t>Иные межбюджетные трансферты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Times New Roman" pitchFamily="18" charset="0"/>
                <a:cs typeface="Arial" pitchFamily="34" charset="0"/>
              </a:rPr>
              <a:t>– предоставляются на определенные цели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858312" cy="1428760"/>
          </a:xfrm>
        </p:spPr>
        <p:txBody>
          <a:bodyPr>
            <a:noAutofit/>
          </a:bodyPr>
          <a:lstStyle/>
          <a:p>
            <a:pPr algn="ctr"/>
            <a:r>
              <a:rPr lang="ru-RU" sz="2700" b="1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Структура безвозмездных поступлений  в бюджете муниципального района «</a:t>
            </a:r>
            <a:r>
              <a:rPr lang="ru-RU" sz="2700" b="1" i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Могочинский</a:t>
            </a:r>
            <a:r>
              <a:rPr lang="ru-RU" sz="2700" b="1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район» за 2017 год </a:t>
            </a:r>
            <a:r>
              <a:rPr lang="ru-RU" sz="30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0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0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4"/>
          <p:cNvGraphicFramePr>
            <a:graphicFrameLocks noGrp="1"/>
          </p:cNvGraphicFramePr>
          <p:nvPr>
            <p:ph idx="1"/>
          </p:nvPr>
        </p:nvGraphicFramePr>
        <p:xfrm>
          <a:off x="142844" y="1357299"/>
          <a:ext cx="8858312" cy="5357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2"/>
          <p:cNvSpPr>
            <a:spLocks noChangeArrowheads="1"/>
          </p:cNvSpPr>
          <p:nvPr/>
        </p:nvSpPr>
        <p:spPr bwMode="auto">
          <a:xfrm>
            <a:off x="142844" y="142852"/>
            <a:ext cx="8858312" cy="6500858"/>
          </a:xfrm>
          <a:prstGeom prst="flowChartAlternateProcess">
            <a:avLst/>
          </a:prstGeom>
          <a:noFill/>
          <a:ln>
            <a:noFill/>
            <a:headEnd/>
            <a:tailEnd/>
          </a:ln>
          <a:effectLst/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flatTx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Сумма безвозмездных поступлений за 2017 год составила 326603,9</a:t>
            </a:r>
            <a:r>
              <a:rPr kumimoji="0" lang="ru-RU" sz="3600" b="1" i="0" u="none" strike="noStrike" cap="none" normalizeH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 тыс.руб. или 98,5% к уточненным бюджетным назначениям.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 Основную долю безвозмездных поступлений составляют Субвенции – 267252,0 тыс.руб. или 81,8 %; Субсидии –33594,8 тыс.руб. или 10,3%; Дотации – 23042,0 тыс.руб. или 7,0%; Иные межбюджетные трансферты – 7226,8 тыс.руб. или 2,2%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Анализ поступлений доходов</a:t>
            </a: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5"/>
          <p:cNvGraphicFramePr/>
          <p:nvPr/>
        </p:nvGraphicFramePr>
        <p:xfrm>
          <a:off x="0" y="642918"/>
          <a:ext cx="9143999" cy="6215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32798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>
                <a:solidFill>
                  <a:schemeClr val="tx1"/>
                </a:solidFill>
                <a:latin typeface="Arial Black" pitchFamily="34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latin typeface="Arial Black" pitchFamily="34" charset="0"/>
              </a:rPr>
            </a:br>
            <a:endParaRPr lang="ru-RU" sz="18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28604"/>
            <a:ext cx="9144000" cy="642939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реализации принципа прозрачности, открытости бюджета и информирования жителей о расходовании средств бюджета муниципального района «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Могочинский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район» разработан «Бюджет для граждан» по исполнению бюджета за 2017 год. «Бюджет для граждан» познакомит вас с основами бюджетного процесса, данными отчета об исполнении бюджета района. </a:t>
            </a:r>
          </a:p>
          <a:p>
            <a:pPr algn="ctr"/>
            <a:endParaRPr lang="ru-RU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Информация позволит гражданам составить представление об источниках формирования доходов бюджета  «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Могочинского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района» и направлениях расходования бюджетных средств в 2017 году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32000" r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0"/>
            <a:ext cx="9144000" cy="6858000"/>
          </a:xfrm>
        </p:spPr>
        <p:txBody>
          <a:bodyPr>
            <a:noAutofit/>
          </a:bodyPr>
          <a:lstStyle/>
          <a:p>
            <a:pPr algn="ctr"/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Собственные доходы бюджета муниципального района по сравнению  с 2016 годом увеличились  на 4481,7тыс. руб., </a:t>
            </a:r>
          </a:p>
          <a:p>
            <a:pPr>
              <a:buNone/>
            </a:pP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Безвозмездные поступления по сравнению с 2016 годом уменьшились на 17277,2 тыс.руб. </a:t>
            </a:r>
          </a:p>
          <a:p>
            <a:pPr algn="ctr"/>
            <a:endParaRPr lang="ru-RU" sz="3200" b="1" dirty="0"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357298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Помесячная динамика поступлений по основным собственным доходным источникам в 2017 году</a:t>
            </a:r>
            <a:r>
              <a:rPr lang="ru-RU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Объект 6"/>
          <p:cNvGraphicFramePr/>
          <p:nvPr/>
        </p:nvGraphicFramePr>
        <p:xfrm>
          <a:off x="0" y="1000108"/>
          <a:ext cx="9144000" cy="5857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214282" y="1"/>
          <a:ext cx="8715436" cy="6429399"/>
        </p:xfrm>
        <a:graphic>
          <a:graphicData uri="http://schemas.openxmlformats.org/drawingml/2006/table">
            <a:tbl>
              <a:tblPr/>
              <a:tblGrid>
                <a:gridCol w="838779"/>
                <a:gridCol w="838779"/>
                <a:gridCol w="2751598"/>
                <a:gridCol w="1428760"/>
                <a:gridCol w="1357322"/>
                <a:gridCol w="1500198"/>
              </a:tblGrid>
              <a:tr h="1007127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 dirty="0">
                          <a:solidFill>
                            <a:srgbClr val="008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Отчет об исполнении бюджета муниципального района "</a:t>
                      </a:r>
                      <a:r>
                        <a:rPr lang="ru-RU" sz="2800" b="1" i="0" u="none" strike="noStrike" dirty="0" err="1">
                          <a:solidFill>
                            <a:srgbClr val="008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Могочинский</a:t>
                      </a:r>
                      <a:r>
                        <a:rPr lang="ru-RU" sz="2800" b="1" i="0" u="none" strike="noStrike" dirty="0">
                          <a:solidFill>
                            <a:srgbClr val="008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район" за  2017 г. по доходам</a:t>
                      </a:r>
                    </a:p>
                  </a:txBody>
                  <a:tcPr marL="9162" marR="9162" marT="91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0979">
                <a:tc rowSpan="3" gridSpan="3"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                   Наименование доходов</a:t>
                      </a: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Уточненный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30979"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исполнения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исполнения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6565"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2017 г.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2017 г.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5401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             Налоговые доходы всего,            в том числе: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197941,7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199610,1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100,8%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7798">
                <a:tc gridSpan="3">
                  <a:txBody>
                    <a:bodyPr/>
                    <a:lstStyle/>
                    <a:p>
                      <a:pPr algn="l" fontAlgn="b"/>
                      <a:r>
                        <a:rPr lang="ru-RU" sz="2000" b="0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 на доходы физических лиц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85981,5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88640,1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103,1%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7798">
                <a:tc gridSpan="3">
                  <a:txBody>
                    <a:bodyPr/>
                    <a:lstStyle/>
                    <a:p>
                      <a:pPr algn="l" fontAlgn="b"/>
                      <a:r>
                        <a:rPr lang="ru-RU" sz="2000" b="0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Налоги на совокупный доход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19040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16165,9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84,9%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7798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Акцизы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162" marR="9162" marT="916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162" marR="9162" marT="916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9432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10131,2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109,4%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8578">
                <a:tc gridSpan="3">
                  <a:txBody>
                    <a:bodyPr/>
                    <a:lstStyle/>
                    <a:p>
                      <a:pPr algn="l" fontAlgn="b"/>
                      <a:r>
                        <a:rPr lang="ru-RU" sz="20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Налоги,сборы и регулярные платежи  за пользование природными ресурсами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80938,9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81986,7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101,3%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7798">
                <a:tc gridSpan="3">
                  <a:txBody>
                    <a:bodyPr/>
                    <a:lstStyle/>
                    <a:p>
                      <a:pPr algn="l" fontAlgn="b"/>
                      <a:r>
                        <a:rPr lang="ru-RU" sz="20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пошлина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2546,3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2685,9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105,5%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8578">
                <a:tc gridSpan="3">
                  <a:txBody>
                    <a:bodyPr/>
                    <a:lstStyle/>
                    <a:p>
                      <a:pPr algn="l" fontAlgn="b"/>
                      <a:r>
                        <a:rPr lang="ru-RU" sz="20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Задолженность и перерасчеты по отмененным налогам и сборам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0,3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10,0%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142844" y="857231"/>
          <a:ext cx="8858312" cy="5703430"/>
        </p:xfrm>
        <a:graphic>
          <a:graphicData uri="http://schemas.openxmlformats.org/drawingml/2006/table">
            <a:tbl>
              <a:tblPr/>
              <a:tblGrid>
                <a:gridCol w="4500594"/>
                <a:gridCol w="1500198"/>
                <a:gridCol w="1357322"/>
                <a:gridCol w="1500198"/>
              </a:tblGrid>
              <a:tr h="347332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Неналоговые </a:t>
                      </a:r>
                      <a:r>
                        <a:rPr lang="ru-RU" sz="20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доходы </a:t>
                      </a:r>
                      <a:r>
                        <a:rPr lang="ru-RU" sz="20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20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в том числе: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13514,7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13289,2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98,3%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9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Доходы от </a:t>
                      </a:r>
                      <a:r>
                        <a:rPr lang="ru-RU" sz="1900" b="0" i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использования </a:t>
                      </a:r>
                      <a:r>
                        <a:rPr lang="ru-RU" sz="1900" b="0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имущества  в том числе: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7936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8533,1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107,5%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014"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Арендная плата за земельные участки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4940,2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5515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111,6%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014"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Доходы от сдачи в аренду имущества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2968,8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3059,6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103,1%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014"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Доходы от перечисления  части прибыли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30,3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112,2%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5392"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Прочие доходы от использования имущества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-71,8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0787"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Плата за негативное воздействие на окружающую среду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2150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1284,1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59,7%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5392"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Доходы от оказания платных услуг и компенсация затрат государства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398,3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429,2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107,8%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1559"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Доходы от продажи материальных и нематериальных активов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300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301,8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100,6%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014"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Штрафы , санкции, </a:t>
                      </a:r>
                      <a:r>
                        <a:rPr lang="ru-RU" sz="1900" b="0" i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возмещение </a:t>
                      </a:r>
                      <a:r>
                        <a:rPr lang="ru-RU" sz="1900" b="0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ущерба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2230,4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2491,8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111,7%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014"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Прочие неналоговые доходы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500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249,2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49,8%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0398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 (Собственные доходы)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211456,4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212899,3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100,7%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142846" y="-1"/>
          <a:ext cx="8858310" cy="880926"/>
        </p:xfrm>
        <a:graphic>
          <a:graphicData uri="http://schemas.openxmlformats.org/drawingml/2006/table">
            <a:tbl>
              <a:tblPr/>
              <a:tblGrid>
                <a:gridCol w="852529"/>
                <a:gridCol w="852529"/>
                <a:gridCol w="2796706"/>
                <a:gridCol w="1452182"/>
                <a:gridCol w="1379573"/>
                <a:gridCol w="1524791"/>
              </a:tblGrid>
              <a:tr h="275858">
                <a:tc rowSpan="3" gridSpan="3"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                   Наименование доходов</a:t>
                      </a: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Уточненный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75858"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исполнения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исполнения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5518"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2017 г.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2017 г.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42844" y="1214421"/>
          <a:ext cx="8858312" cy="5209540"/>
        </p:xfrm>
        <a:graphic>
          <a:graphicData uri="http://schemas.openxmlformats.org/drawingml/2006/table">
            <a:tbl>
              <a:tblPr/>
              <a:tblGrid>
                <a:gridCol w="4500594"/>
                <a:gridCol w="1500198"/>
                <a:gridCol w="1357322"/>
                <a:gridCol w="1500198"/>
              </a:tblGrid>
              <a:tr h="741683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         Безвозмездные поступления             </a:t>
                      </a:r>
                      <a:r>
                        <a:rPr lang="ru-RU" sz="20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в том числе:</a:t>
                      </a:r>
                      <a:endParaRPr lang="ru-RU" sz="20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331697,1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326603,9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98,5%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559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23042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23042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559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33609,3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33594,8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559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267407,3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267252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99,9%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824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</a:t>
                      </a:r>
                      <a:r>
                        <a:rPr lang="ru-RU" sz="20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трансферты</a:t>
                      </a:r>
                      <a:endParaRPr lang="ru-RU" sz="2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7638,5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7226,9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94,6%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0597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Доходы бюджетов бюджетной системы РФ.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2340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Возврат остатков субсидий</a:t>
                      </a:r>
                      <a:r>
                        <a:rPr lang="ru-RU" sz="20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, субвенций </a:t>
                      </a:r>
                      <a:r>
                        <a:rPr lang="ru-RU" sz="20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 иных межбюджетных трансфертов прошлых лет, имеющих целевое назначение из бюджетов муниципальных районов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-4511,8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0597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Доходы бюджета  района -  Всего </a:t>
                      </a:r>
                      <a:r>
                        <a:rPr lang="ru-RU" sz="20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543153,5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539503,2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99,3%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142844" y="285728"/>
          <a:ext cx="8882144" cy="880926"/>
        </p:xfrm>
        <a:graphic>
          <a:graphicData uri="http://schemas.openxmlformats.org/drawingml/2006/table">
            <a:tbl>
              <a:tblPr/>
              <a:tblGrid>
                <a:gridCol w="876363"/>
                <a:gridCol w="852529"/>
                <a:gridCol w="2796706"/>
                <a:gridCol w="1452182"/>
                <a:gridCol w="1379573"/>
                <a:gridCol w="1524791"/>
              </a:tblGrid>
              <a:tr h="275858">
                <a:tc rowSpan="3" gridSpan="3"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                   Наименование доходов</a:t>
                      </a: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Уточненный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75858"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исполнения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исполнения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5518"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2017 г.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2017 г.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714375"/>
            <a:ext cx="4929188" cy="5072063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4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 </a:t>
            </a: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 </a:t>
            </a:r>
            <a:b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3CC33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Исполнение бюджета «</a:t>
            </a:r>
            <a:r>
              <a:rPr lang="ru-RU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3CC33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Могочинского</a:t>
            </a:r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3CC33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района» по Расходам за 2017 год </a:t>
            </a:r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33CC33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AutoShape 3"/>
          <p:cNvSpPr>
            <a:spLocks noChangeArrowheads="1"/>
          </p:cNvSpPr>
          <p:nvPr/>
        </p:nvSpPr>
        <p:spPr bwMode="auto">
          <a:xfrm>
            <a:off x="142844" y="3286124"/>
            <a:ext cx="8858312" cy="3071810"/>
          </a:xfrm>
          <a:prstGeom prst="wave">
            <a:avLst>
              <a:gd name="adj1" fmla="val 13005"/>
              <a:gd name="adj2" fmla="val 0"/>
            </a:avLst>
          </a:prstGeom>
          <a:noFill/>
          <a:ln w="63500" cmpd="thickThin">
            <a:round/>
            <a:headEnd/>
            <a:tailEnd/>
          </a:ln>
          <a:effectLst/>
          <a:scene3d>
            <a:camera prst="orthographicFront"/>
            <a:lightRig rig="legacyFlat3" dir="t"/>
          </a:scene3d>
          <a:sp3d extrusionH="430200" prstMaterial="legacyMatte">
            <a:extrusionClr>
              <a:srgbClr val="CCFFCC"/>
            </a:extrusionClr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flatTx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</a:rPr>
              <a:t>Расходы осуществляются в пределах фактического наличия бюджетных средств на едином бюджетном счете. При этом обязательно соблюдаются такие процедуры – санкционирование расходов и финансирование.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</a:rPr>
              <a:t>Задача санкционирования расходов заключаются в том, чтобы обеспечить принятие к финансированию расходов, которые предусмотрены утвержденным решением о бюджете.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3009" name="AutoShape 1"/>
          <p:cNvSpPr>
            <a:spLocks noChangeArrowheads="1"/>
          </p:cNvSpPr>
          <p:nvPr/>
        </p:nvSpPr>
        <p:spPr bwMode="auto">
          <a:xfrm>
            <a:off x="0" y="0"/>
            <a:ext cx="9001156" cy="1857364"/>
          </a:xfrm>
          <a:prstGeom prst="doubleWave">
            <a:avLst>
              <a:gd name="adj1" fmla="val 6500"/>
              <a:gd name="adj2" fmla="val -943"/>
            </a:avLst>
          </a:prstGeom>
          <a:noFill/>
          <a:ln w="635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flatTx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Times New Roman" pitchFamily="18" charset="0"/>
                <a:cs typeface="Arial" pitchFamily="34" charset="0"/>
              </a:rPr>
              <a:t>Расходы бюджета - выплачиваемые из бюджета денежные средства, за исключением средств, являющихся в соответствии с Бюджетным Кодексом источниками финансирования дефицита бюджета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3010" name="AutoShape 2"/>
          <p:cNvSpPr>
            <a:spLocks noChangeArrowheads="1"/>
          </p:cNvSpPr>
          <p:nvPr/>
        </p:nvSpPr>
        <p:spPr bwMode="auto">
          <a:xfrm>
            <a:off x="642910" y="1928802"/>
            <a:ext cx="8501090" cy="2571744"/>
          </a:xfrm>
          <a:prstGeom prst="wave">
            <a:avLst>
              <a:gd name="adj1" fmla="val 13005"/>
              <a:gd name="adj2" fmla="val 212"/>
            </a:avLst>
          </a:prstGeom>
          <a:noFill/>
          <a:ln w="63500" cmpd="thickThin">
            <a:noFill/>
            <a:round/>
            <a:headEnd/>
            <a:tailEnd/>
          </a:ln>
          <a:effectLst/>
          <a:scene3d>
            <a:camera prst="orthographicFront"/>
            <a:lightRig rig="legacyFlat3" dir="t"/>
          </a:scene3d>
          <a:sp3d extrusionH="430200" prstMaterial="legacyMatte">
            <a:extrusionClr>
              <a:srgbClr val="FFFF66"/>
            </a:extrusionClr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flatTx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Times New Roman" pitchFamily="18" charset="0"/>
                <a:cs typeface="Arial" pitchFamily="34" charset="0"/>
              </a:rPr>
              <a:t>Особенностью исполнения бюджета по расходам является то, что расходная часть зависит от объема доходных поступлений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FBE4AE"/>
            </a:gs>
            <a:gs pos="13000">
              <a:srgbClr val="BD922A"/>
            </a:gs>
            <a:gs pos="21001">
              <a:srgbClr val="BD922A"/>
            </a:gs>
            <a:gs pos="63000">
              <a:srgbClr val="FBE4AE"/>
            </a:gs>
            <a:gs pos="67000">
              <a:srgbClr val="BD922A"/>
            </a:gs>
            <a:gs pos="69000">
              <a:srgbClr val="835E17"/>
            </a:gs>
            <a:gs pos="82001">
              <a:srgbClr val="A28949"/>
            </a:gs>
            <a:gs pos="100000">
              <a:srgbClr val="FAE3B7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42845" y="142853"/>
            <a:ext cx="8786873" cy="1000132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Разделы бюджетной классификации по расходам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4294967295"/>
          </p:nvPr>
        </p:nvSpPr>
        <p:spPr>
          <a:xfrm>
            <a:off x="285720" y="4286250"/>
            <a:ext cx="8572530" cy="2286000"/>
          </a:xfrm>
        </p:spPr>
        <p:txBody>
          <a:bodyPr>
            <a:noAutofit/>
          </a:bodyPr>
          <a:lstStyle/>
          <a:p>
            <a:endParaRPr lang="ru-RU" sz="1800" b="1" dirty="0" smtClean="0"/>
          </a:p>
          <a:p>
            <a:endParaRPr lang="ru-RU" sz="1800" b="1" dirty="0" smtClean="0"/>
          </a:p>
          <a:p>
            <a:pPr algn="ctr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Каждый из разделов классификации имеет перечень подразделов, которые отражают основные направления реализации соответствующей функции. Полный перечень разделов и подразделов классификации расходов бюджетов приведен в статье 21 Бюджетного кодекса Российской Федерации. </a:t>
            </a:r>
          </a:p>
          <a:p>
            <a:pPr algn="ctr"/>
            <a:endParaRPr lang="ru-RU" sz="2000" b="1" i="1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57158" y="857237"/>
          <a:ext cx="8492279" cy="4032869"/>
        </p:xfrm>
        <a:graphic>
          <a:graphicData uri="http://schemas.openxmlformats.org/drawingml/2006/table">
            <a:tbl>
              <a:tblPr/>
              <a:tblGrid>
                <a:gridCol w="8492279"/>
              </a:tblGrid>
              <a:tr h="406307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Общегосударственные вопросы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06307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     Национальная оборона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406307">
                <a:tc>
                  <a:txBody>
                    <a:bodyPr/>
                    <a:lstStyle/>
                    <a:p>
                      <a:r>
                        <a:rPr lang="ru-RU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 Национальная безопасность и правоохранительная деятельность</a:t>
                      </a:r>
                      <a:endParaRPr lang="ru-RU" sz="2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406307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      Национальная экономика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</a:tr>
              <a:tr h="406307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           Жилищно-коммунальное хозяйство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</a:tr>
              <a:tr h="406307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                  Образование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</a:tr>
              <a:tr h="385459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Культура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385459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      Социальная политика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85459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              Физическая культура и спорт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B200"/>
                    </a:solidFill>
                  </a:tcPr>
                </a:tc>
              </a:tr>
              <a:tr h="406307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                     Межбюджетные трансферты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84708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Ведомственная структура расходов бюджета и бюджетная классификация</a:t>
            </a:r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</a:br>
            <a:endParaRPr lang="ru-RU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0" y="1357298"/>
            <a:ext cx="4929190" cy="5500702"/>
          </a:xfrm>
        </p:spPr>
        <p:txBody>
          <a:bodyPr>
            <a:normAutofit lnSpcReduction="10000"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Бюджетная классификация Российской Федерации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/>
              <a:t>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это группировка доходов, расходов и источников финансирования дефицитов бюджетов бюджетной системы Российской Федерации, используемая для составления и исполнения бюджетов, составления бюджетной отчетности, обеспечивающей сопоставимость показателей бюджетов бюджетной системы Российской Федерации (статья 18 Бюджетного кодекса). </a:t>
            </a:r>
          </a:p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648200" y="1500174"/>
            <a:ext cx="4495800" cy="5357826"/>
          </a:xfrm>
        </p:spPr>
        <p:txBody>
          <a:bodyPr>
            <a:normAutofit lnSpcReduction="10000"/>
          </a:bodyPr>
          <a:lstStyle/>
          <a:p>
            <a:r>
              <a:rPr lang="ru-RU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Состав бюджетной классификации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(статья 19 Бюджетного кодекса) </a:t>
            </a:r>
          </a:p>
          <a:p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Классификация доходов бюджетов; </a:t>
            </a:r>
          </a:p>
          <a:p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Классификация расходов бюджетов; </a:t>
            </a:r>
          </a:p>
          <a:p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Классификация источников финансирования дефицитов бюджетов;</a:t>
            </a:r>
          </a:p>
          <a:p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14400" y="142875"/>
            <a:ext cx="8229600" cy="114300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Исполнение плана по расходам</a:t>
            </a:r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7"/>
          <p:cNvGraphicFramePr/>
          <p:nvPr/>
        </p:nvGraphicFramePr>
        <p:xfrm>
          <a:off x="0" y="714356"/>
          <a:ext cx="9144000" cy="4286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0" y="4897215"/>
            <a:ext cx="91440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Бюджет муниципального района «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Могочинский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район» по расходам за 2017 год исполнен в сумме 538247,6 тыс.руб., или 97% к уточненным бюджетным назначениям.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2844" y="214291"/>
            <a:ext cx="6786610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Отчет об исполнении бюджета содержит данные об исполнении бюджета по доходам, расходам и источникам финансирования дефицита бюджета в соответствии с бюджетной классификацией Российской Федерации. </a:t>
            </a:r>
            <a:endParaRPr lang="ru-RU" sz="41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 dir="d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42844" y="428605"/>
            <a:ext cx="5786478" cy="3429023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Расходы бюджета </a:t>
            </a:r>
            <a:r>
              <a:rPr lang="ru-RU" sz="4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Могочинского</a:t>
            </a:r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района </a:t>
            </a:r>
            <a:b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 основным направлениям </a:t>
            </a:r>
            <a:b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за 2017 год</a:t>
            </a:r>
            <a:b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20812066">
            <a:off x="1754596" y="3193063"/>
            <a:ext cx="4182599" cy="31509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664079">
            <a:off x="5159549" y="324671"/>
            <a:ext cx="3702152" cy="32997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-2" y="-4"/>
          <a:ext cx="9144001" cy="6858009"/>
        </p:xfrm>
        <a:graphic>
          <a:graphicData uri="http://schemas.openxmlformats.org/drawingml/2006/table">
            <a:tbl>
              <a:tblPr/>
              <a:tblGrid>
                <a:gridCol w="4379137"/>
                <a:gridCol w="1548791"/>
                <a:gridCol w="1548791"/>
                <a:gridCol w="1667282"/>
              </a:tblGrid>
              <a:tr h="8025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Уточненный план </a:t>
                      </a:r>
                      <a:r>
                        <a:rPr lang="ru-RU" sz="16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2017 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Исполнение </a:t>
                      </a:r>
                      <a:r>
                        <a:rPr lang="ru-RU" sz="16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2017 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% исполнения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4377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Всего расходов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554796,3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538247,6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97%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5107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01 Общегосударственные вопросы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50685,2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49147,2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97%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5107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02 Национальная оборона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915,9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915,9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5107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03 Национальная безопасность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2994,9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2964,9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99%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5107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04 Национальная экономика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26041,3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19276,8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74%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5107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05 Жилищно-коммунальное хозяйство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8333,3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8305,7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99,7%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5107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07 Образование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416148,4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409160,1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98,3%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5107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08 Культура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23411,7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22623,1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96,6%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5107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 Социальная политика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16201,1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15789,4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97,5%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5107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11 ФК и спорт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307,2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307,2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5107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13 Обслуживание долга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14,7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14,7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5107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14 Межбюджетные трансферты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10643,9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10643,9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28736"/>
          </a:xfrm>
        </p:spPr>
        <p:txBody>
          <a:bodyPr>
            <a:noAutofit/>
          </a:bodyPr>
          <a:lstStyle/>
          <a:p>
            <a:pPr algn="ctr"/>
            <a:r>
              <a:rPr lang="ru-RU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Структура расходов бюджета муниципального района за 2017 год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8"/>
          <p:cNvGraphicFramePr/>
          <p:nvPr/>
        </p:nvGraphicFramePr>
        <p:xfrm>
          <a:off x="0" y="1142984"/>
          <a:ext cx="9144000" cy="5343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785938"/>
            <a:ext cx="8643938" cy="4643437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 муниципального района «</a:t>
            </a:r>
            <a:r>
              <a:rPr lang="ru-RU" sz="40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Могочинский</a:t>
            </a:r>
            <a:r>
              <a:rPr lang="ru-R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район» имеет социальную направленность, расходы на социально-культурную сферу: образование, культуру, физическую культуру и спорт, социальную политику составили в общем объеме в 2017 году – 83,2% </a:t>
            </a:r>
            <a:br>
              <a:rPr lang="ru-R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147599"/>
            <a:ext cx="9144000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Исполнение бюджета района по статьям расходов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статьям расходов средства были направлены: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 выплата заработной платы с начислениями 377195,5 тыс.руб., из них на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/плату – 281991,7 тыс. руб.,  начисления – 95203,8 тыс.руб.; 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 прочие выплаты –1508,5 тыс.руб.;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 оплата услуг связи – 1410,0 тыс.руб.;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транспортные расходы -  3,1 тыс. руб.;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 коммунальные услуги – 57665,2 тыс. руб.;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аренда имущества –115,2 тыс.руб.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содержание имущества –  25890,8 тыс.руб.;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прочие работы и услуги – 14203,4 тыс. руб.;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социальное обеспечение – 15087,0 тыс.руб.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прочие расходы и налоги-  9338,0 тыс. руб.;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приобретение основных средств – 5869,3 тыс.руб.;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приобретение ТМЦ – 11602,2 тыс. руб.;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обслуживание муниципального долга – 14,7 тыс. руб.;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межбюджетные трансферты бюджетам поселений – 17628,9 тыс.руб.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 rot="20376913">
            <a:off x="5990690" y="2130296"/>
            <a:ext cx="2826042" cy="25078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wipe dir="d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9"/>
          <p:cNvGraphicFramePr/>
          <p:nvPr/>
        </p:nvGraphicFramePr>
        <p:xfrm>
          <a:off x="0" y="571480"/>
          <a:ext cx="9144000" cy="6143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571504"/>
          </a:xfr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</p:spPr>
        <p:txBody>
          <a:bodyPr>
            <a:noAutofit/>
          </a:bodyPr>
          <a:lstStyle/>
          <a:p>
            <a:pPr algn="ctr"/>
            <a:r>
              <a:rPr lang="ru-RU" sz="2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Анализ расходов бюджета муниципального района «</a:t>
            </a:r>
            <a:r>
              <a:rPr lang="ru-RU" sz="2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Могочинский</a:t>
            </a:r>
            <a:r>
              <a:rPr lang="ru-RU" sz="2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район»</a:t>
            </a:r>
            <a:r>
              <a:rPr lang="ru-RU" sz="21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1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1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357188"/>
            <a:ext cx="9144000" cy="650081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Расходы бюджета муниципального района по сравнению с 2016 годом уменьшились на 5377,6 тыс.руб. В общем объеме расходов бюджета муниципального района общегосударственные затраты составляют 9,1%, расходы по образованию – 76%, расходы по культуре –4,2%, социальная политика – 2,9%,  межбюджетные трансферты – 1,8%.</a:t>
            </a:r>
          </a:p>
          <a:p>
            <a:pPr algn="ctr"/>
            <a:endParaRPr lang="ru-RU" sz="2800" b="1" dirty="0">
              <a:ln w="17780" cmpd="sng">
                <a:solidFill>
                  <a:schemeClr val="bg1"/>
                </a:solidFill>
                <a:prstDash val="solid"/>
                <a:miter lim="800000"/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algn="tl" rotWithShape="0">
                  <a:srgbClr val="000000"/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29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85728"/>
            <a:ext cx="9001156" cy="1562122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Расходы по разделу «Национальная экономика»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4294967295"/>
          </p:nvPr>
        </p:nvSpPr>
        <p:spPr>
          <a:xfrm>
            <a:off x="0" y="5929313"/>
            <a:ext cx="9144000" cy="928687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quarter" idx="4294967295"/>
          </p:nvPr>
        </p:nvSpPr>
        <p:spPr>
          <a:xfrm>
            <a:off x="285720" y="1785926"/>
            <a:ext cx="8858280" cy="4071966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-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Дорожная деятельность 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(дорожные фонды)- расходы составили 19276,8 тыс.руб., в том числе за счет бюджета Забайкальского края 2447,0 тыс.руб.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3200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64294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по разделу  «Жилищно-коммунальное хозяйство»</a:t>
            </a:r>
            <a:b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0" y="714356"/>
            <a:ext cx="9001156" cy="144305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бюджета на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Жилищно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–коммунальное хозяйство составили 8305,7тыс.руб., или 99,7% к уточненным плановым назначениям:</a:t>
            </a:r>
          </a:p>
          <a:p>
            <a:pPr algn="ctr"/>
            <a:endParaRPr lang="ru-RU" sz="1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0" y="1785926"/>
            <a:ext cx="4643438" cy="5072074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том числе: средства направлены на: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Модернизация объектов теплоэнергетики и капитальный ремонт объектов коммунальной инфраструктуры, находящихся в муниципальной собственности – 6695,7тыс.руб.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Мероприятия по поддержке коммунального хозяйства в рамках муниципальной программы – 500,0 тыс.руб.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quarter" idx="4"/>
          </p:nvPr>
        </p:nvSpPr>
        <p:spPr>
          <a:xfrm>
            <a:off x="4643438" y="1857364"/>
            <a:ext cx="4500561" cy="5000636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Мероприятия на устранение ЧС из резервного фонда бюджета Забайкальского края- 1000,0 тыс. руб.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-Межбюджетные трансферты поселениям , согласно заключенным соглашениям – 110,0 тыс.руб.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2984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Расходы по разделу «Образование»</a:t>
            </a:r>
            <a:r>
              <a:rPr lang="ru-RU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10"/>
          <p:cNvGraphicFramePr/>
          <p:nvPr/>
        </p:nvGraphicFramePr>
        <p:xfrm>
          <a:off x="0" y="642918"/>
          <a:ext cx="9144000" cy="6215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214282" y="428604"/>
            <a:ext cx="8715436" cy="385765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ИСПОЛНЕНИЕ БЮДЖЕТА- это этап бюджетного процесса, который начинается с момента утверждения решения о бюджете представительным органом муниципального образования и продолжается в течении финансового года</a:t>
            </a:r>
            <a:endParaRPr lang="ru-RU" sz="36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 dir="d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1142985"/>
            <a:ext cx="9144000" cy="5429288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2017 году расходы по разделу «Образование» составили 409160,1 тыс.руб., или 98,3% к уточненным бюджетным  назначениям. Расходы направлены на оплату труда и начисления, оплату коммунальных услуг, услуги связи, командировочные расходы, расходы по содержанию имущества, налоги, хозяйственные нужды.</a:t>
            </a:r>
          </a:p>
          <a:p>
            <a:endParaRPr lang="ru-RU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14400" y="21431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Расходы по разделу «Культура»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11"/>
          <p:cNvGraphicFramePr/>
          <p:nvPr/>
        </p:nvGraphicFramePr>
        <p:xfrm>
          <a:off x="0" y="1114424"/>
          <a:ext cx="9143999" cy="5743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285720" y="142852"/>
            <a:ext cx="8858280" cy="571502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Расходы по разделу «Культура» за 2017 год составили 22623,1 тыс.руб., или 96,6% к уточненным бюджетным назначениям</a:t>
            </a:r>
          </a:p>
          <a:p>
            <a:endParaRPr lang="ru-RU" sz="3600" dirty="0">
              <a:solidFill>
                <a:srgbClr val="0070C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1632798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Расходы по разделу «Социальная политика»</a:t>
            </a:r>
            <a:r>
              <a:rPr lang="ru-RU" sz="4000" dirty="0" smtClean="0">
                <a:solidFill>
                  <a:srgbClr val="C00000"/>
                </a:solidFill>
              </a:rPr>
              <a:t/>
            </a:r>
            <a:br>
              <a:rPr lang="ru-RU" sz="4000" dirty="0" smtClean="0">
                <a:solidFill>
                  <a:srgbClr val="C00000"/>
                </a:solidFill>
              </a:rPr>
            </a:br>
            <a:endParaRPr lang="ru-RU" sz="4000" dirty="0">
              <a:solidFill>
                <a:srgbClr val="C00000"/>
              </a:solidFill>
            </a:endParaRPr>
          </a:p>
        </p:txBody>
      </p:sp>
      <p:graphicFrame>
        <p:nvGraphicFramePr>
          <p:cNvPr id="4" name="Объект 12"/>
          <p:cNvGraphicFramePr/>
          <p:nvPr/>
        </p:nvGraphicFramePr>
        <p:xfrm>
          <a:off x="0" y="857232"/>
          <a:ext cx="9144000" cy="6000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type="body" sz="half" idx="4294967295"/>
          </p:nvPr>
        </p:nvSpPr>
        <p:spPr>
          <a:xfrm>
            <a:off x="214282" y="357189"/>
            <a:ext cx="8215370" cy="2571746"/>
          </a:xfrm>
        </p:spPr>
        <p:txBody>
          <a:bodyPr>
            <a:noAutofit/>
          </a:bodyPr>
          <a:lstStyle/>
          <a:p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по разделу «Социальная политика» </a:t>
            </a:r>
            <a:r>
              <a:rPr lang="ru-RU" sz="3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2017 год составили 15789,4 тыс.руб., или 97,5% к уточненным бюджетным назначениям.</a:t>
            </a:r>
          </a:p>
          <a:p>
            <a:endParaRPr lang="ru-RU" sz="3200" b="1" dirty="0"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016344">
            <a:off x="4643931" y="2205047"/>
            <a:ext cx="3892374" cy="35252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21088735">
            <a:off x="516778" y="3120981"/>
            <a:ext cx="4214842" cy="31720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Муниципальный долг муниципального района</a:t>
            </a:r>
            <a:b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214282" y="1855248"/>
            <a:ext cx="8715436" cy="430744"/>
          </a:xfrm>
        </p:spPr>
        <p:txBody>
          <a:bodyPr/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Муниципальный долг района возникает в силу    осуществления заимствований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3"/>
          </p:nvPr>
        </p:nvSpPr>
        <p:spPr>
          <a:xfrm>
            <a:off x="1643042" y="2500306"/>
            <a:ext cx="6899295" cy="511967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Заимствования необходимы для:</a:t>
            </a:r>
          </a:p>
          <a:p>
            <a:endParaRPr lang="ru-RU" dirty="0">
              <a:latin typeface="Arial Black" pitchFamily="34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2"/>
          </p:nvPr>
        </p:nvSpPr>
        <p:spPr>
          <a:xfrm>
            <a:off x="357158" y="2928934"/>
            <a:ext cx="4040188" cy="114300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Погашение долговых обязательств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4"/>
          </p:nvPr>
        </p:nvSpPr>
        <p:spPr>
          <a:xfrm>
            <a:off x="4929190" y="2928934"/>
            <a:ext cx="4041775" cy="200026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Финансирования дефицита бюджета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609" name="AutoShape 1"/>
          <p:cNvSpPr>
            <a:spLocks noChangeArrowheads="1"/>
          </p:cNvSpPr>
          <p:nvPr/>
        </p:nvSpPr>
        <p:spPr bwMode="auto">
          <a:xfrm>
            <a:off x="214282" y="1857364"/>
            <a:ext cx="1000132" cy="1000132"/>
          </a:xfrm>
          <a:prstGeom prst="curvedRightArrow">
            <a:avLst>
              <a:gd name="adj1" fmla="val 21961"/>
              <a:gd name="adj2" fmla="val 43922"/>
              <a:gd name="adj3" fmla="val 33333"/>
            </a:avLst>
          </a:prstGeom>
          <a:gradFill rotWithShape="0">
            <a:gsLst>
              <a:gs pos="0">
                <a:srgbClr val="D99594"/>
              </a:gs>
              <a:gs pos="50000">
                <a:srgbClr val="C0504D"/>
              </a:gs>
              <a:gs pos="100000">
                <a:srgbClr val="D99594"/>
              </a:gs>
            </a:gsLst>
            <a:lin ang="5400000" scaled="1"/>
          </a:gradFill>
          <a:ln w="12700">
            <a:solidFill>
              <a:srgbClr val="C0504D"/>
            </a:solidFill>
            <a:miter lim="800000"/>
            <a:headEnd/>
            <a:tailEnd/>
          </a:ln>
          <a:effectLst>
            <a:outerShdw dist="28398" dir="3806097" algn="ctr" rotWithShape="0">
              <a:srgbClr val="622423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858148" y="2000240"/>
            <a:ext cx="1000132" cy="928694"/>
          </a:xfrm>
          <a:prstGeom prst="curvedLeftArrow">
            <a:avLst>
              <a:gd name="adj1" fmla="val 20000"/>
              <a:gd name="adj2" fmla="val 40000"/>
              <a:gd name="adj3" fmla="val 33333"/>
            </a:avLst>
          </a:prstGeom>
          <a:gradFill rotWithShape="0">
            <a:gsLst>
              <a:gs pos="0">
                <a:srgbClr val="95B3D7"/>
              </a:gs>
              <a:gs pos="50000">
                <a:srgbClr val="4F81BD"/>
              </a:gs>
              <a:gs pos="100000">
                <a:srgbClr val="95B3D7"/>
              </a:gs>
            </a:gsLst>
            <a:lin ang="5400000" scaled="1"/>
          </a:gradFill>
          <a:ln w="12700">
            <a:solidFill>
              <a:srgbClr val="4F81BD"/>
            </a:solidFill>
            <a:miter lim="800000"/>
            <a:headEnd/>
            <a:tailEnd/>
          </a:ln>
          <a:effectLst>
            <a:outerShdw dist="28398" dir="3806097" algn="ctr" rotWithShape="0">
              <a:srgbClr val="243F6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 flip="none" rotWithShape="1"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14356"/>
            <a:ext cx="9144000" cy="71438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Все заимствования подлежат учету в долговой книге района: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ru-RU" sz="32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5786454"/>
            <a:ext cx="8858280" cy="85725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Долговые обязательства по взятым бюджетным кредитам на конец года погашены</a:t>
            </a:r>
          </a:p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13"/>
          <p:cNvGraphicFramePr/>
          <p:nvPr/>
        </p:nvGraphicFramePr>
        <p:xfrm>
          <a:off x="0" y="1000108"/>
          <a:ext cx="9144000" cy="492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29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571480"/>
            <a:ext cx="8229600" cy="2000264"/>
          </a:xfrm>
        </p:spPr>
        <p:txBody>
          <a:bodyPr>
            <a:noAutofit/>
          </a:bodyPr>
          <a:lstStyle/>
          <a:p>
            <a:r>
              <a:rPr lang="ru-RU" sz="6000" b="1" i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Спасибо  за внимание!</a:t>
            </a:r>
            <a:r>
              <a:rPr lang="ru-RU" sz="5400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400" u="sng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071678"/>
            <a:ext cx="9144000" cy="500063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«Бюджет для граждан по исполнению бюджета» подготовлен</a:t>
            </a:r>
            <a:b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Комитетом по финансам администрации муниципального района «</a:t>
            </a:r>
            <a:r>
              <a:rPr lang="ru-RU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Могочинский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район»</a:t>
            </a:r>
            <a:b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адрес: г. Могоча, ул.Комсомольская, 13</a:t>
            </a:r>
            <a:b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Тел. 8(241) 40583, 40201, 40217</a:t>
            </a:r>
            <a:b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эл.адрес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kfmogocha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@ mail.ru</a:t>
            </a:r>
            <a:endParaRPr lang="ru-RU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8029604" cy="116205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Исполнение бюджета по ДОХОДАМ: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sp>
        <p:nvSpPr>
          <p:cNvPr id="7" name="Текст 6"/>
          <p:cNvSpPr>
            <a:spLocks noGrp="1"/>
          </p:cNvSpPr>
          <p:nvPr>
            <p:ph type="body" idx="2"/>
          </p:nvPr>
        </p:nvSpPr>
        <p:spPr>
          <a:xfrm>
            <a:off x="357158" y="1676400"/>
            <a:ext cx="3714776" cy="457200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Обеспечение полного и своевременного поступления в бюджет налогов, сборов, доходов от использования имущества и других обязательных платежей, в соответствии с утвержденными бюджетными назначениями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7" descr="Кошелек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181590" y="1676400"/>
            <a:ext cx="4533814" cy="4572000"/>
          </a:xfr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42844" y="500043"/>
            <a:ext cx="8715436" cy="642941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Исполнение бюджета по РАСХОДАМ</a:t>
            </a:r>
            <a:endParaRPr lang="ru-RU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142844" y="1142984"/>
            <a:ext cx="4000528" cy="5500726"/>
          </a:xfrm>
        </p:spPr>
        <p:txBody>
          <a:bodyPr>
            <a:noAutofit/>
          </a:bodyPr>
          <a:lstStyle/>
          <a:p>
            <a:pPr algn="ctr"/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Обеспечение последовательного финансирования мероприятий, предусмотренных решением о бюджете, в пределах утвержденных сумм с целью исполнения принятых муниципальным образованием расходных обязательств. Составление и утверждение отчета об исполнении бюджета является важной формой контроля за исполнением бюджета.</a:t>
            </a:r>
          </a:p>
        </p:txBody>
      </p:sp>
      <p:pic>
        <p:nvPicPr>
          <p:cNvPr id="6" name="Рисунок 5" descr="тележка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tretch>
            <a:fillRect/>
          </a:stretch>
        </p:blipFill>
        <p:spPr>
          <a:xfrm rot="420000">
            <a:off x="4167615" y="2155200"/>
            <a:ext cx="4618037" cy="4033085"/>
          </a:xfr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8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14290"/>
            <a:ext cx="8305800" cy="100013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Основные параметры исполнения бюджета муниципального района за 2017 год</a:t>
            </a:r>
            <a:endParaRPr lang="ru-RU" sz="32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42843" y="1397000"/>
          <a:ext cx="8858313" cy="5067433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3602039"/>
                <a:gridCol w="1716628"/>
                <a:gridCol w="1872613"/>
                <a:gridCol w="1667033"/>
              </a:tblGrid>
              <a:tr h="9625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b="1" dirty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2000" b="1" dirty="0">
                        <a:solidFill>
                          <a:srgbClr val="008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Уточненный план</a:t>
                      </a:r>
                      <a:endParaRPr lang="ru-RU" sz="1600" b="1" dirty="0">
                        <a:solidFill>
                          <a:srgbClr val="008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lang="ru-RU" sz="1600" b="1" dirty="0">
                        <a:solidFill>
                          <a:srgbClr val="008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% исполнения</a:t>
                      </a:r>
                      <a:endParaRPr lang="ru-RU" sz="1600" b="1" dirty="0">
                        <a:solidFill>
                          <a:srgbClr val="008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3447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ДОХОДЫ, ВСЕГО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 smtClean="0"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543153,5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539503,2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cs typeface="Times New Roman" pitchFamily="18" charset="0"/>
                        </a:rPr>
                        <a:t>99,3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3447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Собственные доходы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211456,4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212899,3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100,7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93321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331697,1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326603,9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98,5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3447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РАСХОДЫ, ВСЕГО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554796,3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538247,6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97,0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93321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Дефицит (-), </a:t>
                      </a:r>
                      <a:endParaRPr lang="ru-RU" sz="24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Профицит</a:t>
                      </a:r>
                      <a:r>
                        <a:rPr lang="ru-RU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(+)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-11642,8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+1255,6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/>
          <p:nvPr/>
        </p:nvGraphicFramePr>
        <p:xfrm>
          <a:off x="428596" y="1397000"/>
          <a:ext cx="8429684" cy="5032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14290"/>
            <a:ext cx="8305800" cy="1143008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Основные характеристики бюджета района в динамике</a:t>
            </a:r>
            <a:endParaRPr lang="ru-RU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214282" y="142853"/>
            <a:ext cx="5572164" cy="3643337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профицитном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бюджете- снижается долг и /или растут остатки средств 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При дефицитном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бюджете- растет долг и/или снижаются остатки средств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 dir="d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1343</TotalTime>
  <Words>1995</Words>
  <Application>Microsoft Office PowerPoint</Application>
  <PresentationFormat>Экран (4:3)</PresentationFormat>
  <Paragraphs>362</Paragraphs>
  <Slides>48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Поток</vt:lpstr>
      <vt:lpstr>Бюджет для граждан</vt:lpstr>
      <vt:lpstr> </vt:lpstr>
      <vt:lpstr>Слайд 3</vt:lpstr>
      <vt:lpstr>      ИСПОЛНЕНИЕ БЮДЖЕТА- это этап бюджетного процесса, который начинается с момента утверждения решения о бюджете представительным органом муниципального образования и продолжается в течении финансового года</vt:lpstr>
      <vt:lpstr>Исполнение бюджета по ДОХОДАМ: </vt:lpstr>
      <vt:lpstr>Исполнение бюджета по РАСХОДАМ</vt:lpstr>
      <vt:lpstr>Основные параметры исполнения бюджета муниципального района за 2017 год</vt:lpstr>
      <vt:lpstr>Основные характеристики бюджета района в динамике</vt:lpstr>
      <vt:lpstr>При профицитном бюджете- снижается долг и /или растут остатки средств   При дефицитном бюджете- растет долг и/или снижаются остатки средств</vt:lpstr>
      <vt:lpstr>Достигнутые результаты исполнения бюджетной политики муниципального района  «Могочинский район»</vt:lpstr>
      <vt:lpstr>Доходы бюджета – это все поступающие в бюджет денежные средства. </vt:lpstr>
      <vt:lpstr>Исполнение плана по доходам </vt:lpstr>
      <vt:lpstr>Структура поступления собственных доходов муниципального района «Могочинский район» </vt:lpstr>
      <vt:lpstr>Слайд 14</vt:lpstr>
      <vt:lpstr>Безвозмездные поступления </vt:lpstr>
      <vt:lpstr>Слайд 16</vt:lpstr>
      <vt:lpstr>Структура безвозмездных поступлений  в бюджете муниципального района «Могочинский район» за 2017 год  </vt:lpstr>
      <vt:lpstr>Слайд 18</vt:lpstr>
      <vt:lpstr>Анализ поступлений доходов </vt:lpstr>
      <vt:lpstr>Слайд 20</vt:lpstr>
      <vt:lpstr>Помесячная динамика поступлений по основным собственным доходным источникам в 2017 году </vt:lpstr>
      <vt:lpstr>Слайд 22</vt:lpstr>
      <vt:lpstr>Слайд 23</vt:lpstr>
      <vt:lpstr>Слайд 24</vt:lpstr>
      <vt:lpstr>      Исполнение бюджета «Могочинского района» по Расходам за 2017 год </vt:lpstr>
      <vt:lpstr>Слайд 26</vt:lpstr>
      <vt:lpstr>Разделы бюджетной классификации по расходам </vt:lpstr>
      <vt:lpstr>Ведомственная структура расходов бюджета и бюджетная классификация </vt:lpstr>
      <vt:lpstr>Исполнение плана по расходам </vt:lpstr>
      <vt:lpstr>Расходы бюджета Могочинского района  по основным направлениям  за 2017 год </vt:lpstr>
      <vt:lpstr>Слайд 31</vt:lpstr>
      <vt:lpstr>Структура расходов бюджета муниципального района за 2017 год </vt:lpstr>
      <vt:lpstr>Бюджет муниципального района «Могочинский район» имеет социальную направленность, расходы на социально-культурную сферу: образование, культуру, физическую культуру и спорт, социальную политику составили в общем объеме в 2017 году – 83,2%  </vt:lpstr>
      <vt:lpstr>Слайд 34</vt:lpstr>
      <vt:lpstr>Анализ расходов бюджета муниципального района «Могочинский район» </vt:lpstr>
      <vt:lpstr>Слайд 36</vt:lpstr>
      <vt:lpstr>Расходы по разделу «Национальная экономика» </vt:lpstr>
      <vt:lpstr>Расходы по разделу  «Жилищно-коммунальное хозяйство» </vt:lpstr>
      <vt:lpstr>Расходы по разделу «Образование» </vt:lpstr>
      <vt:lpstr>Слайд 40</vt:lpstr>
      <vt:lpstr>Расходы по разделу «Культура» </vt:lpstr>
      <vt:lpstr>Слайд 42</vt:lpstr>
      <vt:lpstr>Расходы по разделу «Социальная политика» </vt:lpstr>
      <vt:lpstr>Слайд 44</vt:lpstr>
      <vt:lpstr>Муниципальный долг муниципального района </vt:lpstr>
      <vt:lpstr>Все заимствования подлежат учету в долговой книге района: </vt:lpstr>
      <vt:lpstr>Спасибо  за внимание! </vt:lpstr>
      <vt:lpstr>Слайд 48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</dc:title>
  <dc:creator>днс</dc:creator>
  <cp:lastModifiedBy>Елена</cp:lastModifiedBy>
  <cp:revision>173</cp:revision>
  <dcterms:created xsi:type="dcterms:W3CDTF">2017-04-16T08:06:37Z</dcterms:created>
  <dcterms:modified xsi:type="dcterms:W3CDTF">2019-04-24T23:13:00Z</dcterms:modified>
</cp:coreProperties>
</file>