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diagrams/layout2.xml" ContentType="application/vnd.openxmlformats-officedocument.drawingml.diagramLayou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301" r:id="rId3"/>
    <p:sldId id="273" r:id="rId4"/>
    <p:sldId id="258" r:id="rId5"/>
    <p:sldId id="260" r:id="rId6"/>
    <p:sldId id="274" r:id="rId7"/>
    <p:sldId id="275" r:id="rId8"/>
    <p:sldId id="263" r:id="rId9"/>
    <p:sldId id="264" r:id="rId10"/>
    <p:sldId id="266" r:id="rId11"/>
    <p:sldId id="267" r:id="rId12"/>
    <p:sldId id="268" r:id="rId13"/>
    <p:sldId id="265" r:id="rId14"/>
    <p:sldId id="269" r:id="rId15"/>
    <p:sldId id="277" r:id="rId16"/>
    <p:sldId id="270" r:id="rId17"/>
    <p:sldId id="276" r:id="rId18"/>
    <p:sldId id="271" r:id="rId19"/>
    <p:sldId id="278" r:id="rId20"/>
    <p:sldId id="302" r:id="rId21"/>
    <p:sldId id="280" r:id="rId22"/>
    <p:sldId id="281" r:id="rId23"/>
    <p:sldId id="303" r:id="rId24"/>
    <p:sldId id="283" r:id="rId25"/>
    <p:sldId id="284" r:id="rId26"/>
    <p:sldId id="305" r:id="rId27"/>
    <p:sldId id="286" r:id="rId28"/>
    <p:sldId id="306" r:id="rId29"/>
    <p:sldId id="307" r:id="rId30"/>
    <p:sldId id="287" r:id="rId31"/>
    <p:sldId id="288" r:id="rId32"/>
    <p:sldId id="289" r:id="rId33"/>
    <p:sldId id="308" r:id="rId34"/>
    <p:sldId id="290" r:id="rId35"/>
    <p:sldId id="291" r:id="rId36"/>
    <p:sldId id="292" r:id="rId37"/>
    <p:sldId id="293" r:id="rId38"/>
    <p:sldId id="294" r:id="rId39"/>
    <p:sldId id="295" r:id="rId40"/>
    <p:sldId id="296" r:id="rId41"/>
    <p:sldId id="309" r:id="rId42"/>
    <p:sldId id="297" r:id="rId43"/>
    <p:sldId id="298" r:id="rId44"/>
    <p:sldId id="299" r:id="rId45"/>
    <p:sldId id="300" r:id="rId4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CC00"/>
    <a:srgbClr val="006600"/>
    <a:srgbClr val="6600CC"/>
    <a:srgbClr val="FF9900"/>
    <a:srgbClr val="003300"/>
    <a:srgbClr val="0066FF"/>
    <a:srgbClr val="FF33CC"/>
    <a:srgbClr val="00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Темный стиль 1 - акцент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44" autoAdjust="0"/>
  </p:normalViewPr>
  <p:slideViewPr>
    <p:cSldViewPr>
      <p:cViewPr varScale="1">
        <p:scale>
          <a:sx n="96" d="100"/>
          <a:sy n="96" d="100"/>
        </p:scale>
        <p:origin x="-33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Office_Excel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view3D>
      <c:depthPercent val="100"/>
      <c:rAngAx val="1"/>
    </c:view3D>
    <c:plotArea>
      <c:layout>
        <c:manualLayout>
          <c:layoutTarget val="inner"/>
          <c:xMode val="edge"/>
          <c:yMode val="edge"/>
          <c:x val="0.11763978280019591"/>
          <c:y val="3.5089117000821651E-2"/>
          <c:w val="0.80596067031167895"/>
          <c:h val="0.81629285581215938"/>
        </c:manualLayout>
      </c:layout>
      <c:bar3DChart>
        <c:barDir val="col"/>
        <c:grouping val="clustered"/>
        <c:ser>
          <c:idx val="0"/>
          <c:order val="0"/>
          <c:tx>
            <c:strRef>
              <c:f>Лист1!$B$1</c:f>
              <c:strCache>
                <c:ptCount val="1"/>
                <c:pt idx="0">
                  <c:v>План</c:v>
                </c:pt>
              </c:strCache>
            </c:strRef>
          </c:tx>
          <c:spPr>
            <a:solidFill>
              <a:srgbClr val="0066FF"/>
            </a:solidFill>
          </c:spPr>
          <c:dLbls>
            <c:dLbl>
              <c:idx val="0"/>
              <c:layout>
                <c:manualLayout>
                  <c:x val="-8.5607271809716376E-3"/>
                  <c:y val="-3.7311382235496189E-2"/>
                </c:manualLayout>
              </c:layout>
              <c:spPr/>
              <c:txPr>
                <a:bodyPr/>
                <a:lstStyle/>
                <a:p>
                  <a:pPr>
                    <a:defRPr b="1">
                      <a:solidFill>
                        <a:srgbClr val="002060"/>
                      </a:solidFill>
                      <a:latin typeface="Times New Roman" pitchFamily="18" charset="0"/>
                      <a:cs typeface="Times New Roman" pitchFamily="18" charset="0"/>
                    </a:defRPr>
                  </a:pPr>
                  <a:endParaRPr lang="ru-RU"/>
                </a:p>
              </c:txPr>
              <c:showVal val="1"/>
              <c:extLst>
                <c:ext xmlns:c15="http://schemas.microsoft.com/office/drawing/2012/chart" uri="{CE6537A1-D6FC-4f65-9D91-7224C49458BB}"/>
              </c:extLst>
            </c:dLbl>
            <c:dLbl>
              <c:idx val="1"/>
              <c:layout>
                <c:manualLayout>
                  <c:x val="-1.8548354570939611E-2"/>
                  <c:y val="-3.2921807854849619E-2"/>
                </c:manualLayout>
              </c:layout>
              <c:spPr/>
              <c:txPr>
                <a:bodyPr/>
                <a:lstStyle/>
                <a:p>
                  <a:pPr>
                    <a:defRPr b="1">
                      <a:solidFill>
                        <a:srgbClr val="002060"/>
                      </a:solidFill>
                      <a:latin typeface="Times New Roman" pitchFamily="18" charset="0"/>
                      <a:cs typeface="Times New Roman" pitchFamily="18" charset="0"/>
                    </a:defRPr>
                  </a:pPr>
                  <a:endParaRPr lang="ru-RU"/>
                </a:p>
              </c:txPr>
              <c:showVal val="1"/>
              <c:extLst>
                <c:ext xmlns:c15="http://schemas.microsoft.com/office/drawing/2012/chart" uri="{CE6537A1-D6FC-4f65-9D91-7224C49458BB}"/>
              </c:extLst>
            </c:dLbl>
            <c:dLbl>
              <c:idx val="2"/>
              <c:layout>
                <c:manualLayout>
                  <c:x val="-2.7108969406410225E-2"/>
                  <c:y val="-1.7558297522586419E-2"/>
                </c:manualLayout>
              </c:layout>
              <c:spPr/>
              <c:txPr>
                <a:bodyPr/>
                <a:lstStyle/>
                <a:p>
                  <a:pPr>
                    <a:defRPr b="1">
                      <a:solidFill>
                        <a:srgbClr val="002060"/>
                      </a:solidFill>
                      <a:latin typeface="Times New Roman" pitchFamily="18" charset="0"/>
                      <a:cs typeface="Times New Roman" pitchFamily="18" charset="0"/>
                    </a:defRPr>
                  </a:pPr>
                  <a:endParaRPr lang="ru-RU"/>
                </a:p>
              </c:txPr>
              <c:showVal val="1"/>
              <c:extLst>
                <c:ext xmlns:c15="http://schemas.microsoft.com/office/drawing/2012/chart" uri="{CE6537A1-D6FC-4f65-9D91-7224C49458BB}"/>
              </c:extLst>
            </c:dLbl>
            <c:spPr>
              <a:noFill/>
              <a:ln>
                <a:noFill/>
              </a:ln>
              <a:effectLst/>
            </c:spPr>
            <c:txPr>
              <a:bodyPr/>
              <a:lstStyle/>
              <a:p>
                <a:pPr>
                  <a:defRPr b="1">
                    <a:solidFill>
                      <a:srgbClr val="002060"/>
                    </a:solidFill>
                    <a:latin typeface="Times New Roman" pitchFamily="18" charset="0"/>
                    <a:cs typeface="Times New Roman" pitchFamily="18" charset="0"/>
                  </a:defRPr>
                </a:pPr>
                <a:endParaRPr lang="ru-RU"/>
              </a:p>
            </c:txPr>
            <c:showVal val="1"/>
            <c:extLst>
              <c:ext xmlns:c15="http://schemas.microsoft.com/office/drawing/2012/chart" uri="{CE6537A1-D6FC-4f65-9D91-7224C49458BB}">
                <c15:showLeaderLines val="0"/>
              </c:ext>
            </c:extLst>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General</c:formatCode>
                <c:ptCount val="3"/>
                <c:pt idx="0">
                  <c:v>255631.5</c:v>
                </c:pt>
                <c:pt idx="1">
                  <c:v>12343.5</c:v>
                </c:pt>
                <c:pt idx="2">
                  <c:v>479851.9</c:v>
                </c:pt>
              </c:numCache>
            </c:numRef>
          </c:val>
        </c:ser>
        <c:ser>
          <c:idx val="1"/>
          <c:order val="1"/>
          <c:tx>
            <c:strRef>
              <c:f>Лист1!$C$1</c:f>
              <c:strCache>
                <c:ptCount val="1"/>
                <c:pt idx="0">
                  <c:v>Факт</c:v>
                </c:pt>
              </c:strCache>
            </c:strRef>
          </c:tx>
          <c:spPr>
            <a:solidFill>
              <a:srgbClr val="C00000"/>
            </a:solidFill>
          </c:spPr>
          <c:dLbls>
            <c:dLbl>
              <c:idx val="0"/>
              <c:layout>
                <c:manualLayout>
                  <c:x val="4.2803635904858313E-2"/>
                  <c:y val="-3.5116595045172866E-2"/>
                </c:manualLayout>
              </c:layout>
              <c:spPr/>
              <c:txPr>
                <a:bodyPr/>
                <a:lstStyle/>
                <a:p>
                  <a:pPr>
                    <a:defRPr b="1">
                      <a:solidFill>
                        <a:srgbClr val="C00000"/>
                      </a:solidFill>
                      <a:latin typeface="Times New Roman" pitchFamily="18" charset="0"/>
                      <a:cs typeface="Times New Roman" pitchFamily="18" charset="0"/>
                    </a:defRPr>
                  </a:pPr>
                  <a:endParaRPr lang="ru-RU"/>
                </a:p>
              </c:txPr>
              <c:showVal val="1"/>
              <c:extLst>
                <c:ext xmlns:c15="http://schemas.microsoft.com/office/drawing/2012/chart" uri="{CE6537A1-D6FC-4f65-9D91-7224C49458BB}"/>
              </c:extLst>
            </c:dLbl>
            <c:dLbl>
              <c:idx val="1"/>
              <c:layout>
                <c:manualLayout>
                  <c:x val="4.1376848041362858E-2"/>
                  <c:y val="-2.8532233474203066E-2"/>
                </c:manualLayout>
              </c:layout>
              <c:spPr/>
              <c:txPr>
                <a:bodyPr/>
                <a:lstStyle/>
                <a:p>
                  <a:pPr>
                    <a:defRPr b="1">
                      <a:solidFill>
                        <a:srgbClr val="C00000"/>
                      </a:solidFill>
                      <a:latin typeface="Times New Roman" pitchFamily="18" charset="0"/>
                      <a:cs typeface="Times New Roman" pitchFamily="18" charset="0"/>
                    </a:defRPr>
                  </a:pPr>
                  <a:endParaRPr lang="ru-RU"/>
                </a:p>
              </c:txPr>
              <c:showVal val="1"/>
              <c:extLst>
                <c:ext xmlns:c15="http://schemas.microsoft.com/office/drawing/2012/chart" uri="{CE6537A1-D6FC-4f65-9D91-7224C49458BB}"/>
              </c:extLst>
            </c:dLbl>
            <c:dLbl>
              <c:idx val="2"/>
              <c:layout>
                <c:manualLayout>
                  <c:x val="2.8535757269905485E-2"/>
                  <c:y val="-3.0727020664526285E-2"/>
                </c:manualLayout>
              </c:layout>
              <c:spPr/>
              <c:txPr>
                <a:bodyPr/>
                <a:lstStyle/>
                <a:p>
                  <a:pPr>
                    <a:defRPr b="1">
                      <a:solidFill>
                        <a:srgbClr val="C00000"/>
                      </a:solidFill>
                      <a:latin typeface="Times New Roman" pitchFamily="18" charset="0"/>
                      <a:cs typeface="Times New Roman" pitchFamily="18" charset="0"/>
                    </a:defRPr>
                  </a:pPr>
                  <a:endParaRPr lang="ru-RU"/>
                </a:p>
              </c:txPr>
              <c:showVal val="1"/>
              <c:extLst>
                <c:ext xmlns:c15="http://schemas.microsoft.com/office/drawing/2012/chart" uri="{CE6537A1-D6FC-4f65-9D91-7224C49458BB}"/>
              </c:extLst>
            </c:dLbl>
            <c:spPr>
              <a:noFill/>
              <a:ln>
                <a:noFill/>
              </a:ln>
              <a:effectLst/>
            </c:spPr>
            <c:txPr>
              <a:bodyPr/>
              <a:lstStyle/>
              <a:p>
                <a:pPr>
                  <a:defRPr b="1">
                    <a:solidFill>
                      <a:srgbClr val="C00000"/>
                    </a:solidFill>
                    <a:latin typeface="Times New Roman" pitchFamily="18" charset="0"/>
                    <a:cs typeface="Times New Roman" pitchFamily="18" charset="0"/>
                  </a:defRPr>
                </a:pPr>
                <a:endParaRPr lang="ru-RU"/>
              </a:p>
            </c:txPr>
            <c:showVal val="1"/>
            <c:extLst>
              <c:ext xmlns:c15="http://schemas.microsoft.com/office/drawing/2012/chart" uri="{CE6537A1-D6FC-4f65-9D91-7224C49458BB}">
                <c15:showLeaderLines val="0"/>
              </c:ext>
            </c:extLst>
          </c:dLbls>
          <c:cat>
            <c:strRef>
              <c:f>Лист1!$A$2:$A$4</c:f>
              <c:strCache>
                <c:ptCount val="3"/>
                <c:pt idx="0">
                  <c:v>Налоговые доходы</c:v>
                </c:pt>
                <c:pt idx="1">
                  <c:v>Неналоговые доходы</c:v>
                </c:pt>
                <c:pt idx="2">
                  <c:v>Безвозмездные поступления</c:v>
                </c:pt>
              </c:strCache>
            </c:strRef>
          </c:cat>
          <c:val>
            <c:numRef>
              <c:f>Лист1!$C$2:$C$4</c:f>
              <c:numCache>
                <c:formatCode>General</c:formatCode>
                <c:ptCount val="3"/>
                <c:pt idx="0">
                  <c:v>279685.3</c:v>
                </c:pt>
                <c:pt idx="1">
                  <c:v>17921.2</c:v>
                </c:pt>
                <c:pt idx="2">
                  <c:v>452862.8</c:v>
                </c:pt>
              </c:numCache>
            </c:numRef>
          </c:val>
        </c:ser>
        <c:dLbls/>
        <c:shape val="cylinder"/>
        <c:axId val="44016768"/>
        <c:axId val="44018304"/>
        <c:axId val="0"/>
      </c:bar3DChart>
      <c:catAx>
        <c:axId val="44016768"/>
        <c:scaling>
          <c:orientation val="minMax"/>
        </c:scaling>
        <c:axPos val="b"/>
        <c:numFmt formatCode="General" sourceLinked="1"/>
        <c:tickLblPos val="nextTo"/>
        <c:txPr>
          <a:bodyPr/>
          <a:lstStyle/>
          <a:p>
            <a:pPr>
              <a:defRPr b="1" i="1">
                <a:solidFill>
                  <a:srgbClr val="002060"/>
                </a:solidFill>
                <a:latin typeface="Times New Roman" pitchFamily="18" charset="0"/>
                <a:cs typeface="Times New Roman" pitchFamily="18" charset="0"/>
              </a:defRPr>
            </a:pPr>
            <a:endParaRPr lang="ru-RU"/>
          </a:p>
        </c:txPr>
        <c:crossAx val="44018304"/>
        <c:crosses val="autoZero"/>
        <c:auto val="1"/>
        <c:lblAlgn val="ctr"/>
        <c:lblOffset val="100"/>
      </c:catAx>
      <c:valAx>
        <c:axId val="44018304"/>
        <c:scaling>
          <c:orientation val="minMax"/>
        </c:scaling>
        <c:axPos val="l"/>
        <c:majorGridlines/>
        <c:numFmt formatCode="General" sourceLinked="1"/>
        <c:tickLblPos val="nextTo"/>
        <c:txPr>
          <a:bodyPr/>
          <a:lstStyle/>
          <a:p>
            <a:pPr>
              <a:defRPr b="1">
                <a:solidFill>
                  <a:srgbClr val="002060"/>
                </a:solidFill>
                <a:latin typeface="Times New Roman" pitchFamily="18" charset="0"/>
                <a:cs typeface="Times New Roman" pitchFamily="18" charset="0"/>
              </a:defRPr>
            </a:pPr>
            <a:endParaRPr lang="ru-RU"/>
          </a:p>
        </c:txPr>
        <c:crossAx val="44016768"/>
        <c:crosses val="autoZero"/>
        <c:crossBetween val="between"/>
      </c:valAx>
      <c:spPr>
        <a:noFill/>
        <a:ln w="25383">
          <a:noFill/>
        </a:ln>
      </c:spPr>
    </c:plotArea>
    <c:legend>
      <c:legendPos val="r"/>
      <c:layout>
        <c:manualLayout>
          <c:xMode val="edge"/>
          <c:yMode val="edge"/>
          <c:x val="0.87366287862665837"/>
          <c:y val="0.37108787822926831"/>
          <c:w val="0.11777643470241894"/>
          <c:h val="0.18539629034664956"/>
        </c:manualLayout>
      </c:layout>
      <c:txPr>
        <a:bodyPr/>
        <a:lstStyle/>
        <a:p>
          <a:pPr>
            <a:defRPr b="1">
              <a:solidFill>
                <a:srgbClr val="002060"/>
              </a:solidFill>
              <a:latin typeface="Times New Roman" pitchFamily="18" charset="0"/>
              <a:cs typeface="Times New Roman" pitchFamily="18" charset="0"/>
            </a:defRPr>
          </a:pPr>
          <a:endParaRPr lang="ru-RU"/>
        </a:p>
      </c:txPr>
    </c:legend>
    <c:plotVisOnly val="1"/>
    <c:dispBlanksAs val="gap"/>
  </c:chart>
  <c:txPr>
    <a:bodyPr/>
    <a:lstStyle/>
    <a:p>
      <a:pPr>
        <a:defRPr sz="1798"/>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ru-RU"/>
  <c:style val="26"/>
  <c:chart>
    <c:autoTitleDeleted val="1"/>
    <c:view3D>
      <c:rotX val="30"/>
      <c:perspective val="30"/>
    </c:view3D>
    <c:plotArea>
      <c:layout/>
      <c:pie3DChart>
        <c:varyColors val="1"/>
        <c:ser>
          <c:idx val="0"/>
          <c:order val="0"/>
          <c:tx>
            <c:strRef>
              <c:f>Лист1!$B$1</c:f>
              <c:strCache>
                <c:ptCount val="1"/>
                <c:pt idx="0">
                  <c:v>Продажи</c:v>
                </c:pt>
              </c:strCache>
            </c:strRef>
          </c:tx>
          <c:explosion val="25"/>
          <c:dPt>
            <c:idx val="0"/>
          </c:dPt>
          <c:dPt>
            <c:idx val="1"/>
          </c:dPt>
          <c:dPt>
            <c:idx val="2"/>
          </c:dPt>
          <c:dPt>
            <c:idx val="3"/>
          </c:dPt>
          <c:dPt>
            <c:idx val="4"/>
          </c:dPt>
          <c:dPt>
            <c:idx val="5"/>
          </c:dPt>
          <c:dPt>
            <c:idx val="6"/>
          </c:dPt>
          <c:dPt>
            <c:idx val="7"/>
          </c:dPt>
          <c:dPt>
            <c:idx val="8"/>
          </c:dPt>
          <c:dLbls>
            <c:dLbl>
              <c:idx val="0"/>
              <c:layout/>
              <c:tx>
                <c:rich>
                  <a:bodyPr/>
                  <a:lstStyle/>
                  <a:p>
                    <a:r>
                      <a:rPr lang="ru-RU" sz="1600" b="1">
                        <a:latin typeface="Times New Roman" pitchFamily="18" charset="0"/>
                        <a:cs typeface="Times New Roman" pitchFamily="18" charset="0"/>
                      </a:rPr>
                      <a:t>Пенсионное обеспечение
5996,4
30,3%</a:t>
                    </a:r>
                  </a:p>
                </c:rich>
              </c:tx>
              <c:extLst>
                <c:ext xmlns:c15="http://schemas.microsoft.com/office/drawing/2012/chart" uri="{CE6537A1-D6FC-4f65-9D91-7224C49458BB}">
                  <c15:layout/>
                </c:ext>
              </c:extLst>
            </c:dLbl>
            <c:dLbl>
              <c:idx val="1"/>
              <c:layout/>
              <c:tx>
                <c:rich>
                  <a:bodyPr/>
                  <a:lstStyle/>
                  <a:p>
                    <a:r>
                      <a:rPr lang="ru-RU" sz="1600" b="1">
                        <a:latin typeface="Times New Roman" pitchFamily="18" charset="0"/>
                        <a:cs typeface="Times New Roman" pitchFamily="18" charset="0"/>
                      </a:rPr>
                      <a:t>Пособия по соц.помощи; 608,3; 3%</a:t>
                    </a:r>
                  </a:p>
                </c:rich>
              </c:tx>
              <c:extLst>
                <c:ext xmlns:c15="http://schemas.microsoft.com/office/drawing/2012/chart" uri="{CE6537A1-D6FC-4f65-9D91-7224C49458BB}">
                  <c15:layout/>
                </c:ext>
              </c:extLst>
            </c:dLbl>
            <c:dLbl>
              <c:idx val="2"/>
              <c:layout/>
              <c:tx>
                <c:rich>
                  <a:bodyPr/>
                  <a:lstStyle/>
                  <a:p>
                    <a:r>
                      <a:rPr lang="ru-RU" sz="1600" b="1">
                        <a:latin typeface="Times New Roman" pitchFamily="18" charset="0"/>
                        <a:cs typeface="Times New Roman" pitchFamily="18" charset="0"/>
                      </a:rPr>
                      <a:t>Обеспечение жильем молодых семей
2106
10,6%</a:t>
                    </a:r>
                  </a:p>
                </c:rich>
              </c:tx>
              <c:extLst>
                <c:ext xmlns:c15="http://schemas.microsoft.com/office/drawing/2012/chart" uri="{CE6537A1-D6FC-4f65-9D91-7224C49458BB}">
                  <c15:layout/>
                </c:ext>
              </c:extLst>
            </c:dLbl>
            <c:dLbl>
              <c:idx val="3"/>
              <c:layout/>
              <c:tx>
                <c:rich>
                  <a:bodyPr/>
                  <a:lstStyle/>
                  <a:p>
                    <a:r>
                      <a:rPr lang="ru-RU" sz="1600" b="1">
                        <a:latin typeface="Times New Roman" pitchFamily="18" charset="0"/>
                        <a:cs typeface="Times New Roman" pitchFamily="18" charset="0"/>
                      </a:rPr>
                      <a:t>Доступная среда; 500,0 ; 2,5%</a:t>
                    </a:r>
                  </a:p>
                </c:rich>
              </c:tx>
              <c:extLst>
                <c:ext xmlns:c15="http://schemas.microsoft.com/office/drawing/2012/chart" uri="{CE6537A1-D6FC-4f65-9D91-7224C49458BB}">
                  <c15:layout/>
                </c:ext>
              </c:extLst>
            </c:dLbl>
            <c:dLbl>
              <c:idx val="4"/>
              <c:layout/>
              <c:tx>
                <c:rich>
                  <a:bodyPr/>
                  <a:lstStyle/>
                  <a:p>
                    <a:r>
                      <a:rPr lang="ru-RU" sz="1600" b="1">
                        <a:latin typeface="Times New Roman" pitchFamily="18" charset="0"/>
                        <a:cs typeface="Times New Roman" pitchFamily="18" charset="0"/>
                      </a:rPr>
                      <a:t>Обеспечение жильем детей сирот; 2921,3; 14,8%</a:t>
                    </a:r>
                  </a:p>
                </c:rich>
              </c:tx>
              <c:extLst>
                <c:ext xmlns:c15="http://schemas.microsoft.com/office/drawing/2012/chart" uri="{CE6537A1-D6FC-4f65-9D91-7224C49458BB}">
                  <c15:layout/>
                </c:ext>
              </c:extLst>
            </c:dLbl>
            <c:dLbl>
              <c:idx val="5"/>
              <c:layout/>
              <c:tx>
                <c:rich>
                  <a:bodyPr/>
                  <a:lstStyle/>
                  <a:p>
                    <a:r>
                      <a:rPr lang="ru-RU" sz="1600" b="1">
                        <a:latin typeface="Times New Roman" pitchFamily="18" charset="0"/>
                        <a:cs typeface="Times New Roman" pitchFamily="18" charset="0"/>
                      </a:rPr>
                      <a:t>Содержание детей с ограниченными возможностями; 104,9; 0,5%</a:t>
                    </a:r>
                  </a:p>
                </c:rich>
              </c:tx>
              <c:extLst>
                <c:ext xmlns:c15="http://schemas.microsoft.com/office/drawing/2012/chart" uri="{CE6537A1-D6FC-4f65-9D91-7224C49458BB}">
                  <c15:layout/>
                </c:ext>
              </c:extLst>
            </c:dLbl>
            <c:dLbl>
              <c:idx val="6"/>
              <c:layout/>
              <c:tx>
                <c:rich>
                  <a:bodyPr/>
                  <a:lstStyle/>
                  <a:p>
                    <a:r>
                      <a:rPr lang="ru-RU" sz="1600" b="1">
                        <a:latin typeface="Times New Roman" pitchFamily="18" charset="0"/>
                        <a:cs typeface="Times New Roman" pitchFamily="18" charset="0"/>
                      </a:rPr>
                      <a:t>Содержание детей в семье опекуна, приемных семьях; 7304,3; 37%</a:t>
                    </a:r>
                  </a:p>
                </c:rich>
              </c:tx>
              <c:extLst>
                <c:ext xmlns:c15="http://schemas.microsoft.com/office/drawing/2012/chart" uri="{CE6537A1-D6FC-4f65-9D91-7224C49458BB}">
                  <c15:layout/>
                </c:ext>
              </c:extLst>
            </c:dLbl>
            <c:dLbl>
              <c:idx val="7"/>
              <c:layout/>
              <c:tx>
                <c:rich>
                  <a:bodyPr/>
                  <a:lstStyle/>
                  <a:p>
                    <a:r>
                      <a:rPr lang="ru-RU" sz="1600" b="1">
                        <a:latin typeface="Times New Roman" pitchFamily="18" charset="0"/>
                        <a:cs typeface="Times New Roman" pitchFamily="18" charset="0"/>
                      </a:rPr>
                      <a:t>Выплаты патронатной семье; 98,1; 0,5%</a:t>
                    </a:r>
                  </a:p>
                </c:rich>
              </c:tx>
              <c:extLst>
                <c:ext xmlns:c15="http://schemas.microsoft.com/office/drawing/2012/chart" uri="{CE6537A1-D6FC-4f65-9D91-7224C49458BB}">
                  <c15:layout/>
                </c:ext>
              </c:extLst>
            </c:dLbl>
            <c:dLbl>
              <c:idx val="8"/>
              <c:layout/>
              <c:tx>
                <c:rich>
                  <a:bodyPr/>
                  <a:lstStyle/>
                  <a:p>
                    <a:r>
                      <a:rPr lang="ru-RU" sz="1600" b="1">
                        <a:latin typeface="Times New Roman" pitchFamily="18" charset="0"/>
                        <a:cs typeface="Times New Roman" pitchFamily="18" charset="0"/>
                      </a:rPr>
                      <a:t>Компенсация части род.платы
127,7
0,6%</a:t>
                    </a:r>
                  </a:p>
                </c:rich>
              </c:tx>
              <c:extLst>
                <c:ext xmlns:c15="http://schemas.microsoft.com/office/drawing/2012/chart" uri="{CE6537A1-D6FC-4f65-9D91-7224C49458BB}">
                  <c15:layout/>
                </c:ext>
              </c:extLst>
            </c:dLbl>
            <c:txPr>
              <a:bodyPr/>
              <a:lstStyle/>
              <a:p>
                <a:pPr>
                  <a:defRPr sz="1600" b="1">
                    <a:latin typeface="Times New Roman" pitchFamily="18" charset="0"/>
                    <a:cs typeface="Times New Roman" pitchFamily="18" charset="0"/>
                  </a:defRPr>
                </a:pPr>
                <a:endParaRPr lang="ru-RU"/>
              </a:p>
            </c:txPr>
            <c:showVal val="1"/>
            <c:showCatName val="1"/>
            <c:showPercent val="1"/>
            <c:showLeaderLines val="1"/>
            <c:extLst>
              <c:ext xmlns:c15="http://schemas.microsoft.com/office/drawing/2012/chart" uri="{CE6537A1-D6FC-4f65-9D91-7224C49458BB}"/>
            </c:extLst>
          </c:dLbls>
          <c:cat>
            <c:strRef>
              <c:f>Лист1!$A$2:$A$10</c:f>
              <c:strCache>
                <c:ptCount val="9"/>
                <c:pt idx="0">
                  <c:v>Пенсионное обеспечение</c:v>
                </c:pt>
                <c:pt idx="1">
                  <c:v>Пособия по соц.помощи</c:v>
                </c:pt>
                <c:pt idx="2">
                  <c:v>Обеспечение жильем молодых семей</c:v>
                </c:pt>
                <c:pt idx="3">
                  <c:v>Доступная среда</c:v>
                </c:pt>
                <c:pt idx="4">
                  <c:v>Обеспечение жильем детей сирот</c:v>
                </c:pt>
                <c:pt idx="5">
                  <c:v>Содержание детей с ограниченными возможностями</c:v>
                </c:pt>
                <c:pt idx="6">
                  <c:v>Содержание детей в семье опекуна, приемных семьях</c:v>
                </c:pt>
                <c:pt idx="7">
                  <c:v>Выплаты патронатной семье</c:v>
                </c:pt>
                <c:pt idx="8">
                  <c:v>Компенсация части род.платы</c:v>
                </c:pt>
              </c:strCache>
            </c:strRef>
          </c:cat>
          <c:val>
            <c:numRef>
              <c:f>Лист1!$B$2:$B$10</c:f>
              <c:numCache>
                <c:formatCode>General</c:formatCode>
                <c:ptCount val="9"/>
                <c:pt idx="0">
                  <c:v>5996.4</c:v>
                </c:pt>
                <c:pt idx="1">
                  <c:v>608.29999999999995</c:v>
                </c:pt>
                <c:pt idx="2">
                  <c:v>2106</c:v>
                </c:pt>
                <c:pt idx="3">
                  <c:v>500</c:v>
                </c:pt>
                <c:pt idx="4">
                  <c:v>2921.4</c:v>
                </c:pt>
                <c:pt idx="5">
                  <c:v>104.8</c:v>
                </c:pt>
                <c:pt idx="6">
                  <c:v>7304.3</c:v>
                </c:pt>
                <c:pt idx="7">
                  <c:v>98.1</c:v>
                </c:pt>
                <c:pt idx="8">
                  <c:v>127.7</c:v>
                </c:pt>
              </c:numCache>
            </c:numRef>
          </c:val>
        </c:ser>
        <c:dLbls/>
      </c:pie3DChart>
    </c:plotArea>
    <c:plotVisOnly val="1"/>
    <c:dispBlanksAs val="zero"/>
  </c:chart>
  <c:txPr>
    <a:bodyPr/>
    <a:lstStyle/>
    <a:p>
      <a:pPr>
        <a:defRPr sz="1800"/>
      </a:pPr>
      <a:endParaRPr lang="ru-RU"/>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ru-RU"/>
  <c:chart>
    <c:title>
      <c:layout/>
      <c:txPr>
        <a:bodyPr/>
        <a:lstStyle/>
        <a:p>
          <a:pPr>
            <a:defRPr sz="1999">
              <a:latin typeface="Times New Roman" pitchFamily="18" charset="0"/>
              <a:cs typeface="Times New Roman" pitchFamily="18" charset="0"/>
            </a:defRPr>
          </a:pPr>
          <a:endParaRPr lang="ru-RU"/>
        </a:p>
      </c:txPr>
    </c:title>
    <c:plotArea>
      <c:layout/>
      <c:pieChart>
        <c:varyColors val="1"/>
        <c:ser>
          <c:idx val="0"/>
          <c:order val="0"/>
          <c:tx>
            <c:strRef>
              <c:f>Лист1!$B$1</c:f>
              <c:strCache>
                <c:ptCount val="1"/>
                <c:pt idx="0">
                  <c:v>2019 год</c:v>
                </c:pt>
              </c:strCache>
            </c:strRef>
          </c:tx>
          <c:spPr>
            <a:solidFill>
              <a:srgbClr val="C00000"/>
            </a:solidFill>
          </c:spPr>
          <c:dPt>
            <c:idx val="0"/>
            <c:explosion val="17"/>
            <c:spPr>
              <a:solidFill>
                <a:srgbClr val="00B050"/>
              </a:solidFill>
            </c:spPr>
          </c:dPt>
          <c:dPt>
            <c:idx val="1"/>
            <c:explosion val="9"/>
            <c:spPr>
              <a:solidFill>
                <a:srgbClr val="FF0000"/>
              </a:solidFill>
            </c:spPr>
          </c:dPt>
          <c:dPt>
            <c:idx val="2"/>
            <c:explosion val="2"/>
            <c:spPr>
              <a:solidFill>
                <a:srgbClr val="FFC000"/>
              </a:solidFill>
            </c:spPr>
          </c:dPt>
          <c:dLbls>
            <c:dLbl>
              <c:idx val="1"/>
              <c:layout/>
              <c:tx>
                <c:rich>
                  <a:bodyPr/>
                  <a:lstStyle/>
                  <a:p>
                    <a:r>
                      <a:rPr lang="ru-RU"/>
                      <a:t>Дотации </a:t>
                    </a:r>
                    <a:r>
                      <a:rPr lang="ru-RU"/>
                      <a:t>на </a:t>
                    </a:r>
                    <a:r>
                      <a:rPr lang="ru-RU" smtClean="0"/>
                      <a:t>сбалансированность </a:t>
                    </a:r>
                    <a:r>
                      <a:rPr lang="ru-RU"/>
                      <a:t>6842,3; 23%</a:t>
                    </a:r>
                  </a:p>
                </c:rich>
              </c:tx>
              <c:showVal val="1"/>
              <c:showCatName val="1"/>
              <c:showPercent val="1"/>
            </c:dLbl>
            <c:dLbl>
              <c:idx val="2"/>
              <c:layout/>
              <c:tx>
                <c:rich>
                  <a:bodyPr/>
                  <a:lstStyle/>
                  <a:p>
                    <a:r>
                      <a:rPr lang="ru-RU"/>
                      <a:t>Субсидии </a:t>
                    </a:r>
                    <a:r>
                      <a:rPr lang="ru-RU" smtClean="0"/>
                      <a:t>10494,2</a:t>
                    </a:r>
                    <a:r>
                      <a:rPr lang="ru-RU"/>
                      <a:t>; 35%</a:t>
                    </a:r>
                  </a:p>
                </c:rich>
              </c:tx>
              <c:showVal val="1"/>
              <c:showCatName val="1"/>
              <c:showPercent val="1"/>
            </c:dLbl>
            <c:spPr>
              <a:noFill/>
              <a:ln>
                <a:noFill/>
              </a:ln>
              <a:effectLst/>
            </c:spPr>
            <c:txPr>
              <a:bodyPr/>
              <a:lstStyle/>
              <a:p>
                <a:pPr>
                  <a:defRPr sz="1400" b="0">
                    <a:solidFill>
                      <a:schemeClr val="bg2">
                        <a:lumMod val="10000"/>
                      </a:schemeClr>
                    </a:solidFill>
                    <a:latin typeface="Times New Roman" pitchFamily="18" charset="0"/>
                    <a:cs typeface="Times New Roman" pitchFamily="18" charset="0"/>
                  </a:defRPr>
                </a:pPr>
                <a:endParaRPr lang="ru-RU"/>
              </a:p>
            </c:txPr>
            <c:showVal val="1"/>
            <c:showCatName val="1"/>
            <c:showPercent val="1"/>
            <c:showLeaderLines val="1"/>
            <c:extLst>
              <c:ext xmlns:c15="http://schemas.microsoft.com/office/drawing/2012/chart" uri="{CE6537A1-D6FC-4f65-9D91-7224C49458BB}">
                <c15:layout/>
              </c:ext>
            </c:extLst>
          </c:dLbls>
          <c:cat>
            <c:strRef>
              <c:f>Лист1!$A$2:$A$4</c:f>
              <c:strCache>
                <c:ptCount val="3"/>
                <c:pt idx="0">
                  <c:v>Дотации на выравнивание</c:v>
                </c:pt>
                <c:pt idx="1">
                  <c:v>Дотации на сбалансированность</c:v>
                </c:pt>
                <c:pt idx="2">
                  <c:v>Субсидии </c:v>
                </c:pt>
              </c:strCache>
            </c:strRef>
          </c:cat>
          <c:val>
            <c:numRef>
              <c:f>Лист1!$B$2:$B$4</c:f>
              <c:numCache>
                <c:formatCode>General</c:formatCode>
                <c:ptCount val="3"/>
                <c:pt idx="0">
                  <c:v>12518</c:v>
                </c:pt>
                <c:pt idx="1">
                  <c:v>6842.3</c:v>
                </c:pt>
                <c:pt idx="2">
                  <c:v>10494.2</c:v>
                </c:pt>
              </c:numCache>
            </c:numRef>
          </c:val>
        </c:ser>
        <c:dLbls/>
        <c:firstSliceAng val="0"/>
      </c:pieChart>
      <c:spPr>
        <a:noFill/>
        <a:ln w="25408">
          <a:noFill/>
        </a:ln>
      </c:spPr>
    </c:plotArea>
    <c:plotVisOnly val="1"/>
    <c:dispBlanksAs val="zero"/>
  </c:chart>
  <c:txPr>
    <a:bodyPr/>
    <a:lstStyle/>
    <a:p>
      <a:pPr>
        <a:defRPr sz="1800"/>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ru-RU"/>
  <c:chart>
    <c:title>
      <c:layout/>
      <c:txPr>
        <a:bodyPr/>
        <a:lstStyle/>
        <a:p>
          <a:pPr>
            <a:defRPr sz="2000">
              <a:latin typeface="Times New Roman" pitchFamily="18" charset="0"/>
              <a:cs typeface="Times New Roman" pitchFamily="18" charset="0"/>
            </a:defRPr>
          </a:pPr>
          <a:endParaRPr lang="ru-RU"/>
        </a:p>
      </c:txPr>
    </c:title>
    <c:plotArea>
      <c:layout>
        <c:manualLayout>
          <c:layoutTarget val="inner"/>
          <c:xMode val="edge"/>
          <c:yMode val="edge"/>
          <c:x val="0.13120779992120107"/>
          <c:y val="0.1544667047223055"/>
          <c:w val="0.80927969515386389"/>
          <c:h val="0.69619378184891711"/>
        </c:manualLayout>
      </c:layout>
      <c:pieChart>
        <c:varyColors val="1"/>
        <c:ser>
          <c:idx val="0"/>
          <c:order val="0"/>
          <c:tx>
            <c:strRef>
              <c:f>Лист1!$B$1</c:f>
              <c:strCache>
                <c:ptCount val="1"/>
                <c:pt idx="0">
                  <c:v>2018 год</c:v>
                </c:pt>
              </c:strCache>
            </c:strRef>
          </c:tx>
          <c:spPr>
            <a:solidFill>
              <a:srgbClr val="FF0000"/>
            </a:solidFill>
          </c:spPr>
          <c:explosion val="14"/>
          <c:dPt>
            <c:idx val="0"/>
            <c:spPr>
              <a:solidFill>
                <a:srgbClr val="00B050"/>
              </a:solidFill>
            </c:spPr>
          </c:dPt>
          <c:dPt>
            <c:idx val="1"/>
          </c:dPt>
          <c:dPt>
            <c:idx val="2"/>
            <c:spPr>
              <a:solidFill>
                <a:srgbClr val="FFC000"/>
              </a:solidFill>
            </c:spPr>
          </c:dPt>
          <c:dLbls>
            <c:dLbl>
              <c:idx val="1"/>
              <c:layout/>
              <c:tx>
                <c:rich>
                  <a:bodyPr/>
                  <a:lstStyle/>
                  <a:p>
                    <a:r>
                      <a:rPr lang="ru-RU"/>
                      <a:t>Дотации </a:t>
                    </a:r>
                    <a:r>
                      <a:rPr lang="ru-RU"/>
                      <a:t>на </a:t>
                    </a:r>
                    <a:r>
                      <a:rPr lang="ru-RU" smtClean="0"/>
                      <a:t>сбалансированность3545,8</a:t>
                    </a:r>
                    <a:r>
                      <a:rPr lang="ru-RU"/>
                      <a:t>; 13%</a:t>
                    </a:r>
                  </a:p>
                </c:rich>
              </c:tx>
              <c:showVal val="1"/>
              <c:showCatName val="1"/>
              <c:showPercent val="1"/>
            </c:dLbl>
            <c:spPr>
              <a:noFill/>
              <a:ln>
                <a:noFill/>
              </a:ln>
              <a:effectLst/>
            </c:spPr>
            <c:txPr>
              <a:bodyPr/>
              <a:lstStyle/>
              <a:p>
                <a:pPr>
                  <a:defRPr sz="1400" b="0">
                    <a:latin typeface="Times New Roman" pitchFamily="18" charset="0"/>
                    <a:cs typeface="Times New Roman" pitchFamily="18" charset="0"/>
                  </a:defRPr>
                </a:pPr>
                <a:endParaRPr lang="ru-RU"/>
              </a:p>
            </c:txPr>
            <c:showVal val="1"/>
            <c:showCatName val="1"/>
            <c:showPercent val="1"/>
            <c:showLeaderLines val="1"/>
            <c:extLst>
              <c:ext xmlns:c15="http://schemas.microsoft.com/office/drawing/2012/chart" uri="{CE6537A1-D6FC-4f65-9D91-7224C49458BB}">
                <c15:layout/>
              </c:ext>
            </c:extLst>
          </c:dLbls>
          <c:cat>
            <c:strRef>
              <c:f>Лист1!$A$2:$A$4</c:f>
              <c:strCache>
                <c:ptCount val="3"/>
                <c:pt idx="0">
                  <c:v>Дотации на выравнивание</c:v>
                </c:pt>
                <c:pt idx="1">
                  <c:v>Дотации на сбалансированность</c:v>
                </c:pt>
                <c:pt idx="2">
                  <c:v>Субсидии</c:v>
                </c:pt>
              </c:strCache>
            </c:strRef>
          </c:cat>
          <c:val>
            <c:numRef>
              <c:f>Лист1!$B$2:$B$4</c:f>
              <c:numCache>
                <c:formatCode>General</c:formatCode>
                <c:ptCount val="3"/>
                <c:pt idx="0">
                  <c:v>11744</c:v>
                </c:pt>
                <c:pt idx="1">
                  <c:v>3545.8</c:v>
                </c:pt>
                <c:pt idx="2">
                  <c:v>11329.5</c:v>
                </c:pt>
              </c:numCache>
            </c:numRef>
          </c:val>
        </c:ser>
        <c:dLbls/>
        <c:firstSliceAng val="0"/>
      </c:pieChart>
      <c:spPr>
        <a:noFill/>
        <a:ln w="25400">
          <a:noFill/>
        </a:ln>
      </c:spPr>
    </c:plotArea>
    <c:plotVisOnly val="1"/>
    <c:dispBlanksAs val="zero"/>
  </c:chart>
  <c:txPr>
    <a:bodyPr/>
    <a:lstStyle/>
    <a:p>
      <a:pPr>
        <a:defRPr sz="1800"/>
      </a:pPr>
      <a:endParaRPr lang="ru-RU"/>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ru-RU"/>
  <c:style val="1"/>
  <c:chart>
    <c:view3D>
      <c:depthPercent val="100"/>
      <c:perspective val="30"/>
    </c:view3D>
    <c:plotArea>
      <c:layout/>
      <c:bar3DChart>
        <c:barDir val="col"/>
        <c:grouping val="standard"/>
        <c:ser>
          <c:idx val="0"/>
          <c:order val="0"/>
          <c:tx>
            <c:strRef>
              <c:f>Лист1!$B$1</c:f>
              <c:strCache>
                <c:ptCount val="1"/>
                <c:pt idx="0">
                  <c:v>2018</c:v>
                </c:pt>
              </c:strCache>
            </c:strRef>
          </c:tx>
          <c:spPr>
            <a:solidFill>
              <a:srgbClr val="00CC00"/>
            </a:solidFill>
          </c:spPr>
          <c:dLbls>
            <c:spPr>
              <a:noFill/>
              <a:ln>
                <a:noFill/>
              </a:ln>
              <a:effectLst/>
            </c:spPr>
            <c:txPr>
              <a:bodyPr/>
              <a:lstStyle/>
              <a:p>
                <a:pPr>
                  <a:defRPr b="1">
                    <a:latin typeface="Times New Roman" pitchFamily="18" charset="0"/>
                    <a:cs typeface="Times New Roman" pitchFamily="18" charset="0"/>
                  </a:defRPr>
                </a:pPr>
                <a:endParaRPr lang="ru-RU"/>
              </a:p>
            </c:txPr>
            <c:showVal val="1"/>
            <c:extLst>
              <c:ext xmlns:c15="http://schemas.microsoft.com/office/drawing/2012/chart" uri="{CE6537A1-D6FC-4f65-9D91-7224C49458BB}">
                <c15:layout/>
                <c15:showLeaderLines val="0"/>
              </c:ext>
            </c:extLst>
          </c:dLbls>
          <c:cat>
            <c:strRef>
              <c:f>Лист1!$A$2</c:f>
              <c:strCache>
                <c:ptCount val="1"/>
                <c:pt idx="0">
                  <c:v>муниципальный долг</c:v>
                </c:pt>
              </c:strCache>
            </c:strRef>
          </c:cat>
          <c:val>
            <c:numRef>
              <c:f>Лист1!$B$2</c:f>
              <c:numCache>
                <c:formatCode>General</c:formatCode>
                <c:ptCount val="1"/>
                <c:pt idx="0">
                  <c:v>26225.5</c:v>
                </c:pt>
              </c:numCache>
            </c:numRef>
          </c:val>
        </c:ser>
        <c:ser>
          <c:idx val="1"/>
          <c:order val="1"/>
          <c:tx>
            <c:strRef>
              <c:f>Лист1!$C$1</c:f>
              <c:strCache>
                <c:ptCount val="1"/>
                <c:pt idx="0">
                  <c:v>2019</c:v>
                </c:pt>
              </c:strCache>
            </c:strRef>
          </c:tx>
          <c:dPt>
            <c:idx val="0"/>
            <c:spPr>
              <a:solidFill>
                <a:srgbClr val="C00000"/>
              </a:solidFill>
            </c:spPr>
          </c:dPt>
          <c:dLbls>
            <c:dLbl>
              <c:idx val="0"/>
              <c:layout>
                <c:manualLayout>
                  <c:x val="0.21306818181818182"/>
                  <c:y val="-2.9393753827311696E-2"/>
                </c:manualLayout>
              </c:layout>
              <c:showVal val="1"/>
            </c:dLbl>
            <c:spPr>
              <a:noFill/>
              <a:ln>
                <a:noFill/>
              </a:ln>
              <a:effectLst/>
            </c:spPr>
            <c:txPr>
              <a:bodyPr/>
              <a:lstStyle/>
              <a:p>
                <a:pPr>
                  <a:defRPr b="1">
                    <a:latin typeface="Times New Roman" pitchFamily="18" charset="0"/>
                    <a:cs typeface="Times New Roman" pitchFamily="18" charset="0"/>
                  </a:defRPr>
                </a:pPr>
                <a:endParaRPr lang="ru-RU"/>
              </a:p>
            </c:txPr>
            <c:showVal val="1"/>
            <c:extLst>
              <c:ext xmlns:c15="http://schemas.microsoft.com/office/drawing/2012/chart" uri="{CE6537A1-D6FC-4f65-9D91-7224C49458BB}">
                <c15:layout/>
                <c15:showLeaderLines val="0"/>
              </c:ext>
            </c:extLst>
          </c:dLbls>
          <c:cat>
            <c:strRef>
              <c:f>Лист1!$A$2</c:f>
              <c:strCache>
                <c:ptCount val="1"/>
                <c:pt idx="0">
                  <c:v>муниципальный долг</c:v>
                </c:pt>
              </c:strCache>
            </c:strRef>
          </c:cat>
          <c:val>
            <c:numRef>
              <c:f>Лист1!$C$2</c:f>
              <c:numCache>
                <c:formatCode>General</c:formatCode>
                <c:ptCount val="1"/>
                <c:pt idx="0">
                  <c:v>16425.5</c:v>
                </c:pt>
              </c:numCache>
            </c:numRef>
          </c:val>
        </c:ser>
        <c:dLbls/>
        <c:shape val="cylinder"/>
        <c:axId val="152070016"/>
        <c:axId val="152071552"/>
        <c:axId val="151977024"/>
      </c:bar3DChart>
      <c:catAx>
        <c:axId val="152070016"/>
        <c:scaling>
          <c:orientation val="minMax"/>
        </c:scaling>
        <c:axPos val="b"/>
        <c:numFmt formatCode="General" sourceLinked="1"/>
        <c:tickLblPos val="nextTo"/>
        <c:txPr>
          <a:bodyPr/>
          <a:lstStyle/>
          <a:p>
            <a:pPr>
              <a:defRPr b="1">
                <a:latin typeface="Times New Roman" pitchFamily="18" charset="0"/>
                <a:cs typeface="Times New Roman" pitchFamily="18" charset="0"/>
              </a:defRPr>
            </a:pPr>
            <a:endParaRPr lang="ru-RU"/>
          </a:p>
        </c:txPr>
        <c:crossAx val="152071552"/>
        <c:crosses val="autoZero"/>
        <c:auto val="1"/>
        <c:lblAlgn val="ctr"/>
        <c:lblOffset val="100"/>
      </c:catAx>
      <c:valAx>
        <c:axId val="152071552"/>
        <c:scaling>
          <c:orientation val="minMax"/>
        </c:scaling>
        <c:axPos val="l"/>
        <c:majorGridlines/>
        <c:numFmt formatCode="General" sourceLinked="1"/>
        <c:tickLblPos val="nextTo"/>
        <c:crossAx val="152070016"/>
        <c:crosses val="autoZero"/>
        <c:crossBetween val="between"/>
      </c:valAx>
      <c:serAx>
        <c:axId val="151977024"/>
        <c:scaling>
          <c:orientation val="minMax"/>
        </c:scaling>
        <c:axPos val="b"/>
        <c:numFmt formatCode="General" sourceLinked="1"/>
        <c:tickLblPos val="nextTo"/>
        <c:spPr>
          <a:ln w="3172">
            <a:solidFill>
              <a:srgbClr val="808080"/>
            </a:solidFill>
            <a:prstDash val="solid"/>
          </a:ln>
        </c:spPr>
        <c:txPr>
          <a:bodyPr rot="0" vert="horz"/>
          <a:lstStyle/>
          <a:p>
            <a:pPr>
              <a:defRPr sz="1798" b="1" i="0" u="none" strike="noStrike" baseline="0">
                <a:solidFill>
                  <a:srgbClr val="000000"/>
                </a:solidFill>
                <a:latin typeface="Times New Roman" pitchFamily="18" charset="0"/>
                <a:ea typeface="Calibri"/>
                <a:cs typeface="Times New Roman" pitchFamily="18" charset="0"/>
              </a:defRPr>
            </a:pPr>
            <a:endParaRPr lang="ru-RU"/>
          </a:p>
        </c:txPr>
        <c:crossAx val="152071552"/>
        <c:crosses val="autoZero"/>
        <c:tickLblSkip val="1"/>
        <c:tickMarkSkip val="1"/>
      </c:serAx>
      <c:spPr>
        <a:noFill/>
        <a:ln w="25374">
          <a:noFill/>
        </a:ln>
      </c:spPr>
    </c:plotArea>
    <c:plotVisOnly val="1"/>
    <c:dispBlanksAs val="gap"/>
  </c:chart>
  <c:txPr>
    <a:bodyPr/>
    <a:lstStyle/>
    <a:p>
      <a:pPr>
        <a:defRPr sz="1798"/>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style val="34"/>
  <c:chart>
    <c:view3D>
      <c:depthPercent val="100"/>
      <c:perspective val="30"/>
    </c:view3D>
    <c:floor>
      <c:spPr>
        <a:gradFill flip="none" rotWithShape="1">
          <a:gsLst>
            <a:gs pos="0">
              <a:srgbClr val="DDEBCF"/>
            </a:gs>
            <a:gs pos="50000">
              <a:srgbClr val="9CB86E"/>
            </a:gs>
            <a:gs pos="100000">
              <a:srgbClr val="156B13"/>
            </a:gs>
          </a:gsLst>
          <a:lin ang="10800000" scaled="1"/>
          <a:tileRect/>
        </a:gradFill>
      </c:spPr>
    </c:floor>
    <c:sideWall>
      <c:spPr>
        <a:gradFill flip="none" rotWithShape="1">
          <a:gsLst>
            <a:gs pos="0">
              <a:srgbClr val="DDEBCF"/>
            </a:gs>
            <a:gs pos="50000">
              <a:srgbClr val="9CB86E"/>
            </a:gs>
            <a:gs pos="100000">
              <a:srgbClr val="156B13"/>
            </a:gs>
          </a:gsLst>
          <a:lin ang="10800000" scaled="1"/>
          <a:tileRect/>
        </a:gradFill>
      </c:spPr>
    </c:sideWall>
    <c:backWall>
      <c:spPr>
        <a:gradFill flip="none" rotWithShape="1">
          <a:gsLst>
            <a:gs pos="0">
              <a:srgbClr val="DDEBCF"/>
            </a:gs>
            <a:gs pos="50000">
              <a:srgbClr val="9CB86E"/>
            </a:gs>
            <a:gs pos="100000">
              <a:srgbClr val="156B13"/>
            </a:gs>
          </a:gsLst>
          <a:lin ang="10800000" scaled="1"/>
          <a:tileRect/>
        </a:gradFill>
      </c:spPr>
    </c:backWall>
    <c:plotArea>
      <c:layout>
        <c:manualLayout>
          <c:layoutTarget val="inner"/>
          <c:xMode val="edge"/>
          <c:yMode val="edge"/>
          <c:x val="0.10797719639883714"/>
          <c:y val="2.3873018043019004E-2"/>
          <c:w val="0.89202280360116271"/>
          <c:h val="0.83144978072738918"/>
        </c:manualLayout>
      </c:layout>
      <c:bar3DChart>
        <c:barDir val="col"/>
        <c:grouping val="clustered"/>
        <c:ser>
          <c:idx val="0"/>
          <c:order val="0"/>
          <c:tx>
            <c:strRef>
              <c:f>Лист1!$B$1</c:f>
              <c:strCache>
                <c:ptCount val="1"/>
                <c:pt idx="0">
                  <c:v>2018 год</c:v>
                </c:pt>
              </c:strCache>
            </c:strRef>
          </c:tx>
          <c:spPr>
            <a:solidFill>
              <a:srgbClr val="FFC000"/>
            </a:solidFill>
          </c:spPr>
          <c:dPt>
            <c:idx val="0"/>
            <c:spPr>
              <a:solidFill>
                <a:srgbClr val="FF9900"/>
              </a:solidFill>
            </c:spPr>
          </c:dPt>
          <c:dPt>
            <c:idx val="1"/>
            <c:spPr>
              <a:solidFill>
                <a:srgbClr val="FF9900"/>
              </a:solidFill>
            </c:spPr>
          </c:dPt>
          <c:dPt>
            <c:idx val="2"/>
            <c:spPr>
              <a:solidFill>
                <a:srgbClr val="FF9900"/>
              </a:solidFill>
            </c:spPr>
          </c:dPt>
          <c:dLbls>
            <c:dLbl>
              <c:idx val="0"/>
              <c:layout>
                <c:manualLayout>
                  <c:x val="-2.5806451612903236E-2"/>
                  <c:y val="-1.8470420149337686E-2"/>
                </c:manualLayout>
              </c:layout>
              <c:tx>
                <c:rich>
                  <a:bodyPr/>
                  <a:lstStyle/>
                  <a:p>
                    <a:pPr>
                      <a:defRPr/>
                    </a:pPr>
                    <a:r>
                      <a:rPr lang="en-US" b="1" dirty="0">
                        <a:solidFill>
                          <a:srgbClr val="FF9900"/>
                        </a:solidFill>
                        <a:latin typeface="Times New Roman" pitchFamily="18" charset="0"/>
                        <a:cs typeface="Times New Roman" pitchFamily="18" charset="0"/>
                      </a:rPr>
                      <a:t>219834,1</a:t>
                    </a:r>
                  </a:p>
                </c:rich>
              </c:tx>
              <c:spPr/>
              <c:extLst>
                <c:ext xmlns:c15="http://schemas.microsoft.com/office/drawing/2012/chart" uri="{CE6537A1-D6FC-4f65-9D91-7224C49458BB}"/>
              </c:extLst>
            </c:dLbl>
            <c:dLbl>
              <c:idx val="1"/>
              <c:layout/>
              <c:tx>
                <c:rich>
                  <a:bodyPr/>
                  <a:lstStyle/>
                  <a:p>
                    <a:pPr>
                      <a:defRPr/>
                    </a:pPr>
                    <a:r>
                      <a:rPr lang="en-US" b="1" dirty="0">
                        <a:solidFill>
                          <a:srgbClr val="FF9900"/>
                        </a:solidFill>
                        <a:latin typeface="Times New Roman" pitchFamily="18" charset="0"/>
                        <a:cs typeface="Times New Roman" pitchFamily="18" charset="0"/>
                      </a:rPr>
                      <a:t>19474,5</a:t>
                    </a:r>
                  </a:p>
                </c:rich>
              </c:tx>
              <c:spPr/>
              <c:extLst>
                <c:ext xmlns:c15="http://schemas.microsoft.com/office/drawing/2012/chart" uri="{CE6537A1-D6FC-4f65-9D91-7224C49458BB}"/>
              </c:extLst>
            </c:dLbl>
            <c:dLbl>
              <c:idx val="2"/>
              <c:layout>
                <c:manualLayout>
                  <c:x val="-2.0071684587813648E-2"/>
                  <c:y val="-2.3088025186672155E-3"/>
                </c:manualLayout>
              </c:layout>
              <c:tx>
                <c:rich>
                  <a:bodyPr/>
                  <a:lstStyle/>
                  <a:p>
                    <a:pPr>
                      <a:defRPr/>
                    </a:pPr>
                    <a:r>
                      <a:rPr lang="en-US" b="1" dirty="0" smtClean="0">
                        <a:solidFill>
                          <a:srgbClr val="FF9900"/>
                        </a:solidFill>
                        <a:latin typeface="Times New Roman" pitchFamily="18" charset="0"/>
                        <a:cs typeface="Times New Roman" pitchFamily="18" charset="0"/>
                      </a:rPr>
                      <a:t>440250</a:t>
                    </a:r>
                    <a:r>
                      <a:rPr lang="ru-RU" b="1" dirty="0" smtClean="0">
                        <a:solidFill>
                          <a:srgbClr val="FF9900"/>
                        </a:solidFill>
                        <a:latin typeface="Times New Roman" pitchFamily="18" charset="0"/>
                        <a:cs typeface="Times New Roman" pitchFamily="18" charset="0"/>
                      </a:rPr>
                      <a:t>,0</a:t>
                    </a:r>
                    <a:endParaRPr lang="en-US" b="1" dirty="0">
                      <a:solidFill>
                        <a:srgbClr val="FF9900"/>
                      </a:solidFill>
                      <a:latin typeface="Times New Roman" pitchFamily="18" charset="0"/>
                      <a:cs typeface="Times New Roman" pitchFamily="18" charset="0"/>
                    </a:endParaRPr>
                  </a:p>
                </c:rich>
              </c:tx>
              <c:spPr/>
              <c:extLst>
                <c:ext xmlns:c15="http://schemas.microsoft.com/office/drawing/2012/chart" uri="{CE6537A1-D6FC-4f65-9D91-7224C49458BB}"/>
              </c:extLst>
            </c:dLbl>
            <c:spPr>
              <a:noFill/>
              <a:ln>
                <a:noFill/>
              </a:ln>
              <a:effectLst/>
            </c:spPr>
            <c:showVal val="1"/>
            <c:extLst>
              <c:ext xmlns:c15="http://schemas.microsoft.com/office/drawing/2012/chart" uri="{CE6537A1-D6FC-4f65-9D91-7224C49458BB}">
                <c15:showLeaderLines val="0"/>
              </c:ext>
            </c:extLst>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General</c:formatCode>
                <c:ptCount val="3"/>
                <c:pt idx="0">
                  <c:v>219834.1</c:v>
                </c:pt>
                <c:pt idx="1">
                  <c:v>19474.5</c:v>
                </c:pt>
                <c:pt idx="2">
                  <c:v>440250</c:v>
                </c:pt>
              </c:numCache>
            </c:numRef>
          </c:val>
        </c:ser>
        <c:ser>
          <c:idx val="1"/>
          <c:order val="1"/>
          <c:tx>
            <c:strRef>
              <c:f>Лист1!$C$1</c:f>
              <c:strCache>
                <c:ptCount val="1"/>
                <c:pt idx="0">
                  <c:v>2019 год</c:v>
                </c:pt>
              </c:strCache>
            </c:strRef>
          </c:tx>
          <c:spPr>
            <a:solidFill>
              <a:srgbClr val="FF0000"/>
            </a:solidFill>
          </c:spPr>
          <c:dLbls>
            <c:dLbl>
              <c:idx val="0"/>
              <c:layout>
                <c:manualLayout>
                  <c:x val="5.4480286738351306E-2"/>
                  <c:y val="-2.7705630224006586E-2"/>
                </c:manualLayout>
              </c:layout>
              <c:tx>
                <c:rich>
                  <a:bodyPr/>
                  <a:lstStyle/>
                  <a:p>
                    <a:pPr>
                      <a:defRPr/>
                    </a:pPr>
                    <a:r>
                      <a:rPr lang="en-US" b="1" dirty="0">
                        <a:solidFill>
                          <a:srgbClr val="C00000"/>
                        </a:solidFill>
                        <a:latin typeface="Times New Roman" pitchFamily="18" charset="0"/>
                        <a:cs typeface="Times New Roman" pitchFamily="18" charset="0"/>
                      </a:rPr>
                      <a:t>279685,3</a:t>
                    </a:r>
                  </a:p>
                </c:rich>
              </c:tx>
              <c:spPr/>
              <c:extLst>
                <c:ext xmlns:c15="http://schemas.microsoft.com/office/drawing/2012/chart" uri="{CE6537A1-D6FC-4f65-9D91-7224C49458BB}"/>
              </c:extLst>
            </c:dLbl>
            <c:dLbl>
              <c:idx val="1"/>
              <c:layout>
                <c:manualLayout>
                  <c:x val="5.734767025089612E-2"/>
                  <c:y val="-3.4632037780008229E-2"/>
                </c:manualLayout>
              </c:layout>
              <c:tx>
                <c:rich>
                  <a:bodyPr/>
                  <a:lstStyle/>
                  <a:p>
                    <a:pPr>
                      <a:defRPr/>
                    </a:pPr>
                    <a:r>
                      <a:rPr lang="en-US" b="1" dirty="0">
                        <a:solidFill>
                          <a:srgbClr val="C00000"/>
                        </a:solidFill>
                        <a:latin typeface="Times New Roman" pitchFamily="18" charset="0"/>
                        <a:cs typeface="Times New Roman" pitchFamily="18" charset="0"/>
                      </a:rPr>
                      <a:t>17921,2</a:t>
                    </a:r>
                  </a:p>
                </c:rich>
              </c:tx>
              <c:spPr/>
              <c:extLst>
                <c:ext xmlns:c15="http://schemas.microsoft.com/office/drawing/2012/chart" uri="{CE6537A1-D6FC-4f65-9D91-7224C49458BB}"/>
              </c:extLst>
            </c:dLbl>
            <c:dLbl>
              <c:idx val="2"/>
              <c:layout>
                <c:manualLayout>
                  <c:x val="6.1648745519713125E-2"/>
                  <c:y val="0"/>
                </c:manualLayout>
              </c:layout>
              <c:tx>
                <c:rich>
                  <a:bodyPr/>
                  <a:lstStyle/>
                  <a:p>
                    <a:pPr>
                      <a:defRPr/>
                    </a:pPr>
                    <a:r>
                      <a:rPr lang="en-US" b="1" dirty="0">
                        <a:solidFill>
                          <a:srgbClr val="C00000"/>
                        </a:solidFill>
                        <a:latin typeface="Times New Roman" pitchFamily="18" charset="0"/>
                        <a:cs typeface="Times New Roman" pitchFamily="18" charset="0"/>
                      </a:rPr>
                      <a:t>452862,8</a:t>
                    </a:r>
                  </a:p>
                </c:rich>
              </c:tx>
              <c:spPr/>
              <c:extLst>
                <c:ext xmlns:c15="http://schemas.microsoft.com/office/drawing/2012/chart" uri="{CE6537A1-D6FC-4f65-9D91-7224C49458BB}"/>
              </c:extLst>
            </c:dLbl>
            <c:spPr>
              <a:noFill/>
              <a:ln>
                <a:noFill/>
              </a:ln>
              <a:effectLst/>
            </c:spPr>
            <c:showVal val="1"/>
            <c:extLst>
              <c:ext xmlns:c15="http://schemas.microsoft.com/office/drawing/2012/chart" uri="{CE6537A1-D6FC-4f65-9D91-7224C49458BB}">
                <c15:showLeaderLines val="0"/>
              </c:ext>
            </c:extLst>
          </c:dLbls>
          <c:cat>
            <c:strRef>
              <c:f>Лист1!$A$2:$A$4</c:f>
              <c:strCache>
                <c:ptCount val="3"/>
                <c:pt idx="0">
                  <c:v>Налоговые доходы</c:v>
                </c:pt>
                <c:pt idx="1">
                  <c:v>Неналоговые доходы</c:v>
                </c:pt>
                <c:pt idx="2">
                  <c:v>Безвозмездные поступления</c:v>
                </c:pt>
              </c:strCache>
            </c:strRef>
          </c:cat>
          <c:val>
            <c:numRef>
              <c:f>Лист1!$C$2:$C$4</c:f>
              <c:numCache>
                <c:formatCode>General</c:formatCode>
                <c:ptCount val="3"/>
                <c:pt idx="0">
                  <c:v>279685.3</c:v>
                </c:pt>
                <c:pt idx="1">
                  <c:v>17921.2</c:v>
                </c:pt>
                <c:pt idx="2">
                  <c:v>452862.8</c:v>
                </c:pt>
              </c:numCache>
            </c:numRef>
          </c:val>
        </c:ser>
        <c:dLbls/>
        <c:shape val="box"/>
        <c:axId val="98352128"/>
        <c:axId val="99828480"/>
        <c:axId val="0"/>
      </c:bar3DChart>
      <c:catAx>
        <c:axId val="98352128"/>
        <c:scaling>
          <c:orientation val="minMax"/>
        </c:scaling>
        <c:axPos val="b"/>
        <c:numFmt formatCode="General" sourceLinked="1"/>
        <c:tickLblPos val="nextTo"/>
        <c:txPr>
          <a:bodyPr/>
          <a:lstStyle/>
          <a:p>
            <a:pPr>
              <a:defRPr b="1">
                <a:solidFill>
                  <a:srgbClr val="002060"/>
                </a:solidFill>
                <a:latin typeface="Times New Roman" pitchFamily="18" charset="0"/>
                <a:cs typeface="Times New Roman" pitchFamily="18" charset="0"/>
              </a:defRPr>
            </a:pPr>
            <a:endParaRPr lang="ru-RU"/>
          </a:p>
        </c:txPr>
        <c:crossAx val="99828480"/>
        <c:crosses val="autoZero"/>
        <c:auto val="1"/>
        <c:lblAlgn val="ctr"/>
        <c:lblOffset val="100"/>
      </c:catAx>
      <c:valAx>
        <c:axId val="99828480"/>
        <c:scaling>
          <c:orientation val="minMax"/>
        </c:scaling>
        <c:axPos val="l"/>
        <c:majorGridlines/>
        <c:numFmt formatCode="General" sourceLinked="1"/>
        <c:tickLblPos val="nextTo"/>
        <c:txPr>
          <a:bodyPr/>
          <a:lstStyle/>
          <a:p>
            <a:pPr>
              <a:defRPr b="1">
                <a:solidFill>
                  <a:srgbClr val="002060"/>
                </a:solidFill>
                <a:latin typeface="Times New Roman" pitchFamily="18" charset="0"/>
                <a:cs typeface="Times New Roman" pitchFamily="18" charset="0"/>
              </a:defRPr>
            </a:pPr>
            <a:endParaRPr lang="ru-RU"/>
          </a:p>
        </c:txPr>
        <c:crossAx val="98352128"/>
        <c:crosses val="autoZero"/>
        <c:crossBetween val="between"/>
      </c:valAx>
      <c:spPr>
        <a:gradFill flip="none" rotWithShape="1">
          <a:gsLst>
            <a:gs pos="0">
              <a:srgbClr val="DDEBCF"/>
            </a:gs>
            <a:gs pos="50000">
              <a:srgbClr val="9CB86E"/>
            </a:gs>
            <a:gs pos="100000">
              <a:srgbClr val="156B13"/>
            </a:gs>
          </a:gsLst>
          <a:lin ang="10800000" scaled="1"/>
          <a:tileRect/>
        </a:gradFill>
      </c:spPr>
    </c:plotArea>
    <c:legend>
      <c:legendPos val="b"/>
      <c:layout/>
      <c:txPr>
        <a:bodyPr/>
        <a:lstStyle/>
        <a:p>
          <a:pPr>
            <a:defRPr b="1">
              <a:solidFill>
                <a:srgbClr val="002060"/>
              </a:solidFill>
              <a:latin typeface="Times New Roman" pitchFamily="18" charset="0"/>
              <a:cs typeface="Times New Roman" pitchFamily="18" charset="0"/>
            </a:defRPr>
          </a:pPr>
          <a:endParaRPr lang="ru-RU"/>
        </a:p>
      </c:txPr>
    </c:legend>
    <c:plotVisOnly val="1"/>
    <c:dispBlanksAs val="gap"/>
  </c:chart>
  <c:txPr>
    <a:bodyPr/>
    <a:lstStyle/>
    <a:p>
      <a:pPr>
        <a:defRPr sz="1798"/>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autoTitleDeleted val="1"/>
    <c:view3D>
      <c:rotX val="30"/>
      <c:perspective val="30"/>
    </c:view3D>
    <c:plotArea>
      <c:layout>
        <c:manualLayout>
          <c:layoutTarget val="inner"/>
          <c:xMode val="edge"/>
          <c:yMode val="edge"/>
          <c:x val="9.2637303683525667E-3"/>
          <c:y val="7.9140107486564174E-4"/>
          <c:w val="0.91437658466830718"/>
          <c:h val="0.9992086043323285"/>
        </c:manualLayout>
      </c:layout>
      <c:pie3DChart>
        <c:varyColors val="1"/>
        <c:ser>
          <c:idx val="0"/>
          <c:order val="0"/>
          <c:tx>
            <c:strRef>
              <c:f>Лист1!$B$1</c:f>
              <c:strCache>
                <c:ptCount val="1"/>
                <c:pt idx="0">
                  <c:v>Доходы</c:v>
                </c:pt>
              </c:strCache>
            </c:strRef>
          </c:tx>
          <c:explosion val="25"/>
          <c:dPt>
            <c:idx val="0"/>
            <c:spPr>
              <a:solidFill>
                <a:srgbClr val="00CC00"/>
              </a:solidFill>
            </c:spPr>
          </c:dPt>
          <c:dPt>
            <c:idx val="1"/>
            <c:spPr>
              <a:solidFill>
                <a:srgbClr val="FF0000"/>
              </a:solidFill>
            </c:spPr>
          </c:dPt>
          <c:dPt>
            <c:idx val="2"/>
            <c:spPr>
              <a:solidFill>
                <a:srgbClr val="006600"/>
              </a:solidFill>
            </c:spPr>
          </c:dPt>
          <c:dPt>
            <c:idx val="3"/>
            <c:spPr>
              <a:solidFill>
                <a:srgbClr val="00B0F0"/>
              </a:solidFill>
            </c:spPr>
          </c:dPt>
          <c:dPt>
            <c:idx val="4"/>
            <c:spPr>
              <a:solidFill>
                <a:srgbClr val="00FF99"/>
              </a:solidFill>
            </c:spPr>
          </c:dPt>
          <c:dPt>
            <c:idx val="5"/>
            <c:spPr>
              <a:solidFill>
                <a:srgbClr val="FFFF00"/>
              </a:solidFill>
            </c:spPr>
          </c:dPt>
          <c:dPt>
            <c:idx val="6"/>
            <c:spPr>
              <a:solidFill>
                <a:srgbClr val="7030A0"/>
              </a:solidFill>
            </c:spPr>
          </c:dPt>
          <c:dPt>
            <c:idx val="7"/>
            <c:spPr>
              <a:solidFill>
                <a:srgbClr val="FF9900"/>
              </a:solidFill>
            </c:spPr>
          </c:dPt>
          <c:dPt>
            <c:idx val="8"/>
            <c:spPr>
              <a:solidFill>
                <a:schemeClr val="accent2">
                  <a:lumMod val="75000"/>
                </a:schemeClr>
              </a:solidFill>
            </c:spPr>
          </c:dPt>
          <c:dPt>
            <c:idx val="9"/>
            <c:spPr>
              <a:solidFill>
                <a:srgbClr val="FF33CC"/>
              </a:solidFill>
            </c:spPr>
          </c:dPt>
          <c:dLbls>
            <c:dLbl>
              <c:idx val="0"/>
              <c:layout>
                <c:manualLayout>
                  <c:x val="-0.15683562138140494"/>
                  <c:y val="4.4463138276270582E-2"/>
                </c:manualLayout>
              </c:layout>
              <c:tx>
                <c:rich>
                  <a:bodyPr/>
                  <a:lstStyle/>
                  <a:p>
                    <a:pPr>
                      <a:defRPr sz="1198" b="1">
                        <a:latin typeface="Times New Roman" pitchFamily="18" charset="0"/>
                        <a:cs typeface="Times New Roman" pitchFamily="18" charset="0"/>
                      </a:defRPr>
                    </a:pPr>
                    <a:r>
                      <a:rPr lang="ru-RU" dirty="0"/>
                      <a:t>НДФЛ
108399,5
</a:t>
                    </a:r>
                    <a:r>
                      <a:rPr lang="ru-RU" dirty="0" smtClean="0"/>
                      <a:t>36,4%</a:t>
                    </a:r>
                    <a:endParaRPr lang="ru-RU" dirty="0"/>
                  </a:p>
                </c:rich>
              </c:tx>
              <c:spPr/>
              <c:dLblPos val="bestFit"/>
              <c:extLst>
                <c:ext xmlns:c15="http://schemas.microsoft.com/office/drawing/2012/chart" uri="{CE6537A1-D6FC-4f65-9D91-7224C49458BB}"/>
              </c:extLst>
            </c:dLbl>
            <c:dLbl>
              <c:idx val="1"/>
              <c:layout>
                <c:manualLayout>
                  <c:x val="7.7769846765830111E-2"/>
                  <c:y val="9.9820689080531627E-2"/>
                </c:manualLayout>
              </c:layout>
              <c:tx>
                <c:rich>
                  <a:bodyPr/>
                  <a:lstStyle/>
                  <a:p>
                    <a:pPr>
                      <a:defRPr sz="1198" b="1">
                        <a:latin typeface="Times New Roman" pitchFamily="18" charset="0"/>
                        <a:cs typeface="Times New Roman" pitchFamily="18" charset="0"/>
                      </a:defRPr>
                    </a:pPr>
                    <a:r>
                      <a:rPr lang="ru-RU" dirty="0"/>
                      <a:t>ЕНВД
14492
</a:t>
                    </a:r>
                    <a:r>
                      <a:rPr lang="ru-RU" dirty="0" smtClean="0"/>
                      <a:t>4,9%</a:t>
                    </a:r>
                    <a:endParaRPr lang="ru-RU" dirty="0"/>
                  </a:p>
                </c:rich>
              </c:tx>
              <c:spPr/>
              <c:dLblPos val="bestFit"/>
              <c:extLst>
                <c:ext xmlns:c15="http://schemas.microsoft.com/office/drawing/2012/chart" uri="{CE6537A1-D6FC-4f65-9D91-7224C49458BB}"/>
              </c:extLst>
            </c:dLbl>
            <c:dLbl>
              <c:idx val="2"/>
              <c:layout>
                <c:manualLayout>
                  <c:x val="-0.1275239322207157"/>
                  <c:y val="6.2798483522893009E-2"/>
                </c:manualLayout>
              </c:layout>
              <c:tx>
                <c:rich>
                  <a:bodyPr/>
                  <a:lstStyle/>
                  <a:p>
                    <a:pPr>
                      <a:defRPr sz="1198" b="1">
                        <a:latin typeface="Times New Roman" pitchFamily="18" charset="0"/>
                        <a:cs typeface="Times New Roman" pitchFamily="18" charset="0"/>
                      </a:defRPr>
                    </a:pPr>
                    <a:r>
                      <a:rPr lang="ru-RU" dirty="0"/>
                      <a:t>Акцизы
9720,9
</a:t>
                    </a:r>
                    <a:r>
                      <a:rPr lang="ru-RU" dirty="0" smtClean="0"/>
                      <a:t>3,3%</a:t>
                    </a:r>
                    <a:endParaRPr lang="ru-RU" dirty="0"/>
                  </a:p>
                </c:rich>
              </c:tx>
              <c:spPr/>
              <c:dLblPos val="bestFit"/>
              <c:extLst>
                <c:ext xmlns:c15="http://schemas.microsoft.com/office/drawing/2012/chart" uri="{CE6537A1-D6FC-4f65-9D91-7224C49458BB}"/>
              </c:extLst>
            </c:dLbl>
            <c:dLbl>
              <c:idx val="3"/>
              <c:layout>
                <c:manualLayout>
                  <c:x val="0.14392018583870067"/>
                  <c:y val="-0.12419795990228623"/>
                </c:manualLayout>
              </c:layout>
              <c:tx>
                <c:rich>
                  <a:bodyPr/>
                  <a:lstStyle/>
                  <a:p>
                    <a:pPr>
                      <a:defRPr sz="1198" b="1">
                        <a:latin typeface="Times New Roman" pitchFamily="18" charset="0"/>
                        <a:cs typeface="Times New Roman" pitchFamily="18" charset="0"/>
                      </a:defRPr>
                    </a:pPr>
                    <a:r>
                      <a:rPr lang="ru-RU" dirty="0" smtClean="0"/>
                      <a:t>НДПИ</a:t>
                    </a:r>
                    <a:r>
                      <a:rPr lang="ru-RU" dirty="0"/>
                      <a:t>
144133,1
</a:t>
                    </a:r>
                    <a:r>
                      <a:rPr lang="ru-RU" dirty="0" smtClean="0"/>
                      <a:t>48,4%</a:t>
                    </a:r>
                    <a:endParaRPr lang="ru-RU" dirty="0"/>
                  </a:p>
                </c:rich>
              </c:tx>
              <c:spPr/>
              <c:dLblPos val="bestFit"/>
              <c:extLst>
                <c:ext xmlns:c15="http://schemas.microsoft.com/office/drawing/2012/chart" uri="{CE6537A1-D6FC-4f65-9D91-7224C49458BB}"/>
              </c:extLst>
            </c:dLbl>
            <c:dLbl>
              <c:idx val="4"/>
              <c:layout>
                <c:manualLayout>
                  <c:x val="-0.17180841110537373"/>
                  <c:y val="0.12966579177602799"/>
                </c:manualLayout>
              </c:layout>
              <c:tx>
                <c:rich>
                  <a:bodyPr/>
                  <a:lstStyle/>
                  <a:p>
                    <a:pPr>
                      <a:defRPr sz="1198" b="1">
                        <a:latin typeface="Times New Roman" pitchFamily="18" charset="0"/>
                        <a:cs typeface="Times New Roman" pitchFamily="18" charset="0"/>
                      </a:defRPr>
                    </a:pPr>
                    <a:r>
                      <a:rPr lang="ru-RU" dirty="0" err="1"/>
                      <a:t>Гос.пошлина</a:t>
                    </a:r>
                    <a:r>
                      <a:rPr lang="ru-RU" dirty="0"/>
                      <a:t>
2939,8
</a:t>
                    </a:r>
                    <a:r>
                      <a:rPr lang="ru-RU" dirty="0" smtClean="0"/>
                      <a:t>1%</a:t>
                    </a:r>
                    <a:endParaRPr lang="ru-RU" dirty="0"/>
                  </a:p>
                </c:rich>
              </c:tx>
              <c:spPr/>
              <c:dLblPos val="bestFit"/>
              <c:extLst>
                <c:ext xmlns:c15="http://schemas.microsoft.com/office/drawing/2012/chart" uri="{CE6537A1-D6FC-4f65-9D91-7224C49458BB}"/>
              </c:extLst>
            </c:dLbl>
            <c:dLbl>
              <c:idx val="5"/>
              <c:layout>
                <c:manualLayout>
                  <c:x val="-0.2213289531175896"/>
                  <c:y val="1.058201058201058E-2"/>
                </c:manualLayout>
              </c:layout>
              <c:tx>
                <c:rich>
                  <a:bodyPr/>
                  <a:lstStyle/>
                  <a:p>
                    <a:pPr>
                      <a:defRPr sz="1198" b="1">
                        <a:latin typeface="Times New Roman" pitchFamily="18" charset="0"/>
                        <a:cs typeface="Times New Roman" pitchFamily="18" charset="0"/>
                      </a:defRPr>
                    </a:pPr>
                    <a:r>
                      <a:rPr lang="ru-RU" sz="1198" b="1" dirty="0">
                        <a:latin typeface="Times New Roman" pitchFamily="18" charset="0"/>
                        <a:cs typeface="Times New Roman" pitchFamily="18" charset="0"/>
                      </a:rPr>
                      <a:t>Доходы от использования имущества
</a:t>
                    </a:r>
                    <a:r>
                      <a:rPr lang="ru-RU" sz="1198" b="1" dirty="0" smtClean="0">
                        <a:latin typeface="Times New Roman" pitchFamily="18" charset="0"/>
                        <a:cs typeface="Times New Roman" pitchFamily="18" charset="0"/>
                      </a:rPr>
                      <a:t>11167,2</a:t>
                    </a:r>
                    <a:r>
                      <a:rPr lang="ru-RU" sz="1198" b="1" dirty="0">
                        <a:latin typeface="Times New Roman" pitchFamily="18" charset="0"/>
                        <a:cs typeface="Times New Roman" pitchFamily="18" charset="0"/>
                      </a:rPr>
                      <a:t>
</a:t>
                    </a:r>
                    <a:r>
                      <a:rPr lang="ru-RU" sz="1198" b="1" dirty="0" smtClean="0">
                        <a:latin typeface="Times New Roman" pitchFamily="18" charset="0"/>
                        <a:cs typeface="Times New Roman" pitchFamily="18" charset="0"/>
                      </a:rPr>
                      <a:t>3,8%</a:t>
                    </a:r>
                    <a:endParaRPr lang="ru-RU" sz="1199" b="1" dirty="0">
                      <a:latin typeface="Times New Roman" pitchFamily="18" charset="0"/>
                      <a:cs typeface="Times New Roman" pitchFamily="18" charset="0"/>
                    </a:endParaRPr>
                  </a:p>
                </c:rich>
              </c:tx>
              <c:spPr/>
              <c:dLblPos val="bestFit"/>
              <c:extLst>
                <c:ext xmlns:c15="http://schemas.microsoft.com/office/drawing/2012/chart" uri="{CE6537A1-D6FC-4f65-9D91-7224C49458BB}"/>
              </c:extLst>
            </c:dLbl>
            <c:dLbl>
              <c:idx val="6"/>
              <c:layout>
                <c:manualLayout>
                  <c:x val="-7.4675983487385342E-2"/>
                  <c:y val="-7.4310789321185497E-2"/>
                </c:manualLayout>
              </c:layout>
              <c:tx>
                <c:rich>
                  <a:bodyPr/>
                  <a:lstStyle/>
                  <a:p>
                    <a:pPr>
                      <a:defRPr sz="1198" b="1">
                        <a:latin typeface="Times New Roman" pitchFamily="18" charset="0"/>
                        <a:cs typeface="Times New Roman" pitchFamily="18" charset="0"/>
                      </a:defRPr>
                    </a:pPr>
                    <a:r>
                      <a:rPr lang="ru-RU" dirty="0"/>
                      <a:t>Доходы от продажи
944,4
</a:t>
                    </a:r>
                    <a:r>
                      <a:rPr lang="ru-RU" dirty="0" smtClean="0"/>
                      <a:t>0,3%</a:t>
                    </a:r>
                    <a:endParaRPr lang="ru-RU" dirty="0"/>
                  </a:p>
                </c:rich>
              </c:tx>
              <c:spPr/>
              <c:dLblPos val="bestFit"/>
              <c:extLst>
                <c:ext xmlns:c15="http://schemas.microsoft.com/office/drawing/2012/chart" uri="{CE6537A1-D6FC-4f65-9D91-7224C49458BB}"/>
              </c:extLst>
            </c:dLbl>
            <c:dLbl>
              <c:idx val="7"/>
              <c:layout>
                <c:manualLayout>
                  <c:x val="0.20512783392764078"/>
                  <c:y val="0"/>
                </c:manualLayout>
              </c:layout>
              <c:tx>
                <c:rich>
                  <a:bodyPr/>
                  <a:lstStyle/>
                  <a:p>
                    <a:pPr>
                      <a:defRPr sz="1198" b="1">
                        <a:latin typeface="Times New Roman" pitchFamily="18" charset="0"/>
                        <a:cs typeface="Times New Roman" pitchFamily="18" charset="0"/>
                      </a:defRPr>
                    </a:pPr>
                    <a:r>
                      <a:rPr lang="ru-RU" sz="1099" dirty="0"/>
                      <a:t>Плата за негативное воздействие на окружающую среду
</a:t>
                    </a:r>
                    <a:r>
                      <a:rPr lang="ru-RU" sz="1099" dirty="0" smtClean="0"/>
                      <a:t>658,7 0,2%</a:t>
                    </a:r>
                    <a:endParaRPr lang="ru-RU" sz="1100" dirty="0"/>
                  </a:p>
                </c:rich>
              </c:tx>
              <c:spPr/>
              <c:dLblPos val="bestFit"/>
              <c:extLst>
                <c:ext xmlns:c15="http://schemas.microsoft.com/office/drawing/2012/chart" uri="{CE6537A1-D6FC-4f65-9D91-7224C49458BB}"/>
              </c:extLst>
            </c:dLbl>
            <c:dLbl>
              <c:idx val="8"/>
              <c:layout>
                <c:manualLayout>
                  <c:x val="0.32432053454648324"/>
                  <c:y val="-1.7515310586176728E-2"/>
                </c:manualLayout>
              </c:layout>
              <c:tx>
                <c:rich>
                  <a:bodyPr/>
                  <a:lstStyle/>
                  <a:p>
                    <a:pPr>
                      <a:defRPr sz="1198" b="1">
                        <a:latin typeface="Times New Roman" pitchFamily="18" charset="0"/>
                        <a:cs typeface="Times New Roman" pitchFamily="18" charset="0"/>
                      </a:defRPr>
                    </a:pPr>
                    <a:r>
                      <a:rPr lang="ru-RU" dirty="0" smtClean="0"/>
                      <a:t>Штрафы</a:t>
                    </a:r>
                    <a:r>
                      <a:rPr lang="ru-RU" dirty="0"/>
                      <a:t>
3567,1
</a:t>
                    </a:r>
                    <a:r>
                      <a:rPr lang="ru-RU" dirty="0" smtClean="0"/>
                      <a:t>1,2%</a:t>
                    </a:r>
                    <a:endParaRPr lang="ru-RU" dirty="0"/>
                  </a:p>
                </c:rich>
              </c:tx>
              <c:spPr/>
              <c:dLblPos val="bestFit"/>
              <c:extLst>
                <c:ext xmlns:c15="http://schemas.microsoft.com/office/drawing/2012/chart" uri="{CE6537A1-D6FC-4f65-9D91-7224C49458BB}"/>
              </c:extLst>
            </c:dLbl>
            <c:dLbl>
              <c:idx val="9"/>
              <c:layout>
                <c:manualLayout>
                  <c:x val="0.4434274510216808"/>
                  <c:y val="8.1914427363246306E-2"/>
                </c:manualLayout>
              </c:layout>
              <c:tx>
                <c:rich>
                  <a:bodyPr/>
                  <a:lstStyle/>
                  <a:p>
                    <a:pPr>
                      <a:defRPr sz="1198" b="1">
                        <a:latin typeface="Times New Roman" pitchFamily="18" charset="0"/>
                        <a:cs typeface="Times New Roman" pitchFamily="18" charset="0"/>
                      </a:defRPr>
                    </a:pPr>
                    <a:r>
                      <a:rPr lang="ru-RU" dirty="0"/>
                      <a:t>Прочие неналоговые доходы
1583,8
</a:t>
                    </a:r>
                    <a:r>
                      <a:rPr lang="ru-RU" dirty="0" smtClean="0"/>
                      <a:t>0,5%</a:t>
                    </a:r>
                    <a:endParaRPr lang="ru-RU" dirty="0"/>
                  </a:p>
                </c:rich>
              </c:tx>
              <c:spPr/>
              <c:dLblPos val="bestFit"/>
              <c:extLst>
                <c:ext xmlns:c15="http://schemas.microsoft.com/office/drawing/2012/chart" uri="{CE6537A1-D6FC-4f65-9D91-7224C49458BB}"/>
              </c:extLst>
            </c:dLbl>
            <c:spPr>
              <a:noFill/>
              <a:ln>
                <a:noFill/>
              </a:ln>
              <a:effectLst/>
            </c:spPr>
            <c:txPr>
              <a:bodyPr/>
              <a:lstStyle/>
              <a:p>
                <a:pPr>
                  <a:defRPr sz="1198" b="1">
                    <a:latin typeface="Times New Roman" pitchFamily="18" charset="0"/>
                    <a:cs typeface="Times New Roman" pitchFamily="18" charset="0"/>
                  </a:defRPr>
                </a:pPr>
                <a:endParaRPr lang="ru-RU"/>
              </a:p>
            </c:txPr>
            <c:showVal val="1"/>
            <c:showCatName val="1"/>
            <c:showPercent val="1"/>
            <c:showLeaderLines val="1"/>
            <c:extLst>
              <c:ext xmlns:c15="http://schemas.microsoft.com/office/drawing/2012/chart" uri="{CE6537A1-D6FC-4f65-9D91-7224C49458BB}"/>
            </c:extLst>
          </c:dLbls>
          <c:cat>
            <c:strRef>
              <c:f>Лист1!$A$2:$A$11</c:f>
              <c:strCache>
                <c:ptCount val="10"/>
                <c:pt idx="0">
                  <c:v>НДФЛ</c:v>
                </c:pt>
                <c:pt idx="1">
                  <c:v>ЕНВД</c:v>
                </c:pt>
                <c:pt idx="2">
                  <c:v>Акцизы</c:v>
                </c:pt>
                <c:pt idx="3">
                  <c:v>НДПИ</c:v>
                </c:pt>
                <c:pt idx="4">
                  <c:v>Гос.пошлина</c:v>
                </c:pt>
                <c:pt idx="5">
                  <c:v>Доходы от использования имущества</c:v>
                </c:pt>
                <c:pt idx="6">
                  <c:v>Доходы от продажи</c:v>
                </c:pt>
                <c:pt idx="7">
                  <c:v>Плата за негативное воздействие на окружающую среду</c:v>
                </c:pt>
                <c:pt idx="8">
                  <c:v>Штрафы</c:v>
                </c:pt>
                <c:pt idx="9">
                  <c:v>Прочие неналоговые доходы</c:v>
                </c:pt>
              </c:strCache>
            </c:strRef>
          </c:cat>
          <c:val>
            <c:numRef>
              <c:f>Лист1!$B$2:$B$11</c:f>
              <c:numCache>
                <c:formatCode>General</c:formatCode>
                <c:ptCount val="10"/>
                <c:pt idx="0">
                  <c:v>108399.5</c:v>
                </c:pt>
                <c:pt idx="1">
                  <c:v>14492</c:v>
                </c:pt>
                <c:pt idx="2">
                  <c:v>9720.9</c:v>
                </c:pt>
                <c:pt idx="3">
                  <c:v>144133.1</c:v>
                </c:pt>
                <c:pt idx="4">
                  <c:v>2939.8</c:v>
                </c:pt>
                <c:pt idx="5">
                  <c:v>11167.2</c:v>
                </c:pt>
                <c:pt idx="6">
                  <c:v>944.4</c:v>
                </c:pt>
                <c:pt idx="7">
                  <c:v>658.7</c:v>
                </c:pt>
                <c:pt idx="8">
                  <c:v>3567.1</c:v>
                </c:pt>
                <c:pt idx="9">
                  <c:v>1583.8</c:v>
                </c:pt>
              </c:numCache>
            </c:numRef>
          </c:val>
        </c:ser>
        <c:dLbls/>
      </c:pie3DChart>
      <c:spPr>
        <a:noFill/>
        <a:ln w="25382">
          <a:noFill/>
        </a:ln>
      </c:spPr>
    </c:plotArea>
    <c:plotVisOnly val="1"/>
    <c:dispBlanksAs val="zero"/>
  </c:chart>
  <c:txPr>
    <a:bodyPr/>
    <a:lstStyle/>
    <a:p>
      <a:pPr>
        <a:defRPr sz="1797"/>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autoTitleDeleted val="1"/>
    <c:view3D>
      <c:rotX val="30"/>
      <c:perspective val="30"/>
    </c:view3D>
    <c:plotArea>
      <c:layout/>
      <c:pie3DChart>
        <c:varyColors val="1"/>
        <c:ser>
          <c:idx val="0"/>
          <c:order val="0"/>
          <c:tx>
            <c:strRef>
              <c:f>Лист1!$B$1</c:f>
              <c:strCache>
                <c:ptCount val="1"/>
                <c:pt idx="0">
                  <c:v>Продажи</c:v>
                </c:pt>
              </c:strCache>
            </c:strRef>
          </c:tx>
          <c:explosion val="25"/>
          <c:dPt>
            <c:idx val="0"/>
            <c:spPr>
              <a:solidFill>
                <a:srgbClr val="0066FF"/>
              </a:solidFill>
            </c:spPr>
          </c:dPt>
          <c:dPt>
            <c:idx val="1"/>
            <c:spPr>
              <a:solidFill>
                <a:srgbClr val="FF0000"/>
              </a:solidFill>
            </c:spPr>
          </c:dPt>
          <c:dPt>
            <c:idx val="2"/>
            <c:spPr>
              <a:solidFill>
                <a:srgbClr val="006600"/>
              </a:solidFill>
            </c:spPr>
          </c:dPt>
          <c:dPt>
            <c:idx val="3"/>
            <c:spPr>
              <a:solidFill>
                <a:srgbClr val="6600CC"/>
              </a:solidFill>
            </c:spPr>
          </c:dPt>
          <c:dLbls>
            <c:dLbl>
              <c:idx val="1"/>
              <c:layout/>
              <c:tx>
                <c:rich>
                  <a:bodyPr/>
                  <a:lstStyle/>
                  <a:p>
                    <a:pPr>
                      <a:defRPr b="1">
                        <a:solidFill>
                          <a:srgbClr val="002060"/>
                        </a:solidFill>
                        <a:latin typeface="Times New Roman" pitchFamily="18" charset="0"/>
                        <a:cs typeface="Times New Roman" pitchFamily="18" charset="0"/>
                      </a:defRPr>
                    </a:pPr>
                    <a:r>
                      <a:rPr lang="ru-RU">
                        <a:solidFill>
                          <a:srgbClr val="002060"/>
                        </a:solidFill>
                      </a:rPr>
                      <a:t>Субсидии
78268,7
</a:t>
                    </a:r>
                    <a:r>
                      <a:rPr lang="ru-RU" smtClean="0">
                        <a:solidFill>
                          <a:srgbClr val="002060"/>
                        </a:solidFill>
                      </a:rPr>
                      <a:t>17,3%</a:t>
                    </a:r>
                    <a:endParaRPr lang="ru-RU">
                      <a:solidFill>
                        <a:srgbClr val="002060"/>
                      </a:solidFill>
                    </a:endParaRPr>
                  </a:p>
                </c:rich>
              </c:tx>
              <c:spPr/>
              <c:extLst>
                <c:ext xmlns:c15="http://schemas.microsoft.com/office/drawing/2012/chart" uri="{CE6537A1-D6FC-4f65-9D91-7224C49458BB}"/>
              </c:extLst>
            </c:dLbl>
            <c:dLbl>
              <c:idx val="2"/>
              <c:layout/>
              <c:tx>
                <c:rich>
                  <a:bodyPr/>
                  <a:lstStyle/>
                  <a:p>
                    <a:pPr>
                      <a:defRPr b="1">
                        <a:solidFill>
                          <a:srgbClr val="002060"/>
                        </a:solidFill>
                        <a:latin typeface="Times New Roman" pitchFamily="18" charset="0"/>
                        <a:cs typeface="Times New Roman" pitchFamily="18" charset="0"/>
                      </a:defRPr>
                    </a:pPr>
                    <a:r>
                      <a:rPr lang="ru-RU">
                        <a:solidFill>
                          <a:srgbClr val="002060"/>
                        </a:solidFill>
                      </a:rPr>
                      <a:t>Субвенции
274898,8
</a:t>
                    </a:r>
                    <a:r>
                      <a:rPr lang="ru-RU" smtClean="0">
                        <a:solidFill>
                          <a:srgbClr val="002060"/>
                        </a:solidFill>
                      </a:rPr>
                      <a:t>60,7%</a:t>
                    </a:r>
                    <a:endParaRPr lang="ru-RU">
                      <a:solidFill>
                        <a:srgbClr val="002060"/>
                      </a:solidFill>
                    </a:endParaRPr>
                  </a:p>
                </c:rich>
              </c:tx>
              <c:spPr/>
              <c:extLst>
                <c:ext xmlns:c15="http://schemas.microsoft.com/office/drawing/2012/chart" uri="{CE6537A1-D6FC-4f65-9D91-7224C49458BB}"/>
              </c:extLst>
            </c:dLbl>
            <c:dLbl>
              <c:idx val="3"/>
              <c:layout/>
              <c:tx>
                <c:rich>
                  <a:bodyPr/>
                  <a:lstStyle/>
                  <a:p>
                    <a:pPr>
                      <a:defRPr b="1">
                        <a:solidFill>
                          <a:srgbClr val="002060"/>
                        </a:solidFill>
                        <a:latin typeface="Times New Roman" pitchFamily="18" charset="0"/>
                        <a:cs typeface="Times New Roman" pitchFamily="18" charset="0"/>
                      </a:defRPr>
                    </a:pPr>
                    <a:r>
                      <a:rPr lang="ru-RU">
                        <a:solidFill>
                          <a:srgbClr val="002060"/>
                        </a:solidFill>
                      </a:rPr>
                      <a:t>Иные межбюджетные трансферты
27237,3
</a:t>
                    </a:r>
                    <a:r>
                      <a:rPr lang="ru-RU" smtClean="0">
                        <a:solidFill>
                          <a:srgbClr val="002060"/>
                        </a:solidFill>
                      </a:rPr>
                      <a:t>6%</a:t>
                    </a:r>
                    <a:endParaRPr lang="ru-RU">
                      <a:solidFill>
                        <a:srgbClr val="002060"/>
                      </a:solidFill>
                    </a:endParaRPr>
                  </a:p>
                </c:rich>
              </c:tx>
              <c:spPr/>
              <c:extLst>
                <c:ext xmlns:c15="http://schemas.microsoft.com/office/drawing/2012/chart" uri="{CE6537A1-D6FC-4f65-9D91-7224C49458BB}"/>
              </c:extLst>
            </c:dLbl>
            <c:spPr>
              <a:noFill/>
              <a:ln>
                <a:noFill/>
              </a:ln>
              <a:effectLst/>
            </c:spPr>
            <c:txPr>
              <a:bodyPr/>
              <a:lstStyle/>
              <a:p>
                <a:pPr>
                  <a:defRPr b="1">
                    <a:solidFill>
                      <a:srgbClr val="002060"/>
                    </a:solidFill>
                    <a:latin typeface="Times New Roman" pitchFamily="18" charset="0"/>
                    <a:cs typeface="Times New Roman" pitchFamily="18" charset="0"/>
                  </a:defRPr>
                </a:pPr>
                <a:endParaRPr lang="ru-RU"/>
              </a:p>
            </c:txPr>
            <c:showVal val="1"/>
            <c:showCatName val="1"/>
            <c:showPercent val="1"/>
            <c:showLeaderLines val="1"/>
            <c:extLst>
              <c:ext xmlns:c15="http://schemas.microsoft.com/office/drawing/2012/chart" uri="{CE6537A1-D6FC-4f65-9D91-7224C49458BB}"/>
            </c:extLst>
          </c:dLbls>
          <c:cat>
            <c:strRef>
              <c:f>Лист1!$A$2:$A$5</c:f>
              <c:strCache>
                <c:ptCount val="4"/>
                <c:pt idx="0">
                  <c:v>Дотации</c:v>
                </c:pt>
                <c:pt idx="1">
                  <c:v>Субсидии</c:v>
                </c:pt>
                <c:pt idx="2">
                  <c:v>Субвенции</c:v>
                </c:pt>
                <c:pt idx="3">
                  <c:v>Иные межбюджетные трансферты</c:v>
                </c:pt>
              </c:strCache>
            </c:strRef>
          </c:cat>
          <c:val>
            <c:numRef>
              <c:f>Лист1!$B$2:$B$5</c:f>
              <c:numCache>
                <c:formatCode>General</c:formatCode>
                <c:ptCount val="4"/>
                <c:pt idx="0">
                  <c:v>72458</c:v>
                </c:pt>
                <c:pt idx="1">
                  <c:v>78268.7</c:v>
                </c:pt>
                <c:pt idx="2">
                  <c:v>274898.8</c:v>
                </c:pt>
                <c:pt idx="3">
                  <c:v>27237.3</c:v>
                </c:pt>
              </c:numCache>
            </c:numRef>
          </c:val>
        </c:ser>
        <c:dLbls/>
      </c:pie3DChart>
      <c:spPr>
        <a:noFill/>
        <a:ln w="25392">
          <a:noFill/>
        </a:ln>
      </c:spPr>
    </c:plotArea>
    <c:plotVisOnly val="1"/>
    <c:dispBlanksAs val="zero"/>
  </c:chart>
  <c:txPr>
    <a:bodyPr/>
    <a:lstStyle/>
    <a:p>
      <a:pPr>
        <a:defRPr sz="1798"/>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u-RU"/>
  <c:style val="34"/>
  <c:chart>
    <c:view3D>
      <c:depthPercent val="100"/>
      <c:perspective val="30"/>
    </c:view3D>
    <c:floor>
      <c:spPr>
        <a:gradFill flip="none" rotWithShape="1">
          <a:gsLst>
            <a:gs pos="0">
              <a:srgbClr val="8488C4"/>
            </a:gs>
            <a:gs pos="53000">
              <a:srgbClr val="D4DEFF"/>
            </a:gs>
            <a:gs pos="83000">
              <a:srgbClr val="D4DEFF"/>
            </a:gs>
            <a:gs pos="100000">
              <a:srgbClr val="96AB94"/>
            </a:gs>
          </a:gsLst>
          <a:lin ang="10800000" scaled="0"/>
          <a:tileRect/>
        </a:gradFill>
      </c:spPr>
    </c:floor>
    <c:sideWall>
      <c:spPr>
        <a:gradFill flip="none" rotWithShape="1">
          <a:gsLst>
            <a:gs pos="0">
              <a:srgbClr val="8488C4"/>
            </a:gs>
            <a:gs pos="53000">
              <a:srgbClr val="D4DEFF"/>
            </a:gs>
            <a:gs pos="83000">
              <a:srgbClr val="D4DEFF"/>
            </a:gs>
            <a:gs pos="100000">
              <a:srgbClr val="96AB94"/>
            </a:gs>
          </a:gsLst>
          <a:lin ang="10800000" scaled="0"/>
          <a:tileRect/>
        </a:gradFill>
      </c:spPr>
    </c:sideWall>
    <c:backWall>
      <c:spPr>
        <a:gradFill flip="none" rotWithShape="1">
          <a:gsLst>
            <a:gs pos="0">
              <a:srgbClr val="8488C4"/>
            </a:gs>
            <a:gs pos="53000">
              <a:srgbClr val="D4DEFF"/>
            </a:gs>
            <a:gs pos="83000">
              <a:srgbClr val="D4DEFF"/>
            </a:gs>
            <a:gs pos="100000">
              <a:srgbClr val="96AB94"/>
            </a:gs>
          </a:gsLst>
          <a:lin ang="10800000" scaled="0"/>
          <a:tileRect/>
        </a:gradFill>
      </c:spPr>
    </c:backWall>
    <c:plotArea>
      <c:layout>
        <c:manualLayout>
          <c:layoutTarget val="inner"/>
          <c:xMode val="edge"/>
          <c:yMode val="edge"/>
          <c:x val="0.10797719639883711"/>
          <c:y val="2.3873018043019018E-2"/>
          <c:w val="0.89202280360116271"/>
          <c:h val="0.83144978072738918"/>
        </c:manualLayout>
      </c:layout>
      <c:bar3DChart>
        <c:barDir val="col"/>
        <c:grouping val="clustered"/>
        <c:ser>
          <c:idx val="0"/>
          <c:order val="0"/>
          <c:tx>
            <c:strRef>
              <c:f>Лист1!$B$1</c:f>
              <c:strCache>
                <c:ptCount val="1"/>
                <c:pt idx="0">
                  <c:v>2018 год</c:v>
                </c:pt>
              </c:strCache>
            </c:strRef>
          </c:tx>
          <c:spPr>
            <a:solidFill>
              <a:srgbClr val="FF0000"/>
            </a:solidFill>
          </c:spPr>
          <c:dLbls>
            <c:dLbl>
              <c:idx val="0"/>
              <c:layout>
                <c:manualLayout>
                  <c:x val="-2.5806451612903236E-2"/>
                  <c:y val="-1.84704201493377E-2"/>
                </c:manualLayout>
              </c:layout>
              <c:tx>
                <c:rich>
                  <a:bodyPr/>
                  <a:lstStyle/>
                  <a:p>
                    <a:pPr>
                      <a:defRPr b="1">
                        <a:solidFill>
                          <a:srgbClr val="C00000"/>
                        </a:solidFill>
                        <a:latin typeface="Times New Roman" pitchFamily="18" charset="0"/>
                        <a:cs typeface="Times New Roman" pitchFamily="18" charset="0"/>
                      </a:defRPr>
                    </a:pPr>
                    <a:r>
                      <a:rPr lang="ru-RU" b="1" dirty="0" smtClean="0">
                        <a:solidFill>
                          <a:srgbClr val="C00000"/>
                        </a:solidFill>
                        <a:latin typeface="Times New Roman" pitchFamily="18" charset="0"/>
                        <a:cs typeface="Times New Roman" pitchFamily="18" charset="0"/>
                      </a:rPr>
                      <a:t>62509,5</a:t>
                    </a:r>
                    <a:endParaRPr lang="en-US" b="1" dirty="0">
                      <a:solidFill>
                        <a:srgbClr val="C00000"/>
                      </a:solidFill>
                      <a:latin typeface="Times New Roman" pitchFamily="18" charset="0"/>
                      <a:cs typeface="Times New Roman" pitchFamily="18" charset="0"/>
                    </a:endParaRPr>
                  </a:p>
                </c:rich>
              </c:tx>
              <c:spPr/>
              <c:extLst>
                <c:ext xmlns:c15="http://schemas.microsoft.com/office/drawing/2012/chart" uri="{CE6537A1-D6FC-4f65-9D91-7224C49458BB}"/>
              </c:extLst>
            </c:dLbl>
            <c:dLbl>
              <c:idx val="1"/>
              <c:layout/>
              <c:tx>
                <c:rich>
                  <a:bodyPr/>
                  <a:lstStyle/>
                  <a:p>
                    <a:pPr>
                      <a:defRPr b="1">
                        <a:solidFill>
                          <a:srgbClr val="C00000"/>
                        </a:solidFill>
                        <a:latin typeface="Times New Roman" pitchFamily="18" charset="0"/>
                        <a:cs typeface="Times New Roman" pitchFamily="18" charset="0"/>
                      </a:defRPr>
                    </a:pPr>
                    <a:r>
                      <a:rPr lang="ru-RU" b="1" dirty="0" smtClean="0">
                        <a:solidFill>
                          <a:srgbClr val="C00000"/>
                        </a:solidFill>
                        <a:latin typeface="Times New Roman" pitchFamily="18" charset="0"/>
                        <a:cs typeface="Times New Roman" pitchFamily="18" charset="0"/>
                      </a:rPr>
                      <a:t>108617,1</a:t>
                    </a:r>
                    <a:endParaRPr lang="en-US" b="1" dirty="0">
                      <a:solidFill>
                        <a:srgbClr val="C00000"/>
                      </a:solidFill>
                      <a:latin typeface="Times New Roman" pitchFamily="18" charset="0"/>
                      <a:cs typeface="Times New Roman" pitchFamily="18" charset="0"/>
                    </a:endParaRPr>
                  </a:p>
                </c:rich>
              </c:tx>
              <c:spPr/>
              <c:extLst>
                <c:ext xmlns:c15="http://schemas.microsoft.com/office/drawing/2012/chart" uri="{CE6537A1-D6FC-4f65-9D91-7224C49458BB}"/>
              </c:extLst>
            </c:dLbl>
            <c:dLbl>
              <c:idx val="2"/>
              <c:layout>
                <c:manualLayout>
                  <c:x val="-2.0071684587813662E-2"/>
                  <c:y val="-2.3088025186672164E-3"/>
                </c:manualLayout>
              </c:layout>
              <c:tx>
                <c:rich>
                  <a:bodyPr/>
                  <a:lstStyle/>
                  <a:p>
                    <a:pPr>
                      <a:defRPr b="1">
                        <a:solidFill>
                          <a:srgbClr val="C00000"/>
                        </a:solidFill>
                        <a:latin typeface="Times New Roman" pitchFamily="18" charset="0"/>
                        <a:cs typeface="Times New Roman" pitchFamily="18" charset="0"/>
                      </a:defRPr>
                    </a:pPr>
                    <a:r>
                      <a:rPr lang="ru-RU" b="1" dirty="0" smtClean="0">
                        <a:solidFill>
                          <a:srgbClr val="C00000"/>
                        </a:solidFill>
                        <a:latin typeface="Times New Roman" pitchFamily="18" charset="0"/>
                        <a:cs typeface="Times New Roman" pitchFamily="18" charset="0"/>
                      </a:rPr>
                      <a:t>274900,2</a:t>
                    </a:r>
                    <a:endParaRPr lang="en-US" b="1" dirty="0">
                      <a:solidFill>
                        <a:srgbClr val="C00000"/>
                      </a:solidFill>
                      <a:latin typeface="Times New Roman" pitchFamily="18" charset="0"/>
                      <a:cs typeface="Times New Roman" pitchFamily="18" charset="0"/>
                    </a:endParaRPr>
                  </a:p>
                </c:rich>
              </c:tx>
              <c:spPr/>
              <c:extLst>
                <c:ext xmlns:c15="http://schemas.microsoft.com/office/drawing/2012/chart" uri="{CE6537A1-D6FC-4f65-9D91-7224C49458BB}"/>
              </c:extLst>
            </c:dLbl>
            <c:dLbl>
              <c:idx val="3"/>
              <c:layout>
                <c:manualLayout>
                  <c:x val="-3.5842293906810055E-2"/>
                  <c:y val="-4.6176050373344275E-2"/>
                </c:manualLayout>
              </c:layout>
              <c:spPr/>
              <c:txPr>
                <a:bodyPr/>
                <a:lstStyle/>
                <a:p>
                  <a:pPr>
                    <a:defRPr b="1">
                      <a:solidFill>
                        <a:srgbClr val="C00000"/>
                      </a:solidFill>
                      <a:latin typeface="Times New Roman" pitchFamily="18" charset="0"/>
                      <a:cs typeface="Times New Roman" pitchFamily="18" charset="0"/>
                    </a:defRPr>
                  </a:pPr>
                  <a:endParaRPr lang="ru-RU"/>
                </a:p>
              </c:txPr>
              <c:showVal val="1"/>
              <c:extLst>
                <c:ext xmlns:c15="http://schemas.microsoft.com/office/drawing/2012/chart" uri="{CE6537A1-D6FC-4f65-9D91-7224C49458BB}"/>
              </c:extLst>
            </c:dLbl>
            <c:spPr>
              <a:noFill/>
              <a:ln>
                <a:noFill/>
              </a:ln>
              <a:effectLst/>
            </c:spPr>
            <c:txPr>
              <a:bodyPr/>
              <a:lstStyle/>
              <a:p>
                <a:pPr>
                  <a:defRPr b="1">
                    <a:solidFill>
                      <a:srgbClr val="C00000"/>
                    </a:solidFill>
                    <a:latin typeface="Times New Roman" pitchFamily="18" charset="0"/>
                    <a:cs typeface="Times New Roman" pitchFamily="18" charset="0"/>
                  </a:defRPr>
                </a:pPr>
                <a:endParaRPr lang="ru-RU"/>
              </a:p>
            </c:txPr>
            <c:showVal val="1"/>
            <c:extLst>
              <c:ext xmlns:c15="http://schemas.microsoft.com/office/drawing/2012/chart" uri="{CE6537A1-D6FC-4f65-9D91-7224C49458BB}">
                <c15:showLeaderLines val="0"/>
              </c:ext>
            </c:extLst>
          </c:dLbls>
          <c:cat>
            <c:strRef>
              <c:f>Лист1!$A$2:$A$5</c:f>
              <c:strCache>
                <c:ptCount val="4"/>
                <c:pt idx="0">
                  <c:v>Дотации</c:v>
                </c:pt>
                <c:pt idx="1">
                  <c:v>Субсидии</c:v>
                </c:pt>
                <c:pt idx="2">
                  <c:v>Субвенции</c:v>
                </c:pt>
                <c:pt idx="3">
                  <c:v>Межбюджетные трансферты</c:v>
                </c:pt>
              </c:strCache>
            </c:strRef>
          </c:cat>
          <c:val>
            <c:numRef>
              <c:f>Лист1!$B$2:$B$5</c:f>
              <c:numCache>
                <c:formatCode>General</c:formatCode>
                <c:ptCount val="4"/>
                <c:pt idx="0">
                  <c:v>62509.5</c:v>
                </c:pt>
                <c:pt idx="1">
                  <c:v>108617.1</c:v>
                </c:pt>
                <c:pt idx="2">
                  <c:v>261096.9</c:v>
                </c:pt>
                <c:pt idx="3">
                  <c:v>8026.5</c:v>
                </c:pt>
              </c:numCache>
            </c:numRef>
          </c:val>
        </c:ser>
        <c:ser>
          <c:idx val="1"/>
          <c:order val="1"/>
          <c:tx>
            <c:strRef>
              <c:f>Лист1!$C$1</c:f>
              <c:strCache>
                <c:ptCount val="1"/>
                <c:pt idx="0">
                  <c:v>2019 год</c:v>
                </c:pt>
              </c:strCache>
            </c:strRef>
          </c:tx>
          <c:spPr>
            <a:solidFill>
              <a:srgbClr val="00CC00"/>
            </a:solidFill>
          </c:spPr>
          <c:dLbls>
            <c:dLbl>
              <c:idx val="0"/>
              <c:layout>
                <c:manualLayout>
                  <c:x val="1.003584229390681E-2"/>
                  <c:y val="-7.1572878078683622E-2"/>
                </c:manualLayout>
              </c:layout>
              <c:tx>
                <c:rich>
                  <a:bodyPr/>
                  <a:lstStyle/>
                  <a:p>
                    <a:pPr>
                      <a:defRPr>
                        <a:solidFill>
                          <a:srgbClr val="006600"/>
                        </a:solidFill>
                      </a:defRPr>
                    </a:pPr>
                    <a:r>
                      <a:rPr lang="ru-RU" b="1" dirty="0" smtClean="0">
                        <a:solidFill>
                          <a:srgbClr val="006600"/>
                        </a:solidFill>
                        <a:latin typeface="Times New Roman" pitchFamily="18" charset="0"/>
                        <a:cs typeface="Times New Roman" pitchFamily="18" charset="0"/>
                      </a:rPr>
                      <a:t>72458,0</a:t>
                    </a:r>
                    <a:endParaRPr lang="en-US" b="1" dirty="0">
                      <a:solidFill>
                        <a:srgbClr val="006600"/>
                      </a:solidFill>
                      <a:latin typeface="Times New Roman" pitchFamily="18" charset="0"/>
                      <a:cs typeface="Times New Roman" pitchFamily="18" charset="0"/>
                    </a:endParaRPr>
                  </a:p>
                </c:rich>
              </c:tx>
              <c:spPr/>
              <c:extLst>
                <c:ext xmlns:c15="http://schemas.microsoft.com/office/drawing/2012/chart" uri="{CE6537A1-D6FC-4f65-9D91-7224C49458BB}"/>
              </c:extLst>
            </c:dLbl>
            <c:dLbl>
              <c:idx val="1"/>
              <c:layout>
                <c:manualLayout>
                  <c:x val="5.7347670250896141E-2"/>
                  <c:y val="-3.4632037780008243E-2"/>
                </c:manualLayout>
              </c:layout>
              <c:tx>
                <c:rich>
                  <a:bodyPr/>
                  <a:lstStyle/>
                  <a:p>
                    <a:pPr>
                      <a:defRPr>
                        <a:solidFill>
                          <a:srgbClr val="006600"/>
                        </a:solidFill>
                      </a:defRPr>
                    </a:pPr>
                    <a:r>
                      <a:rPr lang="ru-RU" b="1" dirty="0" smtClean="0">
                        <a:solidFill>
                          <a:srgbClr val="006600"/>
                        </a:solidFill>
                        <a:latin typeface="Times New Roman" pitchFamily="18" charset="0"/>
                        <a:cs typeface="Times New Roman" pitchFamily="18" charset="0"/>
                      </a:rPr>
                      <a:t>78268,7</a:t>
                    </a:r>
                    <a:endParaRPr lang="en-US" b="1" dirty="0">
                      <a:solidFill>
                        <a:srgbClr val="006600"/>
                      </a:solidFill>
                      <a:latin typeface="Times New Roman" pitchFamily="18" charset="0"/>
                      <a:cs typeface="Times New Roman" pitchFamily="18" charset="0"/>
                    </a:endParaRPr>
                  </a:p>
                </c:rich>
              </c:tx>
              <c:spPr/>
              <c:extLst>
                <c:ext xmlns:c15="http://schemas.microsoft.com/office/drawing/2012/chart" uri="{CE6537A1-D6FC-4f65-9D91-7224C49458BB}"/>
              </c:extLst>
            </c:dLbl>
            <c:dLbl>
              <c:idx val="2"/>
              <c:layout>
                <c:manualLayout>
                  <c:x val="6.1648745519713097E-2"/>
                  <c:y val="0"/>
                </c:manualLayout>
              </c:layout>
              <c:tx>
                <c:rich>
                  <a:bodyPr/>
                  <a:lstStyle/>
                  <a:p>
                    <a:pPr>
                      <a:defRPr>
                        <a:solidFill>
                          <a:srgbClr val="006600"/>
                        </a:solidFill>
                      </a:defRPr>
                    </a:pPr>
                    <a:r>
                      <a:rPr lang="ru-RU" b="1" dirty="0" smtClean="0">
                        <a:solidFill>
                          <a:srgbClr val="006600"/>
                        </a:solidFill>
                        <a:latin typeface="Times New Roman" pitchFamily="18" charset="0"/>
                        <a:cs typeface="Times New Roman" pitchFamily="18" charset="0"/>
                      </a:rPr>
                      <a:t>274898,8</a:t>
                    </a:r>
                    <a:endParaRPr lang="en-US" b="1" dirty="0">
                      <a:solidFill>
                        <a:srgbClr val="006600"/>
                      </a:solidFill>
                      <a:latin typeface="Times New Roman" pitchFamily="18" charset="0"/>
                      <a:cs typeface="Times New Roman" pitchFamily="18" charset="0"/>
                    </a:endParaRPr>
                  </a:p>
                </c:rich>
              </c:tx>
              <c:spPr/>
              <c:extLst>
                <c:ext xmlns:c15="http://schemas.microsoft.com/office/drawing/2012/chart" uri="{CE6537A1-D6FC-4f65-9D91-7224C49458BB}"/>
              </c:extLst>
            </c:dLbl>
            <c:dLbl>
              <c:idx val="3"/>
              <c:layout>
                <c:manualLayout>
                  <c:x val="2.0071684587813648E-2"/>
                  <c:y val="-3.0014432742673878E-2"/>
                </c:manualLayout>
              </c:layout>
              <c:spPr/>
              <c:txPr>
                <a:bodyPr/>
                <a:lstStyle/>
                <a:p>
                  <a:pPr>
                    <a:defRPr b="1">
                      <a:solidFill>
                        <a:srgbClr val="006600"/>
                      </a:solidFill>
                      <a:latin typeface="Times New Roman" pitchFamily="18" charset="0"/>
                      <a:cs typeface="Times New Roman" pitchFamily="18" charset="0"/>
                    </a:defRPr>
                  </a:pPr>
                  <a:endParaRPr lang="ru-RU"/>
                </a:p>
              </c:txPr>
              <c:showVal val="1"/>
              <c:extLst>
                <c:ext xmlns:c15="http://schemas.microsoft.com/office/drawing/2012/chart" uri="{CE6537A1-D6FC-4f65-9D91-7224C49458BB}"/>
              </c:extLst>
            </c:dLbl>
            <c:spPr>
              <a:noFill/>
              <a:ln>
                <a:noFill/>
              </a:ln>
              <a:effectLst/>
            </c:spPr>
            <c:txPr>
              <a:bodyPr/>
              <a:lstStyle/>
              <a:p>
                <a:pPr>
                  <a:defRPr>
                    <a:solidFill>
                      <a:srgbClr val="006600"/>
                    </a:solidFill>
                  </a:defRPr>
                </a:pPr>
                <a:endParaRPr lang="ru-RU"/>
              </a:p>
            </c:txPr>
            <c:showVal val="1"/>
            <c:extLst>
              <c:ext xmlns:c15="http://schemas.microsoft.com/office/drawing/2012/chart" uri="{CE6537A1-D6FC-4f65-9D91-7224C49458BB}">
                <c15:showLeaderLines val="0"/>
              </c:ext>
            </c:extLst>
          </c:dLbls>
          <c:cat>
            <c:strRef>
              <c:f>Лист1!$A$2:$A$5</c:f>
              <c:strCache>
                <c:ptCount val="4"/>
                <c:pt idx="0">
                  <c:v>Дотации</c:v>
                </c:pt>
                <c:pt idx="1">
                  <c:v>Субсидии</c:v>
                </c:pt>
                <c:pt idx="2">
                  <c:v>Субвенции</c:v>
                </c:pt>
                <c:pt idx="3">
                  <c:v>Межбюджетные трансферты</c:v>
                </c:pt>
              </c:strCache>
            </c:strRef>
          </c:cat>
          <c:val>
            <c:numRef>
              <c:f>Лист1!$C$2:$C$5</c:f>
              <c:numCache>
                <c:formatCode>General</c:formatCode>
                <c:ptCount val="4"/>
                <c:pt idx="0">
                  <c:v>72458</c:v>
                </c:pt>
                <c:pt idx="1">
                  <c:v>78268.7</c:v>
                </c:pt>
                <c:pt idx="2">
                  <c:v>274898.8</c:v>
                </c:pt>
                <c:pt idx="3">
                  <c:v>27237.3</c:v>
                </c:pt>
              </c:numCache>
            </c:numRef>
          </c:val>
        </c:ser>
        <c:dLbls/>
        <c:shape val="box"/>
        <c:axId val="136567424"/>
        <c:axId val="136462720"/>
        <c:axId val="0"/>
      </c:bar3DChart>
      <c:catAx>
        <c:axId val="136567424"/>
        <c:scaling>
          <c:orientation val="minMax"/>
        </c:scaling>
        <c:axPos val="b"/>
        <c:numFmt formatCode="General" sourceLinked="1"/>
        <c:tickLblPos val="nextTo"/>
        <c:txPr>
          <a:bodyPr/>
          <a:lstStyle/>
          <a:p>
            <a:pPr>
              <a:defRPr sz="1399" b="1">
                <a:solidFill>
                  <a:srgbClr val="002060"/>
                </a:solidFill>
                <a:latin typeface="Times New Roman" pitchFamily="18" charset="0"/>
                <a:cs typeface="Times New Roman" pitchFamily="18" charset="0"/>
              </a:defRPr>
            </a:pPr>
            <a:endParaRPr lang="ru-RU"/>
          </a:p>
        </c:txPr>
        <c:crossAx val="136462720"/>
        <c:crosses val="autoZero"/>
        <c:auto val="1"/>
        <c:lblAlgn val="ctr"/>
        <c:lblOffset val="100"/>
      </c:catAx>
      <c:valAx>
        <c:axId val="136462720"/>
        <c:scaling>
          <c:orientation val="minMax"/>
        </c:scaling>
        <c:axPos val="l"/>
        <c:majorGridlines/>
        <c:numFmt formatCode="General" sourceLinked="1"/>
        <c:tickLblPos val="nextTo"/>
        <c:txPr>
          <a:bodyPr/>
          <a:lstStyle/>
          <a:p>
            <a:pPr>
              <a:defRPr b="1">
                <a:solidFill>
                  <a:srgbClr val="002060"/>
                </a:solidFill>
                <a:latin typeface="Times New Roman" pitchFamily="18" charset="0"/>
                <a:cs typeface="Times New Roman" pitchFamily="18" charset="0"/>
              </a:defRPr>
            </a:pPr>
            <a:endParaRPr lang="ru-RU"/>
          </a:p>
        </c:txPr>
        <c:crossAx val="136567424"/>
        <c:crosses val="autoZero"/>
        <c:crossBetween val="between"/>
      </c:valAx>
      <c:spPr>
        <a:gradFill>
          <a:gsLst>
            <a:gs pos="0">
              <a:srgbClr val="8488C4"/>
            </a:gs>
            <a:gs pos="53000">
              <a:srgbClr val="D4DEFF"/>
            </a:gs>
            <a:gs pos="83000">
              <a:srgbClr val="D4DEFF"/>
            </a:gs>
            <a:gs pos="100000">
              <a:srgbClr val="96AB94"/>
            </a:gs>
          </a:gsLst>
          <a:lin ang="10800000" scaled="0"/>
        </a:gradFill>
      </c:spPr>
    </c:plotArea>
    <c:legend>
      <c:legendPos val="b"/>
      <c:layout/>
      <c:txPr>
        <a:bodyPr/>
        <a:lstStyle/>
        <a:p>
          <a:pPr>
            <a:defRPr b="1">
              <a:solidFill>
                <a:srgbClr val="002060"/>
              </a:solidFill>
              <a:latin typeface="Times New Roman" pitchFamily="18" charset="0"/>
              <a:cs typeface="Times New Roman" pitchFamily="18" charset="0"/>
            </a:defRPr>
          </a:pPr>
          <a:endParaRPr lang="ru-RU"/>
        </a:p>
      </c:txPr>
    </c:legend>
    <c:plotVisOnly val="1"/>
    <c:dispBlanksAs val="gap"/>
  </c:chart>
  <c:spPr>
    <a:gradFill>
      <a:gsLst>
        <a:gs pos="0">
          <a:srgbClr val="8488C4"/>
        </a:gs>
        <a:gs pos="53000">
          <a:srgbClr val="D4DEFF"/>
        </a:gs>
        <a:gs pos="83000">
          <a:srgbClr val="D4DEFF"/>
        </a:gs>
        <a:gs pos="100000">
          <a:srgbClr val="96AB94"/>
        </a:gs>
      </a:gsLst>
      <a:lin ang="10800000" scaled="0"/>
    </a:gradFill>
  </c:spPr>
  <c:txPr>
    <a:bodyPr/>
    <a:lstStyle/>
    <a:p>
      <a:pPr>
        <a:defRPr sz="1798"/>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ru-RU"/>
  <c:chart>
    <c:view3D>
      <c:depthPercent val="100"/>
      <c:rAngAx val="1"/>
    </c:view3D>
    <c:plotArea>
      <c:layout>
        <c:manualLayout>
          <c:layoutTarget val="inner"/>
          <c:xMode val="edge"/>
          <c:yMode val="edge"/>
          <c:x val="0.10526315789473685"/>
          <c:y val="1.4414414414414415E-2"/>
          <c:w val="0.75725026852846411"/>
          <c:h val="0.85045045045045053"/>
        </c:manualLayout>
      </c:layout>
      <c:bar3DChart>
        <c:barDir val="col"/>
        <c:grouping val="clustered"/>
        <c:ser>
          <c:idx val="0"/>
          <c:order val="0"/>
          <c:tx>
            <c:strRef>
              <c:f>Лист1!$B$1</c:f>
              <c:strCache>
                <c:ptCount val="1"/>
                <c:pt idx="0">
                  <c:v>План</c:v>
                </c:pt>
              </c:strCache>
            </c:strRef>
          </c:tx>
          <c:spPr>
            <a:solidFill>
              <a:srgbClr val="0070C0"/>
            </a:solidFill>
          </c:spPr>
          <c:dLbls>
            <c:dLbl>
              <c:idx val="0"/>
              <c:layout>
                <c:manualLayout>
                  <c:x val="-3.4972304413257015E-2"/>
                  <c:y val="-3.9999720036955122E-2"/>
                </c:manualLayout>
              </c:layout>
              <c:spPr/>
              <c:txPr>
                <a:bodyPr/>
                <a:lstStyle/>
                <a:p>
                  <a:pPr>
                    <a:defRPr b="1">
                      <a:solidFill>
                        <a:srgbClr val="002060"/>
                      </a:solidFill>
                      <a:latin typeface="Times New Roman" pitchFamily="18" charset="0"/>
                      <a:cs typeface="Times New Roman" pitchFamily="18" charset="0"/>
                    </a:defRPr>
                  </a:pPr>
                  <a:endParaRPr lang="ru-RU"/>
                </a:p>
              </c:txPr>
              <c:showVal val="1"/>
              <c:extLst>
                <c:ext xmlns:c15="http://schemas.microsoft.com/office/drawing/2012/chart" uri="{CE6537A1-D6FC-4f65-9D91-7224C49458BB}"/>
              </c:extLst>
            </c:dLbl>
            <c:dLbl>
              <c:idx val="1"/>
              <c:layout>
                <c:manualLayout>
                  <c:x val="-3.4972304413257015E-2"/>
                  <c:y val="-1.9999860018477589E-2"/>
                </c:manualLayout>
              </c:layout>
              <c:spPr/>
              <c:txPr>
                <a:bodyPr/>
                <a:lstStyle/>
                <a:p>
                  <a:pPr>
                    <a:defRPr b="1">
                      <a:solidFill>
                        <a:srgbClr val="002060"/>
                      </a:solidFill>
                      <a:latin typeface="Times New Roman" pitchFamily="18" charset="0"/>
                      <a:cs typeface="Times New Roman" pitchFamily="18" charset="0"/>
                    </a:defRPr>
                  </a:pPr>
                  <a:endParaRPr lang="ru-RU"/>
                </a:p>
              </c:txPr>
              <c:showVal val="1"/>
              <c:extLst>
                <c:ext xmlns:c15="http://schemas.microsoft.com/office/drawing/2012/chart" uri="{CE6537A1-D6FC-4f65-9D91-7224C49458BB}"/>
              </c:extLst>
            </c:dLbl>
            <c:spPr>
              <a:noFill/>
              <a:ln>
                <a:noFill/>
              </a:ln>
              <a:effectLst/>
            </c:spPr>
            <c:txPr>
              <a:bodyPr/>
              <a:lstStyle/>
              <a:p>
                <a:pPr>
                  <a:defRPr b="1">
                    <a:solidFill>
                      <a:srgbClr val="002060"/>
                    </a:solidFill>
                    <a:latin typeface="Times New Roman" pitchFamily="18" charset="0"/>
                    <a:cs typeface="Times New Roman" pitchFamily="18" charset="0"/>
                  </a:defRPr>
                </a:pPr>
                <a:endParaRPr lang="ru-RU"/>
              </a:p>
            </c:txPr>
            <c:showVal val="1"/>
            <c:extLst>
              <c:ext xmlns:c15="http://schemas.microsoft.com/office/drawing/2012/chart" uri="{CE6537A1-D6FC-4f65-9D91-7224C49458BB}">
                <c15:showLeaderLines val="0"/>
              </c:ext>
            </c:extLst>
          </c:dLbls>
          <c:cat>
            <c:numRef>
              <c:f>Лист1!$A$2:$A$3</c:f>
              <c:numCache>
                <c:formatCode>General</c:formatCode>
                <c:ptCount val="2"/>
                <c:pt idx="0">
                  <c:v>2018</c:v>
                </c:pt>
                <c:pt idx="1">
                  <c:v>2019</c:v>
                </c:pt>
              </c:numCache>
            </c:numRef>
          </c:cat>
          <c:val>
            <c:numRef>
              <c:f>Лист1!$B$2:$B$3</c:f>
              <c:numCache>
                <c:formatCode>General</c:formatCode>
                <c:ptCount val="2"/>
                <c:pt idx="0">
                  <c:v>704953.3</c:v>
                </c:pt>
                <c:pt idx="1">
                  <c:v>755009.2</c:v>
                </c:pt>
              </c:numCache>
            </c:numRef>
          </c:val>
        </c:ser>
        <c:ser>
          <c:idx val="1"/>
          <c:order val="1"/>
          <c:tx>
            <c:strRef>
              <c:f>Лист1!$C$1</c:f>
              <c:strCache>
                <c:ptCount val="1"/>
                <c:pt idx="0">
                  <c:v>Факт</c:v>
                </c:pt>
              </c:strCache>
            </c:strRef>
          </c:tx>
          <c:spPr>
            <a:solidFill>
              <a:srgbClr val="FF6600"/>
            </a:solidFill>
          </c:spPr>
          <c:dLbls>
            <c:dLbl>
              <c:idx val="0"/>
              <c:layout>
                <c:manualLayout>
                  <c:x val="3.3515125062704605E-2"/>
                  <c:y val="-5.5555166717993217E-2"/>
                </c:manualLayout>
              </c:layout>
              <c:tx>
                <c:rich>
                  <a:bodyPr/>
                  <a:lstStyle/>
                  <a:p>
                    <a:pPr>
                      <a:defRPr b="1">
                        <a:solidFill>
                          <a:srgbClr val="00B0F0"/>
                        </a:solidFill>
                        <a:latin typeface="Times New Roman" pitchFamily="18" charset="0"/>
                        <a:cs typeface="Times New Roman" pitchFamily="18" charset="0"/>
                      </a:defRPr>
                    </a:pPr>
                    <a:r>
                      <a:rPr lang="en-US">
                        <a:solidFill>
                          <a:schemeClr val="accent6">
                            <a:lumMod val="50000"/>
                          </a:schemeClr>
                        </a:solidFill>
                      </a:rPr>
                      <a:t>693339,3</a:t>
                    </a:r>
                  </a:p>
                </c:rich>
              </c:tx>
              <c:spPr/>
              <c:extLst>
                <c:ext xmlns:c15="http://schemas.microsoft.com/office/drawing/2012/chart" uri="{CE6537A1-D6FC-4f65-9D91-7224C49458BB}"/>
              </c:extLst>
            </c:dLbl>
            <c:dLbl>
              <c:idx val="1"/>
              <c:layout>
                <c:manualLayout>
                  <c:x val="2.6229228309942735E-2"/>
                  <c:y val="-2.8888686693356487E-2"/>
                </c:manualLayout>
              </c:layout>
              <c:tx>
                <c:rich>
                  <a:bodyPr/>
                  <a:lstStyle/>
                  <a:p>
                    <a:pPr>
                      <a:defRPr b="1">
                        <a:solidFill>
                          <a:srgbClr val="00B0F0"/>
                        </a:solidFill>
                        <a:latin typeface="Times New Roman" pitchFamily="18" charset="0"/>
                        <a:cs typeface="Times New Roman" pitchFamily="18" charset="0"/>
                      </a:defRPr>
                    </a:pPr>
                    <a:r>
                      <a:rPr lang="en-US">
                        <a:solidFill>
                          <a:schemeClr val="accent6">
                            <a:lumMod val="50000"/>
                          </a:schemeClr>
                        </a:solidFill>
                      </a:rPr>
                      <a:t>721601</a:t>
                    </a:r>
                  </a:p>
                </c:rich>
              </c:tx>
              <c:spPr/>
              <c:extLst>
                <c:ext xmlns:c15="http://schemas.microsoft.com/office/drawing/2012/chart" uri="{CE6537A1-D6FC-4f65-9D91-7224C49458BB}"/>
              </c:extLst>
            </c:dLbl>
            <c:spPr>
              <a:noFill/>
              <a:ln>
                <a:noFill/>
              </a:ln>
              <a:effectLst/>
            </c:spPr>
            <c:txPr>
              <a:bodyPr/>
              <a:lstStyle/>
              <a:p>
                <a:pPr>
                  <a:defRPr b="1">
                    <a:solidFill>
                      <a:srgbClr val="00B0F0"/>
                    </a:solidFill>
                    <a:latin typeface="Times New Roman" pitchFamily="18" charset="0"/>
                    <a:cs typeface="Times New Roman" pitchFamily="18" charset="0"/>
                  </a:defRPr>
                </a:pPr>
                <a:endParaRPr lang="ru-RU"/>
              </a:p>
            </c:txPr>
            <c:showVal val="1"/>
            <c:extLst>
              <c:ext xmlns:c15="http://schemas.microsoft.com/office/drawing/2012/chart" uri="{CE6537A1-D6FC-4f65-9D91-7224C49458BB}">
                <c15:showLeaderLines val="0"/>
              </c:ext>
            </c:extLst>
          </c:dLbls>
          <c:cat>
            <c:numRef>
              <c:f>Лист1!$A$2:$A$3</c:f>
              <c:numCache>
                <c:formatCode>General</c:formatCode>
                <c:ptCount val="2"/>
                <c:pt idx="0">
                  <c:v>2018</c:v>
                </c:pt>
                <c:pt idx="1">
                  <c:v>2019</c:v>
                </c:pt>
              </c:numCache>
            </c:numRef>
          </c:cat>
          <c:val>
            <c:numRef>
              <c:f>Лист1!$C$2:$C$3</c:f>
              <c:numCache>
                <c:formatCode>General</c:formatCode>
                <c:ptCount val="2"/>
                <c:pt idx="0">
                  <c:v>693339.3</c:v>
                </c:pt>
                <c:pt idx="1">
                  <c:v>721601</c:v>
                </c:pt>
              </c:numCache>
            </c:numRef>
          </c:val>
        </c:ser>
        <c:dLbls/>
        <c:shape val="cylinder"/>
        <c:axId val="136637440"/>
        <c:axId val="136643328"/>
        <c:axId val="0"/>
      </c:bar3DChart>
      <c:catAx>
        <c:axId val="136637440"/>
        <c:scaling>
          <c:orientation val="minMax"/>
        </c:scaling>
        <c:axPos val="b"/>
        <c:numFmt formatCode="General" sourceLinked="1"/>
        <c:tickLblPos val="nextTo"/>
        <c:txPr>
          <a:bodyPr/>
          <a:lstStyle/>
          <a:p>
            <a:pPr>
              <a:defRPr sz="2044">
                <a:latin typeface="Times New Roman" pitchFamily="18" charset="0"/>
                <a:cs typeface="Times New Roman" pitchFamily="18" charset="0"/>
              </a:defRPr>
            </a:pPr>
            <a:endParaRPr lang="ru-RU"/>
          </a:p>
        </c:txPr>
        <c:crossAx val="136643328"/>
        <c:crosses val="autoZero"/>
        <c:auto val="1"/>
        <c:lblAlgn val="ctr"/>
        <c:lblOffset val="100"/>
      </c:catAx>
      <c:valAx>
        <c:axId val="136643328"/>
        <c:scaling>
          <c:orientation val="minMax"/>
        </c:scaling>
        <c:axPos val="l"/>
        <c:majorGridlines/>
        <c:numFmt formatCode="General" sourceLinked="1"/>
        <c:tickLblPos val="nextTo"/>
        <c:txPr>
          <a:bodyPr/>
          <a:lstStyle/>
          <a:p>
            <a:pPr>
              <a:defRPr>
                <a:latin typeface="Times New Roman" pitchFamily="18" charset="0"/>
                <a:cs typeface="Times New Roman" pitchFamily="18" charset="0"/>
              </a:defRPr>
            </a:pPr>
            <a:endParaRPr lang="ru-RU"/>
          </a:p>
        </c:txPr>
        <c:crossAx val="136637440"/>
        <c:crosses val="autoZero"/>
        <c:crossBetween val="between"/>
      </c:valAx>
      <c:spPr>
        <a:noFill/>
        <a:ln w="25967">
          <a:noFill/>
        </a:ln>
      </c:spPr>
    </c:plotArea>
    <c:legend>
      <c:legendPos val="r"/>
      <c:layout>
        <c:manualLayout>
          <c:xMode val="edge"/>
          <c:yMode val="edge"/>
          <c:x val="0.87534335993747969"/>
          <c:y val="0.3250333308205518"/>
          <c:w val="0.11591357276195713"/>
          <c:h val="0.34993353725980975"/>
        </c:manualLayout>
      </c:layout>
      <c:txPr>
        <a:bodyPr/>
        <a:lstStyle/>
        <a:p>
          <a:pPr>
            <a:defRPr sz="2044">
              <a:latin typeface="Times New Roman" pitchFamily="18" charset="0"/>
              <a:cs typeface="Times New Roman" pitchFamily="18" charset="0"/>
            </a:defRPr>
          </a:pPr>
          <a:endParaRPr lang="ru-RU"/>
        </a:p>
      </c:txPr>
    </c:legend>
    <c:plotVisOnly val="1"/>
    <c:dispBlanksAs val="gap"/>
  </c:chart>
  <c:spPr>
    <a:gradFill>
      <a:gsLst>
        <a:gs pos="0">
          <a:srgbClr val="DDEBCF"/>
        </a:gs>
        <a:gs pos="50000">
          <a:srgbClr val="9CB86E"/>
        </a:gs>
        <a:gs pos="100000">
          <a:srgbClr val="156B13"/>
        </a:gs>
      </a:gsLst>
      <a:lin ang="5400000" scaled="0"/>
    </a:gradFill>
  </c:spPr>
  <c:txPr>
    <a:bodyPr/>
    <a:lstStyle/>
    <a:p>
      <a:pPr>
        <a:defRPr sz="1839"/>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ru-RU"/>
  <c:chart>
    <c:autoTitleDeleted val="1"/>
    <c:view3D>
      <c:rotX val="30"/>
      <c:perspective val="30"/>
    </c:view3D>
    <c:plotArea>
      <c:layout/>
      <c:pie3DChart>
        <c:varyColors val="1"/>
        <c:ser>
          <c:idx val="0"/>
          <c:order val="0"/>
          <c:tx>
            <c:strRef>
              <c:f>Лист1!$B$1</c:f>
              <c:strCache>
                <c:ptCount val="1"/>
                <c:pt idx="0">
                  <c:v>Продажи</c:v>
                </c:pt>
              </c:strCache>
            </c:strRef>
          </c:tx>
          <c:explosion val="21"/>
          <c:dPt>
            <c:idx val="0"/>
            <c:spPr>
              <a:solidFill>
                <a:srgbClr val="FFFF00"/>
              </a:solidFill>
            </c:spPr>
          </c:dPt>
          <c:dPt>
            <c:idx val="1"/>
            <c:spPr>
              <a:solidFill>
                <a:srgbClr val="FF0000"/>
              </a:solidFill>
            </c:spPr>
          </c:dPt>
          <c:dPt>
            <c:idx val="2"/>
          </c:dPt>
          <c:dPt>
            <c:idx val="3"/>
            <c:spPr>
              <a:solidFill>
                <a:srgbClr val="00B050"/>
              </a:solidFill>
            </c:spPr>
          </c:dPt>
          <c:dPt>
            <c:idx val="4"/>
            <c:spPr>
              <a:solidFill>
                <a:srgbClr val="00B0F0"/>
              </a:solidFill>
            </c:spPr>
          </c:dPt>
          <c:dPt>
            <c:idx val="5"/>
          </c:dPt>
          <c:dPt>
            <c:idx val="6"/>
          </c:dPt>
          <c:dPt>
            <c:idx val="7"/>
            <c:spPr>
              <a:solidFill>
                <a:srgbClr val="C00000"/>
              </a:solidFill>
            </c:spPr>
          </c:dPt>
          <c:dPt>
            <c:idx val="8"/>
          </c:dPt>
          <c:dPt>
            <c:idx val="9"/>
          </c:dPt>
          <c:dPt>
            <c:idx val="10"/>
          </c:dPt>
          <c:dPt>
            <c:idx val="11"/>
          </c:dPt>
          <c:dLbls>
            <c:dLbl>
              <c:idx val="0"/>
              <c:layout/>
              <c:tx>
                <c:rich>
                  <a:bodyPr/>
                  <a:lstStyle/>
                  <a:p>
                    <a:pPr>
                      <a:defRPr sz="1199" b="1">
                        <a:solidFill>
                          <a:srgbClr val="002060"/>
                        </a:solidFill>
                        <a:latin typeface="Times New Roman" pitchFamily="18" charset="0"/>
                        <a:cs typeface="Times New Roman" pitchFamily="18" charset="0"/>
                      </a:defRPr>
                    </a:pPr>
                    <a:r>
                      <a:rPr lang="ru-RU"/>
                      <a:t>Общегосударственные вопросы
56544,1
</a:t>
                    </a:r>
                    <a:r>
                      <a:rPr lang="ru-RU" smtClean="0"/>
                      <a:t>7,8%</a:t>
                    </a:r>
                    <a:endParaRPr lang="ru-RU"/>
                  </a:p>
                </c:rich>
              </c:tx>
              <c:spPr/>
              <c:dLblPos val="bestFit"/>
              <c:extLst>
                <c:ext xmlns:c15="http://schemas.microsoft.com/office/drawing/2012/chart" uri="{CE6537A1-D6FC-4f65-9D91-7224C49458BB}"/>
              </c:extLst>
            </c:dLbl>
            <c:dLbl>
              <c:idx val="1"/>
              <c:layout/>
              <c:tx>
                <c:rich>
                  <a:bodyPr/>
                  <a:lstStyle/>
                  <a:p>
                    <a:pPr>
                      <a:defRPr sz="1199" b="1">
                        <a:solidFill>
                          <a:srgbClr val="002060"/>
                        </a:solidFill>
                        <a:latin typeface="Times New Roman" pitchFamily="18" charset="0"/>
                        <a:cs typeface="Times New Roman" pitchFamily="18" charset="0"/>
                      </a:defRPr>
                    </a:pPr>
                    <a:r>
                      <a:rPr lang="ru-RU" dirty="0"/>
                      <a:t>Национальная оборона
1226,7</a:t>
                    </a:r>
                    <a:r>
                      <a:rPr lang="ru-RU"/>
                      <a:t>
</a:t>
                    </a:r>
                    <a:r>
                      <a:rPr lang="ru-RU" smtClean="0"/>
                      <a:t>0,1%</a:t>
                    </a:r>
                    <a:endParaRPr lang="ru-RU" dirty="0"/>
                  </a:p>
                </c:rich>
              </c:tx>
              <c:spPr/>
              <c:dLblPos val="bestFit"/>
              <c:extLst>
                <c:ext xmlns:c15="http://schemas.microsoft.com/office/drawing/2012/chart" uri="{CE6537A1-D6FC-4f65-9D91-7224C49458BB}"/>
              </c:extLst>
            </c:dLbl>
            <c:dLbl>
              <c:idx val="2"/>
              <c:layout>
                <c:manualLayout>
                  <c:x val="0.12288277947310965"/>
                  <c:y val="-3.5425206225719402E-2"/>
                </c:manualLayout>
              </c:layout>
              <c:tx>
                <c:rich>
                  <a:bodyPr/>
                  <a:lstStyle/>
                  <a:p>
                    <a:pPr>
                      <a:defRPr sz="1199" b="1">
                        <a:solidFill>
                          <a:srgbClr val="002060"/>
                        </a:solidFill>
                        <a:latin typeface="Times New Roman" pitchFamily="18" charset="0"/>
                        <a:cs typeface="Times New Roman" pitchFamily="18" charset="0"/>
                      </a:defRPr>
                    </a:pPr>
                    <a:r>
                      <a:rPr lang="ru-RU" dirty="0"/>
                      <a:t>Национальная безопасность
3012
</a:t>
                    </a:r>
                    <a:r>
                      <a:rPr lang="ru-RU" dirty="0" smtClean="0"/>
                      <a:t>0,4%</a:t>
                    </a:r>
                    <a:endParaRPr lang="ru-RU" dirty="0"/>
                  </a:p>
                </c:rich>
              </c:tx>
              <c:spPr/>
              <c:dLblPos val="bestFit"/>
              <c:extLst>
                <c:ext xmlns:c15="http://schemas.microsoft.com/office/drawing/2012/chart" uri="{CE6537A1-D6FC-4f65-9D91-7224C49458BB}"/>
              </c:extLst>
            </c:dLbl>
            <c:dLbl>
              <c:idx val="3"/>
              <c:layout>
                <c:manualLayout>
                  <c:x val="0.10274496992203484"/>
                  <c:y val="5.6055353634496707E-2"/>
                </c:manualLayout>
              </c:layout>
              <c:tx>
                <c:rich>
                  <a:bodyPr/>
                  <a:lstStyle/>
                  <a:p>
                    <a:pPr>
                      <a:defRPr sz="1199" b="1">
                        <a:solidFill>
                          <a:srgbClr val="002060"/>
                        </a:solidFill>
                        <a:latin typeface="Times New Roman" pitchFamily="18" charset="0"/>
                        <a:cs typeface="Times New Roman" pitchFamily="18" charset="0"/>
                      </a:defRPr>
                    </a:pPr>
                    <a:r>
                      <a:rPr lang="ru-RU" dirty="0"/>
                      <a:t>Национальная </a:t>
                    </a:r>
                    <a:r>
                      <a:rPr lang="ru-RU" dirty="0" smtClean="0"/>
                      <a:t>экономика</a:t>
                    </a:r>
                    <a:r>
                      <a:rPr lang="ru-RU" dirty="0"/>
                      <a:t>
12159,5
</a:t>
                    </a:r>
                    <a:r>
                      <a:rPr lang="ru-RU" dirty="0" smtClean="0"/>
                      <a:t>1,7%</a:t>
                    </a:r>
                    <a:endParaRPr lang="ru-RU" dirty="0"/>
                  </a:p>
                </c:rich>
              </c:tx>
              <c:spPr/>
              <c:dLblPos val="bestFit"/>
              <c:extLst>
                <c:ext xmlns:c15="http://schemas.microsoft.com/office/drawing/2012/chart" uri="{CE6537A1-D6FC-4f65-9D91-7224C49458BB}"/>
              </c:extLst>
            </c:dLbl>
            <c:dLbl>
              <c:idx val="4"/>
              <c:layout>
                <c:manualLayout>
                  <c:x val="0.15386622191677149"/>
                  <c:y val="0.1855082893763908"/>
                </c:manualLayout>
              </c:layout>
              <c:tx>
                <c:rich>
                  <a:bodyPr/>
                  <a:lstStyle/>
                  <a:p>
                    <a:pPr>
                      <a:defRPr sz="1199" b="1">
                        <a:solidFill>
                          <a:srgbClr val="002060"/>
                        </a:solidFill>
                        <a:latin typeface="Times New Roman" pitchFamily="18" charset="0"/>
                        <a:cs typeface="Times New Roman" pitchFamily="18" charset="0"/>
                      </a:defRPr>
                    </a:pPr>
                    <a:r>
                      <a:rPr lang="ru-RU" dirty="0" smtClean="0"/>
                      <a:t>ЖКХ</a:t>
                    </a:r>
                    <a:r>
                      <a:rPr lang="ru-RU" dirty="0"/>
                      <a:t>
15980,5
</a:t>
                    </a:r>
                    <a:r>
                      <a:rPr lang="ru-RU" dirty="0" smtClean="0"/>
                      <a:t>2,2%</a:t>
                    </a:r>
                    <a:endParaRPr lang="ru-RU" dirty="0"/>
                  </a:p>
                </c:rich>
              </c:tx>
              <c:spPr/>
              <c:dLblPos val="bestFit"/>
              <c:extLst>
                <c:ext xmlns:c15="http://schemas.microsoft.com/office/drawing/2012/chart" uri="{CE6537A1-D6FC-4f65-9D91-7224C49458BB}"/>
              </c:extLst>
            </c:dLbl>
            <c:dLbl>
              <c:idx val="5"/>
              <c:layout>
                <c:manualLayout>
                  <c:x val="6.5223600162197942E-2"/>
                  <c:y val="0.29495407782643301"/>
                </c:manualLayout>
              </c:layout>
              <c:tx>
                <c:rich>
                  <a:bodyPr/>
                  <a:lstStyle/>
                  <a:p>
                    <a:pPr>
                      <a:defRPr sz="1199" b="1">
                        <a:solidFill>
                          <a:srgbClr val="002060"/>
                        </a:solidFill>
                        <a:latin typeface="Times New Roman" pitchFamily="18" charset="0"/>
                        <a:cs typeface="Times New Roman" pitchFamily="18" charset="0"/>
                      </a:defRPr>
                    </a:pPr>
                    <a:r>
                      <a:rPr lang="ru-RU" dirty="0" smtClean="0"/>
                      <a:t>Охрана </a:t>
                    </a:r>
                    <a:r>
                      <a:rPr lang="ru-RU" dirty="0"/>
                      <a:t>окружающей среды
3397,7
</a:t>
                    </a:r>
                    <a:r>
                      <a:rPr lang="ru-RU" dirty="0" smtClean="0"/>
                      <a:t>4,7%</a:t>
                    </a:r>
                    <a:endParaRPr lang="ru-RU" dirty="0"/>
                  </a:p>
                </c:rich>
              </c:tx>
              <c:spPr/>
              <c:dLblPos val="bestFit"/>
              <c:extLst>
                <c:ext xmlns:c15="http://schemas.microsoft.com/office/drawing/2012/chart" uri="{CE6537A1-D6FC-4f65-9D91-7224C49458BB}"/>
              </c:extLst>
            </c:dLbl>
            <c:dLbl>
              <c:idx val="6"/>
              <c:layout/>
              <c:tx>
                <c:rich>
                  <a:bodyPr/>
                  <a:lstStyle/>
                  <a:p>
                    <a:pPr>
                      <a:defRPr sz="1199" b="1">
                        <a:solidFill>
                          <a:srgbClr val="002060"/>
                        </a:solidFill>
                        <a:latin typeface="Times New Roman" pitchFamily="18" charset="0"/>
                        <a:cs typeface="Times New Roman" pitchFamily="18" charset="0"/>
                      </a:defRPr>
                    </a:pPr>
                    <a:r>
                      <a:rPr lang="ru-RU"/>
                      <a:t>Образование 
537698,4
</a:t>
                    </a:r>
                    <a:r>
                      <a:rPr lang="ru-RU" smtClean="0"/>
                      <a:t>74,5</a:t>
                    </a:r>
                    <a:r>
                      <a:rPr lang="ru-RU"/>
                      <a:t>%</a:t>
                    </a:r>
                  </a:p>
                </c:rich>
              </c:tx>
              <c:spPr/>
              <c:dLblPos val="bestFit"/>
              <c:extLst>
                <c:ext xmlns:c15="http://schemas.microsoft.com/office/drawing/2012/chart" uri="{CE6537A1-D6FC-4f65-9D91-7224C49458BB}"/>
              </c:extLst>
            </c:dLbl>
            <c:dLbl>
              <c:idx val="7"/>
              <c:layout>
                <c:manualLayout>
                  <c:x val="-0.20360865591548366"/>
                  <c:y val="0.23191726927339723"/>
                </c:manualLayout>
              </c:layout>
              <c:spPr/>
              <c:txPr>
                <a:bodyPr/>
                <a:lstStyle/>
                <a:p>
                  <a:pPr>
                    <a:defRPr sz="1199" b="1">
                      <a:solidFill>
                        <a:srgbClr val="002060"/>
                      </a:solidFill>
                      <a:latin typeface="Times New Roman" pitchFamily="18" charset="0"/>
                      <a:cs typeface="Times New Roman" pitchFamily="18" charset="0"/>
                    </a:defRPr>
                  </a:pPr>
                  <a:endParaRPr lang="ru-RU"/>
                </a:p>
              </c:txPr>
              <c:dLblPos val="bestFit"/>
              <c:showVal val="1"/>
              <c:showCatName val="1"/>
              <c:showPercent val="1"/>
              <c:extLst>
                <c:ext xmlns:c15="http://schemas.microsoft.com/office/drawing/2012/chart" uri="{CE6537A1-D6FC-4f65-9D91-7224C49458BB}"/>
              </c:extLst>
            </c:dLbl>
            <c:dLbl>
              <c:idx val="8"/>
              <c:layout>
                <c:manualLayout>
                  <c:x val="-0.25424183523903876"/>
                  <c:y val="0.14032521824766189"/>
                </c:manualLayout>
              </c:layout>
              <c:tx>
                <c:rich>
                  <a:bodyPr/>
                  <a:lstStyle/>
                  <a:p>
                    <a:pPr>
                      <a:defRPr sz="1199" b="1">
                        <a:solidFill>
                          <a:srgbClr val="002060"/>
                        </a:solidFill>
                        <a:latin typeface="Times New Roman" pitchFamily="18" charset="0"/>
                        <a:cs typeface="Times New Roman" pitchFamily="18" charset="0"/>
                      </a:defRPr>
                    </a:pPr>
                    <a:r>
                      <a:rPr lang="ru-RU" dirty="0"/>
                      <a:t>Социальная политика
19767
</a:t>
                    </a:r>
                    <a:r>
                      <a:rPr lang="ru-RU" dirty="0" smtClean="0"/>
                      <a:t>2,7%</a:t>
                    </a:r>
                    <a:endParaRPr lang="ru-RU" dirty="0"/>
                  </a:p>
                </c:rich>
              </c:tx>
              <c:spPr/>
              <c:dLblPos val="bestFit"/>
              <c:extLst>
                <c:ext xmlns:c15="http://schemas.microsoft.com/office/drawing/2012/chart" uri="{CE6537A1-D6FC-4f65-9D91-7224C49458BB}"/>
              </c:extLst>
            </c:dLbl>
            <c:dLbl>
              <c:idx val="9"/>
              <c:layout/>
              <c:tx>
                <c:rich>
                  <a:bodyPr/>
                  <a:lstStyle/>
                  <a:p>
                    <a:pPr>
                      <a:defRPr sz="1199" b="1">
                        <a:solidFill>
                          <a:srgbClr val="002060"/>
                        </a:solidFill>
                        <a:latin typeface="Times New Roman" pitchFamily="18" charset="0"/>
                        <a:cs typeface="Times New Roman" pitchFamily="18" charset="0"/>
                      </a:defRPr>
                    </a:pPr>
                    <a:r>
                      <a:rPr lang="ru-RU" dirty="0"/>
                      <a:t>ФК и спорт
5319,3</a:t>
                    </a:r>
                    <a:r>
                      <a:rPr lang="ru-RU"/>
                      <a:t>
</a:t>
                    </a:r>
                    <a:r>
                      <a:rPr lang="ru-RU" smtClean="0"/>
                      <a:t>0,7%</a:t>
                    </a:r>
                    <a:endParaRPr lang="ru-RU" dirty="0"/>
                  </a:p>
                </c:rich>
              </c:tx>
              <c:spPr/>
              <c:dLblPos val="bestFit"/>
              <c:extLst>
                <c:ext xmlns:c15="http://schemas.microsoft.com/office/drawing/2012/chart" uri="{CE6537A1-D6FC-4f65-9D91-7224C49458BB}"/>
              </c:extLst>
            </c:dLbl>
            <c:dLbl>
              <c:idx val="10"/>
              <c:layout>
                <c:manualLayout>
                  <c:x val="-0.1176355608156498"/>
                  <c:y val="-4.3317693829120513E-2"/>
                </c:manualLayout>
              </c:layout>
              <c:spPr/>
              <c:txPr>
                <a:bodyPr/>
                <a:lstStyle/>
                <a:p>
                  <a:pPr>
                    <a:defRPr sz="1199" b="1">
                      <a:solidFill>
                        <a:srgbClr val="002060"/>
                      </a:solidFill>
                      <a:latin typeface="Times New Roman" pitchFamily="18" charset="0"/>
                      <a:cs typeface="Times New Roman" pitchFamily="18" charset="0"/>
                    </a:defRPr>
                  </a:pPr>
                  <a:endParaRPr lang="ru-RU"/>
                </a:p>
              </c:txPr>
              <c:dLblPos val="bestFit"/>
              <c:showVal val="1"/>
              <c:showCatName val="1"/>
              <c:showPercent val="1"/>
              <c:extLst>
                <c:ext xmlns:c15="http://schemas.microsoft.com/office/drawing/2012/chart" uri="{CE6537A1-D6FC-4f65-9D91-7224C49458BB}"/>
              </c:extLst>
            </c:dLbl>
            <c:dLbl>
              <c:idx val="11"/>
              <c:layout/>
              <c:tx>
                <c:rich>
                  <a:bodyPr/>
                  <a:lstStyle/>
                  <a:p>
                    <a:pPr>
                      <a:defRPr sz="1199" b="1">
                        <a:solidFill>
                          <a:srgbClr val="002060"/>
                        </a:solidFill>
                        <a:latin typeface="Times New Roman" pitchFamily="18" charset="0"/>
                        <a:cs typeface="Times New Roman" pitchFamily="18" charset="0"/>
                      </a:defRPr>
                    </a:pPr>
                    <a:r>
                      <a:rPr lang="ru-RU"/>
                      <a:t>Межбюджетные трансферты
29854,5
</a:t>
                    </a:r>
                    <a:r>
                      <a:rPr lang="ru-RU" smtClean="0"/>
                      <a:t>4,1%</a:t>
                    </a:r>
                    <a:endParaRPr lang="ru-RU"/>
                  </a:p>
                </c:rich>
              </c:tx>
              <c:spPr/>
              <c:dLblPos val="bestFit"/>
              <c:extLst>
                <c:ext xmlns:c15="http://schemas.microsoft.com/office/drawing/2012/chart" uri="{CE6537A1-D6FC-4f65-9D91-7224C49458BB}"/>
              </c:extLst>
            </c:dLbl>
            <c:spPr>
              <a:noFill/>
              <a:ln>
                <a:noFill/>
              </a:ln>
              <a:effectLst/>
            </c:spPr>
            <c:txPr>
              <a:bodyPr/>
              <a:lstStyle/>
              <a:p>
                <a:pPr>
                  <a:defRPr sz="1199" b="1">
                    <a:solidFill>
                      <a:srgbClr val="002060"/>
                    </a:solidFill>
                    <a:latin typeface="Times New Roman" pitchFamily="18" charset="0"/>
                    <a:cs typeface="Times New Roman" pitchFamily="18" charset="0"/>
                  </a:defRPr>
                </a:pPr>
                <a:endParaRPr lang="ru-RU"/>
              </a:p>
            </c:txPr>
            <c:showVal val="1"/>
            <c:showCatName val="1"/>
            <c:showPercent val="1"/>
            <c:showLeaderLines val="1"/>
            <c:extLst>
              <c:ext xmlns:c15="http://schemas.microsoft.com/office/drawing/2012/chart" uri="{CE6537A1-D6FC-4f65-9D91-7224C49458BB}"/>
            </c:extLst>
          </c:dLbls>
          <c:cat>
            <c:strRef>
              <c:f>Лист1!$A$2:$A$13</c:f>
              <c:strCache>
                <c:ptCount val="12"/>
                <c:pt idx="0">
                  <c:v>Общегосударственные вопросы</c:v>
                </c:pt>
                <c:pt idx="1">
                  <c:v>Национальная оборона</c:v>
                </c:pt>
                <c:pt idx="2">
                  <c:v>Национальная безопасность</c:v>
                </c:pt>
                <c:pt idx="3">
                  <c:v>Национальная эеономика</c:v>
                </c:pt>
                <c:pt idx="4">
                  <c:v>ЖКХ</c:v>
                </c:pt>
                <c:pt idx="5">
                  <c:v>Охрана окружающей среды</c:v>
                </c:pt>
                <c:pt idx="6">
                  <c:v>Образование </c:v>
                </c:pt>
                <c:pt idx="7">
                  <c:v>Культура</c:v>
                </c:pt>
                <c:pt idx="8">
                  <c:v>Социальная политика</c:v>
                </c:pt>
                <c:pt idx="9">
                  <c:v>ФК и спорт</c:v>
                </c:pt>
                <c:pt idx="10">
                  <c:v>Обслуживание долга</c:v>
                </c:pt>
                <c:pt idx="11">
                  <c:v>Межбюджетные трансферты</c:v>
                </c:pt>
              </c:strCache>
            </c:strRef>
          </c:cat>
          <c:val>
            <c:numRef>
              <c:f>Лист1!$B$2:$B$13</c:f>
              <c:numCache>
                <c:formatCode>General</c:formatCode>
                <c:ptCount val="12"/>
                <c:pt idx="0">
                  <c:v>56544.1</c:v>
                </c:pt>
                <c:pt idx="1">
                  <c:v>1226.7</c:v>
                </c:pt>
                <c:pt idx="2">
                  <c:v>3012</c:v>
                </c:pt>
                <c:pt idx="3">
                  <c:v>12159.5</c:v>
                </c:pt>
                <c:pt idx="4">
                  <c:v>15980.5</c:v>
                </c:pt>
                <c:pt idx="5">
                  <c:v>3397.7</c:v>
                </c:pt>
                <c:pt idx="6">
                  <c:v>537698.4</c:v>
                </c:pt>
                <c:pt idx="7">
                  <c:v>36615.9</c:v>
                </c:pt>
                <c:pt idx="8">
                  <c:v>19767</c:v>
                </c:pt>
                <c:pt idx="9">
                  <c:v>5319.3</c:v>
                </c:pt>
                <c:pt idx="10">
                  <c:v>25.4</c:v>
                </c:pt>
                <c:pt idx="11">
                  <c:v>29854.5</c:v>
                </c:pt>
              </c:numCache>
            </c:numRef>
          </c:val>
        </c:ser>
        <c:dLbls/>
      </c:pie3DChart>
      <c:spPr>
        <a:noFill/>
        <a:ln w="25383">
          <a:noFill/>
        </a:ln>
      </c:spPr>
    </c:plotArea>
    <c:plotVisOnly val="1"/>
    <c:dispBlanksAs val="zero"/>
  </c:chart>
  <c:txPr>
    <a:bodyPr/>
    <a:lstStyle/>
    <a:p>
      <a:pPr>
        <a:defRPr sz="1799"/>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ru-RU"/>
  <c:chart>
    <c:autoTitleDeleted val="1"/>
    <c:plotArea>
      <c:layout/>
      <c:pieChart>
        <c:varyColors val="1"/>
        <c:ser>
          <c:idx val="0"/>
          <c:order val="0"/>
          <c:tx>
            <c:strRef>
              <c:f>Лист1!$B$1</c:f>
              <c:strCache>
                <c:ptCount val="1"/>
                <c:pt idx="0">
                  <c:v>Продажи</c:v>
                </c:pt>
              </c:strCache>
            </c:strRef>
          </c:tx>
          <c:dPt>
            <c:idx val="0"/>
            <c:spPr>
              <a:solidFill>
                <a:schemeClr val="accent1"/>
              </a:solidFill>
              <a:ln w="19050">
                <a:solidFill>
                  <a:schemeClr val="lt1"/>
                </a:solidFill>
              </a:ln>
              <a:effectLst/>
            </c:spPr>
          </c:dPt>
          <c:dPt>
            <c:idx val="1"/>
            <c:spPr>
              <a:solidFill>
                <a:schemeClr val="accent2"/>
              </a:solidFill>
              <a:ln w="19050">
                <a:solidFill>
                  <a:schemeClr val="lt1"/>
                </a:solidFill>
              </a:ln>
              <a:effectLst/>
            </c:spPr>
          </c:dPt>
          <c:dPt>
            <c:idx val="2"/>
            <c:spPr>
              <a:solidFill>
                <a:schemeClr val="accent3"/>
              </a:solidFill>
              <a:ln w="19050">
                <a:solidFill>
                  <a:schemeClr val="lt1"/>
                </a:solidFill>
              </a:ln>
              <a:effectLst/>
            </c:spPr>
          </c:dPt>
          <c:dPt>
            <c:idx val="3"/>
            <c:spPr>
              <a:solidFill>
                <a:schemeClr val="accent4"/>
              </a:solidFill>
              <a:ln w="19050">
                <a:solidFill>
                  <a:schemeClr val="lt1"/>
                </a:solidFill>
              </a:ln>
              <a:effectLst/>
            </c:spPr>
          </c:dPt>
          <c:dPt>
            <c:idx val="4"/>
            <c:spPr>
              <a:solidFill>
                <a:schemeClr val="accent5"/>
              </a:solidFill>
              <a:ln w="19050">
                <a:solidFill>
                  <a:schemeClr val="lt1"/>
                </a:solidFill>
              </a:ln>
              <a:effectLst/>
            </c:spPr>
          </c:dPt>
          <c:dLbls>
            <c:dLbl>
              <c:idx val="0"/>
              <c:layout/>
              <c:tx>
                <c:rich>
                  <a:bodyPr/>
                  <a:lstStyle/>
                  <a:p>
                    <a:r>
                      <a:rPr lang="ru-RU" dirty="0"/>
                      <a:t>Дошкольное образование; 139010,1</a:t>
                    </a:r>
                    <a:r>
                      <a:rPr lang="ru-RU"/>
                      <a:t>; </a:t>
                    </a:r>
                    <a:r>
                      <a:rPr lang="ru-RU" smtClean="0"/>
                      <a:t>25,8%</a:t>
                    </a:r>
                    <a:endParaRPr lang="ru-RU" dirty="0"/>
                  </a:p>
                </c:rich>
              </c:tx>
              <c:showVal val="1"/>
              <c:showCatName val="1"/>
              <c:showPercent val="1"/>
            </c:dLbl>
            <c:dLbl>
              <c:idx val="1"/>
              <c:layout/>
              <c:tx>
                <c:rich>
                  <a:bodyPr/>
                  <a:lstStyle/>
                  <a:p>
                    <a:r>
                      <a:rPr lang="ru-RU" dirty="0" err="1"/>
                      <a:t>Обшее</a:t>
                    </a:r>
                    <a:r>
                      <a:rPr lang="ru-RU" dirty="0"/>
                      <a:t> образование; </a:t>
                    </a:r>
                    <a:r>
                      <a:rPr lang="ru-RU" dirty="0" smtClean="0"/>
                      <a:t>346477,9; 64,4</a:t>
                    </a:r>
                    <a:r>
                      <a:rPr lang="ru-RU" dirty="0"/>
                      <a:t>%</a:t>
                    </a:r>
                  </a:p>
                </c:rich>
              </c:tx>
              <c:showCatName val="1"/>
              <c:showPercent val="1"/>
              <c:extLst>
                <c:ext xmlns:c15="http://schemas.microsoft.com/office/drawing/2012/chart" uri="{CE6537A1-D6FC-4f65-9D91-7224C49458BB}">
                  <c15:layout/>
                </c:ext>
              </c:extLst>
            </c:dLbl>
            <c:dLbl>
              <c:idx val="2"/>
              <c:layout/>
              <c:tx>
                <c:rich>
                  <a:bodyPr/>
                  <a:lstStyle/>
                  <a:p>
                    <a:r>
                      <a:rPr lang="ru-RU" dirty="0"/>
                      <a:t>Дополнительное образование; </a:t>
                    </a:r>
                    <a:r>
                      <a:rPr lang="ru-RU" dirty="0" smtClean="0"/>
                      <a:t>26304,4; </a:t>
                    </a:r>
                    <a:r>
                      <a:rPr lang="ru-RU" dirty="0"/>
                      <a:t>4,9%</a:t>
                    </a:r>
                  </a:p>
                </c:rich>
              </c:tx>
              <c:showCatName val="1"/>
              <c:showPercent val="1"/>
              <c:extLst>
                <c:ext xmlns:c15="http://schemas.microsoft.com/office/drawing/2012/chart" uri="{CE6537A1-D6FC-4f65-9D91-7224C49458BB}">
                  <c15:layout/>
                </c:ext>
              </c:extLst>
            </c:dLbl>
            <c:dLbl>
              <c:idx val="3"/>
              <c:layout/>
              <c:tx>
                <c:rich>
                  <a:bodyPr/>
                  <a:lstStyle/>
                  <a:p>
                    <a:r>
                      <a:rPr lang="ru-RU" dirty="0"/>
                      <a:t>Молодежная политика; </a:t>
                    </a:r>
                    <a:r>
                      <a:rPr lang="ru-RU" dirty="0" smtClean="0"/>
                      <a:t>1704,3; </a:t>
                    </a:r>
                    <a:r>
                      <a:rPr lang="ru-RU" dirty="0"/>
                      <a:t>0,3%</a:t>
                    </a:r>
                  </a:p>
                </c:rich>
              </c:tx>
              <c:showCatName val="1"/>
              <c:showPercent val="1"/>
              <c:extLst>
                <c:ext xmlns:c15="http://schemas.microsoft.com/office/drawing/2012/chart" uri="{CE6537A1-D6FC-4f65-9D91-7224C49458BB}">
                  <c15:layout/>
                </c:ext>
              </c:extLst>
            </c:dLbl>
            <c:dLbl>
              <c:idx val="4"/>
              <c:layout/>
              <c:tx>
                <c:rich>
                  <a:bodyPr/>
                  <a:lstStyle/>
                  <a:p>
                    <a:r>
                      <a:rPr lang="ru-RU" dirty="0"/>
                      <a:t>Другие вопросы в области образования; </a:t>
                    </a:r>
                    <a:r>
                      <a:rPr lang="ru-RU" dirty="0" smtClean="0"/>
                      <a:t>24201,7; 4,5%</a:t>
                    </a:r>
                    <a:endParaRPr lang="ru-RU" dirty="0"/>
                  </a:p>
                </c:rich>
              </c:tx>
              <c:showCatName val="1"/>
              <c:showPercent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Val val="1"/>
            <c:showCatName val="1"/>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Лист1!$A$2:$A$6</c:f>
              <c:strCache>
                <c:ptCount val="5"/>
                <c:pt idx="0">
                  <c:v>Дошкольное образование</c:v>
                </c:pt>
                <c:pt idx="1">
                  <c:v>Обшее образование</c:v>
                </c:pt>
                <c:pt idx="2">
                  <c:v>Дополнительное образование</c:v>
                </c:pt>
                <c:pt idx="3">
                  <c:v>Молодежная политика</c:v>
                </c:pt>
                <c:pt idx="4">
                  <c:v>Другие вопросы в области образования</c:v>
                </c:pt>
              </c:strCache>
            </c:strRef>
          </c:cat>
          <c:val>
            <c:numRef>
              <c:f>Лист1!$B$2:$B$6</c:f>
              <c:numCache>
                <c:formatCode>General</c:formatCode>
                <c:ptCount val="5"/>
                <c:pt idx="0">
                  <c:v>139010.1</c:v>
                </c:pt>
                <c:pt idx="1">
                  <c:v>346477.9</c:v>
                </c:pt>
                <c:pt idx="2">
                  <c:v>26304.400000000001</c:v>
                </c:pt>
                <c:pt idx="3">
                  <c:v>1704.3</c:v>
                </c:pt>
                <c:pt idx="4">
                  <c:v>24201.7</c:v>
                </c:pt>
              </c:numCache>
            </c:numRef>
          </c:val>
        </c:ser>
        <c:dLbls>
          <c:showPercent val="1"/>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zero"/>
  </c:chart>
  <c:spPr>
    <a:noFill/>
    <a:ln>
      <a:noFill/>
    </a:ln>
    <a:effectLst/>
  </c:spPr>
  <c:txPr>
    <a:bodyPr/>
    <a:lstStyle/>
    <a:p>
      <a:pPr>
        <a:defRPr/>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ru-RU"/>
  <c:style val="18"/>
  <c:chart>
    <c:autoTitleDeleted val="1"/>
    <c:view3D>
      <c:rotX val="30"/>
      <c:perspective val="30"/>
    </c:view3D>
    <c:plotArea>
      <c:layout>
        <c:manualLayout>
          <c:layoutTarget val="inner"/>
          <c:xMode val="edge"/>
          <c:yMode val="edge"/>
          <c:x val="6.9083552055992968E-4"/>
          <c:y val="0.13122558828420552"/>
          <c:w val="0.59856069553805757"/>
          <c:h val="0.81449083742345585"/>
        </c:manualLayout>
      </c:layout>
      <c:pie3DChart>
        <c:varyColors val="1"/>
        <c:ser>
          <c:idx val="0"/>
          <c:order val="0"/>
          <c:tx>
            <c:strRef>
              <c:f>Лист1!$B$1</c:f>
              <c:strCache>
                <c:ptCount val="1"/>
                <c:pt idx="0">
                  <c:v>Продажи</c:v>
                </c:pt>
              </c:strCache>
            </c:strRef>
          </c:tx>
          <c:explosion val="13"/>
          <c:dPt>
            <c:idx val="0"/>
          </c:dPt>
          <c:dPt>
            <c:idx val="1"/>
          </c:dPt>
          <c:dPt>
            <c:idx val="2"/>
          </c:dPt>
          <c:dPt>
            <c:idx val="3"/>
          </c:dPt>
          <c:dPt>
            <c:idx val="4"/>
          </c:dPt>
          <c:dLbls>
            <c:spPr>
              <a:noFill/>
              <a:ln>
                <a:noFill/>
              </a:ln>
              <a:effectLst/>
            </c:spPr>
            <c:txPr>
              <a:bodyPr/>
              <a:lstStyle/>
              <a:p>
                <a:pPr>
                  <a:defRPr b="1">
                    <a:latin typeface="Times New Roman" pitchFamily="18" charset="0"/>
                    <a:cs typeface="Times New Roman" pitchFamily="18" charset="0"/>
                  </a:defRPr>
                </a:pPr>
                <a:endParaRPr lang="ru-RU"/>
              </a:p>
            </c:txPr>
            <c:showPercent val="1"/>
            <c:showLeaderLines val="1"/>
            <c:extLst>
              <c:ext xmlns:c15="http://schemas.microsoft.com/office/drawing/2012/chart" uri="{CE6537A1-D6FC-4f65-9D91-7224C49458BB}">
                <c15:layout/>
              </c:ext>
            </c:extLst>
          </c:dLbls>
          <c:cat>
            <c:strRef>
              <c:f>Лист1!$A$2:$A$7</c:f>
              <c:strCache>
                <c:ptCount val="6"/>
                <c:pt idx="0">
                  <c:v>Обеспечение деятельности клубов</c:v>
                </c:pt>
                <c:pt idx="1">
                  <c:v>Обеспечение деятельности библиотек</c:v>
                </c:pt>
                <c:pt idx="2">
                  <c:v>Программа Культура</c:v>
                </c:pt>
                <c:pt idx="3">
                  <c:v>Другие вопросы в области культуры</c:v>
                </c:pt>
                <c:pt idx="4">
                  <c:v>Мероприятия по развитию материально-технической базы ДК</c:v>
                </c:pt>
                <c:pt idx="5">
                  <c:v>Программа Реконструкция озд.комплекса</c:v>
                </c:pt>
              </c:strCache>
            </c:strRef>
          </c:cat>
          <c:val>
            <c:numRef>
              <c:f>Лист1!$B$2:$B$7</c:f>
              <c:numCache>
                <c:formatCode>General</c:formatCode>
                <c:ptCount val="6"/>
                <c:pt idx="0">
                  <c:v>13902.5</c:v>
                </c:pt>
                <c:pt idx="1">
                  <c:v>15774</c:v>
                </c:pt>
                <c:pt idx="2">
                  <c:v>1936.4</c:v>
                </c:pt>
                <c:pt idx="3">
                  <c:v>3693.3</c:v>
                </c:pt>
                <c:pt idx="4">
                  <c:v>1009.9</c:v>
                </c:pt>
                <c:pt idx="5">
                  <c:v>299.8</c:v>
                </c:pt>
              </c:numCache>
            </c:numRef>
          </c:val>
        </c:ser>
        <c:dLbls>
          <c:showPercent val="1"/>
        </c:dLbls>
      </c:pie3DChart>
      <c:spPr>
        <a:noFill/>
        <a:ln w="25395">
          <a:noFill/>
        </a:ln>
      </c:spPr>
    </c:plotArea>
    <c:legend>
      <c:legendPos val="r"/>
      <c:layout>
        <c:manualLayout>
          <c:xMode val="edge"/>
          <c:yMode val="edge"/>
          <c:x val="0.57772012708937714"/>
          <c:y val="7.9765345787472769E-2"/>
          <c:w val="0.41394656720541523"/>
          <c:h val="0.89370752706544598"/>
        </c:manualLayout>
      </c:layout>
      <c:txPr>
        <a:bodyPr/>
        <a:lstStyle/>
        <a:p>
          <a:pPr>
            <a:defRPr sz="1800" b="1">
              <a:latin typeface="Times New Roman" pitchFamily="18" charset="0"/>
              <a:cs typeface="Times New Roman" pitchFamily="18" charset="0"/>
            </a:defRPr>
          </a:pPr>
          <a:endParaRPr lang="ru-RU"/>
        </a:p>
      </c:txPr>
    </c:legend>
    <c:plotVisOnly val="1"/>
    <c:dispBlanksAs val="zero"/>
  </c:chart>
  <c:txPr>
    <a:bodyPr/>
    <a:lstStyle/>
    <a:p>
      <a:pPr>
        <a:defRPr sz="1800"/>
      </a:pPr>
      <a:endParaRPr lang="ru-RU"/>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EC34EB-283F-43AB-866F-11CBE53C883E}" type="doc">
      <dgm:prSet loTypeId="urn:microsoft.com/office/officeart/2005/8/layout/list1" loCatId="list" qsTypeId="urn:microsoft.com/office/officeart/2005/8/quickstyle/simple5" qsCatId="simple" csTypeId="urn:microsoft.com/office/officeart/2005/8/colors/colorful1#1" csCatId="colorful" phldr="1"/>
      <dgm:spPr/>
      <dgm:t>
        <a:bodyPr/>
        <a:lstStyle/>
        <a:p>
          <a:endParaRPr lang="ru-RU"/>
        </a:p>
      </dgm:t>
    </dgm:pt>
    <dgm:pt modelId="{08648942-32AD-4E4A-A45A-565A729D8A8D}">
      <dgm:prSet phldrT="[Текст]"/>
      <dgm:spPr/>
      <dgm:t>
        <a:bodyPr/>
        <a:lstStyle/>
        <a:p>
          <a:r>
            <a:rPr lang="ru-RU" b="1" dirty="0" smtClean="0">
              <a:solidFill>
                <a:srgbClr val="FFFF00"/>
              </a:solidFill>
              <a:latin typeface="Times New Roman" pitchFamily="18" charset="0"/>
              <a:cs typeface="Times New Roman" pitchFamily="18" charset="0"/>
            </a:rPr>
            <a:t>ДОХОДЫ – 750 469,3 тыс.руб.    </a:t>
          </a:r>
          <a:endParaRPr lang="ru-RU" b="1" dirty="0">
            <a:solidFill>
              <a:srgbClr val="FFFF00"/>
            </a:solidFill>
            <a:latin typeface="Times New Roman" pitchFamily="18" charset="0"/>
            <a:cs typeface="Times New Roman" pitchFamily="18" charset="0"/>
          </a:endParaRPr>
        </a:p>
      </dgm:t>
    </dgm:pt>
    <dgm:pt modelId="{0528C594-2760-46D4-8D13-91026DE29635}" type="parTrans" cxnId="{D54469E7-D1AA-4A35-BF6E-A6D2B56F7D83}">
      <dgm:prSet/>
      <dgm:spPr/>
      <dgm:t>
        <a:bodyPr/>
        <a:lstStyle/>
        <a:p>
          <a:endParaRPr lang="ru-RU"/>
        </a:p>
      </dgm:t>
    </dgm:pt>
    <dgm:pt modelId="{89975CD9-E77A-4AD3-B219-F4F40DE1C851}" type="sibTrans" cxnId="{D54469E7-D1AA-4A35-BF6E-A6D2B56F7D83}">
      <dgm:prSet/>
      <dgm:spPr/>
      <dgm:t>
        <a:bodyPr/>
        <a:lstStyle/>
        <a:p>
          <a:endParaRPr lang="ru-RU"/>
        </a:p>
      </dgm:t>
    </dgm:pt>
    <dgm:pt modelId="{CB2A024E-A999-43FF-9ABF-0990029F44FC}">
      <dgm:prSet phldrT="[Текст]"/>
      <dgm:spPr/>
      <dgm:t>
        <a:bodyPr/>
        <a:lstStyle/>
        <a:p>
          <a:r>
            <a:rPr lang="ru-RU" b="1" dirty="0" smtClean="0">
              <a:solidFill>
                <a:srgbClr val="002060"/>
              </a:solidFill>
              <a:latin typeface="Times New Roman" pitchFamily="18" charset="0"/>
              <a:cs typeface="Times New Roman" pitchFamily="18" charset="0"/>
            </a:rPr>
            <a:t>РАСХОДЫ – 721 601,0 тыс.руб.</a:t>
          </a:r>
          <a:endParaRPr lang="ru-RU" b="1" dirty="0">
            <a:solidFill>
              <a:srgbClr val="002060"/>
            </a:solidFill>
            <a:latin typeface="Times New Roman" pitchFamily="18" charset="0"/>
            <a:cs typeface="Times New Roman" pitchFamily="18" charset="0"/>
          </a:endParaRPr>
        </a:p>
      </dgm:t>
    </dgm:pt>
    <dgm:pt modelId="{71B14118-C76A-43E5-A211-CA3601A5DE99}" type="parTrans" cxnId="{953A2941-6E39-4A62-ACBA-485F1FD13A4E}">
      <dgm:prSet/>
      <dgm:spPr/>
      <dgm:t>
        <a:bodyPr/>
        <a:lstStyle/>
        <a:p>
          <a:endParaRPr lang="ru-RU"/>
        </a:p>
      </dgm:t>
    </dgm:pt>
    <dgm:pt modelId="{FDC65271-AC3A-4BA3-89E9-C4F92856F632}" type="sibTrans" cxnId="{953A2941-6E39-4A62-ACBA-485F1FD13A4E}">
      <dgm:prSet/>
      <dgm:spPr/>
      <dgm:t>
        <a:bodyPr/>
        <a:lstStyle/>
        <a:p>
          <a:endParaRPr lang="ru-RU"/>
        </a:p>
      </dgm:t>
    </dgm:pt>
    <dgm:pt modelId="{D86F37E6-2E45-4918-AF1E-32D7F05A3BA2}">
      <dgm:prSet phldrT="[Текст]"/>
      <dgm:spPr/>
      <dgm:t>
        <a:bodyPr/>
        <a:lstStyle/>
        <a:p>
          <a:r>
            <a:rPr lang="ru-RU" b="1" dirty="0" smtClean="0">
              <a:solidFill>
                <a:srgbClr val="C00000"/>
              </a:solidFill>
              <a:latin typeface="Times New Roman" pitchFamily="18" charset="0"/>
              <a:cs typeface="Times New Roman" pitchFamily="18" charset="0"/>
            </a:rPr>
            <a:t>ПРОФИЦИТ – 28 868,3 тыс.руб.</a:t>
          </a:r>
          <a:endParaRPr lang="ru-RU" b="1" dirty="0">
            <a:solidFill>
              <a:srgbClr val="C00000"/>
            </a:solidFill>
            <a:latin typeface="Times New Roman" pitchFamily="18" charset="0"/>
            <a:cs typeface="Times New Roman" pitchFamily="18" charset="0"/>
          </a:endParaRPr>
        </a:p>
      </dgm:t>
    </dgm:pt>
    <dgm:pt modelId="{05E3A3F8-D49F-4AF2-BCA3-20EE32EEB081}" type="parTrans" cxnId="{B79B49CE-85C9-493D-AA48-0F14674601F3}">
      <dgm:prSet/>
      <dgm:spPr/>
      <dgm:t>
        <a:bodyPr/>
        <a:lstStyle/>
        <a:p>
          <a:endParaRPr lang="ru-RU"/>
        </a:p>
      </dgm:t>
    </dgm:pt>
    <dgm:pt modelId="{3E10C450-F4D1-4B0A-80D7-5C471A8ECA98}" type="sibTrans" cxnId="{B79B49CE-85C9-493D-AA48-0F14674601F3}">
      <dgm:prSet/>
      <dgm:spPr/>
      <dgm:t>
        <a:bodyPr/>
        <a:lstStyle/>
        <a:p>
          <a:endParaRPr lang="ru-RU"/>
        </a:p>
      </dgm:t>
    </dgm:pt>
    <dgm:pt modelId="{F55EA6FE-4150-4172-BE44-E099F03C2A40}" type="pres">
      <dgm:prSet presAssocID="{79EC34EB-283F-43AB-866F-11CBE53C883E}" presName="linear" presStyleCnt="0">
        <dgm:presLayoutVars>
          <dgm:dir/>
          <dgm:animLvl val="lvl"/>
          <dgm:resizeHandles val="exact"/>
        </dgm:presLayoutVars>
      </dgm:prSet>
      <dgm:spPr/>
      <dgm:t>
        <a:bodyPr/>
        <a:lstStyle/>
        <a:p>
          <a:endParaRPr lang="ru-RU"/>
        </a:p>
      </dgm:t>
    </dgm:pt>
    <dgm:pt modelId="{7954609D-DBF4-4EF3-BADF-1881FDC900C5}" type="pres">
      <dgm:prSet presAssocID="{08648942-32AD-4E4A-A45A-565A729D8A8D}" presName="parentLin" presStyleCnt="0"/>
      <dgm:spPr/>
    </dgm:pt>
    <dgm:pt modelId="{691B7568-71EE-44DF-9227-9E721DAE88CC}" type="pres">
      <dgm:prSet presAssocID="{08648942-32AD-4E4A-A45A-565A729D8A8D}" presName="parentLeftMargin" presStyleLbl="node1" presStyleIdx="0" presStyleCnt="3"/>
      <dgm:spPr/>
      <dgm:t>
        <a:bodyPr/>
        <a:lstStyle/>
        <a:p>
          <a:endParaRPr lang="ru-RU"/>
        </a:p>
      </dgm:t>
    </dgm:pt>
    <dgm:pt modelId="{22FA0E90-48D7-401A-B9B6-3DECFC4668E2}" type="pres">
      <dgm:prSet presAssocID="{08648942-32AD-4E4A-A45A-565A729D8A8D}" presName="parentText" presStyleLbl="node1" presStyleIdx="0" presStyleCnt="3" custScaleX="117362">
        <dgm:presLayoutVars>
          <dgm:chMax val="0"/>
          <dgm:bulletEnabled val="1"/>
        </dgm:presLayoutVars>
      </dgm:prSet>
      <dgm:spPr/>
      <dgm:t>
        <a:bodyPr/>
        <a:lstStyle/>
        <a:p>
          <a:endParaRPr lang="ru-RU"/>
        </a:p>
      </dgm:t>
    </dgm:pt>
    <dgm:pt modelId="{C0EAD8A9-E146-4225-8FB2-E4A32376D9CE}" type="pres">
      <dgm:prSet presAssocID="{08648942-32AD-4E4A-A45A-565A729D8A8D}" presName="negativeSpace" presStyleCnt="0"/>
      <dgm:spPr/>
    </dgm:pt>
    <dgm:pt modelId="{AA055E02-FF0B-481F-9106-E602553B0691}" type="pres">
      <dgm:prSet presAssocID="{08648942-32AD-4E4A-A45A-565A729D8A8D}" presName="childText" presStyleLbl="conFgAcc1" presStyleIdx="0" presStyleCnt="3">
        <dgm:presLayoutVars>
          <dgm:bulletEnabled val="1"/>
        </dgm:presLayoutVars>
      </dgm:prSet>
      <dgm:spPr>
        <a:gradFill flip="none" rotWithShape="1">
          <a:gsLst>
            <a:gs pos="0">
              <a:srgbClr val="DDEBCF"/>
            </a:gs>
            <a:gs pos="50000">
              <a:srgbClr val="9CB86E"/>
            </a:gs>
            <a:gs pos="100000">
              <a:srgbClr val="156B13"/>
            </a:gs>
          </a:gsLst>
          <a:lin ang="10800000" scaled="1"/>
          <a:tileRect/>
        </a:gradFill>
      </dgm:spPr>
    </dgm:pt>
    <dgm:pt modelId="{160CFA55-7410-48C5-A929-547260D10DE4}" type="pres">
      <dgm:prSet presAssocID="{89975CD9-E77A-4AD3-B219-F4F40DE1C851}" presName="spaceBetweenRectangles" presStyleCnt="0"/>
      <dgm:spPr/>
    </dgm:pt>
    <dgm:pt modelId="{84D2A226-88FB-4834-A450-0856D6F5A32B}" type="pres">
      <dgm:prSet presAssocID="{CB2A024E-A999-43FF-9ABF-0990029F44FC}" presName="parentLin" presStyleCnt="0"/>
      <dgm:spPr/>
    </dgm:pt>
    <dgm:pt modelId="{F03C30E9-A0B2-40D0-8474-8F36C7374C90}" type="pres">
      <dgm:prSet presAssocID="{CB2A024E-A999-43FF-9ABF-0990029F44FC}" presName="parentLeftMargin" presStyleLbl="node1" presStyleIdx="0" presStyleCnt="3"/>
      <dgm:spPr/>
      <dgm:t>
        <a:bodyPr/>
        <a:lstStyle/>
        <a:p>
          <a:endParaRPr lang="ru-RU"/>
        </a:p>
      </dgm:t>
    </dgm:pt>
    <dgm:pt modelId="{180B4985-EA28-4159-8695-7A88DF0A2B83}" type="pres">
      <dgm:prSet presAssocID="{CB2A024E-A999-43FF-9ABF-0990029F44FC}" presName="parentText" presStyleLbl="node1" presStyleIdx="1" presStyleCnt="3" custScaleX="117760" custLinFactNeighborX="14577" custLinFactNeighborY="3071">
        <dgm:presLayoutVars>
          <dgm:chMax val="0"/>
          <dgm:bulletEnabled val="1"/>
        </dgm:presLayoutVars>
      </dgm:prSet>
      <dgm:spPr/>
      <dgm:t>
        <a:bodyPr/>
        <a:lstStyle/>
        <a:p>
          <a:endParaRPr lang="ru-RU"/>
        </a:p>
      </dgm:t>
    </dgm:pt>
    <dgm:pt modelId="{7984C306-6FE6-421C-8964-67BA4DEB9A57}" type="pres">
      <dgm:prSet presAssocID="{CB2A024E-A999-43FF-9ABF-0990029F44FC}" presName="negativeSpace" presStyleCnt="0"/>
      <dgm:spPr/>
    </dgm:pt>
    <dgm:pt modelId="{7C177EA8-8CD1-459C-A70D-796978DA2A52}" type="pres">
      <dgm:prSet presAssocID="{CB2A024E-A999-43FF-9ABF-0990029F44FC}" presName="childText" presStyleLbl="conFgAcc1" presStyleIdx="1" presStyleCnt="3">
        <dgm:presLayoutVars>
          <dgm:bulletEnabled val="1"/>
        </dgm:presLayoutVars>
      </dgm:prSet>
      <dgm:spPr>
        <a:gradFill flip="none" rotWithShape="1">
          <a:gsLst>
            <a:gs pos="0">
              <a:srgbClr val="DDEBCF"/>
            </a:gs>
            <a:gs pos="50000">
              <a:srgbClr val="9CB86E"/>
            </a:gs>
            <a:gs pos="100000">
              <a:srgbClr val="156B13"/>
            </a:gs>
          </a:gsLst>
          <a:lin ang="10800000" scaled="1"/>
          <a:tileRect/>
        </a:gradFill>
      </dgm:spPr>
    </dgm:pt>
    <dgm:pt modelId="{733E9456-9392-4048-AB20-0E0B5D0AD48B}" type="pres">
      <dgm:prSet presAssocID="{FDC65271-AC3A-4BA3-89E9-C4F92856F632}" presName="spaceBetweenRectangles" presStyleCnt="0"/>
      <dgm:spPr/>
    </dgm:pt>
    <dgm:pt modelId="{011FE08B-1459-42F1-8798-48CC1B3B0968}" type="pres">
      <dgm:prSet presAssocID="{D86F37E6-2E45-4918-AF1E-32D7F05A3BA2}" presName="parentLin" presStyleCnt="0"/>
      <dgm:spPr/>
    </dgm:pt>
    <dgm:pt modelId="{4C9DD386-44E9-49C3-9520-E24521A0E55E}" type="pres">
      <dgm:prSet presAssocID="{D86F37E6-2E45-4918-AF1E-32D7F05A3BA2}" presName="parentLeftMargin" presStyleLbl="node1" presStyleIdx="1" presStyleCnt="3"/>
      <dgm:spPr/>
      <dgm:t>
        <a:bodyPr/>
        <a:lstStyle/>
        <a:p>
          <a:endParaRPr lang="ru-RU"/>
        </a:p>
      </dgm:t>
    </dgm:pt>
    <dgm:pt modelId="{7169AD68-209A-4E02-8D78-87DE5553A469}" type="pres">
      <dgm:prSet presAssocID="{D86F37E6-2E45-4918-AF1E-32D7F05A3BA2}" presName="parentText" presStyleLbl="node1" presStyleIdx="2" presStyleCnt="3" custScaleX="120338">
        <dgm:presLayoutVars>
          <dgm:chMax val="0"/>
          <dgm:bulletEnabled val="1"/>
        </dgm:presLayoutVars>
      </dgm:prSet>
      <dgm:spPr/>
      <dgm:t>
        <a:bodyPr/>
        <a:lstStyle/>
        <a:p>
          <a:endParaRPr lang="ru-RU"/>
        </a:p>
      </dgm:t>
    </dgm:pt>
    <dgm:pt modelId="{62449F81-CB96-4B9F-82C3-804CE289A777}" type="pres">
      <dgm:prSet presAssocID="{D86F37E6-2E45-4918-AF1E-32D7F05A3BA2}" presName="negativeSpace" presStyleCnt="0"/>
      <dgm:spPr/>
    </dgm:pt>
    <dgm:pt modelId="{6A7D8213-54F5-4CAE-AE24-9491FFE6F999}" type="pres">
      <dgm:prSet presAssocID="{D86F37E6-2E45-4918-AF1E-32D7F05A3BA2}" presName="childText" presStyleLbl="conFgAcc1" presStyleIdx="2" presStyleCnt="3">
        <dgm:presLayoutVars>
          <dgm:bulletEnabled val="1"/>
        </dgm:presLayoutVars>
      </dgm:prSet>
      <dgm:spPr>
        <a:gradFill flip="none" rotWithShape="1">
          <a:gsLst>
            <a:gs pos="0">
              <a:srgbClr val="DDEBCF"/>
            </a:gs>
            <a:gs pos="50000">
              <a:srgbClr val="9CB86E"/>
            </a:gs>
            <a:gs pos="100000">
              <a:srgbClr val="156B13"/>
            </a:gs>
          </a:gsLst>
          <a:lin ang="10800000" scaled="1"/>
          <a:tileRect/>
        </a:gradFill>
      </dgm:spPr>
    </dgm:pt>
  </dgm:ptLst>
  <dgm:cxnLst>
    <dgm:cxn modelId="{953A2941-6E39-4A62-ACBA-485F1FD13A4E}" srcId="{79EC34EB-283F-43AB-866F-11CBE53C883E}" destId="{CB2A024E-A999-43FF-9ABF-0990029F44FC}" srcOrd="1" destOrd="0" parTransId="{71B14118-C76A-43E5-A211-CA3601A5DE99}" sibTransId="{FDC65271-AC3A-4BA3-89E9-C4F92856F632}"/>
    <dgm:cxn modelId="{D54469E7-D1AA-4A35-BF6E-A6D2B56F7D83}" srcId="{79EC34EB-283F-43AB-866F-11CBE53C883E}" destId="{08648942-32AD-4E4A-A45A-565A729D8A8D}" srcOrd="0" destOrd="0" parTransId="{0528C594-2760-46D4-8D13-91026DE29635}" sibTransId="{89975CD9-E77A-4AD3-B219-F4F40DE1C851}"/>
    <dgm:cxn modelId="{B79B49CE-85C9-493D-AA48-0F14674601F3}" srcId="{79EC34EB-283F-43AB-866F-11CBE53C883E}" destId="{D86F37E6-2E45-4918-AF1E-32D7F05A3BA2}" srcOrd="2" destOrd="0" parTransId="{05E3A3F8-D49F-4AF2-BCA3-20EE32EEB081}" sibTransId="{3E10C450-F4D1-4B0A-80D7-5C471A8ECA98}"/>
    <dgm:cxn modelId="{DC1919B5-5042-4C0D-932C-FA91F4A1F9A5}" type="presOf" srcId="{79EC34EB-283F-43AB-866F-11CBE53C883E}" destId="{F55EA6FE-4150-4172-BE44-E099F03C2A40}" srcOrd="0" destOrd="0" presId="urn:microsoft.com/office/officeart/2005/8/layout/list1"/>
    <dgm:cxn modelId="{24826CC9-A55F-4817-A42B-1C3D27D5ACAE}" type="presOf" srcId="{D86F37E6-2E45-4918-AF1E-32D7F05A3BA2}" destId="{4C9DD386-44E9-49C3-9520-E24521A0E55E}" srcOrd="0" destOrd="0" presId="urn:microsoft.com/office/officeart/2005/8/layout/list1"/>
    <dgm:cxn modelId="{624FD236-3B97-4C1D-AA58-4EF3C3E4E30A}" type="presOf" srcId="{CB2A024E-A999-43FF-9ABF-0990029F44FC}" destId="{180B4985-EA28-4159-8695-7A88DF0A2B83}" srcOrd="1" destOrd="0" presId="urn:microsoft.com/office/officeart/2005/8/layout/list1"/>
    <dgm:cxn modelId="{94444587-50CE-4C2B-8CFB-67F0EC546F5B}" type="presOf" srcId="{D86F37E6-2E45-4918-AF1E-32D7F05A3BA2}" destId="{7169AD68-209A-4E02-8D78-87DE5553A469}" srcOrd="1" destOrd="0" presId="urn:microsoft.com/office/officeart/2005/8/layout/list1"/>
    <dgm:cxn modelId="{531F33DA-32E4-4173-84AE-DEAAFDD63AF2}" type="presOf" srcId="{CB2A024E-A999-43FF-9ABF-0990029F44FC}" destId="{F03C30E9-A0B2-40D0-8474-8F36C7374C90}" srcOrd="0" destOrd="0" presId="urn:microsoft.com/office/officeart/2005/8/layout/list1"/>
    <dgm:cxn modelId="{16D29025-14E1-4091-BDEC-3225F2F7FF12}" type="presOf" srcId="{08648942-32AD-4E4A-A45A-565A729D8A8D}" destId="{22FA0E90-48D7-401A-B9B6-3DECFC4668E2}" srcOrd="1" destOrd="0" presId="urn:microsoft.com/office/officeart/2005/8/layout/list1"/>
    <dgm:cxn modelId="{AB1E74BF-796B-4AEF-B8A6-4F33EBBE0D7C}" type="presOf" srcId="{08648942-32AD-4E4A-A45A-565A729D8A8D}" destId="{691B7568-71EE-44DF-9227-9E721DAE88CC}" srcOrd="0" destOrd="0" presId="urn:microsoft.com/office/officeart/2005/8/layout/list1"/>
    <dgm:cxn modelId="{B6559237-422F-4260-9ED4-21136C7F2496}" type="presParOf" srcId="{F55EA6FE-4150-4172-BE44-E099F03C2A40}" destId="{7954609D-DBF4-4EF3-BADF-1881FDC900C5}" srcOrd="0" destOrd="0" presId="urn:microsoft.com/office/officeart/2005/8/layout/list1"/>
    <dgm:cxn modelId="{D558A1F3-7549-4867-923B-0171162F1161}" type="presParOf" srcId="{7954609D-DBF4-4EF3-BADF-1881FDC900C5}" destId="{691B7568-71EE-44DF-9227-9E721DAE88CC}" srcOrd="0" destOrd="0" presId="urn:microsoft.com/office/officeart/2005/8/layout/list1"/>
    <dgm:cxn modelId="{833444AE-5C97-48FC-B161-A3B3B8924609}" type="presParOf" srcId="{7954609D-DBF4-4EF3-BADF-1881FDC900C5}" destId="{22FA0E90-48D7-401A-B9B6-3DECFC4668E2}" srcOrd="1" destOrd="0" presId="urn:microsoft.com/office/officeart/2005/8/layout/list1"/>
    <dgm:cxn modelId="{99B445E4-44B1-4072-B859-F33A86134633}" type="presParOf" srcId="{F55EA6FE-4150-4172-BE44-E099F03C2A40}" destId="{C0EAD8A9-E146-4225-8FB2-E4A32376D9CE}" srcOrd="1" destOrd="0" presId="urn:microsoft.com/office/officeart/2005/8/layout/list1"/>
    <dgm:cxn modelId="{76D40FC0-E102-4C29-AEEE-C91CEBA08C77}" type="presParOf" srcId="{F55EA6FE-4150-4172-BE44-E099F03C2A40}" destId="{AA055E02-FF0B-481F-9106-E602553B0691}" srcOrd="2" destOrd="0" presId="urn:microsoft.com/office/officeart/2005/8/layout/list1"/>
    <dgm:cxn modelId="{5548BF39-2E13-46FF-A996-71597593E7D8}" type="presParOf" srcId="{F55EA6FE-4150-4172-BE44-E099F03C2A40}" destId="{160CFA55-7410-48C5-A929-547260D10DE4}" srcOrd="3" destOrd="0" presId="urn:microsoft.com/office/officeart/2005/8/layout/list1"/>
    <dgm:cxn modelId="{E056C4B7-DC05-4FCE-A381-1D95F84B6B1A}" type="presParOf" srcId="{F55EA6FE-4150-4172-BE44-E099F03C2A40}" destId="{84D2A226-88FB-4834-A450-0856D6F5A32B}" srcOrd="4" destOrd="0" presId="urn:microsoft.com/office/officeart/2005/8/layout/list1"/>
    <dgm:cxn modelId="{15F46F15-2964-4C8C-A44E-0D99366AC104}" type="presParOf" srcId="{84D2A226-88FB-4834-A450-0856D6F5A32B}" destId="{F03C30E9-A0B2-40D0-8474-8F36C7374C90}" srcOrd="0" destOrd="0" presId="urn:microsoft.com/office/officeart/2005/8/layout/list1"/>
    <dgm:cxn modelId="{F65BB344-98C9-4EF3-A50B-C777414E6076}" type="presParOf" srcId="{84D2A226-88FB-4834-A450-0856D6F5A32B}" destId="{180B4985-EA28-4159-8695-7A88DF0A2B83}" srcOrd="1" destOrd="0" presId="urn:microsoft.com/office/officeart/2005/8/layout/list1"/>
    <dgm:cxn modelId="{F02D1A80-142D-48DD-96BA-EBFB35315E50}" type="presParOf" srcId="{F55EA6FE-4150-4172-BE44-E099F03C2A40}" destId="{7984C306-6FE6-421C-8964-67BA4DEB9A57}" srcOrd="5" destOrd="0" presId="urn:microsoft.com/office/officeart/2005/8/layout/list1"/>
    <dgm:cxn modelId="{A34F8A00-94B4-43F6-9EC4-345FB3F1D4BB}" type="presParOf" srcId="{F55EA6FE-4150-4172-BE44-E099F03C2A40}" destId="{7C177EA8-8CD1-459C-A70D-796978DA2A52}" srcOrd="6" destOrd="0" presId="urn:microsoft.com/office/officeart/2005/8/layout/list1"/>
    <dgm:cxn modelId="{DA753AE8-BFE7-40D0-B8A7-649D67DACBBE}" type="presParOf" srcId="{F55EA6FE-4150-4172-BE44-E099F03C2A40}" destId="{733E9456-9392-4048-AB20-0E0B5D0AD48B}" srcOrd="7" destOrd="0" presId="urn:microsoft.com/office/officeart/2005/8/layout/list1"/>
    <dgm:cxn modelId="{FABDA0CD-6C33-4FB3-8716-D6EADF383449}" type="presParOf" srcId="{F55EA6FE-4150-4172-BE44-E099F03C2A40}" destId="{011FE08B-1459-42F1-8798-48CC1B3B0968}" srcOrd="8" destOrd="0" presId="urn:microsoft.com/office/officeart/2005/8/layout/list1"/>
    <dgm:cxn modelId="{347345BF-01D1-4687-84D3-C8820041B80B}" type="presParOf" srcId="{011FE08B-1459-42F1-8798-48CC1B3B0968}" destId="{4C9DD386-44E9-49C3-9520-E24521A0E55E}" srcOrd="0" destOrd="0" presId="urn:microsoft.com/office/officeart/2005/8/layout/list1"/>
    <dgm:cxn modelId="{7A1D5ECB-0568-4DDC-9FCF-109E2824AA24}" type="presParOf" srcId="{011FE08B-1459-42F1-8798-48CC1B3B0968}" destId="{7169AD68-209A-4E02-8D78-87DE5553A469}" srcOrd="1" destOrd="0" presId="urn:microsoft.com/office/officeart/2005/8/layout/list1"/>
    <dgm:cxn modelId="{FECCCAC4-58E7-4F9D-B7F9-F279FA3D1E55}" type="presParOf" srcId="{F55EA6FE-4150-4172-BE44-E099F03C2A40}" destId="{62449F81-CB96-4B9F-82C3-804CE289A777}" srcOrd="9" destOrd="0" presId="urn:microsoft.com/office/officeart/2005/8/layout/list1"/>
    <dgm:cxn modelId="{53B435AD-F216-4B0F-A2EA-3E4C09793DD3}" type="presParOf" srcId="{F55EA6FE-4150-4172-BE44-E099F03C2A40}" destId="{6A7D8213-54F5-4CAE-AE24-9491FFE6F999}"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6ADB00-EA19-474F-9FBF-70D157F1CECB}" type="doc">
      <dgm:prSet loTypeId="urn:microsoft.com/office/officeart/2005/8/layout/list1" loCatId="list" qsTypeId="urn:microsoft.com/office/officeart/2005/8/quickstyle/3d1" qsCatId="3D" csTypeId="urn:microsoft.com/office/officeart/2005/8/colors/colorful1#2" csCatId="colorful" phldr="1"/>
      <dgm:spPr/>
      <dgm:t>
        <a:bodyPr/>
        <a:lstStyle/>
        <a:p>
          <a:endParaRPr lang="ru-RU"/>
        </a:p>
      </dgm:t>
    </dgm:pt>
    <dgm:pt modelId="{F37FF034-A2DD-4E0D-9685-373BAEF9D213}">
      <dgm:prSet phldrT="[Текст]" custT="1"/>
      <dgm:spPr/>
      <dgm:t>
        <a:bodyPr/>
        <a:lstStyle/>
        <a:p>
          <a:r>
            <a:rPr lang="ru-RU" sz="2000" b="1" dirty="0" smtClean="0">
              <a:solidFill>
                <a:srgbClr val="FFFF00"/>
              </a:solidFill>
              <a:latin typeface="Times New Roman" pitchFamily="18" charset="0"/>
              <a:cs typeface="Times New Roman" pitchFamily="18" charset="0"/>
            </a:rPr>
            <a:t>Заработная плата и страховые взносы -  473530,3 тыс.руб.</a:t>
          </a:r>
          <a:endParaRPr lang="ru-RU" sz="2000" b="1" dirty="0">
            <a:solidFill>
              <a:srgbClr val="FFFF00"/>
            </a:solidFill>
            <a:latin typeface="Times New Roman" pitchFamily="18" charset="0"/>
            <a:cs typeface="Times New Roman" pitchFamily="18" charset="0"/>
          </a:endParaRPr>
        </a:p>
      </dgm:t>
    </dgm:pt>
    <dgm:pt modelId="{F92DC97E-2A83-4A5E-97BC-C2053D6C5A51}" type="parTrans" cxnId="{9BD99F8F-27D5-48B7-9CC4-15C15C649D97}">
      <dgm:prSet/>
      <dgm:spPr/>
      <dgm:t>
        <a:bodyPr/>
        <a:lstStyle/>
        <a:p>
          <a:endParaRPr lang="ru-RU"/>
        </a:p>
      </dgm:t>
    </dgm:pt>
    <dgm:pt modelId="{D45853BF-B3CF-4A9A-978F-9F8615A8ADD9}" type="sibTrans" cxnId="{9BD99F8F-27D5-48B7-9CC4-15C15C649D97}">
      <dgm:prSet/>
      <dgm:spPr/>
      <dgm:t>
        <a:bodyPr/>
        <a:lstStyle/>
        <a:p>
          <a:endParaRPr lang="ru-RU"/>
        </a:p>
      </dgm:t>
    </dgm:pt>
    <dgm:pt modelId="{D20A79D9-F828-4F30-A20D-EBB60A946C91}">
      <dgm:prSet phldrT="[Текст]" custT="1"/>
      <dgm:spPr/>
      <dgm:t>
        <a:bodyPr/>
        <a:lstStyle/>
        <a:p>
          <a:r>
            <a:rPr lang="ru-RU" sz="2000" b="1" dirty="0" smtClean="0">
              <a:solidFill>
                <a:srgbClr val="006600"/>
              </a:solidFill>
              <a:latin typeface="Times New Roman" pitchFamily="18" charset="0"/>
              <a:cs typeface="Times New Roman" pitchFamily="18" charset="0"/>
            </a:rPr>
            <a:t>Прочие выплаты –912 тыс.руб.</a:t>
          </a:r>
          <a:endParaRPr lang="ru-RU" sz="2000" b="1" dirty="0">
            <a:solidFill>
              <a:srgbClr val="006600"/>
            </a:solidFill>
            <a:latin typeface="Times New Roman" pitchFamily="18" charset="0"/>
            <a:cs typeface="Times New Roman" pitchFamily="18" charset="0"/>
          </a:endParaRPr>
        </a:p>
      </dgm:t>
    </dgm:pt>
    <dgm:pt modelId="{C4520100-7EA0-49CE-A794-FB5180D3EEBD}" type="parTrans" cxnId="{A4369776-CF85-4BCD-8741-206C93E132BB}">
      <dgm:prSet/>
      <dgm:spPr/>
      <dgm:t>
        <a:bodyPr/>
        <a:lstStyle/>
        <a:p>
          <a:endParaRPr lang="ru-RU"/>
        </a:p>
      </dgm:t>
    </dgm:pt>
    <dgm:pt modelId="{52F9DB01-942D-47D4-94F7-AF9C1F9F4D9A}" type="sibTrans" cxnId="{A4369776-CF85-4BCD-8741-206C93E132BB}">
      <dgm:prSet/>
      <dgm:spPr/>
      <dgm:t>
        <a:bodyPr/>
        <a:lstStyle/>
        <a:p>
          <a:endParaRPr lang="ru-RU"/>
        </a:p>
      </dgm:t>
    </dgm:pt>
    <dgm:pt modelId="{176D4A72-BA6E-45CE-8A51-99D118BCCE33}">
      <dgm:prSet phldrT="[Текст]" custT="1"/>
      <dgm:spPr/>
      <dgm:t>
        <a:bodyPr/>
        <a:lstStyle/>
        <a:p>
          <a:r>
            <a:rPr lang="ru-RU" sz="2000" b="1" dirty="0" smtClean="0">
              <a:solidFill>
                <a:srgbClr val="FFFF00"/>
              </a:solidFill>
              <a:latin typeface="Times New Roman" pitchFamily="18" charset="0"/>
              <a:cs typeface="Times New Roman" pitchFamily="18" charset="0"/>
            </a:rPr>
            <a:t>Услуги связи – 1439,5 тыс.руб.</a:t>
          </a:r>
          <a:endParaRPr lang="ru-RU" sz="2000" b="1" dirty="0">
            <a:solidFill>
              <a:srgbClr val="FFFF00"/>
            </a:solidFill>
            <a:latin typeface="Times New Roman" pitchFamily="18" charset="0"/>
            <a:cs typeface="Times New Roman" pitchFamily="18" charset="0"/>
          </a:endParaRPr>
        </a:p>
      </dgm:t>
    </dgm:pt>
    <dgm:pt modelId="{F95EB5FF-2B96-4A1D-9494-8AB7F7649174}" type="parTrans" cxnId="{7FCE74AE-79C9-427D-A21F-3F256A47CDD9}">
      <dgm:prSet/>
      <dgm:spPr/>
      <dgm:t>
        <a:bodyPr/>
        <a:lstStyle/>
        <a:p>
          <a:endParaRPr lang="ru-RU"/>
        </a:p>
      </dgm:t>
    </dgm:pt>
    <dgm:pt modelId="{FB91F958-6656-477E-AD29-DDB190029940}" type="sibTrans" cxnId="{7FCE74AE-79C9-427D-A21F-3F256A47CDD9}">
      <dgm:prSet/>
      <dgm:spPr/>
      <dgm:t>
        <a:bodyPr/>
        <a:lstStyle/>
        <a:p>
          <a:endParaRPr lang="ru-RU"/>
        </a:p>
      </dgm:t>
    </dgm:pt>
    <dgm:pt modelId="{09785E44-3E56-430D-9CE1-E59024AFC8A2}">
      <dgm:prSet custT="1"/>
      <dgm:spPr/>
      <dgm:t>
        <a:bodyPr/>
        <a:lstStyle/>
        <a:p>
          <a:r>
            <a:rPr lang="ru-RU" sz="2000" b="1" dirty="0" smtClean="0">
              <a:solidFill>
                <a:srgbClr val="FFC000"/>
              </a:solidFill>
              <a:latin typeface="Times New Roman" pitchFamily="18" charset="0"/>
              <a:cs typeface="Times New Roman" pitchFamily="18" charset="0"/>
            </a:rPr>
            <a:t>Безвозмездные перечисления бюджетам поселений – 51030,7 тыс.руб.</a:t>
          </a:r>
          <a:endParaRPr lang="ru-RU" sz="2000" b="1" dirty="0">
            <a:solidFill>
              <a:srgbClr val="FFC000"/>
            </a:solidFill>
            <a:latin typeface="Times New Roman" pitchFamily="18" charset="0"/>
            <a:cs typeface="Times New Roman" pitchFamily="18" charset="0"/>
          </a:endParaRPr>
        </a:p>
      </dgm:t>
    </dgm:pt>
    <dgm:pt modelId="{B4220C56-5A63-482F-B305-7FFFCF6AD596}" type="parTrans" cxnId="{5DE216CA-E948-443E-A7E3-47762B594A59}">
      <dgm:prSet/>
      <dgm:spPr/>
      <dgm:t>
        <a:bodyPr/>
        <a:lstStyle/>
        <a:p>
          <a:endParaRPr lang="ru-RU"/>
        </a:p>
      </dgm:t>
    </dgm:pt>
    <dgm:pt modelId="{9728D8B3-C7BF-432F-9A4D-C13DB3E0CCE7}" type="sibTrans" cxnId="{5DE216CA-E948-443E-A7E3-47762B594A59}">
      <dgm:prSet/>
      <dgm:spPr/>
      <dgm:t>
        <a:bodyPr/>
        <a:lstStyle/>
        <a:p>
          <a:endParaRPr lang="ru-RU"/>
        </a:p>
      </dgm:t>
    </dgm:pt>
    <dgm:pt modelId="{3F7396D7-B07A-4581-A7B2-478661050C0B}">
      <dgm:prSet custT="1"/>
      <dgm:spPr/>
      <dgm:t>
        <a:bodyPr/>
        <a:lstStyle/>
        <a:p>
          <a:r>
            <a:rPr lang="ru-RU" sz="2000" b="1" dirty="0" smtClean="0">
              <a:solidFill>
                <a:srgbClr val="006600"/>
              </a:solidFill>
              <a:latin typeface="Times New Roman" pitchFamily="18" charset="0"/>
              <a:cs typeface="Times New Roman" pitchFamily="18" charset="0"/>
            </a:rPr>
            <a:t>Прочие работы и услуги – 25171,7 тыс.</a:t>
          </a:r>
          <a:r>
            <a:rPr lang="ru-RU" sz="1600" b="1" dirty="0" smtClean="0">
              <a:solidFill>
                <a:srgbClr val="006600"/>
              </a:solidFill>
              <a:latin typeface="Times New Roman" pitchFamily="18" charset="0"/>
              <a:cs typeface="Times New Roman" pitchFamily="18" charset="0"/>
            </a:rPr>
            <a:t> руб.</a:t>
          </a:r>
        </a:p>
      </dgm:t>
    </dgm:pt>
    <dgm:pt modelId="{04778EDB-148C-45B0-A88B-A81D914D19F5}" type="parTrans" cxnId="{229DB7AD-AE6E-46B6-B1BD-01F4E55959D7}">
      <dgm:prSet/>
      <dgm:spPr/>
      <dgm:t>
        <a:bodyPr/>
        <a:lstStyle/>
        <a:p>
          <a:endParaRPr lang="ru-RU"/>
        </a:p>
      </dgm:t>
    </dgm:pt>
    <dgm:pt modelId="{8AC1610D-28B0-4262-BFDC-D3F58ADCC944}" type="sibTrans" cxnId="{229DB7AD-AE6E-46B6-B1BD-01F4E55959D7}">
      <dgm:prSet/>
      <dgm:spPr/>
      <dgm:t>
        <a:bodyPr/>
        <a:lstStyle/>
        <a:p>
          <a:endParaRPr lang="ru-RU"/>
        </a:p>
      </dgm:t>
    </dgm:pt>
    <dgm:pt modelId="{93519454-4EEF-49D1-926C-9D361626B0D9}">
      <dgm:prSet custT="1"/>
      <dgm:spPr/>
      <dgm:t>
        <a:bodyPr/>
        <a:lstStyle/>
        <a:p>
          <a:r>
            <a:rPr lang="ru-RU" sz="2000" b="1" dirty="0" smtClean="0">
              <a:solidFill>
                <a:srgbClr val="FF0000"/>
              </a:solidFill>
              <a:latin typeface="Times New Roman" pitchFamily="18" charset="0"/>
              <a:cs typeface="Times New Roman" pitchFamily="18" charset="0"/>
            </a:rPr>
            <a:t>Обслуживание муниципального долга – 25,4 тыс. руб.</a:t>
          </a:r>
          <a:endParaRPr lang="ru-RU" sz="2000" b="1" dirty="0">
            <a:solidFill>
              <a:srgbClr val="FF0000"/>
            </a:solidFill>
            <a:latin typeface="Times New Roman" pitchFamily="18" charset="0"/>
            <a:cs typeface="Times New Roman" pitchFamily="18" charset="0"/>
          </a:endParaRPr>
        </a:p>
      </dgm:t>
    </dgm:pt>
    <dgm:pt modelId="{A0479475-FB40-4F2F-8E37-F10AAB795C41}" type="parTrans" cxnId="{9A9FA6B2-8B99-421E-906E-E4BD9DED5D39}">
      <dgm:prSet/>
      <dgm:spPr/>
      <dgm:t>
        <a:bodyPr/>
        <a:lstStyle/>
        <a:p>
          <a:endParaRPr lang="ru-RU"/>
        </a:p>
      </dgm:t>
    </dgm:pt>
    <dgm:pt modelId="{C07FD2AF-9B89-466E-96DF-163FE63B041A}" type="sibTrans" cxnId="{9A9FA6B2-8B99-421E-906E-E4BD9DED5D39}">
      <dgm:prSet/>
      <dgm:spPr/>
      <dgm:t>
        <a:bodyPr/>
        <a:lstStyle/>
        <a:p>
          <a:endParaRPr lang="ru-RU"/>
        </a:p>
      </dgm:t>
    </dgm:pt>
    <dgm:pt modelId="{5B1FF5B5-A98B-4030-907C-F863865E6A83}">
      <dgm:prSet custT="1"/>
      <dgm:spPr/>
      <dgm:t>
        <a:bodyPr/>
        <a:lstStyle/>
        <a:p>
          <a:r>
            <a:rPr lang="ru-RU" sz="2000" b="1" dirty="0" smtClean="0">
              <a:solidFill>
                <a:srgbClr val="FFFF00"/>
              </a:solidFill>
              <a:latin typeface="Times New Roman" pitchFamily="18" charset="0"/>
              <a:cs typeface="Times New Roman" pitchFamily="18" charset="0"/>
            </a:rPr>
            <a:t>Социальное обеспечение – 15987,5 тыс.руб.</a:t>
          </a:r>
          <a:endParaRPr lang="ru-RU" sz="2000" b="1" dirty="0">
            <a:solidFill>
              <a:srgbClr val="FFFF00"/>
            </a:solidFill>
            <a:latin typeface="Times New Roman" pitchFamily="18" charset="0"/>
            <a:cs typeface="Times New Roman" pitchFamily="18" charset="0"/>
          </a:endParaRPr>
        </a:p>
      </dgm:t>
    </dgm:pt>
    <dgm:pt modelId="{D0E00B7E-C86B-4335-A501-7C5D9EE16319}" type="parTrans" cxnId="{5F928A7A-5049-427B-BFC2-261C97AA36E1}">
      <dgm:prSet/>
      <dgm:spPr/>
      <dgm:t>
        <a:bodyPr/>
        <a:lstStyle/>
        <a:p>
          <a:endParaRPr lang="ru-RU"/>
        </a:p>
      </dgm:t>
    </dgm:pt>
    <dgm:pt modelId="{3C369C0E-1895-47F8-8E3C-EF692058E144}" type="sibTrans" cxnId="{5F928A7A-5049-427B-BFC2-261C97AA36E1}">
      <dgm:prSet/>
      <dgm:spPr/>
      <dgm:t>
        <a:bodyPr/>
        <a:lstStyle/>
        <a:p>
          <a:endParaRPr lang="ru-RU"/>
        </a:p>
      </dgm:t>
    </dgm:pt>
    <dgm:pt modelId="{96E45D66-0036-4E26-A5B9-4B144B36317D}">
      <dgm:prSet custT="1"/>
      <dgm:spPr/>
      <dgm:t>
        <a:bodyPr/>
        <a:lstStyle/>
        <a:p>
          <a:r>
            <a:rPr lang="ru-RU" sz="2000" b="1" dirty="0" smtClean="0">
              <a:solidFill>
                <a:srgbClr val="0070C0"/>
              </a:solidFill>
              <a:latin typeface="Times New Roman" pitchFamily="18" charset="0"/>
              <a:cs typeface="Times New Roman" pitchFamily="18" charset="0"/>
            </a:rPr>
            <a:t>Увеличение стоимости основных средств – 16171,0 тыс.руб.</a:t>
          </a:r>
          <a:endParaRPr lang="ru-RU" sz="2000" b="1" dirty="0">
            <a:solidFill>
              <a:srgbClr val="0070C0"/>
            </a:solidFill>
            <a:latin typeface="Times New Roman" pitchFamily="18" charset="0"/>
            <a:cs typeface="Times New Roman" pitchFamily="18" charset="0"/>
          </a:endParaRPr>
        </a:p>
      </dgm:t>
    </dgm:pt>
    <dgm:pt modelId="{01FE5817-6F05-41DF-A8D9-7BACA3618304}" type="parTrans" cxnId="{3ECAF899-6D5C-4308-B934-8C97731B80FA}">
      <dgm:prSet/>
      <dgm:spPr/>
      <dgm:t>
        <a:bodyPr/>
        <a:lstStyle/>
        <a:p>
          <a:endParaRPr lang="ru-RU"/>
        </a:p>
      </dgm:t>
    </dgm:pt>
    <dgm:pt modelId="{A9084C9B-91EE-4462-AD31-8461CC1743C8}" type="sibTrans" cxnId="{3ECAF899-6D5C-4308-B934-8C97731B80FA}">
      <dgm:prSet/>
      <dgm:spPr/>
      <dgm:t>
        <a:bodyPr/>
        <a:lstStyle/>
        <a:p>
          <a:endParaRPr lang="ru-RU"/>
        </a:p>
      </dgm:t>
    </dgm:pt>
    <dgm:pt modelId="{55AF70AB-64C6-4849-A5DC-3ADC5B325581}">
      <dgm:prSet custT="1"/>
      <dgm:spPr/>
      <dgm:t>
        <a:bodyPr/>
        <a:lstStyle/>
        <a:p>
          <a:r>
            <a:rPr lang="ru-RU" sz="2000" b="1" dirty="0" smtClean="0">
              <a:solidFill>
                <a:srgbClr val="FFFF00"/>
              </a:solidFill>
              <a:latin typeface="Times New Roman" pitchFamily="18" charset="0"/>
              <a:cs typeface="Times New Roman" pitchFamily="18" charset="0"/>
            </a:rPr>
            <a:t>Увеличение стоимости материальных запасов – 13535,2 тыс. руб.</a:t>
          </a:r>
          <a:endParaRPr lang="ru-RU" sz="2000" b="1" dirty="0">
            <a:solidFill>
              <a:srgbClr val="FFFF00"/>
            </a:solidFill>
            <a:latin typeface="Times New Roman" pitchFamily="18" charset="0"/>
            <a:cs typeface="Times New Roman" pitchFamily="18" charset="0"/>
          </a:endParaRPr>
        </a:p>
      </dgm:t>
    </dgm:pt>
    <dgm:pt modelId="{D62FBF05-2AFD-478F-A37E-44851E2A144E}" type="parTrans" cxnId="{E3E5E913-BF54-4633-8D8F-CF16D56A2F03}">
      <dgm:prSet/>
      <dgm:spPr/>
      <dgm:t>
        <a:bodyPr/>
        <a:lstStyle/>
        <a:p>
          <a:endParaRPr lang="ru-RU"/>
        </a:p>
      </dgm:t>
    </dgm:pt>
    <dgm:pt modelId="{A418D3E0-8EA9-483E-AF7F-3FAD5A2FE8DC}" type="sibTrans" cxnId="{E3E5E913-BF54-4633-8D8F-CF16D56A2F03}">
      <dgm:prSet/>
      <dgm:spPr/>
      <dgm:t>
        <a:bodyPr/>
        <a:lstStyle/>
        <a:p>
          <a:endParaRPr lang="ru-RU"/>
        </a:p>
      </dgm:t>
    </dgm:pt>
    <dgm:pt modelId="{BB5B1D8F-3226-4318-BCDA-8633225B13DC}">
      <dgm:prSet custT="1"/>
      <dgm:spPr/>
      <dgm:t>
        <a:bodyPr/>
        <a:lstStyle/>
        <a:p>
          <a:r>
            <a:rPr lang="ru-RU" sz="2000" b="1" dirty="0" smtClean="0">
              <a:solidFill>
                <a:srgbClr val="7030A0"/>
              </a:solidFill>
              <a:latin typeface="Times New Roman" pitchFamily="18" charset="0"/>
              <a:cs typeface="Times New Roman" pitchFamily="18" charset="0"/>
            </a:rPr>
            <a:t>Налоги, прочие расходы – 8934,2 тыс. руб.;</a:t>
          </a:r>
          <a:endParaRPr lang="ru-RU" sz="2000" b="1" dirty="0">
            <a:solidFill>
              <a:srgbClr val="7030A0"/>
            </a:solidFill>
            <a:latin typeface="Times New Roman" pitchFamily="18" charset="0"/>
            <a:cs typeface="Times New Roman" pitchFamily="18" charset="0"/>
          </a:endParaRPr>
        </a:p>
      </dgm:t>
    </dgm:pt>
    <dgm:pt modelId="{C9E8E69B-55C2-4EB7-A8F0-FDBB465AD0EB}" type="parTrans" cxnId="{06080F0E-6420-440A-BB54-E7D83FB1D8AE}">
      <dgm:prSet/>
      <dgm:spPr/>
      <dgm:t>
        <a:bodyPr/>
        <a:lstStyle/>
        <a:p>
          <a:endParaRPr lang="ru-RU"/>
        </a:p>
      </dgm:t>
    </dgm:pt>
    <dgm:pt modelId="{AA531C00-04A0-4563-A73C-E874524A283D}" type="sibTrans" cxnId="{06080F0E-6420-440A-BB54-E7D83FB1D8AE}">
      <dgm:prSet/>
      <dgm:spPr/>
      <dgm:t>
        <a:bodyPr/>
        <a:lstStyle/>
        <a:p>
          <a:endParaRPr lang="ru-RU"/>
        </a:p>
      </dgm:t>
    </dgm:pt>
    <dgm:pt modelId="{46182F96-D024-4CFC-A968-2ACEEF78CF1B}">
      <dgm:prSet custT="1"/>
      <dgm:spPr/>
      <dgm:t>
        <a:bodyPr/>
        <a:lstStyle/>
        <a:p>
          <a:r>
            <a:rPr lang="ru-RU" sz="2000" b="1" dirty="0" smtClean="0">
              <a:solidFill>
                <a:srgbClr val="002060"/>
              </a:solidFill>
              <a:latin typeface="Times New Roman" pitchFamily="18" charset="0"/>
              <a:cs typeface="Times New Roman" pitchFamily="18" charset="0"/>
            </a:rPr>
            <a:t>Аренда имущества – 99,0 тыс.руб.</a:t>
          </a:r>
          <a:endParaRPr lang="ru-RU" sz="2000" b="1" dirty="0">
            <a:solidFill>
              <a:srgbClr val="002060"/>
            </a:solidFill>
            <a:latin typeface="Times New Roman" pitchFamily="18" charset="0"/>
            <a:cs typeface="Times New Roman" pitchFamily="18" charset="0"/>
          </a:endParaRPr>
        </a:p>
      </dgm:t>
    </dgm:pt>
    <dgm:pt modelId="{D16876A3-114E-4FBA-B184-2593BF809293}" type="parTrans" cxnId="{D90E277A-1CA8-482E-8452-1ED198A5F547}">
      <dgm:prSet/>
      <dgm:spPr/>
      <dgm:t>
        <a:bodyPr/>
        <a:lstStyle/>
        <a:p>
          <a:endParaRPr lang="ru-RU"/>
        </a:p>
      </dgm:t>
    </dgm:pt>
    <dgm:pt modelId="{7D47639A-4705-4992-A419-C6C43F790473}" type="sibTrans" cxnId="{D90E277A-1CA8-482E-8452-1ED198A5F547}">
      <dgm:prSet/>
      <dgm:spPr/>
      <dgm:t>
        <a:bodyPr/>
        <a:lstStyle/>
        <a:p>
          <a:endParaRPr lang="ru-RU"/>
        </a:p>
      </dgm:t>
    </dgm:pt>
    <dgm:pt modelId="{AD568403-0A77-48EF-B980-665B9CDC3B8B}">
      <dgm:prSet custT="1"/>
      <dgm:spPr/>
      <dgm:t>
        <a:bodyPr/>
        <a:lstStyle/>
        <a:p>
          <a:r>
            <a:rPr lang="ru-RU" sz="2000" b="1" dirty="0" smtClean="0">
              <a:solidFill>
                <a:srgbClr val="C00000"/>
              </a:solidFill>
              <a:latin typeface="Times New Roman" pitchFamily="18" charset="0"/>
              <a:cs typeface="Times New Roman" pitchFamily="18" charset="0"/>
            </a:rPr>
            <a:t>Коммунальные услуги – 70275,6 тыс. руб.</a:t>
          </a:r>
          <a:endParaRPr lang="ru-RU" sz="2000" b="1" dirty="0">
            <a:solidFill>
              <a:srgbClr val="C00000"/>
            </a:solidFill>
            <a:latin typeface="Times New Roman" pitchFamily="18" charset="0"/>
            <a:cs typeface="Times New Roman" pitchFamily="18" charset="0"/>
          </a:endParaRPr>
        </a:p>
      </dgm:t>
    </dgm:pt>
    <dgm:pt modelId="{49E38F73-66D5-4C8D-8047-E43901F694C5}" type="parTrans" cxnId="{B29637E3-72FB-49DF-B218-6B9017925309}">
      <dgm:prSet/>
      <dgm:spPr/>
      <dgm:t>
        <a:bodyPr/>
        <a:lstStyle/>
        <a:p>
          <a:endParaRPr lang="ru-RU"/>
        </a:p>
      </dgm:t>
    </dgm:pt>
    <dgm:pt modelId="{C1759CA9-DF12-4711-9EBF-852AF58706D1}" type="sibTrans" cxnId="{B29637E3-72FB-49DF-B218-6B9017925309}">
      <dgm:prSet/>
      <dgm:spPr/>
      <dgm:t>
        <a:bodyPr/>
        <a:lstStyle/>
        <a:p>
          <a:endParaRPr lang="ru-RU"/>
        </a:p>
      </dgm:t>
    </dgm:pt>
    <dgm:pt modelId="{4683B34B-090C-45DE-AC1E-2B18429B3E15}">
      <dgm:prSet custT="1"/>
      <dgm:spPr/>
      <dgm:t>
        <a:bodyPr/>
        <a:lstStyle/>
        <a:p>
          <a:r>
            <a:rPr lang="ru-RU" sz="2000" b="1" dirty="0" smtClean="0">
              <a:solidFill>
                <a:srgbClr val="FFFF00"/>
              </a:solidFill>
              <a:latin typeface="Times New Roman" pitchFamily="18" charset="0"/>
              <a:cs typeface="Times New Roman" pitchFamily="18" charset="0"/>
            </a:rPr>
            <a:t>Услуги по содержанию имущества –  44488,9 тыс.руб.</a:t>
          </a:r>
          <a:endParaRPr lang="ru-RU" sz="2000" b="1" dirty="0">
            <a:solidFill>
              <a:srgbClr val="FFFF00"/>
            </a:solidFill>
            <a:latin typeface="Times New Roman" pitchFamily="18" charset="0"/>
            <a:cs typeface="Times New Roman" pitchFamily="18" charset="0"/>
          </a:endParaRPr>
        </a:p>
      </dgm:t>
    </dgm:pt>
    <dgm:pt modelId="{24815914-5567-4A9D-8936-8A88DBF7F1B7}" type="parTrans" cxnId="{E8FC8CAC-7132-430E-908B-E64012B7E718}">
      <dgm:prSet/>
      <dgm:spPr/>
      <dgm:t>
        <a:bodyPr/>
        <a:lstStyle/>
        <a:p>
          <a:endParaRPr lang="ru-RU"/>
        </a:p>
      </dgm:t>
    </dgm:pt>
    <dgm:pt modelId="{7CB43410-85AD-4AEC-89E2-B7E433B981A2}" type="sibTrans" cxnId="{E8FC8CAC-7132-430E-908B-E64012B7E718}">
      <dgm:prSet/>
      <dgm:spPr/>
      <dgm:t>
        <a:bodyPr/>
        <a:lstStyle/>
        <a:p>
          <a:endParaRPr lang="ru-RU"/>
        </a:p>
      </dgm:t>
    </dgm:pt>
    <dgm:pt modelId="{0AACAC1E-CBC5-4B53-8156-BF22ECFBD01B}" type="pres">
      <dgm:prSet presAssocID="{956ADB00-EA19-474F-9FBF-70D157F1CECB}" presName="linear" presStyleCnt="0">
        <dgm:presLayoutVars>
          <dgm:dir/>
          <dgm:animLvl val="lvl"/>
          <dgm:resizeHandles val="exact"/>
        </dgm:presLayoutVars>
      </dgm:prSet>
      <dgm:spPr/>
      <dgm:t>
        <a:bodyPr/>
        <a:lstStyle/>
        <a:p>
          <a:endParaRPr lang="ru-RU"/>
        </a:p>
      </dgm:t>
    </dgm:pt>
    <dgm:pt modelId="{F5A91BCB-8F4B-495E-BA5E-48C6BE30F879}" type="pres">
      <dgm:prSet presAssocID="{F37FF034-A2DD-4E0D-9685-373BAEF9D213}" presName="parentLin" presStyleCnt="0"/>
      <dgm:spPr/>
    </dgm:pt>
    <dgm:pt modelId="{EFDB37C0-05B3-4015-8E38-98863773DD44}" type="pres">
      <dgm:prSet presAssocID="{F37FF034-A2DD-4E0D-9685-373BAEF9D213}" presName="parentLeftMargin" presStyleLbl="node1" presStyleIdx="0" presStyleCnt="13"/>
      <dgm:spPr/>
      <dgm:t>
        <a:bodyPr/>
        <a:lstStyle/>
        <a:p>
          <a:endParaRPr lang="ru-RU"/>
        </a:p>
      </dgm:t>
    </dgm:pt>
    <dgm:pt modelId="{4FFCB2DE-E6A9-4E3B-BA91-922B32E42CDA}" type="pres">
      <dgm:prSet presAssocID="{F37FF034-A2DD-4E0D-9685-373BAEF9D213}" presName="parentText" presStyleLbl="node1" presStyleIdx="0" presStyleCnt="13" custScaleX="121755">
        <dgm:presLayoutVars>
          <dgm:chMax val="0"/>
          <dgm:bulletEnabled val="1"/>
        </dgm:presLayoutVars>
      </dgm:prSet>
      <dgm:spPr/>
      <dgm:t>
        <a:bodyPr/>
        <a:lstStyle/>
        <a:p>
          <a:endParaRPr lang="ru-RU"/>
        </a:p>
      </dgm:t>
    </dgm:pt>
    <dgm:pt modelId="{70A77541-EC96-4D72-8723-49968AA8EE0B}" type="pres">
      <dgm:prSet presAssocID="{F37FF034-A2DD-4E0D-9685-373BAEF9D213}" presName="negativeSpace" presStyleCnt="0"/>
      <dgm:spPr/>
    </dgm:pt>
    <dgm:pt modelId="{7294E6EF-91D5-41C1-92D4-00A06C4EAE11}" type="pres">
      <dgm:prSet presAssocID="{F37FF034-A2DD-4E0D-9685-373BAEF9D213}" presName="childText" presStyleLbl="conFgAcc1" presStyleIdx="0" presStyleCnt="13">
        <dgm:presLayoutVars>
          <dgm:bulletEnabled val="1"/>
        </dgm:presLayoutVars>
      </dgm:prSet>
      <dgm:spPr/>
    </dgm:pt>
    <dgm:pt modelId="{DB4D5C51-DFE2-4875-A8F3-44C6DB13B2B0}" type="pres">
      <dgm:prSet presAssocID="{D45853BF-B3CF-4A9A-978F-9F8615A8ADD9}" presName="spaceBetweenRectangles" presStyleCnt="0"/>
      <dgm:spPr/>
    </dgm:pt>
    <dgm:pt modelId="{F5FBFE7C-BB9F-4CA2-820A-C0665D740888}" type="pres">
      <dgm:prSet presAssocID="{D20A79D9-F828-4F30-A20D-EBB60A946C91}" presName="parentLin" presStyleCnt="0"/>
      <dgm:spPr/>
    </dgm:pt>
    <dgm:pt modelId="{8F2141B9-0B94-4863-BF76-E450CEAE0356}" type="pres">
      <dgm:prSet presAssocID="{D20A79D9-F828-4F30-A20D-EBB60A946C91}" presName="parentLeftMargin" presStyleLbl="node1" presStyleIdx="0" presStyleCnt="13"/>
      <dgm:spPr/>
      <dgm:t>
        <a:bodyPr/>
        <a:lstStyle/>
        <a:p>
          <a:endParaRPr lang="ru-RU"/>
        </a:p>
      </dgm:t>
    </dgm:pt>
    <dgm:pt modelId="{E7AFBF3B-1DDB-4287-9F91-407A9497F0A2}" type="pres">
      <dgm:prSet presAssocID="{D20A79D9-F828-4F30-A20D-EBB60A946C91}" presName="parentText" presStyleLbl="node1" presStyleIdx="1" presStyleCnt="13" custScaleX="117858">
        <dgm:presLayoutVars>
          <dgm:chMax val="0"/>
          <dgm:bulletEnabled val="1"/>
        </dgm:presLayoutVars>
      </dgm:prSet>
      <dgm:spPr/>
      <dgm:t>
        <a:bodyPr/>
        <a:lstStyle/>
        <a:p>
          <a:endParaRPr lang="ru-RU"/>
        </a:p>
      </dgm:t>
    </dgm:pt>
    <dgm:pt modelId="{D5AC09FA-F254-4CC5-AD7A-183274CE6BBF}" type="pres">
      <dgm:prSet presAssocID="{D20A79D9-F828-4F30-A20D-EBB60A946C91}" presName="negativeSpace" presStyleCnt="0"/>
      <dgm:spPr/>
    </dgm:pt>
    <dgm:pt modelId="{2DA19860-9E8E-4AFF-A179-842C914EB23A}" type="pres">
      <dgm:prSet presAssocID="{D20A79D9-F828-4F30-A20D-EBB60A946C91}" presName="childText" presStyleLbl="conFgAcc1" presStyleIdx="1" presStyleCnt="13">
        <dgm:presLayoutVars>
          <dgm:bulletEnabled val="1"/>
        </dgm:presLayoutVars>
      </dgm:prSet>
      <dgm:spPr/>
    </dgm:pt>
    <dgm:pt modelId="{FE2F3F68-3A92-45C8-94A5-450FF3E81720}" type="pres">
      <dgm:prSet presAssocID="{52F9DB01-942D-47D4-94F7-AF9C1F9F4D9A}" presName="spaceBetweenRectangles" presStyleCnt="0"/>
      <dgm:spPr/>
    </dgm:pt>
    <dgm:pt modelId="{C82C7F56-2B2C-4B4D-8BC3-F51214EDDA9B}" type="pres">
      <dgm:prSet presAssocID="{176D4A72-BA6E-45CE-8A51-99D118BCCE33}" presName="parentLin" presStyleCnt="0"/>
      <dgm:spPr/>
    </dgm:pt>
    <dgm:pt modelId="{869EEBED-B3B8-4AD4-B782-BDBD5686152B}" type="pres">
      <dgm:prSet presAssocID="{176D4A72-BA6E-45CE-8A51-99D118BCCE33}" presName="parentLeftMargin" presStyleLbl="node1" presStyleIdx="1" presStyleCnt="13"/>
      <dgm:spPr/>
      <dgm:t>
        <a:bodyPr/>
        <a:lstStyle/>
        <a:p>
          <a:endParaRPr lang="ru-RU"/>
        </a:p>
      </dgm:t>
    </dgm:pt>
    <dgm:pt modelId="{779217DF-B4C4-4F21-A845-DDF9D11DC15B}" type="pres">
      <dgm:prSet presAssocID="{176D4A72-BA6E-45CE-8A51-99D118BCCE33}" presName="parentText" presStyleLbl="node1" presStyleIdx="2" presStyleCnt="13" custScaleX="112897">
        <dgm:presLayoutVars>
          <dgm:chMax val="0"/>
          <dgm:bulletEnabled val="1"/>
        </dgm:presLayoutVars>
      </dgm:prSet>
      <dgm:spPr/>
      <dgm:t>
        <a:bodyPr/>
        <a:lstStyle/>
        <a:p>
          <a:endParaRPr lang="ru-RU"/>
        </a:p>
      </dgm:t>
    </dgm:pt>
    <dgm:pt modelId="{66A58D66-3FCB-4056-8B3E-6353B3F8B395}" type="pres">
      <dgm:prSet presAssocID="{176D4A72-BA6E-45CE-8A51-99D118BCCE33}" presName="negativeSpace" presStyleCnt="0"/>
      <dgm:spPr/>
    </dgm:pt>
    <dgm:pt modelId="{C1AC3FD2-BF7F-4448-93AC-F895D498825F}" type="pres">
      <dgm:prSet presAssocID="{176D4A72-BA6E-45CE-8A51-99D118BCCE33}" presName="childText" presStyleLbl="conFgAcc1" presStyleIdx="2" presStyleCnt="13">
        <dgm:presLayoutVars>
          <dgm:bulletEnabled val="1"/>
        </dgm:presLayoutVars>
      </dgm:prSet>
      <dgm:spPr/>
    </dgm:pt>
    <dgm:pt modelId="{0B5D9340-FE0D-4A6A-952D-35788BC7C7E4}" type="pres">
      <dgm:prSet presAssocID="{FB91F958-6656-477E-AD29-DDB190029940}" presName="spaceBetweenRectangles" presStyleCnt="0"/>
      <dgm:spPr/>
    </dgm:pt>
    <dgm:pt modelId="{CB0166EC-4CFF-4C6F-AE66-F9B9DC6CE17D}" type="pres">
      <dgm:prSet presAssocID="{AD568403-0A77-48EF-B980-665B9CDC3B8B}" presName="parentLin" presStyleCnt="0"/>
      <dgm:spPr/>
    </dgm:pt>
    <dgm:pt modelId="{4C2CD832-BBB7-4297-8D53-DE9B8BC2E070}" type="pres">
      <dgm:prSet presAssocID="{AD568403-0A77-48EF-B980-665B9CDC3B8B}" presName="parentLeftMargin" presStyleLbl="node1" presStyleIdx="2" presStyleCnt="13"/>
      <dgm:spPr/>
      <dgm:t>
        <a:bodyPr/>
        <a:lstStyle/>
        <a:p>
          <a:endParaRPr lang="ru-RU"/>
        </a:p>
      </dgm:t>
    </dgm:pt>
    <dgm:pt modelId="{CE4B94E5-F6FC-47C3-BFEE-91542C907CC7}" type="pres">
      <dgm:prSet presAssocID="{AD568403-0A77-48EF-B980-665B9CDC3B8B}" presName="parentText" presStyleLbl="node1" presStyleIdx="3" presStyleCnt="13" custScaleX="115378">
        <dgm:presLayoutVars>
          <dgm:chMax val="0"/>
          <dgm:bulletEnabled val="1"/>
        </dgm:presLayoutVars>
      </dgm:prSet>
      <dgm:spPr/>
      <dgm:t>
        <a:bodyPr/>
        <a:lstStyle/>
        <a:p>
          <a:endParaRPr lang="ru-RU"/>
        </a:p>
      </dgm:t>
    </dgm:pt>
    <dgm:pt modelId="{1FE4E5CA-DF50-49EB-A130-B2B7FFDF0E1B}" type="pres">
      <dgm:prSet presAssocID="{AD568403-0A77-48EF-B980-665B9CDC3B8B}" presName="negativeSpace" presStyleCnt="0"/>
      <dgm:spPr/>
    </dgm:pt>
    <dgm:pt modelId="{B239B809-A1A5-4A94-93A8-B498DF320BA8}" type="pres">
      <dgm:prSet presAssocID="{AD568403-0A77-48EF-B980-665B9CDC3B8B}" presName="childText" presStyleLbl="conFgAcc1" presStyleIdx="3" presStyleCnt="13">
        <dgm:presLayoutVars>
          <dgm:bulletEnabled val="1"/>
        </dgm:presLayoutVars>
      </dgm:prSet>
      <dgm:spPr/>
    </dgm:pt>
    <dgm:pt modelId="{AF53AA5B-45BF-462A-A2CA-8C1F6F41E710}" type="pres">
      <dgm:prSet presAssocID="{C1759CA9-DF12-4711-9EBF-852AF58706D1}" presName="spaceBetweenRectangles" presStyleCnt="0"/>
      <dgm:spPr/>
    </dgm:pt>
    <dgm:pt modelId="{C2AEAD3C-D797-4793-B377-F858BD43AA24}" type="pres">
      <dgm:prSet presAssocID="{46182F96-D024-4CFC-A968-2ACEEF78CF1B}" presName="parentLin" presStyleCnt="0"/>
      <dgm:spPr/>
    </dgm:pt>
    <dgm:pt modelId="{ABC57CAF-B5A6-4DAC-9EAC-9A9A816815CB}" type="pres">
      <dgm:prSet presAssocID="{46182F96-D024-4CFC-A968-2ACEEF78CF1B}" presName="parentLeftMargin" presStyleLbl="node1" presStyleIdx="3" presStyleCnt="13"/>
      <dgm:spPr/>
      <dgm:t>
        <a:bodyPr/>
        <a:lstStyle/>
        <a:p>
          <a:endParaRPr lang="ru-RU"/>
        </a:p>
      </dgm:t>
    </dgm:pt>
    <dgm:pt modelId="{818E496E-3712-434D-B8E4-814CA4C46E2D}" type="pres">
      <dgm:prSet presAssocID="{46182F96-D024-4CFC-A968-2ACEEF78CF1B}" presName="parentText" presStyleLbl="node1" presStyleIdx="4" presStyleCnt="13" custScaleX="118255" custLinFactNeighborX="-2784" custLinFactNeighborY="30741">
        <dgm:presLayoutVars>
          <dgm:chMax val="0"/>
          <dgm:bulletEnabled val="1"/>
        </dgm:presLayoutVars>
      </dgm:prSet>
      <dgm:spPr/>
      <dgm:t>
        <a:bodyPr/>
        <a:lstStyle/>
        <a:p>
          <a:endParaRPr lang="ru-RU"/>
        </a:p>
      </dgm:t>
    </dgm:pt>
    <dgm:pt modelId="{275DB025-D348-496D-ADFC-3F5EB62E67DB}" type="pres">
      <dgm:prSet presAssocID="{46182F96-D024-4CFC-A968-2ACEEF78CF1B}" presName="negativeSpace" presStyleCnt="0"/>
      <dgm:spPr/>
    </dgm:pt>
    <dgm:pt modelId="{9D93B970-ECEC-4C6D-8B58-E508EFC46FDC}" type="pres">
      <dgm:prSet presAssocID="{46182F96-D024-4CFC-A968-2ACEEF78CF1B}" presName="childText" presStyleLbl="conFgAcc1" presStyleIdx="4" presStyleCnt="13">
        <dgm:presLayoutVars>
          <dgm:bulletEnabled val="1"/>
        </dgm:presLayoutVars>
      </dgm:prSet>
      <dgm:spPr/>
    </dgm:pt>
    <dgm:pt modelId="{CD1737F9-8962-4B7D-87A6-EF248AFAA52E}" type="pres">
      <dgm:prSet presAssocID="{7D47639A-4705-4992-A419-C6C43F790473}" presName="spaceBetweenRectangles" presStyleCnt="0"/>
      <dgm:spPr/>
    </dgm:pt>
    <dgm:pt modelId="{3969AAFB-6DAA-4617-8D38-04B3FE1EAA79}" type="pres">
      <dgm:prSet presAssocID="{4683B34B-090C-45DE-AC1E-2B18429B3E15}" presName="parentLin" presStyleCnt="0"/>
      <dgm:spPr/>
    </dgm:pt>
    <dgm:pt modelId="{ECD5E912-CC9F-4617-800C-72EC0CFCBE08}" type="pres">
      <dgm:prSet presAssocID="{4683B34B-090C-45DE-AC1E-2B18429B3E15}" presName="parentLeftMargin" presStyleLbl="node1" presStyleIdx="4" presStyleCnt="13"/>
      <dgm:spPr/>
      <dgm:t>
        <a:bodyPr/>
        <a:lstStyle/>
        <a:p>
          <a:endParaRPr lang="ru-RU"/>
        </a:p>
      </dgm:t>
    </dgm:pt>
    <dgm:pt modelId="{FF220344-FB7C-4CE6-91DA-BCE907E164E1}" type="pres">
      <dgm:prSet presAssocID="{4683B34B-090C-45DE-AC1E-2B18429B3E15}" presName="parentText" presStyleLbl="node1" presStyleIdx="5" presStyleCnt="13" custScaleX="120736" custLinFactNeighborX="-2784" custLinFactNeighborY="2395">
        <dgm:presLayoutVars>
          <dgm:chMax val="0"/>
          <dgm:bulletEnabled val="1"/>
        </dgm:presLayoutVars>
      </dgm:prSet>
      <dgm:spPr/>
      <dgm:t>
        <a:bodyPr/>
        <a:lstStyle/>
        <a:p>
          <a:endParaRPr lang="ru-RU"/>
        </a:p>
      </dgm:t>
    </dgm:pt>
    <dgm:pt modelId="{64FB0792-C066-4F65-BA99-B2240F34A3E9}" type="pres">
      <dgm:prSet presAssocID="{4683B34B-090C-45DE-AC1E-2B18429B3E15}" presName="negativeSpace" presStyleCnt="0"/>
      <dgm:spPr/>
    </dgm:pt>
    <dgm:pt modelId="{21F80593-C6A0-41AF-B4AC-276543688226}" type="pres">
      <dgm:prSet presAssocID="{4683B34B-090C-45DE-AC1E-2B18429B3E15}" presName="childText" presStyleLbl="conFgAcc1" presStyleIdx="5" presStyleCnt="13">
        <dgm:presLayoutVars>
          <dgm:bulletEnabled val="1"/>
        </dgm:presLayoutVars>
      </dgm:prSet>
      <dgm:spPr/>
    </dgm:pt>
    <dgm:pt modelId="{01A371B5-43B5-4D26-9295-62031E16AE82}" type="pres">
      <dgm:prSet presAssocID="{7CB43410-85AD-4AEC-89E2-B7E433B981A2}" presName="spaceBetweenRectangles" presStyleCnt="0"/>
      <dgm:spPr/>
    </dgm:pt>
    <dgm:pt modelId="{0FDB5948-876C-4C83-9A96-3721FC17239D}" type="pres">
      <dgm:prSet presAssocID="{3F7396D7-B07A-4581-A7B2-478661050C0B}" presName="parentLin" presStyleCnt="0"/>
      <dgm:spPr/>
    </dgm:pt>
    <dgm:pt modelId="{4F732A4B-F760-4381-B458-159DBCC57F20}" type="pres">
      <dgm:prSet presAssocID="{3F7396D7-B07A-4581-A7B2-478661050C0B}" presName="parentLeftMargin" presStyleLbl="node1" presStyleIdx="5" presStyleCnt="13"/>
      <dgm:spPr/>
      <dgm:t>
        <a:bodyPr/>
        <a:lstStyle/>
        <a:p>
          <a:endParaRPr lang="ru-RU"/>
        </a:p>
      </dgm:t>
    </dgm:pt>
    <dgm:pt modelId="{69078B40-B7BF-49C3-B564-8AA500EDD614}" type="pres">
      <dgm:prSet presAssocID="{3F7396D7-B07A-4581-A7B2-478661050C0B}" presName="parentText" presStyleLbl="node1" presStyleIdx="6" presStyleCnt="13" custScaleX="115775" custLinFactNeighborX="-2784" custLinFactNeighborY="7184">
        <dgm:presLayoutVars>
          <dgm:chMax val="0"/>
          <dgm:bulletEnabled val="1"/>
        </dgm:presLayoutVars>
      </dgm:prSet>
      <dgm:spPr/>
      <dgm:t>
        <a:bodyPr/>
        <a:lstStyle/>
        <a:p>
          <a:endParaRPr lang="ru-RU"/>
        </a:p>
      </dgm:t>
    </dgm:pt>
    <dgm:pt modelId="{F37A8C05-68F2-49B4-AD4F-D06E34C9229C}" type="pres">
      <dgm:prSet presAssocID="{3F7396D7-B07A-4581-A7B2-478661050C0B}" presName="negativeSpace" presStyleCnt="0"/>
      <dgm:spPr/>
    </dgm:pt>
    <dgm:pt modelId="{A7E3A5DD-D08B-4856-AF6F-69B69D3BC6F6}" type="pres">
      <dgm:prSet presAssocID="{3F7396D7-B07A-4581-A7B2-478661050C0B}" presName="childText" presStyleLbl="conFgAcc1" presStyleIdx="6" presStyleCnt="13">
        <dgm:presLayoutVars>
          <dgm:bulletEnabled val="1"/>
        </dgm:presLayoutVars>
      </dgm:prSet>
      <dgm:spPr/>
    </dgm:pt>
    <dgm:pt modelId="{774797B1-ABBC-4DC5-A33D-44E08D11866D}" type="pres">
      <dgm:prSet presAssocID="{8AC1610D-28B0-4262-BFDC-D3F58ADCC944}" presName="spaceBetweenRectangles" presStyleCnt="0"/>
      <dgm:spPr/>
    </dgm:pt>
    <dgm:pt modelId="{CC8F78F7-2067-4408-B8A6-1CD4A42D8AB7}" type="pres">
      <dgm:prSet presAssocID="{5B1FF5B5-A98B-4030-907C-F863865E6A83}" presName="parentLin" presStyleCnt="0"/>
      <dgm:spPr/>
    </dgm:pt>
    <dgm:pt modelId="{F4F7AD71-6A36-4039-91AE-E98FE34A2128}" type="pres">
      <dgm:prSet presAssocID="{5B1FF5B5-A98B-4030-907C-F863865E6A83}" presName="parentLeftMargin" presStyleLbl="node1" presStyleIdx="6" presStyleCnt="13"/>
      <dgm:spPr/>
      <dgm:t>
        <a:bodyPr/>
        <a:lstStyle/>
        <a:p>
          <a:endParaRPr lang="ru-RU"/>
        </a:p>
      </dgm:t>
    </dgm:pt>
    <dgm:pt modelId="{6C171243-F86B-4838-BE69-9DB37F3961E9}" type="pres">
      <dgm:prSet presAssocID="{5B1FF5B5-A98B-4030-907C-F863865E6A83}" presName="parentText" presStyleLbl="node1" presStyleIdx="7" presStyleCnt="13" custScaleX="115378" custLinFactNeighborX="12903" custLinFactNeighborY="-1272">
        <dgm:presLayoutVars>
          <dgm:chMax val="0"/>
          <dgm:bulletEnabled val="1"/>
        </dgm:presLayoutVars>
      </dgm:prSet>
      <dgm:spPr/>
      <dgm:t>
        <a:bodyPr/>
        <a:lstStyle/>
        <a:p>
          <a:endParaRPr lang="ru-RU"/>
        </a:p>
      </dgm:t>
    </dgm:pt>
    <dgm:pt modelId="{8D13A5AE-6D13-480F-9935-40A04D672DDE}" type="pres">
      <dgm:prSet presAssocID="{5B1FF5B5-A98B-4030-907C-F863865E6A83}" presName="negativeSpace" presStyleCnt="0"/>
      <dgm:spPr/>
    </dgm:pt>
    <dgm:pt modelId="{4DA0021E-0236-4506-B8C8-B35B04C72717}" type="pres">
      <dgm:prSet presAssocID="{5B1FF5B5-A98B-4030-907C-F863865E6A83}" presName="childText" presStyleLbl="conFgAcc1" presStyleIdx="7" presStyleCnt="13">
        <dgm:presLayoutVars>
          <dgm:bulletEnabled val="1"/>
        </dgm:presLayoutVars>
      </dgm:prSet>
      <dgm:spPr/>
    </dgm:pt>
    <dgm:pt modelId="{4B3F24CF-0FCD-4229-839B-FE727AA081EE}" type="pres">
      <dgm:prSet presAssocID="{3C369C0E-1895-47F8-8E3C-EF692058E144}" presName="spaceBetweenRectangles" presStyleCnt="0"/>
      <dgm:spPr/>
    </dgm:pt>
    <dgm:pt modelId="{3990B12A-FE3C-4F2E-AB4A-9DD5DA07B637}" type="pres">
      <dgm:prSet presAssocID="{BB5B1D8F-3226-4318-BCDA-8633225B13DC}" presName="parentLin" presStyleCnt="0"/>
      <dgm:spPr/>
    </dgm:pt>
    <dgm:pt modelId="{EA9142C5-63F1-4AC5-A646-FC173C538D0B}" type="pres">
      <dgm:prSet presAssocID="{BB5B1D8F-3226-4318-BCDA-8633225B13DC}" presName="parentLeftMargin" presStyleLbl="node1" presStyleIdx="7" presStyleCnt="13"/>
      <dgm:spPr/>
      <dgm:t>
        <a:bodyPr/>
        <a:lstStyle/>
        <a:p>
          <a:endParaRPr lang="ru-RU"/>
        </a:p>
      </dgm:t>
    </dgm:pt>
    <dgm:pt modelId="{B110A27C-809E-430B-AA57-D95F249D0AEF}" type="pres">
      <dgm:prSet presAssocID="{BB5B1D8F-3226-4318-BCDA-8633225B13DC}" presName="parentText" presStyleLbl="node1" presStyleIdx="8" presStyleCnt="13" custScaleX="117858">
        <dgm:presLayoutVars>
          <dgm:chMax val="0"/>
          <dgm:bulletEnabled val="1"/>
        </dgm:presLayoutVars>
      </dgm:prSet>
      <dgm:spPr/>
      <dgm:t>
        <a:bodyPr/>
        <a:lstStyle/>
        <a:p>
          <a:endParaRPr lang="ru-RU"/>
        </a:p>
      </dgm:t>
    </dgm:pt>
    <dgm:pt modelId="{FF13FBDB-50C4-449D-9307-5B0ED59C5067}" type="pres">
      <dgm:prSet presAssocID="{BB5B1D8F-3226-4318-BCDA-8633225B13DC}" presName="negativeSpace" presStyleCnt="0"/>
      <dgm:spPr/>
    </dgm:pt>
    <dgm:pt modelId="{7ADF4F79-085A-43B2-8C60-81ED4E8AAC7A}" type="pres">
      <dgm:prSet presAssocID="{BB5B1D8F-3226-4318-BCDA-8633225B13DC}" presName="childText" presStyleLbl="conFgAcc1" presStyleIdx="8" presStyleCnt="13">
        <dgm:presLayoutVars>
          <dgm:bulletEnabled val="1"/>
        </dgm:presLayoutVars>
      </dgm:prSet>
      <dgm:spPr/>
    </dgm:pt>
    <dgm:pt modelId="{05DB68E9-9C8F-49F1-B394-DC2EC2B0FF2D}" type="pres">
      <dgm:prSet presAssocID="{AA531C00-04A0-4563-A73C-E874524A283D}" presName="spaceBetweenRectangles" presStyleCnt="0"/>
      <dgm:spPr/>
    </dgm:pt>
    <dgm:pt modelId="{B9FA8EFC-0532-484B-87E6-B354B7E0EE4B}" type="pres">
      <dgm:prSet presAssocID="{96E45D66-0036-4E26-A5B9-4B144B36317D}" presName="parentLin" presStyleCnt="0"/>
      <dgm:spPr/>
    </dgm:pt>
    <dgm:pt modelId="{8E839CCA-24B2-4C70-9CA2-37E9AB482E5A}" type="pres">
      <dgm:prSet presAssocID="{96E45D66-0036-4E26-A5B9-4B144B36317D}" presName="parentLeftMargin" presStyleLbl="node1" presStyleIdx="8" presStyleCnt="13"/>
      <dgm:spPr/>
      <dgm:t>
        <a:bodyPr/>
        <a:lstStyle/>
        <a:p>
          <a:endParaRPr lang="ru-RU"/>
        </a:p>
      </dgm:t>
    </dgm:pt>
    <dgm:pt modelId="{74B4B463-AF37-4816-BEAB-5B7E65AA3C1A}" type="pres">
      <dgm:prSet presAssocID="{96E45D66-0036-4E26-A5B9-4B144B36317D}" presName="parentText" presStyleLbl="node1" presStyleIdx="9" presStyleCnt="13" custScaleX="124802">
        <dgm:presLayoutVars>
          <dgm:chMax val="0"/>
          <dgm:bulletEnabled val="1"/>
        </dgm:presLayoutVars>
      </dgm:prSet>
      <dgm:spPr/>
      <dgm:t>
        <a:bodyPr/>
        <a:lstStyle/>
        <a:p>
          <a:endParaRPr lang="ru-RU"/>
        </a:p>
      </dgm:t>
    </dgm:pt>
    <dgm:pt modelId="{1883B2B9-433A-48D5-B88F-AB4EAA753061}" type="pres">
      <dgm:prSet presAssocID="{96E45D66-0036-4E26-A5B9-4B144B36317D}" presName="negativeSpace" presStyleCnt="0"/>
      <dgm:spPr/>
    </dgm:pt>
    <dgm:pt modelId="{4BE91E82-82AA-4C4C-BA78-BAFBC597E2EA}" type="pres">
      <dgm:prSet presAssocID="{96E45D66-0036-4E26-A5B9-4B144B36317D}" presName="childText" presStyleLbl="conFgAcc1" presStyleIdx="9" presStyleCnt="13">
        <dgm:presLayoutVars>
          <dgm:bulletEnabled val="1"/>
        </dgm:presLayoutVars>
      </dgm:prSet>
      <dgm:spPr/>
    </dgm:pt>
    <dgm:pt modelId="{2CB3E3CB-E211-4A48-811A-B1B99ED8100A}" type="pres">
      <dgm:prSet presAssocID="{A9084C9B-91EE-4462-AD31-8461CC1743C8}" presName="spaceBetweenRectangles" presStyleCnt="0"/>
      <dgm:spPr/>
    </dgm:pt>
    <dgm:pt modelId="{47DE148F-C61A-4B70-8D7C-93537403522D}" type="pres">
      <dgm:prSet presAssocID="{55AF70AB-64C6-4849-A5DC-3ADC5B325581}" presName="parentLin" presStyleCnt="0"/>
      <dgm:spPr/>
    </dgm:pt>
    <dgm:pt modelId="{FC17CB58-E300-4D18-B14F-779A7D8AA8CC}" type="pres">
      <dgm:prSet presAssocID="{55AF70AB-64C6-4849-A5DC-3ADC5B325581}" presName="parentLeftMargin" presStyleLbl="node1" presStyleIdx="9" presStyleCnt="13"/>
      <dgm:spPr/>
      <dgm:t>
        <a:bodyPr/>
        <a:lstStyle/>
        <a:p>
          <a:endParaRPr lang="ru-RU"/>
        </a:p>
      </dgm:t>
    </dgm:pt>
    <dgm:pt modelId="{42261E8A-6005-41D9-9B96-4E6D597AF4FA}" type="pres">
      <dgm:prSet presAssocID="{55AF70AB-64C6-4849-A5DC-3ADC5B325581}" presName="parentText" presStyleLbl="node1" presStyleIdx="10" presStyleCnt="13" custScaleX="135219">
        <dgm:presLayoutVars>
          <dgm:chMax val="0"/>
          <dgm:bulletEnabled val="1"/>
        </dgm:presLayoutVars>
      </dgm:prSet>
      <dgm:spPr/>
      <dgm:t>
        <a:bodyPr/>
        <a:lstStyle/>
        <a:p>
          <a:endParaRPr lang="ru-RU"/>
        </a:p>
      </dgm:t>
    </dgm:pt>
    <dgm:pt modelId="{487529D7-F65A-4842-AEC1-7331F5FC229F}" type="pres">
      <dgm:prSet presAssocID="{55AF70AB-64C6-4849-A5DC-3ADC5B325581}" presName="negativeSpace" presStyleCnt="0"/>
      <dgm:spPr/>
    </dgm:pt>
    <dgm:pt modelId="{7AB51539-6CD7-436D-BDC0-143363F23876}" type="pres">
      <dgm:prSet presAssocID="{55AF70AB-64C6-4849-A5DC-3ADC5B325581}" presName="childText" presStyleLbl="conFgAcc1" presStyleIdx="10" presStyleCnt="13">
        <dgm:presLayoutVars>
          <dgm:bulletEnabled val="1"/>
        </dgm:presLayoutVars>
      </dgm:prSet>
      <dgm:spPr/>
    </dgm:pt>
    <dgm:pt modelId="{FA97DC76-DBB7-40D7-9E23-E45245108982}" type="pres">
      <dgm:prSet presAssocID="{A418D3E0-8EA9-483E-AF7F-3FAD5A2FE8DC}" presName="spaceBetweenRectangles" presStyleCnt="0"/>
      <dgm:spPr/>
    </dgm:pt>
    <dgm:pt modelId="{B8B87B9C-66E0-4CAF-8C57-95B5FEEADD19}" type="pres">
      <dgm:prSet presAssocID="{93519454-4EEF-49D1-926C-9D361626B0D9}" presName="parentLin" presStyleCnt="0"/>
      <dgm:spPr/>
    </dgm:pt>
    <dgm:pt modelId="{6883121E-77B5-45C6-A23B-D738B64DD1D6}" type="pres">
      <dgm:prSet presAssocID="{93519454-4EEF-49D1-926C-9D361626B0D9}" presName="parentLeftMargin" presStyleLbl="node1" presStyleIdx="10" presStyleCnt="13"/>
      <dgm:spPr/>
      <dgm:t>
        <a:bodyPr/>
        <a:lstStyle/>
        <a:p>
          <a:endParaRPr lang="ru-RU"/>
        </a:p>
      </dgm:t>
    </dgm:pt>
    <dgm:pt modelId="{D921A358-25E8-4AAF-9D5A-ED6AB0394016}" type="pres">
      <dgm:prSet presAssocID="{93519454-4EEF-49D1-926C-9D361626B0D9}" presName="parentText" presStyleLbl="node1" presStyleIdx="11" presStyleCnt="13" custScaleX="125298">
        <dgm:presLayoutVars>
          <dgm:chMax val="0"/>
          <dgm:bulletEnabled val="1"/>
        </dgm:presLayoutVars>
      </dgm:prSet>
      <dgm:spPr/>
      <dgm:t>
        <a:bodyPr/>
        <a:lstStyle/>
        <a:p>
          <a:endParaRPr lang="ru-RU"/>
        </a:p>
      </dgm:t>
    </dgm:pt>
    <dgm:pt modelId="{CD03C2F4-584F-4438-820B-EEBCBC6E7B21}" type="pres">
      <dgm:prSet presAssocID="{93519454-4EEF-49D1-926C-9D361626B0D9}" presName="negativeSpace" presStyleCnt="0"/>
      <dgm:spPr/>
    </dgm:pt>
    <dgm:pt modelId="{24CE8B0B-670C-45CE-9C1F-386E85BA0856}" type="pres">
      <dgm:prSet presAssocID="{93519454-4EEF-49D1-926C-9D361626B0D9}" presName="childText" presStyleLbl="conFgAcc1" presStyleIdx="11" presStyleCnt="13">
        <dgm:presLayoutVars>
          <dgm:bulletEnabled val="1"/>
        </dgm:presLayoutVars>
      </dgm:prSet>
      <dgm:spPr/>
    </dgm:pt>
    <dgm:pt modelId="{3F4F9586-1CDA-432D-A583-E93772A1AFD3}" type="pres">
      <dgm:prSet presAssocID="{C07FD2AF-9B89-466E-96DF-163FE63B041A}" presName="spaceBetweenRectangles" presStyleCnt="0"/>
      <dgm:spPr/>
    </dgm:pt>
    <dgm:pt modelId="{93B19D73-4D75-4F8A-8FA2-E15AD9048583}" type="pres">
      <dgm:prSet presAssocID="{09785E44-3E56-430D-9CE1-E59024AFC8A2}" presName="parentLin" presStyleCnt="0"/>
      <dgm:spPr/>
    </dgm:pt>
    <dgm:pt modelId="{309339C6-C74F-48DC-A73E-A568C7677564}" type="pres">
      <dgm:prSet presAssocID="{09785E44-3E56-430D-9CE1-E59024AFC8A2}" presName="parentLeftMargin" presStyleLbl="node1" presStyleIdx="11" presStyleCnt="13"/>
      <dgm:spPr/>
      <dgm:t>
        <a:bodyPr/>
        <a:lstStyle/>
        <a:p>
          <a:endParaRPr lang="ru-RU"/>
        </a:p>
      </dgm:t>
    </dgm:pt>
    <dgm:pt modelId="{6A659777-BA0D-4F75-9241-489C07213F98}" type="pres">
      <dgm:prSet presAssocID="{09785E44-3E56-430D-9CE1-E59024AFC8A2}" presName="parentText" presStyleLbl="node1" presStyleIdx="12" presStyleCnt="13" custScaleX="147465">
        <dgm:presLayoutVars>
          <dgm:chMax val="0"/>
          <dgm:bulletEnabled val="1"/>
        </dgm:presLayoutVars>
      </dgm:prSet>
      <dgm:spPr/>
      <dgm:t>
        <a:bodyPr/>
        <a:lstStyle/>
        <a:p>
          <a:endParaRPr lang="ru-RU"/>
        </a:p>
      </dgm:t>
    </dgm:pt>
    <dgm:pt modelId="{F0897FE9-4AC9-47F7-9286-7CF513576D2C}" type="pres">
      <dgm:prSet presAssocID="{09785E44-3E56-430D-9CE1-E59024AFC8A2}" presName="negativeSpace" presStyleCnt="0"/>
      <dgm:spPr/>
    </dgm:pt>
    <dgm:pt modelId="{9E9E4F1A-6341-46F5-84C4-AF0888AF9B5B}" type="pres">
      <dgm:prSet presAssocID="{09785E44-3E56-430D-9CE1-E59024AFC8A2}" presName="childText" presStyleLbl="conFgAcc1" presStyleIdx="12" presStyleCnt="13">
        <dgm:presLayoutVars>
          <dgm:bulletEnabled val="1"/>
        </dgm:presLayoutVars>
      </dgm:prSet>
      <dgm:spPr/>
    </dgm:pt>
  </dgm:ptLst>
  <dgm:cxnLst>
    <dgm:cxn modelId="{70DB3B0F-B183-474A-BE14-E750126D5718}" type="presOf" srcId="{F37FF034-A2DD-4E0D-9685-373BAEF9D213}" destId="{4FFCB2DE-E6A9-4E3B-BA91-922B32E42CDA}" srcOrd="1" destOrd="0" presId="urn:microsoft.com/office/officeart/2005/8/layout/list1"/>
    <dgm:cxn modelId="{23FBFF78-A466-46EF-BE36-51F2807C3E85}" type="presOf" srcId="{BB5B1D8F-3226-4318-BCDA-8633225B13DC}" destId="{B110A27C-809E-430B-AA57-D95F249D0AEF}" srcOrd="1" destOrd="0" presId="urn:microsoft.com/office/officeart/2005/8/layout/list1"/>
    <dgm:cxn modelId="{995C3F47-E14A-499B-85B9-00F29BC13019}" type="presOf" srcId="{46182F96-D024-4CFC-A968-2ACEEF78CF1B}" destId="{ABC57CAF-B5A6-4DAC-9EAC-9A9A816815CB}" srcOrd="0" destOrd="0" presId="urn:microsoft.com/office/officeart/2005/8/layout/list1"/>
    <dgm:cxn modelId="{D41B6D94-A85E-480A-8441-1B056AE7E745}" type="presOf" srcId="{BB5B1D8F-3226-4318-BCDA-8633225B13DC}" destId="{EA9142C5-63F1-4AC5-A646-FC173C538D0B}" srcOrd="0" destOrd="0" presId="urn:microsoft.com/office/officeart/2005/8/layout/list1"/>
    <dgm:cxn modelId="{E8FC8CAC-7132-430E-908B-E64012B7E718}" srcId="{956ADB00-EA19-474F-9FBF-70D157F1CECB}" destId="{4683B34B-090C-45DE-AC1E-2B18429B3E15}" srcOrd="5" destOrd="0" parTransId="{24815914-5567-4A9D-8936-8A88DBF7F1B7}" sibTransId="{7CB43410-85AD-4AEC-89E2-B7E433B981A2}"/>
    <dgm:cxn modelId="{8B3D1216-3063-4079-848D-20E25580493D}" type="presOf" srcId="{3F7396D7-B07A-4581-A7B2-478661050C0B}" destId="{69078B40-B7BF-49C3-B564-8AA500EDD614}" srcOrd="1" destOrd="0" presId="urn:microsoft.com/office/officeart/2005/8/layout/list1"/>
    <dgm:cxn modelId="{9AEA18DC-F989-4318-8410-541339CD7091}" type="presOf" srcId="{AD568403-0A77-48EF-B980-665B9CDC3B8B}" destId="{CE4B94E5-F6FC-47C3-BFEE-91542C907CC7}" srcOrd="1" destOrd="0" presId="urn:microsoft.com/office/officeart/2005/8/layout/list1"/>
    <dgm:cxn modelId="{E4659D97-39D2-4C8F-AEAC-76407E3E42A5}" type="presOf" srcId="{09785E44-3E56-430D-9CE1-E59024AFC8A2}" destId="{6A659777-BA0D-4F75-9241-489C07213F98}" srcOrd="1" destOrd="0" presId="urn:microsoft.com/office/officeart/2005/8/layout/list1"/>
    <dgm:cxn modelId="{7813AC2C-3EC2-44D8-A50D-96A7CCC0CB8D}" type="presOf" srcId="{AD568403-0A77-48EF-B980-665B9CDC3B8B}" destId="{4C2CD832-BBB7-4297-8D53-DE9B8BC2E070}" srcOrd="0" destOrd="0" presId="urn:microsoft.com/office/officeart/2005/8/layout/list1"/>
    <dgm:cxn modelId="{0F8F5D27-14FD-4D6F-8388-7D97EC932368}" type="presOf" srcId="{D20A79D9-F828-4F30-A20D-EBB60A946C91}" destId="{E7AFBF3B-1DDB-4287-9F91-407A9497F0A2}" srcOrd="1" destOrd="0" presId="urn:microsoft.com/office/officeart/2005/8/layout/list1"/>
    <dgm:cxn modelId="{9BD99F8F-27D5-48B7-9CC4-15C15C649D97}" srcId="{956ADB00-EA19-474F-9FBF-70D157F1CECB}" destId="{F37FF034-A2DD-4E0D-9685-373BAEF9D213}" srcOrd="0" destOrd="0" parTransId="{F92DC97E-2A83-4A5E-97BC-C2053D6C5A51}" sibTransId="{D45853BF-B3CF-4A9A-978F-9F8615A8ADD9}"/>
    <dgm:cxn modelId="{CFFA9AF2-1767-4D99-A66A-DDE3CD0246DC}" type="presOf" srcId="{4683B34B-090C-45DE-AC1E-2B18429B3E15}" destId="{FF220344-FB7C-4CE6-91DA-BCE907E164E1}" srcOrd="1" destOrd="0" presId="urn:microsoft.com/office/officeart/2005/8/layout/list1"/>
    <dgm:cxn modelId="{229DB7AD-AE6E-46B6-B1BD-01F4E55959D7}" srcId="{956ADB00-EA19-474F-9FBF-70D157F1CECB}" destId="{3F7396D7-B07A-4581-A7B2-478661050C0B}" srcOrd="6" destOrd="0" parTransId="{04778EDB-148C-45B0-A88B-A81D914D19F5}" sibTransId="{8AC1610D-28B0-4262-BFDC-D3F58ADCC944}"/>
    <dgm:cxn modelId="{E3E5E913-BF54-4633-8D8F-CF16D56A2F03}" srcId="{956ADB00-EA19-474F-9FBF-70D157F1CECB}" destId="{55AF70AB-64C6-4849-A5DC-3ADC5B325581}" srcOrd="10" destOrd="0" parTransId="{D62FBF05-2AFD-478F-A37E-44851E2A144E}" sibTransId="{A418D3E0-8EA9-483E-AF7F-3FAD5A2FE8DC}"/>
    <dgm:cxn modelId="{A4369776-CF85-4BCD-8741-206C93E132BB}" srcId="{956ADB00-EA19-474F-9FBF-70D157F1CECB}" destId="{D20A79D9-F828-4F30-A20D-EBB60A946C91}" srcOrd="1" destOrd="0" parTransId="{C4520100-7EA0-49CE-A794-FB5180D3EEBD}" sibTransId="{52F9DB01-942D-47D4-94F7-AF9C1F9F4D9A}"/>
    <dgm:cxn modelId="{648492CA-1678-426A-B540-F8C1646BA4A1}" type="presOf" srcId="{93519454-4EEF-49D1-926C-9D361626B0D9}" destId="{6883121E-77B5-45C6-A23B-D738B64DD1D6}" srcOrd="0" destOrd="0" presId="urn:microsoft.com/office/officeart/2005/8/layout/list1"/>
    <dgm:cxn modelId="{77A7C443-0179-423B-9B2A-488A7EF7544B}" type="presOf" srcId="{5B1FF5B5-A98B-4030-907C-F863865E6A83}" destId="{6C171243-F86B-4838-BE69-9DB37F3961E9}" srcOrd="1" destOrd="0" presId="urn:microsoft.com/office/officeart/2005/8/layout/list1"/>
    <dgm:cxn modelId="{3ECAF899-6D5C-4308-B934-8C97731B80FA}" srcId="{956ADB00-EA19-474F-9FBF-70D157F1CECB}" destId="{96E45D66-0036-4E26-A5B9-4B144B36317D}" srcOrd="9" destOrd="0" parTransId="{01FE5817-6F05-41DF-A8D9-7BACA3618304}" sibTransId="{A9084C9B-91EE-4462-AD31-8461CC1743C8}"/>
    <dgm:cxn modelId="{35CDE203-A25D-4421-9DF1-E3323AAF51A6}" type="presOf" srcId="{96E45D66-0036-4E26-A5B9-4B144B36317D}" destId="{8E839CCA-24B2-4C70-9CA2-37E9AB482E5A}" srcOrd="0" destOrd="0" presId="urn:microsoft.com/office/officeart/2005/8/layout/list1"/>
    <dgm:cxn modelId="{923B3B34-1A08-402A-85FE-427E2F414AFF}" type="presOf" srcId="{96E45D66-0036-4E26-A5B9-4B144B36317D}" destId="{74B4B463-AF37-4816-BEAB-5B7E65AA3C1A}" srcOrd="1" destOrd="0" presId="urn:microsoft.com/office/officeart/2005/8/layout/list1"/>
    <dgm:cxn modelId="{1FA39DED-0B65-47B1-BAFB-0A0995E9E170}" type="presOf" srcId="{176D4A72-BA6E-45CE-8A51-99D118BCCE33}" destId="{779217DF-B4C4-4F21-A845-DDF9D11DC15B}" srcOrd="1" destOrd="0" presId="urn:microsoft.com/office/officeart/2005/8/layout/list1"/>
    <dgm:cxn modelId="{F055F06E-3405-4DCA-B59E-7BAAE91756D4}" type="presOf" srcId="{46182F96-D024-4CFC-A968-2ACEEF78CF1B}" destId="{818E496E-3712-434D-B8E4-814CA4C46E2D}" srcOrd="1" destOrd="0" presId="urn:microsoft.com/office/officeart/2005/8/layout/list1"/>
    <dgm:cxn modelId="{479B828C-4E2D-443E-ABE6-4F3DCCA5224B}" type="presOf" srcId="{4683B34B-090C-45DE-AC1E-2B18429B3E15}" destId="{ECD5E912-CC9F-4617-800C-72EC0CFCBE08}" srcOrd="0" destOrd="0" presId="urn:microsoft.com/office/officeart/2005/8/layout/list1"/>
    <dgm:cxn modelId="{5B79C86E-308D-47BA-BCB7-F5328276AF14}" type="presOf" srcId="{55AF70AB-64C6-4849-A5DC-3ADC5B325581}" destId="{42261E8A-6005-41D9-9B96-4E6D597AF4FA}" srcOrd="1" destOrd="0" presId="urn:microsoft.com/office/officeart/2005/8/layout/list1"/>
    <dgm:cxn modelId="{5EFC1137-05FB-4D43-ADDB-CF116AB27DF0}" type="presOf" srcId="{176D4A72-BA6E-45CE-8A51-99D118BCCE33}" destId="{869EEBED-B3B8-4AD4-B782-BDBD5686152B}" srcOrd="0" destOrd="0" presId="urn:microsoft.com/office/officeart/2005/8/layout/list1"/>
    <dgm:cxn modelId="{D728CA49-485F-4A37-9228-37ECB762AD38}" type="presOf" srcId="{3F7396D7-B07A-4581-A7B2-478661050C0B}" destId="{4F732A4B-F760-4381-B458-159DBCC57F20}" srcOrd="0" destOrd="0" presId="urn:microsoft.com/office/officeart/2005/8/layout/list1"/>
    <dgm:cxn modelId="{B29637E3-72FB-49DF-B218-6B9017925309}" srcId="{956ADB00-EA19-474F-9FBF-70D157F1CECB}" destId="{AD568403-0A77-48EF-B980-665B9CDC3B8B}" srcOrd="3" destOrd="0" parTransId="{49E38F73-66D5-4C8D-8047-E43901F694C5}" sibTransId="{C1759CA9-DF12-4711-9EBF-852AF58706D1}"/>
    <dgm:cxn modelId="{A44E26A3-6A88-4E5D-B500-D3D83C25DC3E}" type="presOf" srcId="{55AF70AB-64C6-4849-A5DC-3ADC5B325581}" destId="{FC17CB58-E300-4D18-B14F-779A7D8AA8CC}" srcOrd="0" destOrd="0" presId="urn:microsoft.com/office/officeart/2005/8/layout/list1"/>
    <dgm:cxn modelId="{7FCE74AE-79C9-427D-A21F-3F256A47CDD9}" srcId="{956ADB00-EA19-474F-9FBF-70D157F1CECB}" destId="{176D4A72-BA6E-45CE-8A51-99D118BCCE33}" srcOrd="2" destOrd="0" parTransId="{F95EB5FF-2B96-4A1D-9494-8AB7F7649174}" sibTransId="{FB91F958-6656-477E-AD29-DDB190029940}"/>
    <dgm:cxn modelId="{D90E277A-1CA8-482E-8452-1ED198A5F547}" srcId="{956ADB00-EA19-474F-9FBF-70D157F1CECB}" destId="{46182F96-D024-4CFC-A968-2ACEEF78CF1B}" srcOrd="4" destOrd="0" parTransId="{D16876A3-114E-4FBA-B184-2593BF809293}" sibTransId="{7D47639A-4705-4992-A419-C6C43F790473}"/>
    <dgm:cxn modelId="{15CAF712-82CA-48DF-86EB-2130E123AC74}" type="presOf" srcId="{F37FF034-A2DD-4E0D-9685-373BAEF9D213}" destId="{EFDB37C0-05B3-4015-8E38-98863773DD44}" srcOrd="0" destOrd="0" presId="urn:microsoft.com/office/officeart/2005/8/layout/list1"/>
    <dgm:cxn modelId="{5F928A7A-5049-427B-BFC2-261C97AA36E1}" srcId="{956ADB00-EA19-474F-9FBF-70D157F1CECB}" destId="{5B1FF5B5-A98B-4030-907C-F863865E6A83}" srcOrd="7" destOrd="0" parTransId="{D0E00B7E-C86B-4335-A501-7C5D9EE16319}" sibTransId="{3C369C0E-1895-47F8-8E3C-EF692058E144}"/>
    <dgm:cxn modelId="{1CA349D5-D3F1-4D15-93B0-4B74F5A2DA1C}" type="presOf" srcId="{D20A79D9-F828-4F30-A20D-EBB60A946C91}" destId="{8F2141B9-0B94-4863-BF76-E450CEAE0356}" srcOrd="0" destOrd="0" presId="urn:microsoft.com/office/officeart/2005/8/layout/list1"/>
    <dgm:cxn modelId="{9A9FA6B2-8B99-421E-906E-E4BD9DED5D39}" srcId="{956ADB00-EA19-474F-9FBF-70D157F1CECB}" destId="{93519454-4EEF-49D1-926C-9D361626B0D9}" srcOrd="11" destOrd="0" parTransId="{A0479475-FB40-4F2F-8E37-F10AAB795C41}" sibTransId="{C07FD2AF-9B89-466E-96DF-163FE63B041A}"/>
    <dgm:cxn modelId="{DF397585-9FF2-4EBC-88E4-214F5293AE42}" type="presOf" srcId="{956ADB00-EA19-474F-9FBF-70D157F1CECB}" destId="{0AACAC1E-CBC5-4B53-8156-BF22ECFBD01B}" srcOrd="0" destOrd="0" presId="urn:microsoft.com/office/officeart/2005/8/layout/list1"/>
    <dgm:cxn modelId="{2021D0B3-3EA8-47F7-851B-DA191E2E767A}" type="presOf" srcId="{5B1FF5B5-A98B-4030-907C-F863865E6A83}" destId="{F4F7AD71-6A36-4039-91AE-E98FE34A2128}" srcOrd="0" destOrd="0" presId="urn:microsoft.com/office/officeart/2005/8/layout/list1"/>
    <dgm:cxn modelId="{962B9B4B-3C88-486D-8862-B0E87B6C7942}" type="presOf" srcId="{09785E44-3E56-430D-9CE1-E59024AFC8A2}" destId="{309339C6-C74F-48DC-A73E-A568C7677564}" srcOrd="0" destOrd="0" presId="urn:microsoft.com/office/officeart/2005/8/layout/list1"/>
    <dgm:cxn modelId="{5DE216CA-E948-443E-A7E3-47762B594A59}" srcId="{956ADB00-EA19-474F-9FBF-70D157F1CECB}" destId="{09785E44-3E56-430D-9CE1-E59024AFC8A2}" srcOrd="12" destOrd="0" parTransId="{B4220C56-5A63-482F-B305-7FFFCF6AD596}" sibTransId="{9728D8B3-C7BF-432F-9A4D-C13DB3E0CCE7}"/>
    <dgm:cxn modelId="{06080F0E-6420-440A-BB54-E7D83FB1D8AE}" srcId="{956ADB00-EA19-474F-9FBF-70D157F1CECB}" destId="{BB5B1D8F-3226-4318-BCDA-8633225B13DC}" srcOrd="8" destOrd="0" parTransId="{C9E8E69B-55C2-4EB7-A8F0-FDBB465AD0EB}" sibTransId="{AA531C00-04A0-4563-A73C-E874524A283D}"/>
    <dgm:cxn modelId="{AB34571A-A56E-4FA8-BD63-16E54E4EAA55}" type="presOf" srcId="{93519454-4EEF-49D1-926C-9D361626B0D9}" destId="{D921A358-25E8-4AAF-9D5A-ED6AB0394016}" srcOrd="1" destOrd="0" presId="urn:microsoft.com/office/officeart/2005/8/layout/list1"/>
    <dgm:cxn modelId="{218A60C2-ACFA-4FC2-BE29-A17FC040F445}" type="presParOf" srcId="{0AACAC1E-CBC5-4B53-8156-BF22ECFBD01B}" destId="{F5A91BCB-8F4B-495E-BA5E-48C6BE30F879}" srcOrd="0" destOrd="0" presId="urn:microsoft.com/office/officeart/2005/8/layout/list1"/>
    <dgm:cxn modelId="{2379E006-4F9E-4F37-8071-65D0E057E9B3}" type="presParOf" srcId="{F5A91BCB-8F4B-495E-BA5E-48C6BE30F879}" destId="{EFDB37C0-05B3-4015-8E38-98863773DD44}" srcOrd="0" destOrd="0" presId="urn:microsoft.com/office/officeart/2005/8/layout/list1"/>
    <dgm:cxn modelId="{9C797DAA-F8BE-408E-ADA5-3163C1072EEF}" type="presParOf" srcId="{F5A91BCB-8F4B-495E-BA5E-48C6BE30F879}" destId="{4FFCB2DE-E6A9-4E3B-BA91-922B32E42CDA}" srcOrd="1" destOrd="0" presId="urn:microsoft.com/office/officeart/2005/8/layout/list1"/>
    <dgm:cxn modelId="{228EAB47-5394-4630-9808-3A9237A881A2}" type="presParOf" srcId="{0AACAC1E-CBC5-4B53-8156-BF22ECFBD01B}" destId="{70A77541-EC96-4D72-8723-49968AA8EE0B}" srcOrd="1" destOrd="0" presId="urn:microsoft.com/office/officeart/2005/8/layout/list1"/>
    <dgm:cxn modelId="{918CCE96-A6DC-43BB-B0A2-8FBB2D46568C}" type="presParOf" srcId="{0AACAC1E-CBC5-4B53-8156-BF22ECFBD01B}" destId="{7294E6EF-91D5-41C1-92D4-00A06C4EAE11}" srcOrd="2" destOrd="0" presId="urn:microsoft.com/office/officeart/2005/8/layout/list1"/>
    <dgm:cxn modelId="{8D273EAB-17C1-401A-9CB7-291D721ADA90}" type="presParOf" srcId="{0AACAC1E-CBC5-4B53-8156-BF22ECFBD01B}" destId="{DB4D5C51-DFE2-4875-A8F3-44C6DB13B2B0}" srcOrd="3" destOrd="0" presId="urn:microsoft.com/office/officeart/2005/8/layout/list1"/>
    <dgm:cxn modelId="{C0AD344E-EFB8-4B00-80F4-BB5D0187AF7A}" type="presParOf" srcId="{0AACAC1E-CBC5-4B53-8156-BF22ECFBD01B}" destId="{F5FBFE7C-BB9F-4CA2-820A-C0665D740888}" srcOrd="4" destOrd="0" presId="urn:microsoft.com/office/officeart/2005/8/layout/list1"/>
    <dgm:cxn modelId="{503AB7EE-FFB6-440D-AC13-A2CDC8AD6924}" type="presParOf" srcId="{F5FBFE7C-BB9F-4CA2-820A-C0665D740888}" destId="{8F2141B9-0B94-4863-BF76-E450CEAE0356}" srcOrd="0" destOrd="0" presId="urn:microsoft.com/office/officeart/2005/8/layout/list1"/>
    <dgm:cxn modelId="{C62995E3-C8F2-42BD-A4DA-A4F88CA9A197}" type="presParOf" srcId="{F5FBFE7C-BB9F-4CA2-820A-C0665D740888}" destId="{E7AFBF3B-1DDB-4287-9F91-407A9497F0A2}" srcOrd="1" destOrd="0" presId="urn:microsoft.com/office/officeart/2005/8/layout/list1"/>
    <dgm:cxn modelId="{835A3BF5-30F4-4ED6-A0C1-BBA47E0CD694}" type="presParOf" srcId="{0AACAC1E-CBC5-4B53-8156-BF22ECFBD01B}" destId="{D5AC09FA-F254-4CC5-AD7A-183274CE6BBF}" srcOrd="5" destOrd="0" presId="urn:microsoft.com/office/officeart/2005/8/layout/list1"/>
    <dgm:cxn modelId="{68F5479A-4E01-43E0-A3E4-66F60803207F}" type="presParOf" srcId="{0AACAC1E-CBC5-4B53-8156-BF22ECFBD01B}" destId="{2DA19860-9E8E-4AFF-A179-842C914EB23A}" srcOrd="6" destOrd="0" presId="urn:microsoft.com/office/officeart/2005/8/layout/list1"/>
    <dgm:cxn modelId="{11F5FF6F-1C21-4373-8BED-78ADA3AF369C}" type="presParOf" srcId="{0AACAC1E-CBC5-4B53-8156-BF22ECFBD01B}" destId="{FE2F3F68-3A92-45C8-94A5-450FF3E81720}" srcOrd="7" destOrd="0" presId="urn:microsoft.com/office/officeart/2005/8/layout/list1"/>
    <dgm:cxn modelId="{2717F3F8-BC5C-4047-8699-921B10627177}" type="presParOf" srcId="{0AACAC1E-CBC5-4B53-8156-BF22ECFBD01B}" destId="{C82C7F56-2B2C-4B4D-8BC3-F51214EDDA9B}" srcOrd="8" destOrd="0" presId="urn:microsoft.com/office/officeart/2005/8/layout/list1"/>
    <dgm:cxn modelId="{21C77ACE-18C4-44B3-B544-1B46E8EE85B2}" type="presParOf" srcId="{C82C7F56-2B2C-4B4D-8BC3-F51214EDDA9B}" destId="{869EEBED-B3B8-4AD4-B782-BDBD5686152B}" srcOrd="0" destOrd="0" presId="urn:microsoft.com/office/officeart/2005/8/layout/list1"/>
    <dgm:cxn modelId="{986D4CDC-BD89-43B0-84EE-FFDBF1974082}" type="presParOf" srcId="{C82C7F56-2B2C-4B4D-8BC3-F51214EDDA9B}" destId="{779217DF-B4C4-4F21-A845-DDF9D11DC15B}" srcOrd="1" destOrd="0" presId="urn:microsoft.com/office/officeart/2005/8/layout/list1"/>
    <dgm:cxn modelId="{CF27DCB4-4659-4A9B-975A-A158500E27F8}" type="presParOf" srcId="{0AACAC1E-CBC5-4B53-8156-BF22ECFBD01B}" destId="{66A58D66-3FCB-4056-8B3E-6353B3F8B395}" srcOrd="9" destOrd="0" presId="urn:microsoft.com/office/officeart/2005/8/layout/list1"/>
    <dgm:cxn modelId="{41E706F9-4640-4DA5-9AE3-55009F8761E5}" type="presParOf" srcId="{0AACAC1E-CBC5-4B53-8156-BF22ECFBD01B}" destId="{C1AC3FD2-BF7F-4448-93AC-F895D498825F}" srcOrd="10" destOrd="0" presId="urn:microsoft.com/office/officeart/2005/8/layout/list1"/>
    <dgm:cxn modelId="{A0F84B63-8CCD-4780-A77E-B26D45AB06C3}" type="presParOf" srcId="{0AACAC1E-CBC5-4B53-8156-BF22ECFBD01B}" destId="{0B5D9340-FE0D-4A6A-952D-35788BC7C7E4}" srcOrd="11" destOrd="0" presId="urn:microsoft.com/office/officeart/2005/8/layout/list1"/>
    <dgm:cxn modelId="{76D24194-FC84-46FC-B7F1-A0E15BB2BB06}" type="presParOf" srcId="{0AACAC1E-CBC5-4B53-8156-BF22ECFBD01B}" destId="{CB0166EC-4CFF-4C6F-AE66-F9B9DC6CE17D}" srcOrd="12" destOrd="0" presId="urn:microsoft.com/office/officeart/2005/8/layout/list1"/>
    <dgm:cxn modelId="{956361B2-41E2-4688-A3BA-07499408CF4C}" type="presParOf" srcId="{CB0166EC-4CFF-4C6F-AE66-F9B9DC6CE17D}" destId="{4C2CD832-BBB7-4297-8D53-DE9B8BC2E070}" srcOrd="0" destOrd="0" presId="urn:microsoft.com/office/officeart/2005/8/layout/list1"/>
    <dgm:cxn modelId="{9FA9F9B8-BD77-46BA-AB76-2AF4F8FC89E6}" type="presParOf" srcId="{CB0166EC-4CFF-4C6F-AE66-F9B9DC6CE17D}" destId="{CE4B94E5-F6FC-47C3-BFEE-91542C907CC7}" srcOrd="1" destOrd="0" presId="urn:microsoft.com/office/officeart/2005/8/layout/list1"/>
    <dgm:cxn modelId="{9C06255C-8C35-4DFA-A781-BB57463B6DB9}" type="presParOf" srcId="{0AACAC1E-CBC5-4B53-8156-BF22ECFBD01B}" destId="{1FE4E5CA-DF50-49EB-A130-B2B7FFDF0E1B}" srcOrd="13" destOrd="0" presId="urn:microsoft.com/office/officeart/2005/8/layout/list1"/>
    <dgm:cxn modelId="{E5E14CE5-CA9F-4A79-82C5-E265DC38894F}" type="presParOf" srcId="{0AACAC1E-CBC5-4B53-8156-BF22ECFBD01B}" destId="{B239B809-A1A5-4A94-93A8-B498DF320BA8}" srcOrd="14" destOrd="0" presId="urn:microsoft.com/office/officeart/2005/8/layout/list1"/>
    <dgm:cxn modelId="{5D519CEB-640A-4B06-8810-185F9F6B6F43}" type="presParOf" srcId="{0AACAC1E-CBC5-4B53-8156-BF22ECFBD01B}" destId="{AF53AA5B-45BF-462A-A2CA-8C1F6F41E710}" srcOrd="15" destOrd="0" presId="urn:microsoft.com/office/officeart/2005/8/layout/list1"/>
    <dgm:cxn modelId="{ED107BF5-4915-479C-98BA-72810A4E538B}" type="presParOf" srcId="{0AACAC1E-CBC5-4B53-8156-BF22ECFBD01B}" destId="{C2AEAD3C-D797-4793-B377-F858BD43AA24}" srcOrd="16" destOrd="0" presId="urn:microsoft.com/office/officeart/2005/8/layout/list1"/>
    <dgm:cxn modelId="{A25F9035-141D-468C-B5BD-3B52BB6BD4D6}" type="presParOf" srcId="{C2AEAD3C-D797-4793-B377-F858BD43AA24}" destId="{ABC57CAF-B5A6-4DAC-9EAC-9A9A816815CB}" srcOrd="0" destOrd="0" presId="urn:microsoft.com/office/officeart/2005/8/layout/list1"/>
    <dgm:cxn modelId="{018CDB9A-E2C0-4C4D-9183-879D82138032}" type="presParOf" srcId="{C2AEAD3C-D797-4793-B377-F858BD43AA24}" destId="{818E496E-3712-434D-B8E4-814CA4C46E2D}" srcOrd="1" destOrd="0" presId="urn:microsoft.com/office/officeart/2005/8/layout/list1"/>
    <dgm:cxn modelId="{6A82A5BC-7C28-47F0-8F36-C695146E6A70}" type="presParOf" srcId="{0AACAC1E-CBC5-4B53-8156-BF22ECFBD01B}" destId="{275DB025-D348-496D-ADFC-3F5EB62E67DB}" srcOrd="17" destOrd="0" presId="urn:microsoft.com/office/officeart/2005/8/layout/list1"/>
    <dgm:cxn modelId="{2B121142-EEAD-4D2B-992B-4BAF0499949F}" type="presParOf" srcId="{0AACAC1E-CBC5-4B53-8156-BF22ECFBD01B}" destId="{9D93B970-ECEC-4C6D-8B58-E508EFC46FDC}" srcOrd="18" destOrd="0" presId="urn:microsoft.com/office/officeart/2005/8/layout/list1"/>
    <dgm:cxn modelId="{DAAD7686-B376-44DB-A414-F2F66242E133}" type="presParOf" srcId="{0AACAC1E-CBC5-4B53-8156-BF22ECFBD01B}" destId="{CD1737F9-8962-4B7D-87A6-EF248AFAA52E}" srcOrd="19" destOrd="0" presId="urn:microsoft.com/office/officeart/2005/8/layout/list1"/>
    <dgm:cxn modelId="{2DFD33FB-4721-4E75-A169-E0826FA31BD7}" type="presParOf" srcId="{0AACAC1E-CBC5-4B53-8156-BF22ECFBD01B}" destId="{3969AAFB-6DAA-4617-8D38-04B3FE1EAA79}" srcOrd="20" destOrd="0" presId="urn:microsoft.com/office/officeart/2005/8/layout/list1"/>
    <dgm:cxn modelId="{A278AE47-F704-46F7-A95B-4BB0B95C6D30}" type="presParOf" srcId="{3969AAFB-6DAA-4617-8D38-04B3FE1EAA79}" destId="{ECD5E912-CC9F-4617-800C-72EC0CFCBE08}" srcOrd="0" destOrd="0" presId="urn:microsoft.com/office/officeart/2005/8/layout/list1"/>
    <dgm:cxn modelId="{14C3C11D-C543-497A-B2E4-857E7687E725}" type="presParOf" srcId="{3969AAFB-6DAA-4617-8D38-04B3FE1EAA79}" destId="{FF220344-FB7C-4CE6-91DA-BCE907E164E1}" srcOrd="1" destOrd="0" presId="urn:microsoft.com/office/officeart/2005/8/layout/list1"/>
    <dgm:cxn modelId="{A8D510D1-8DEC-46D3-B04E-5818F82B0B95}" type="presParOf" srcId="{0AACAC1E-CBC5-4B53-8156-BF22ECFBD01B}" destId="{64FB0792-C066-4F65-BA99-B2240F34A3E9}" srcOrd="21" destOrd="0" presId="urn:microsoft.com/office/officeart/2005/8/layout/list1"/>
    <dgm:cxn modelId="{84220649-9590-4A44-9CC9-2D0C2C6E815D}" type="presParOf" srcId="{0AACAC1E-CBC5-4B53-8156-BF22ECFBD01B}" destId="{21F80593-C6A0-41AF-B4AC-276543688226}" srcOrd="22" destOrd="0" presId="urn:microsoft.com/office/officeart/2005/8/layout/list1"/>
    <dgm:cxn modelId="{27766523-6F87-4C9C-8DD7-8488E3E38906}" type="presParOf" srcId="{0AACAC1E-CBC5-4B53-8156-BF22ECFBD01B}" destId="{01A371B5-43B5-4D26-9295-62031E16AE82}" srcOrd="23" destOrd="0" presId="urn:microsoft.com/office/officeart/2005/8/layout/list1"/>
    <dgm:cxn modelId="{18058FB1-2C86-4DC3-AD31-35A768BA54CC}" type="presParOf" srcId="{0AACAC1E-CBC5-4B53-8156-BF22ECFBD01B}" destId="{0FDB5948-876C-4C83-9A96-3721FC17239D}" srcOrd="24" destOrd="0" presId="urn:microsoft.com/office/officeart/2005/8/layout/list1"/>
    <dgm:cxn modelId="{FA9C7337-A105-401B-A750-87CBF6463E98}" type="presParOf" srcId="{0FDB5948-876C-4C83-9A96-3721FC17239D}" destId="{4F732A4B-F760-4381-B458-159DBCC57F20}" srcOrd="0" destOrd="0" presId="urn:microsoft.com/office/officeart/2005/8/layout/list1"/>
    <dgm:cxn modelId="{949A4558-3318-492D-A120-90E7FD094E1F}" type="presParOf" srcId="{0FDB5948-876C-4C83-9A96-3721FC17239D}" destId="{69078B40-B7BF-49C3-B564-8AA500EDD614}" srcOrd="1" destOrd="0" presId="urn:microsoft.com/office/officeart/2005/8/layout/list1"/>
    <dgm:cxn modelId="{3D736F82-E9D5-4859-8238-D3D6E9B06C04}" type="presParOf" srcId="{0AACAC1E-CBC5-4B53-8156-BF22ECFBD01B}" destId="{F37A8C05-68F2-49B4-AD4F-D06E34C9229C}" srcOrd="25" destOrd="0" presId="urn:microsoft.com/office/officeart/2005/8/layout/list1"/>
    <dgm:cxn modelId="{0B34816E-E16F-4E32-BCCF-331DB0909C09}" type="presParOf" srcId="{0AACAC1E-CBC5-4B53-8156-BF22ECFBD01B}" destId="{A7E3A5DD-D08B-4856-AF6F-69B69D3BC6F6}" srcOrd="26" destOrd="0" presId="urn:microsoft.com/office/officeart/2005/8/layout/list1"/>
    <dgm:cxn modelId="{7BD09590-5E84-42FB-9148-BA7E8B50550D}" type="presParOf" srcId="{0AACAC1E-CBC5-4B53-8156-BF22ECFBD01B}" destId="{774797B1-ABBC-4DC5-A33D-44E08D11866D}" srcOrd="27" destOrd="0" presId="urn:microsoft.com/office/officeart/2005/8/layout/list1"/>
    <dgm:cxn modelId="{1FB28F47-361B-4898-9ADF-96803A383E95}" type="presParOf" srcId="{0AACAC1E-CBC5-4B53-8156-BF22ECFBD01B}" destId="{CC8F78F7-2067-4408-B8A6-1CD4A42D8AB7}" srcOrd="28" destOrd="0" presId="urn:microsoft.com/office/officeart/2005/8/layout/list1"/>
    <dgm:cxn modelId="{398B3AC4-8928-4EC8-AB37-E1E9024E031E}" type="presParOf" srcId="{CC8F78F7-2067-4408-B8A6-1CD4A42D8AB7}" destId="{F4F7AD71-6A36-4039-91AE-E98FE34A2128}" srcOrd="0" destOrd="0" presId="urn:microsoft.com/office/officeart/2005/8/layout/list1"/>
    <dgm:cxn modelId="{4FE35932-EB73-4BF3-AEC3-3C8B97F0975B}" type="presParOf" srcId="{CC8F78F7-2067-4408-B8A6-1CD4A42D8AB7}" destId="{6C171243-F86B-4838-BE69-9DB37F3961E9}" srcOrd="1" destOrd="0" presId="urn:microsoft.com/office/officeart/2005/8/layout/list1"/>
    <dgm:cxn modelId="{EC1E334A-6ADF-4BAE-B82C-40E5D545AD58}" type="presParOf" srcId="{0AACAC1E-CBC5-4B53-8156-BF22ECFBD01B}" destId="{8D13A5AE-6D13-480F-9935-40A04D672DDE}" srcOrd="29" destOrd="0" presId="urn:microsoft.com/office/officeart/2005/8/layout/list1"/>
    <dgm:cxn modelId="{C1D8F7A4-8835-4C20-880A-0E7F9EEB48BE}" type="presParOf" srcId="{0AACAC1E-CBC5-4B53-8156-BF22ECFBD01B}" destId="{4DA0021E-0236-4506-B8C8-B35B04C72717}" srcOrd="30" destOrd="0" presId="urn:microsoft.com/office/officeart/2005/8/layout/list1"/>
    <dgm:cxn modelId="{22929ADE-2044-4CB5-B58C-CC1C31759789}" type="presParOf" srcId="{0AACAC1E-CBC5-4B53-8156-BF22ECFBD01B}" destId="{4B3F24CF-0FCD-4229-839B-FE727AA081EE}" srcOrd="31" destOrd="0" presId="urn:microsoft.com/office/officeart/2005/8/layout/list1"/>
    <dgm:cxn modelId="{A7E6A500-54DF-43DA-97D0-D5192181623B}" type="presParOf" srcId="{0AACAC1E-CBC5-4B53-8156-BF22ECFBD01B}" destId="{3990B12A-FE3C-4F2E-AB4A-9DD5DA07B637}" srcOrd="32" destOrd="0" presId="urn:microsoft.com/office/officeart/2005/8/layout/list1"/>
    <dgm:cxn modelId="{9C2590C0-4B8F-4DB0-8EF4-87C36912E7BC}" type="presParOf" srcId="{3990B12A-FE3C-4F2E-AB4A-9DD5DA07B637}" destId="{EA9142C5-63F1-4AC5-A646-FC173C538D0B}" srcOrd="0" destOrd="0" presId="urn:microsoft.com/office/officeart/2005/8/layout/list1"/>
    <dgm:cxn modelId="{A5E9C16D-4C4F-4689-BC11-5E3E0546B1F2}" type="presParOf" srcId="{3990B12A-FE3C-4F2E-AB4A-9DD5DA07B637}" destId="{B110A27C-809E-430B-AA57-D95F249D0AEF}" srcOrd="1" destOrd="0" presId="urn:microsoft.com/office/officeart/2005/8/layout/list1"/>
    <dgm:cxn modelId="{BB51AD51-AE88-4993-B115-79EE9BEA3780}" type="presParOf" srcId="{0AACAC1E-CBC5-4B53-8156-BF22ECFBD01B}" destId="{FF13FBDB-50C4-449D-9307-5B0ED59C5067}" srcOrd="33" destOrd="0" presId="urn:microsoft.com/office/officeart/2005/8/layout/list1"/>
    <dgm:cxn modelId="{22FFF407-888F-4676-8B85-18F86E74539F}" type="presParOf" srcId="{0AACAC1E-CBC5-4B53-8156-BF22ECFBD01B}" destId="{7ADF4F79-085A-43B2-8C60-81ED4E8AAC7A}" srcOrd="34" destOrd="0" presId="urn:microsoft.com/office/officeart/2005/8/layout/list1"/>
    <dgm:cxn modelId="{D7CFE12C-0A9D-4FC0-B38C-C6BC2F91FFE0}" type="presParOf" srcId="{0AACAC1E-CBC5-4B53-8156-BF22ECFBD01B}" destId="{05DB68E9-9C8F-49F1-B394-DC2EC2B0FF2D}" srcOrd="35" destOrd="0" presId="urn:microsoft.com/office/officeart/2005/8/layout/list1"/>
    <dgm:cxn modelId="{4398931A-4309-4DDF-876D-4520DB990B67}" type="presParOf" srcId="{0AACAC1E-CBC5-4B53-8156-BF22ECFBD01B}" destId="{B9FA8EFC-0532-484B-87E6-B354B7E0EE4B}" srcOrd="36" destOrd="0" presId="urn:microsoft.com/office/officeart/2005/8/layout/list1"/>
    <dgm:cxn modelId="{4E47AB5E-B7E8-424C-A692-9A39722DCBBB}" type="presParOf" srcId="{B9FA8EFC-0532-484B-87E6-B354B7E0EE4B}" destId="{8E839CCA-24B2-4C70-9CA2-37E9AB482E5A}" srcOrd="0" destOrd="0" presId="urn:microsoft.com/office/officeart/2005/8/layout/list1"/>
    <dgm:cxn modelId="{5F55D8CE-18C5-4625-814E-864CAE01B43D}" type="presParOf" srcId="{B9FA8EFC-0532-484B-87E6-B354B7E0EE4B}" destId="{74B4B463-AF37-4816-BEAB-5B7E65AA3C1A}" srcOrd="1" destOrd="0" presId="urn:microsoft.com/office/officeart/2005/8/layout/list1"/>
    <dgm:cxn modelId="{495FB618-432B-4615-A98F-3170899BC5FD}" type="presParOf" srcId="{0AACAC1E-CBC5-4B53-8156-BF22ECFBD01B}" destId="{1883B2B9-433A-48D5-B88F-AB4EAA753061}" srcOrd="37" destOrd="0" presId="urn:microsoft.com/office/officeart/2005/8/layout/list1"/>
    <dgm:cxn modelId="{C21E2AEE-438C-4A41-98B3-46715640CD0F}" type="presParOf" srcId="{0AACAC1E-CBC5-4B53-8156-BF22ECFBD01B}" destId="{4BE91E82-82AA-4C4C-BA78-BAFBC597E2EA}" srcOrd="38" destOrd="0" presId="urn:microsoft.com/office/officeart/2005/8/layout/list1"/>
    <dgm:cxn modelId="{3EAB3F26-1E3B-42BA-86F6-0668F2E074BD}" type="presParOf" srcId="{0AACAC1E-CBC5-4B53-8156-BF22ECFBD01B}" destId="{2CB3E3CB-E211-4A48-811A-B1B99ED8100A}" srcOrd="39" destOrd="0" presId="urn:microsoft.com/office/officeart/2005/8/layout/list1"/>
    <dgm:cxn modelId="{E10D23EC-3BDC-46FF-A82E-3C5E03444B55}" type="presParOf" srcId="{0AACAC1E-CBC5-4B53-8156-BF22ECFBD01B}" destId="{47DE148F-C61A-4B70-8D7C-93537403522D}" srcOrd="40" destOrd="0" presId="urn:microsoft.com/office/officeart/2005/8/layout/list1"/>
    <dgm:cxn modelId="{C6147D08-AC4D-4545-8B1D-28FB772464CD}" type="presParOf" srcId="{47DE148F-C61A-4B70-8D7C-93537403522D}" destId="{FC17CB58-E300-4D18-B14F-779A7D8AA8CC}" srcOrd="0" destOrd="0" presId="urn:microsoft.com/office/officeart/2005/8/layout/list1"/>
    <dgm:cxn modelId="{585C4B49-1DEA-48FF-83C8-4BA796602951}" type="presParOf" srcId="{47DE148F-C61A-4B70-8D7C-93537403522D}" destId="{42261E8A-6005-41D9-9B96-4E6D597AF4FA}" srcOrd="1" destOrd="0" presId="urn:microsoft.com/office/officeart/2005/8/layout/list1"/>
    <dgm:cxn modelId="{ECD5221F-F99E-43FD-9717-B9C2F91F656D}" type="presParOf" srcId="{0AACAC1E-CBC5-4B53-8156-BF22ECFBD01B}" destId="{487529D7-F65A-4842-AEC1-7331F5FC229F}" srcOrd="41" destOrd="0" presId="urn:microsoft.com/office/officeart/2005/8/layout/list1"/>
    <dgm:cxn modelId="{DB33EF4E-D13D-4A9C-95A6-19E050950834}" type="presParOf" srcId="{0AACAC1E-CBC5-4B53-8156-BF22ECFBD01B}" destId="{7AB51539-6CD7-436D-BDC0-143363F23876}" srcOrd="42" destOrd="0" presId="urn:microsoft.com/office/officeart/2005/8/layout/list1"/>
    <dgm:cxn modelId="{40285B06-DC05-4122-82D7-3FA6D2DE42A9}" type="presParOf" srcId="{0AACAC1E-CBC5-4B53-8156-BF22ECFBD01B}" destId="{FA97DC76-DBB7-40D7-9E23-E45245108982}" srcOrd="43" destOrd="0" presId="urn:microsoft.com/office/officeart/2005/8/layout/list1"/>
    <dgm:cxn modelId="{5418F63F-54D1-4DE5-9342-87617C4F420A}" type="presParOf" srcId="{0AACAC1E-CBC5-4B53-8156-BF22ECFBD01B}" destId="{B8B87B9C-66E0-4CAF-8C57-95B5FEEADD19}" srcOrd="44" destOrd="0" presId="urn:microsoft.com/office/officeart/2005/8/layout/list1"/>
    <dgm:cxn modelId="{D1C28437-C20A-4EA3-8284-95BC5D4FEE8D}" type="presParOf" srcId="{B8B87B9C-66E0-4CAF-8C57-95B5FEEADD19}" destId="{6883121E-77B5-45C6-A23B-D738B64DD1D6}" srcOrd="0" destOrd="0" presId="urn:microsoft.com/office/officeart/2005/8/layout/list1"/>
    <dgm:cxn modelId="{AF740C45-4452-437B-99BB-6F5B657A85D2}" type="presParOf" srcId="{B8B87B9C-66E0-4CAF-8C57-95B5FEEADD19}" destId="{D921A358-25E8-4AAF-9D5A-ED6AB0394016}" srcOrd="1" destOrd="0" presId="urn:microsoft.com/office/officeart/2005/8/layout/list1"/>
    <dgm:cxn modelId="{C08F10F7-D741-4942-AFA8-E9709EA486F1}" type="presParOf" srcId="{0AACAC1E-CBC5-4B53-8156-BF22ECFBD01B}" destId="{CD03C2F4-584F-4438-820B-EEBCBC6E7B21}" srcOrd="45" destOrd="0" presId="urn:microsoft.com/office/officeart/2005/8/layout/list1"/>
    <dgm:cxn modelId="{D44BA69B-C949-4566-BA1B-71338EE35E42}" type="presParOf" srcId="{0AACAC1E-CBC5-4B53-8156-BF22ECFBD01B}" destId="{24CE8B0B-670C-45CE-9C1F-386E85BA0856}" srcOrd="46" destOrd="0" presId="urn:microsoft.com/office/officeart/2005/8/layout/list1"/>
    <dgm:cxn modelId="{68914E34-C15E-412F-AACB-F50CFB12CAE6}" type="presParOf" srcId="{0AACAC1E-CBC5-4B53-8156-BF22ECFBD01B}" destId="{3F4F9586-1CDA-432D-A583-E93772A1AFD3}" srcOrd="47" destOrd="0" presId="urn:microsoft.com/office/officeart/2005/8/layout/list1"/>
    <dgm:cxn modelId="{B76EEB93-7D6C-4EF7-B634-C3A6C3693922}" type="presParOf" srcId="{0AACAC1E-CBC5-4B53-8156-BF22ECFBD01B}" destId="{93B19D73-4D75-4F8A-8FA2-E15AD9048583}" srcOrd="48" destOrd="0" presId="urn:microsoft.com/office/officeart/2005/8/layout/list1"/>
    <dgm:cxn modelId="{63828B75-DE24-429C-88B2-2A194E857D85}" type="presParOf" srcId="{93B19D73-4D75-4F8A-8FA2-E15AD9048583}" destId="{309339C6-C74F-48DC-A73E-A568C7677564}" srcOrd="0" destOrd="0" presId="urn:microsoft.com/office/officeart/2005/8/layout/list1"/>
    <dgm:cxn modelId="{1F4A82BE-878B-4843-BB2A-326FE94240B7}" type="presParOf" srcId="{93B19D73-4D75-4F8A-8FA2-E15AD9048583}" destId="{6A659777-BA0D-4F75-9241-489C07213F98}" srcOrd="1" destOrd="0" presId="urn:microsoft.com/office/officeart/2005/8/layout/list1"/>
    <dgm:cxn modelId="{A5465808-6442-4155-BB10-40E916F26D71}" type="presParOf" srcId="{0AACAC1E-CBC5-4B53-8156-BF22ECFBD01B}" destId="{F0897FE9-4AC9-47F7-9286-7CF513576D2C}" srcOrd="49" destOrd="0" presId="urn:microsoft.com/office/officeart/2005/8/layout/list1"/>
    <dgm:cxn modelId="{4F00E7D7-89F2-480D-A679-4C887FEC0273}" type="presParOf" srcId="{0AACAC1E-CBC5-4B53-8156-BF22ECFBD01B}" destId="{9E9E4F1A-6341-46F5-84C4-AF0888AF9B5B}" srcOrd="5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055E02-FF0B-481F-9106-E602553B0691}">
      <dsp:nvSpPr>
        <dsp:cNvPr id="0" name=""/>
        <dsp:cNvSpPr/>
      </dsp:nvSpPr>
      <dsp:spPr>
        <a:xfrm>
          <a:off x="0" y="543261"/>
          <a:ext cx="8229600" cy="856800"/>
        </a:xfrm>
        <a:prstGeom prst="rect">
          <a:avLst/>
        </a:prstGeom>
        <a:gradFill flip="none" rotWithShape="1">
          <a:gsLst>
            <a:gs pos="0">
              <a:srgbClr val="DDEBCF"/>
            </a:gs>
            <a:gs pos="50000">
              <a:srgbClr val="9CB86E"/>
            </a:gs>
            <a:gs pos="100000">
              <a:srgbClr val="156B13"/>
            </a:gs>
          </a:gsLst>
          <a:lin ang="10800000" scaled="1"/>
          <a:tileRect/>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2FA0E90-48D7-401A-B9B6-3DECFC4668E2}">
      <dsp:nvSpPr>
        <dsp:cNvPr id="0" name=""/>
        <dsp:cNvSpPr/>
      </dsp:nvSpPr>
      <dsp:spPr>
        <a:xfrm>
          <a:off x="411480" y="41421"/>
          <a:ext cx="6760896" cy="100368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lvl="0" algn="l" defTabSz="1511300">
            <a:lnSpc>
              <a:spcPct val="90000"/>
            </a:lnSpc>
            <a:spcBef>
              <a:spcPct val="0"/>
            </a:spcBef>
            <a:spcAft>
              <a:spcPct val="35000"/>
            </a:spcAft>
          </a:pPr>
          <a:r>
            <a:rPr lang="ru-RU" sz="3400" b="1" kern="1200" dirty="0" smtClean="0">
              <a:solidFill>
                <a:srgbClr val="FFFF00"/>
              </a:solidFill>
              <a:latin typeface="Times New Roman" pitchFamily="18" charset="0"/>
              <a:cs typeface="Times New Roman" pitchFamily="18" charset="0"/>
            </a:rPr>
            <a:t>ДОХОДЫ – 750 469,3 тыс.руб.    </a:t>
          </a:r>
          <a:endParaRPr lang="ru-RU" sz="3400" b="1" kern="1200" dirty="0">
            <a:solidFill>
              <a:srgbClr val="FFFF00"/>
            </a:solidFill>
            <a:latin typeface="Times New Roman" pitchFamily="18" charset="0"/>
            <a:cs typeface="Times New Roman" pitchFamily="18" charset="0"/>
          </a:endParaRPr>
        </a:p>
      </dsp:txBody>
      <dsp:txXfrm>
        <a:off x="411480" y="41421"/>
        <a:ext cx="6760896" cy="1003680"/>
      </dsp:txXfrm>
    </dsp:sp>
    <dsp:sp modelId="{7C177EA8-8CD1-459C-A70D-796978DA2A52}">
      <dsp:nvSpPr>
        <dsp:cNvPr id="0" name=""/>
        <dsp:cNvSpPr/>
      </dsp:nvSpPr>
      <dsp:spPr>
        <a:xfrm>
          <a:off x="0" y="2085501"/>
          <a:ext cx="8229600" cy="856800"/>
        </a:xfrm>
        <a:prstGeom prst="rect">
          <a:avLst/>
        </a:prstGeom>
        <a:gradFill flip="none" rotWithShape="1">
          <a:gsLst>
            <a:gs pos="0">
              <a:srgbClr val="DDEBCF"/>
            </a:gs>
            <a:gs pos="50000">
              <a:srgbClr val="9CB86E"/>
            </a:gs>
            <a:gs pos="100000">
              <a:srgbClr val="156B13"/>
            </a:gs>
          </a:gsLst>
          <a:lin ang="10800000" scaled="1"/>
          <a:tileRect/>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180B4985-EA28-4159-8695-7A88DF0A2B83}">
      <dsp:nvSpPr>
        <dsp:cNvPr id="0" name=""/>
        <dsp:cNvSpPr/>
      </dsp:nvSpPr>
      <dsp:spPr>
        <a:xfrm>
          <a:off x="471461" y="1614484"/>
          <a:ext cx="6783823" cy="10036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lvl="0" algn="l" defTabSz="1511300">
            <a:lnSpc>
              <a:spcPct val="90000"/>
            </a:lnSpc>
            <a:spcBef>
              <a:spcPct val="0"/>
            </a:spcBef>
            <a:spcAft>
              <a:spcPct val="35000"/>
            </a:spcAft>
          </a:pPr>
          <a:r>
            <a:rPr lang="ru-RU" sz="3400" b="1" kern="1200" dirty="0" smtClean="0">
              <a:solidFill>
                <a:srgbClr val="002060"/>
              </a:solidFill>
              <a:latin typeface="Times New Roman" pitchFamily="18" charset="0"/>
              <a:cs typeface="Times New Roman" pitchFamily="18" charset="0"/>
            </a:rPr>
            <a:t>РАСХОДЫ – 721 601,0 тыс.руб.</a:t>
          </a:r>
          <a:endParaRPr lang="ru-RU" sz="3400" b="1" kern="1200" dirty="0">
            <a:solidFill>
              <a:srgbClr val="002060"/>
            </a:solidFill>
            <a:latin typeface="Times New Roman" pitchFamily="18" charset="0"/>
            <a:cs typeface="Times New Roman" pitchFamily="18" charset="0"/>
          </a:endParaRPr>
        </a:p>
      </dsp:txBody>
      <dsp:txXfrm>
        <a:off x="471461" y="1614484"/>
        <a:ext cx="6783823" cy="1003680"/>
      </dsp:txXfrm>
    </dsp:sp>
    <dsp:sp modelId="{6A7D8213-54F5-4CAE-AE24-9491FFE6F999}">
      <dsp:nvSpPr>
        <dsp:cNvPr id="0" name=""/>
        <dsp:cNvSpPr/>
      </dsp:nvSpPr>
      <dsp:spPr>
        <a:xfrm>
          <a:off x="0" y="3627741"/>
          <a:ext cx="8229600" cy="856800"/>
        </a:xfrm>
        <a:prstGeom prst="rect">
          <a:avLst/>
        </a:prstGeom>
        <a:gradFill flip="none" rotWithShape="1">
          <a:gsLst>
            <a:gs pos="0">
              <a:srgbClr val="DDEBCF"/>
            </a:gs>
            <a:gs pos="50000">
              <a:srgbClr val="9CB86E"/>
            </a:gs>
            <a:gs pos="100000">
              <a:srgbClr val="156B13"/>
            </a:gs>
          </a:gsLst>
          <a:lin ang="10800000" scaled="1"/>
          <a:tileRect/>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7169AD68-209A-4E02-8D78-87DE5553A469}">
      <dsp:nvSpPr>
        <dsp:cNvPr id="0" name=""/>
        <dsp:cNvSpPr/>
      </dsp:nvSpPr>
      <dsp:spPr>
        <a:xfrm>
          <a:off x="411480" y="3125901"/>
          <a:ext cx="6932335" cy="100368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lvl="0" algn="l" defTabSz="1511300">
            <a:lnSpc>
              <a:spcPct val="90000"/>
            </a:lnSpc>
            <a:spcBef>
              <a:spcPct val="0"/>
            </a:spcBef>
            <a:spcAft>
              <a:spcPct val="35000"/>
            </a:spcAft>
          </a:pPr>
          <a:r>
            <a:rPr lang="ru-RU" sz="3400" b="1" kern="1200" dirty="0" smtClean="0">
              <a:solidFill>
                <a:srgbClr val="C00000"/>
              </a:solidFill>
              <a:latin typeface="Times New Roman" pitchFamily="18" charset="0"/>
              <a:cs typeface="Times New Roman" pitchFamily="18" charset="0"/>
            </a:rPr>
            <a:t>ПРОФИЦИТ – 28 868,3 тыс.руб.</a:t>
          </a:r>
          <a:endParaRPr lang="ru-RU" sz="3400" b="1" kern="1200" dirty="0">
            <a:solidFill>
              <a:srgbClr val="C00000"/>
            </a:solidFill>
            <a:latin typeface="Times New Roman" pitchFamily="18" charset="0"/>
            <a:cs typeface="Times New Roman" pitchFamily="18" charset="0"/>
          </a:endParaRPr>
        </a:p>
      </dsp:txBody>
      <dsp:txXfrm>
        <a:off x="411480" y="3125901"/>
        <a:ext cx="6932335" cy="10036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94E6EF-91D5-41C1-92D4-00A06C4EAE11}">
      <dsp:nvSpPr>
        <dsp:cNvPr id="0" name=""/>
        <dsp:cNvSpPr/>
      </dsp:nvSpPr>
      <dsp:spPr>
        <a:xfrm>
          <a:off x="0" y="405178"/>
          <a:ext cx="8858311" cy="252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FFCB2DE-E6A9-4E3B-BA91-922B32E42CDA}">
      <dsp:nvSpPr>
        <dsp:cNvPr id="0" name=""/>
        <dsp:cNvSpPr/>
      </dsp:nvSpPr>
      <dsp:spPr>
        <a:xfrm>
          <a:off x="442915" y="257578"/>
          <a:ext cx="7549806" cy="2952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4376" tIns="0" rIns="234376" bIns="0" numCol="1" spcCol="1270" anchor="ctr" anchorCtr="0">
          <a:noAutofit/>
        </a:bodyPr>
        <a:lstStyle/>
        <a:p>
          <a:pPr lvl="0" algn="l" defTabSz="889000">
            <a:lnSpc>
              <a:spcPct val="90000"/>
            </a:lnSpc>
            <a:spcBef>
              <a:spcPct val="0"/>
            </a:spcBef>
            <a:spcAft>
              <a:spcPct val="35000"/>
            </a:spcAft>
          </a:pPr>
          <a:r>
            <a:rPr lang="ru-RU" sz="2000" b="1" kern="1200" dirty="0" smtClean="0">
              <a:solidFill>
                <a:srgbClr val="FFFF00"/>
              </a:solidFill>
              <a:latin typeface="Times New Roman" pitchFamily="18" charset="0"/>
              <a:cs typeface="Times New Roman" pitchFamily="18" charset="0"/>
            </a:rPr>
            <a:t>Заработная плата и страховые взносы -  473530,3 тыс.руб.</a:t>
          </a:r>
          <a:endParaRPr lang="ru-RU" sz="2000" b="1" kern="1200" dirty="0">
            <a:solidFill>
              <a:srgbClr val="FFFF00"/>
            </a:solidFill>
            <a:latin typeface="Times New Roman" pitchFamily="18" charset="0"/>
            <a:cs typeface="Times New Roman" pitchFamily="18" charset="0"/>
          </a:endParaRPr>
        </a:p>
      </dsp:txBody>
      <dsp:txXfrm>
        <a:off x="442915" y="257578"/>
        <a:ext cx="7549806" cy="295200"/>
      </dsp:txXfrm>
    </dsp:sp>
    <dsp:sp modelId="{2DA19860-9E8E-4AFF-A179-842C914EB23A}">
      <dsp:nvSpPr>
        <dsp:cNvPr id="0" name=""/>
        <dsp:cNvSpPr/>
      </dsp:nvSpPr>
      <dsp:spPr>
        <a:xfrm>
          <a:off x="0" y="858778"/>
          <a:ext cx="8858311" cy="252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7AFBF3B-1DDB-4287-9F91-407A9497F0A2}">
      <dsp:nvSpPr>
        <dsp:cNvPr id="0" name=""/>
        <dsp:cNvSpPr/>
      </dsp:nvSpPr>
      <dsp:spPr>
        <a:xfrm>
          <a:off x="442915" y="711178"/>
          <a:ext cx="7308160" cy="2952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4376" tIns="0" rIns="234376" bIns="0" numCol="1" spcCol="1270" anchor="ctr" anchorCtr="0">
          <a:noAutofit/>
        </a:bodyPr>
        <a:lstStyle/>
        <a:p>
          <a:pPr lvl="0" algn="l" defTabSz="889000">
            <a:lnSpc>
              <a:spcPct val="90000"/>
            </a:lnSpc>
            <a:spcBef>
              <a:spcPct val="0"/>
            </a:spcBef>
            <a:spcAft>
              <a:spcPct val="35000"/>
            </a:spcAft>
          </a:pPr>
          <a:r>
            <a:rPr lang="ru-RU" sz="2000" b="1" kern="1200" dirty="0" smtClean="0">
              <a:solidFill>
                <a:srgbClr val="006600"/>
              </a:solidFill>
              <a:latin typeface="Times New Roman" pitchFamily="18" charset="0"/>
              <a:cs typeface="Times New Roman" pitchFamily="18" charset="0"/>
            </a:rPr>
            <a:t>Прочие выплаты –912 тыс.руб.</a:t>
          </a:r>
          <a:endParaRPr lang="ru-RU" sz="2000" b="1" kern="1200" dirty="0">
            <a:solidFill>
              <a:srgbClr val="006600"/>
            </a:solidFill>
            <a:latin typeface="Times New Roman" pitchFamily="18" charset="0"/>
            <a:cs typeface="Times New Roman" pitchFamily="18" charset="0"/>
          </a:endParaRPr>
        </a:p>
      </dsp:txBody>
      <dsp:txXfrm>
        <a:off x="442915" y="711178"/>
        <a:ext cx="7308160" cy="295200"/>
      </dsp:txXfrm>
    </dsp:sp>
    <dsp:sp modelId="{C1AC3FD2-BF7F-4448-93AC-F895D498825F}">
      <dsp:nvSpPr>
        <dsp:cNvPr id="0" name=""/>
        <dsp:cNvSpPr/>
      </dsp:nvSpPr>
      <dsp:spPr>
        <a:xfrm>
          <a:off x="0" y="1312378"/>
          <a:ext cx="8858311" cy="2520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79217DF-B4C4-4F21-A845-DDF9D11DC15B}">
      <dsp:nvSpPr>
        <dsp:cNvPr id="0" name=""/>
        <dsp:cNvSpPr/>
      </dsp:nvSpPr>
      <dsp:spPr>
        <a:xfrm>
          <a:off x="442915" y="1164778"/>
          <a:ext cx="7000537" cy="2952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4376" tIns="0" rIns="234376" bIns="0" numCol="1" spcCol="1270" anchor="ctr" anchorCtr="0">
          <a:noAutofit/>
        </a:bodyPr>
        <a:lstStyle/>
        <a:p>
          <a:pPr lvl="0" algn="l" defTabSz="889000">
            <a:lnSpc>
              <a:spcPct val="90000"/>
            </a:lnSpc>
            <a:spcBef>
              <a:spcPct val="0"/>
            </a:spcBef>
            <a:spcAft>
              <a:spcPct val="35000"/>
            </a:spcAft>
          </a:pPr>
          <a:r>
            <a:rPr lang="ru-RU" sz="2000" b="1" kern="1200" dirty="0" smtClean="0">
              <a:solidFill>
                <a:srgbClr val="FFFF00"/>
              </a:solidFill>
              <a:latin typeface="Times New Roman" pitchFamily="18" charset="0"/>
              <a:cs typeface="Times New Roman" pitchFamily="18" charset="0"/>
            </a:rPr>
            <a:t>Услуги связи – 1439,5 тыс.руб.</a:t>
          </a:r>
          <a:endParaRPr lang="ru-RU" sz="2000" b="1" kern="1200" dirty="0">
            <a:solidFill>
              <a:srgbClr val="FFFF00"/>
            </a:solidFill>
            <a:latin typeface="Times New Roman" pitchFamily="18" charset="0"/>
            <a:cs typeface="Times New Roman" pitchFamily="18" charset="0"/>
          </a:endParaRPr>
        </a:p>
      </dsp:txBody>
      <dsp:txXfrm>
        <a:off x="442915" y="1164778"/>
        <a:ext cx="7000537" cy="295200"/>
      </dsp:txXfrm>
    </dsp:sp>
    <dsp:sp modelId="{B239B809-A1A5-4A94-93A8-B498DF320BA8}">
      <dsp:nvSpPr>
        <dsp:cNvPr id="0" name=""/>
        <dsp:cNvSpPr/>
      </dsp:nvSpPr>
      <dsp:spPr>
        <a:xfrm>
          <a:off x="0" y="1765978"/>
          <a:ext cx="8858311" cy="252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E4B94E5-F6FC-47C3-BFEE-91542C907CC7}">
      <dsp:nvSpPr>
        <dsp:cNvPr id="0" name=""/>
        <dsp:cNvSpPr/>
      </dsp:nvSpPr>
      <dsp:spPr>
        <a:xfrm>
          <a:off x="442915" y="1618378"/>
          <a:ext cx="7154380" cy="2952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4376" tIns="0" rIns="234376" bIns="0" numCol="1" spcCol="1270" anchor="ctr" anchorCtr="0">
          <a:noAutofit/>
        </a:bodyPr>
        <a:lstStyle/>
        <a:p>
          <a:pPr lvl="0" algn="l" defTabSz="889000">
            <a:lnSpc>
              <a:spcPct val="90000"/>
            </a:lnSpc>
            <a:spcBef>
              <a:spcPct val="0"/>
            </a:spcBef>
            <a:spcAft>
              <a:spcPct val="35000"/>
            </a:spcAft>
          </a:pPr>
          <a:r>
            <a:rPr lang="ru-RU" sz="2000" b="1" kern="1200" dirty="0" smtClean="0">
              <a:solidFill>
                <a:srgbClr val="C00000"/>
              </a:solidFill>
              <a:latin typeface="Times New Roman" pitchFamily="18" charset="0"/>
              <a:cs typeface="Times New Roman" pitchFamily="18" charset="0"/>
            </a:rPr>
            <a:t>Коммунальные услуги – 70275,6 тыс. руб.</a:t>
          </a:r>
          <a:endParaRPr lang="ru-RU" sz="2000" b="1" kern="1200" dirty="0">
            <a:solidFill>
              <a:srgbClr val="C00000"/>
            </a:solidFill>
            <a:latin typeface="Times New Roman" pitchFamily="18" charset="0"/>
            <a:cs typeface="Times New Roman" pitchFamily="18" charset="0"/>
          </a:endParaRPr>
        </a:p>
      </dsp:txBody>
      <dsp:txXfrm>
        <a:off x="442915" y="1618378"/>
        <a:ext cx="7154380" cy="295200"/>
      </dsp:txXfrm>
    </dsp:sp>
    <dsp:sp modelId="{9D93B970-ECEC-4C6D-8B58-E508EFC46FDC}">
      <dsp:nvSpPr>
        <dsp:cNvPr id="0" name=""/>
        <dsp:cNvSpPr/>
      </dsp:nvSpPr>
      <dsp:spPr>
        <a:xfrm>
          <a:off x="0" y="2219578"/>
          <a:ext cx="8858311" cy="2520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18E496E-3712-434D-B8E4-814CA4C46E2D}">
      <dsp:nvSpPr>
        <dsp:cNvPr id="0" name=""/>
        <dsp:cNvSpPr/>
      </dsp:nvSpPr>
      <dsp:spPr>
        <a:xfrm>
          <a:off x="430584" y="2162726"/>
          <a:ext cx="7332777" cy="29520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4376" tIns="0" rIns="234376" bIns="0" numCol="1" spcCol="1270" anchor="ctr" anchorCtr="0">
          <a:noAutofit/>
        </a:bodyPr>
        <a:lstStyle/>
        <a:p>
          <a:pPr lvl="0" algn="l" defTabSz="889000">
            <a:lnSpc>
              <a:spcPct val="90000"/>
            </a:lnSpc>
            <a:spcBef>
              <a:spcPct val="0"/>
            </a:spcBef>
            <a:spcAft>
              <a:spcPct val="35000"/>
            </a:spcAft>
          </a:pPr>
          <a:r>
            <a:rPr lang="ru-RU" sz="2000" b="1" kern="1200" dirty="0" smtClean="0">
              <a:solidFill>
                <a:srgbClr val="002060"/>
              </a:solidFill>
              <a:latin typeface="Times New Roman" pitchFamily="18" charset="0"/>
              <a:cs typeface="Times New Roman" pitchFamily="18" charset="0"/>
            </a:rPr>
            <a:t>Аренда имущества – 99,0 тыс.руб.</a:t>
          </a:r>
          <a:endParaRPr lang="ru-RU" sz="2000" b="1" kern="1200" dirty="0">
            <a:solidFill>
              <a:srgbClr val="002060"/>
            </a:solidFill>
            <a:latin typeface="Times New Roman" pitchFamily="18" charset="0"/>
            <a:cs typeface="Times New Roman" pitchFamily="18" charset="0"/>
          </a:endParaRPr>
        </a:p>
      </dsp:txBody>
      <dsp:txXfrm>
        <a:off x="430584" y="2162726"/>
        <a:ext cx="7332777" cy="295200"/>
      </dsp:txXfrm>
    </dsp:sp>
    <dsp:sp modelId="{21F80593-C6A0-41AF-B4AC-276543688226}">
      <dsp:nvSpPr>
        <dsp:cNvPr id="0" name=""/>
        <dsp:cNvSpPr/>
      </dsp:nvSpPr>
      <dsp:spPr>
        <a:xfrm>
          <a:off x="0" y="2673178"/>
          <a:ext cx="8858311" cy="252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F220344-FB7C-4CE6-91DA-BCE907E164E1}">
      <dsp:nvSpPr>
        <dsp:cNvPr id="0" name=""/>
        <dsp:cNvSpPr/>
      </dsp:nvSpPr>
      <dsp:spPr>
        <a:xfrm>
          <a:off x="430584" y="2532649"/>
          <a:ext cx="7486620" cy="2952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4376" tIns="0" rIns="234376" bIns="0" numCol="1" spcCol="1270" anchor="ctr" anchorCtr="0">
          <a:noAutofit/>
        </a:bodyPr>
        <a:lstStyle/>
        <a:p>
          <a:pPr lvl="0" algn="l" defTabSz="889000">
            <a:lnSpc>
              <a:spcPct val="90000"/>
            </a:lnSpc>
            <a:spcBef>
              <a:spcPct val="0"/>
            </a:spcBef>
            <a:spcAft>
              <a:spcPct val="35000"/>
            </a:spcAft>
          </a:pPr>
          <a:r>
            <a:rPr lang="ru-RU" sz="2000" b="1" kern="1200" dirty="0" smtClean="0">
              <a:solidFill>
                <a:srgbClr val="FFFF00"/>
              </a:solidFill>
              <a:latin typeface="Times New Roman" pitchFamily="18" charset="0"/>
              <a:cs typeface="Times New Roman" pitchFamily="18" charset="0"/>
            </a:rPr>
            <a:t>Услуги по содержанию имущества –  44488,9 тыс.руб.</a:t>
          </a:r>
          <a:endParaRPr lang="ru-RU" sz="2000" b="1" kern="1200" dirty="0">
            <a:solidFill>
              <a:srgbClr val="FFFF00"/>
            </a:solidFill>
            <a:latin typeface="Times New Roman" pitchFamily="18" charset="0"/>
            <a:cs typeface="Times New Roman" pitchFamily="18" charset="0"/>
          </a:endParaRPr>
        </a:p>
      </dsp:txBody>
      <dsp:txXfrm>
        <a:off x="430584" y="2532649"/>
        <a:ext cx="7486620" cy="295200"/>
      </dsp:txXfrm>
    </dsp:sp>
    <dsp:sp modelId="{A7E3A5DD-D08B-4856-AF6F-69B69D3BC6F6}">
      <dsp:nvSpPr>
        <dsp:cNvPr id="0" name=""/>
        <dsp:cNvSpPr/>
      </dsp:nvSpPr>
      <dsp:spPr>
        <a:xfrm>
          <a:off x="0" y="3126778"/>
          <a:ext cx="8858311" cy="252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9078B40-B7BF-49C3-B564-8AA500EDD614}">
      <dsp:nvSpPr>
        <dsp:cNvPr id="0" name=""/>
        <dsp:cNvSpPr/>
      </dsp:nvSpPr>
      <dsp:spPr>
        <a:xfrm>
          <a:off x="430584" y="3000386"/>
          <a:ext cx="7178997" cy="2952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4376" tIns="0" rIns="234376" bIns="0" numCol="1" spcCol="1270" anchor="ctr" anchorCtr="0">
          <a:noAutofit/>
        </a:bodyPr>
        <a:lstStyle/>
        <a:p>
          <a:pPr lvl="0" algn="l" defTabSz="889000">
            <a:lnSpc>
              <a:spcPct val="90000"/>
            </a:lnSpc>
            <a:spcBef>
              <a:spcPct val="0"/>
            </a:spcBef>
            <a:spcAft>
              <a:spcPct val="35000"/>
            </a:spcAft>
          </a:pPr>
          <a:r>
            <a:rPr lang="ru-RU" sz="2000" b="1" kern="1200" dirty="0" smtClean="0">
              <a:solidFill>
                <a:srgbClr val="006600"/>
              </a:solidFill>
              <a:latin typeface="Times New Roman" pitchFamily="18" charset="0"/>
              <a:cs typeface="Times New Roman" pitchFamily="18" charset="0"/>
            </a:rPr>
            <a:t>Прочие работы и услуги – 25171,7 тыс.</a:t>
          </a:r>
          <a:r>
            <a:rPr lang="ru-RU" sz="1600" b="1" kern="1200" dirty="0" smtClean="0">
              <a:solidFill>
                <a:srgbClr val="006600"/>
              </a:solidFill>
              <a:latin typeface="Times New Roman" pitchFamily="18" charset="0"/>
              <a:cs typeface="Times New Roman" pitchFamily="18" charset="0"/>
            </a:rPr>
            <a:t> руб.</a:t>
          </a:r>
        </a:p>
      </dsp:txBody>
      <dsp:txXfrm>
        <a:off x="430584" y="3000386"/>
        <a:ext cx="7178997" cy="295200"/>
      </dsp:txXfrm>
    </dsp:sp>
    <dsp:sp modelId="{4DA0021E-0236-4506-B8C8-B35B04C72717}">
      <dsp:nvSpPr>
        <dsp:cNvPr id="0" name=""/>
        <dsp:cNvSpPr/>
      </dsp:nvSpPr>
      <dsp:spPr>
        <a:xfrm>
          <a:off x="0" y="3580379"/>
          <a:ext cx="8858311" cy="2520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C171243-F86B-4838-BE69-9DB37F3961E9}">
      <dsp:nvSpPr>
        <dsp:cNvPr id="0" name=""/>
        <dsp:cNvSpPr/>
      </dsp:nvSpPr>
      <dsp:spPr>
        <a:xfrm>
          <a:off x="500064" y="3429024"/>
          <a:ext cx="7154380" cy="2952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4376" tIns="0" rIns="234376" bIns="0" numCol="1" spcCol="1270" anchor="ctr" anchorCtr="0">
          <a:noAutofit/>
        </a:bodyPr>
        <a:lstStyle/>
        <a:p>
          <a:pPr lvl="0" algn="l" defTabSz="889000">
            <a:lnSpc>
              <a:spcPct val="90000"/>
            </a:lnSpc>
            <a:spcBef>
              <a:spcPct val="0"/>
            </a:spcBef>
            <a:spcAft>
              <a:spcPct val="35000"/>
            </a:spcAft>
          </a:pPr>
          <a:r>
            <a:rPr lang="ru-RU" sz="2000" b="1" kern="1200" dirty="0" smtClean="0">
              <a:solidFill>
                <a:srgbClr val="FFFF00"/>
              </a:solidFill>
              <a:latin typeface="Times New Roman" pitchFamily="18" charset="0"/>
              <a:cs typeface="Times New Roman" pitchFamily="18" charset="0"/>
            </a:rPr>
            <a:t>Социальное обеспечение – 15987,5 тыс.руб.</a:t>
          </a:r>
          <a:endParaRPr lang="ru-RU" sz="2000" b="1" kern="1200" dirty="0">
            <a:solidFill>
              <a:srgbClr val="FFFF00"/>
            </a:solidFill>
            <a:latin typeface="Times New Roman" pitchFamily="18" charset="0"/>
            <a:cs typeface="Times New Roman" pitchFamily="18" charset="0"/>
          </a:endParaRPr>
        </a:p>
      </dsp:txBody>
      <dsp:txXfrm>
        <a:off x="500064" y="3429024"/>
        <a:ext cx="7154380" cy="295200"/>
      </dsp:txXfrm>
    </dsp:sp>
    <dsp:sp modelId="{7ADF4F79-085A-43B2-8C60-81ED4E8AAC7A}">
      <dsp:nvSpPr>
        <dsp:cNvPr id="0" name=""/>
        <dsp:cNvSpPr/>
      </dsp:nvSpPr>
      <dsp:spPr>
        <a:xfrm>
          <a:off x="0" y="4033979"/>
          <a:ext cx="8858311" cy="252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110A27C-809E-430B-AA57-D95F249D0AEF}">
      <dsp:nvSpPr>
        <dsp:cNvPr id="0" name=""/>
        <dsp:cNvSpPr/>
      </dsp:nvSpPr>
      <dsp:spPr>
        <a:xfrm>
          <a:off x="442915" y="3886379"/>
          <a:ext cx="7308160" cy="2952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4376" tIns="0" rIns="234376" bIns="0" numCol="1" spcCol="1270" anchor="ctr" anchorCtr="0">
          <a:noAutofit/>
        </a:bodyPr>
        <a:lstStyle/>
        <a:p>
          <a:pPr lvl="0" algn="l" defTabSz="889000">
            <a:lnSpc>
              <a:spcPct val="90000"/>
            </a:lnSpc>
            <a:spcBef>
              <a:spcPct val="0"/>
            </a:spcBef>
            <a:spcAft>
              <a:spcPct val="35000"/>
            </a:spcAft>
          </a:pPr>
          <a:r>
            <a:rPr lang="ru-RU" sz="2000" b="1" kern="1200" dirty="0" smtClean="0">
              <a:solidFill>
                <a:srgbClr val="7030A0"/>
              </a:solidFill>
              <a:latin typeface="Times New Roman" pitchFamily="18" charset="0"/>
              <a:cs typeface="Times New Roman" pitchFamily="18" charset="0"/>
            </a:rPr>
            <a:t>Налоги, прочие расходы – 8934,2 тыс. руб.;</a:t>
          </a:r>
          <a:endParaRPr lang="ru-RU" sz="2000" b="1" kern="1200" dirty="0">
            <a:solidFill>
              <a:srgbClr val="7030A0"/>
            </a:solidFill>
            <a:latin typeface="Times New Roman" pitchFamily="18" charset="0"/>
            <a:cs typeface="Times New Roman" pitchFamily="18" charset="0"/>
          </a:endParaRPr>
        </a:p>
      </dsp:txBody>
      <dsp:txXfrm>
        <a:off x="442915" y="3886379"/>
        <a:ext cx="7308160" cy="295200"/>
      </dsp:txXfrm>
    </dsp:sp>
    <dsp:sp modelId="{4BE91E82-82AA-4C4C-BA78-BAFBC597E2EA}">
      <dsp:nvSpPr>
        <dsp:cNvPr id="0" name=""/>
        <dsp:cNvSpPr/>
      </dsp:nvSpPr>
      <dsp:spPr>
        <a:xfrm>
          <a:off x="0" y="4487579"/>
          <a:ext cx="8858311" cy="2520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4B4B463-AF37-4816-BEAB-5B7E65AA3C1A}">
      <dsp:nvSpPr>
        <dsp:cNvPr id="0" name=""/>
        <dsp:cNvSpPr/>
      </dsp:nvSpPr>
      <dsp:spPr>
        <a:xfrm>
          <a:off x="442915" y="4339979"/>
          <a:ext cx="7738745" cy="29520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4376" tIns="0" rIns="234376" bIns="0" numCol="1" spcCol="1270" anchor="ctr" anchorCtr="0">
          <a:noAutofit/>
        </a:bodyPr>
        <a:lstStyle/>
        <a:p>
          <a:pPr lvl="0" algn="l" defTabSz="889000">
            <a:lnSpc>
              <a:spcPct val="90000"/>
            </a:lnSpc>
            <a:spcBef>
              <a:spcPct val="0"/>
            </a:spcBef>
            <a:spcAft>
              <a:spcPct val="35000"/>
            </a:spcAft>
          </a:pPr>
          <a:r>
            <a:rPr lang="ru-RU" sz="2000" b="1" kern="1200" dirty="0" smtClean="0">
              <a:solidFill>
                <a:srgbClr val="0070C0"/>
              </a:solidFill>
              <a:latin typeface="Times New Roman" pitchFamily="18" charset="0"/>
              <a:cs typeface="Times New Roman" pitchFamily="18" charset="0"/>
            </a:rPr>
            <a:t>Увеличение стоимости основных средств – 16171,0 тыс.руб.</a:t>
          </a:r>
          <a:endParaRPr lang="ru-RU" sz="2000" b="1" kern="1200" dirty="0">
            <a:solidFill>
              <a:srgbClr val="0070C0"/>
            </a:solidFill>
            <a:latin typeface="Times New Roman" pitchFamily="18" charset="0"/>
            <a:cs typeface="Times New Roman" pitchFamily="18" charset="0"/>
          </a:endParaRPr>
        </a:p>
      </dsp:txBody>
      <dsp:txXfrm>
        <a:off x="442915" y="4339979"/>
        <a:ext cx="7738745" cy="295200"/>
      </dsp:txXfrm>
    </dsp:sp>
    <dsp:sp modelId="{7AB51539-6CD7-436D-BDC0-143363F23876}">
      <dsp:nvSpPr>
        <dsp:cNvPr id="0" name=""/>
        <dsp:cNvSpPr/>
      </dsp:nvSpPr>
      <dsp:spPr>
        <a:xfrm>
          <a:off x="0" y="4941179"/>
          <a:ext cx="8858311" cy="252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2261E8A-6005-41D9-9B96-4E6D597AF4FA}">
      <dsp:nvSpPr>
        <dsp:cNvPr id="0" name=""/>
        <dsp:cNvSpPr/>
      </dsp:nvSpPr>
      <dsp:spPr>
        <a:xfrm>
          <a:off x="442915" y="4793579"/>
          <a:ext cx="8384684" cy="2952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4376" tIns="0" rIns="234376" bIns="0" numCol="1" spcCol="1270" anchor="ctr" anchorCtr="0">
          <a:noAutofit/>
        </a:bodyPr>
        <a:lstStyle/>
        <a:p>
          <a:pPr lvl="0" algn="l" defTabSz="889000">
            <a:lnSpc>
              <a:spcPct val="90000"/>
            </a:lnSpc>
            <a:spcBef>
              <a:spcPct val="0"/>
            </a:spcBef>
            <a:spcAft>
              <a:spcPct val="35000"/>
            </a:spcAft>
          </a:pPr>
          <a:r>
            <a:rPr lang="ru-RU" sz="2000" b="1" kern="1200" dirty="0" smtClean="0">
              <a:solidFill>
                <a:srgbClr val="FFFF00"/>
              </a:solidFill>
              <a:latin typeface="Times New Roman" pitchFamily="18" charset="0"/>
              <a:cs typeface="Times New Roman" pitchFamily="18" charset="0"/>
            </a:rPr>
            <a:t>Увеличение стоимости материальных запасов – 13535,2 тыс. руб.</a:t>
          </a:r>
          <a:endParaRPr lang="ru-RU" sz="2000" b="1" kern="1200" dirty="0">
            <a:solidFill>
              <a:srgbClr val="FFFF00"/>
            </a:solidFill>
            <a:latin typeface="Times New Roman" pitchFamily="18" charset="0"/>
            <a:cs typeface="Times New Roman" pitchFamily="18" charset="0"/>
          </a:endParaRPr>
        </a:p>
      </dsp:txBody>
      <dsp:txXfrm>
        <a:off x="442915" y="4793579"/>
        <a:ext cx="8384684" cy="295200"/>
      </dsp:txXfrm>
    </dsp:sp>
    <dsp:sp modelId="{24CE8B0B-670C-45CE-9C1F-386E85BA0856}">
      <dsp:nvSpPr>
        <dsp:cNvPr id="0" name=""/>
        <dsp:cNvSpPr/>
      </dsp:nvSpPr>
      <dsp:spPr>
        <a:xfrm>
          <a:off x="0" y="5394779"/>
          <a:ext cx="8858311" cy="252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921A358-25E8-4AAF-9D5A-ED6AB0394016}">
      <dsp:nvSpPr>
        <dsp:cNvPr id="0" name=""/>
        <dsp:cNvSpPr/>
      </dsp:nvSpPr>
      <dsp:spPr>
        <a:xfrm>
          <a:off x="442915" y="5247179"/>
          <a:ext cx="7769501" cy="2952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4376" tIns="0" rIns="234376" bIns="0" numCol="1" spcCol="1270" anchor="ctr" anchorCtr="0">
          <a:noAutofit/>
        </a:bodyPr>
        <a:lstStyle/>
        <a:p>
          <a:pPr lvl="0" algn="l" defTabSz="889000">
            <a:lnSpc>
              <a:spcPct val="90000"/>
            </a:lnSpc>
            <a:spcBef>
              <a:spcPct val="0"/>
            </a:spcBef>
            <a:spcAft>
              <a:spcPct val="35000"/>
            </a:spcAft>
          </a:pPr>
          <a:r>
            <a:rPr lang="ru-RU" sz="2000" b="1" kern="1200" dirty="0" smtClean="0">
              <a:solidFill>
                <a:srgbClr val="FF0000"/>
              </a:solidFill>
              <a:latin typeface="Times New Roman" pitchFamily="18" charset="0"/>
              <a:cs typeface="Times New Roman" pitchFamily="18" charset="0"/>
            </a:rPr>
            <a:t>Обслуживание муниципального долга – 25,4 тыс. руб.</a:t>
          </a:r>
          <a:endParaRPr lang="ru-RU" sz="2000" b="1" kern="1200" dirty="0">
            <a:solidFill>
              <a:srgbClr val="FF0000"/>
            </a:solidFill>
            <a:latin typeface="Times New Roman" pitchFamily="18" charset="0"/>
            <a:cs typeface="Times New Roman" pitchFamily="18" charset="0"/>
          </a:endParaRPr>
        </a:p>
      </dsp:txBody>
      <dsp:txXfrm>
        <a:off x="442915" y="5247179"/>
        <a:ext cx="7769501" cy="295200"/>
      </dsp:txXfrm>
    </dsp:sp>
    <dsp:sp modelId="{9E9E4F1A-6341-46F5-84C4-AF0888AF9B5B}">
      <dsp:nvSpPr>
        <dsp:cNvPr id="0" name=""/>
        <dsp:cNvSpPr/>
      </dsp:nvSpPr>
      <dsp:spPr>
        <a:xfrm>
          <a:off x="0" y="5848379"/>
          <a:ext cx="8858311" cy="2520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A659777-BA0D-4F75-9241-489C07213F98}">
      <dsp:nvSpPr>
        <dsp:cNvPr id="0" name=""/>
        <dsp:cNvSpPr/>
      </dsp:nvSpPr>
      <dsp:spPr>
        <a:xfrm>
          <a:off x="409177" y="5700779"/>
          <a:ext cx="8447518" cy="2952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4376" tIns="0" rIns="234376" bIns="0" numCol="1" spcCol="1270" anchor="ctr" anchorCtr="0">
          <a:noAutofit/>
        </a:bodyPr>
        <a:lstStyle/>
        <a:p>
          <a:pPr lvl="0" algn="l" defTabSz="889000">
            <a:lnSpc>
              <a:spcPct val="90000"/>
            </a:lnSpc>
            <a:spcBef>
              <a:spcPct val="0"/>
            </a:spcBef>
            <a:spcAft>
              <a:spcPct val="35000"/>
            </a:spcAft>
          </a:pPr>
          <a:r>
            <a:rPr lang="ru-RU" sz="2000" b="1" kern="1200" dirty="0" smtClean="0">
              <a:solidFill>
                <a:srgbClr val="FFC000"/>
              </a:solidFill>
              <a:latin typeface="Times New Roman" pitchFamily="18" charset="0"/>
              <a:cs typeface="Times New Roman" pitchFamily="18" charset="0"/>
            </a:rPr>
            <a:t>Безвозмездные перечисления бюджетам поселений – 51030,7 тыс.руб.</a:t>
          </a:r>
          <a:endParaRPr lang="ru-RU" sz="2000" b="1" kern="1200" dirty="0">
            <a:solidFill>
              <a:srgbClr val="FFC000"/>
            </a:solidFill>
            <a:latin typeface="Times New Roman" pitchFamily="18" charset="0"/>
            <a:cs typeface="Times New Roman" pitchFamily="18" charset="0"/>
          </a:endParaRPr>
        </a:p>
      </dsp:txBody>
      <dsp:txXfrm>
        <a:off x="409177" y="5700779"/>
        <a:ext cx="8447518" cy="2952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E438925-2F81-435B-B51B-AC540C68CB93}" type="datetimeFigureOut">
              <a:rPr lang="ru-RU"/>
              <a:pPr>
                <a:defRPr/>
              </a:pPr>
              <a:t>29.04.2020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D54B59DE-512D-4000-8C23-4DE9469FB04A}" type="slidenum">
              <a:rPr lang="ru-RU" altLang="ru-RU"/>
              <a:pPr/>
              <a:t>‹#›</a:t>
            </a:fld>
            <a:endParaRPr lang="ru-RU" altLang="ru-RU"/>
          </a:p>
        </p:txBody>
      </p:sp>
    </p:spTree>
    <p:extLst>
      <p:ext uri="{BB962C8B-B14F-4D97-AF65-F5344CB8AC3E}">
        <p14:creationId xmlns:p14="http://schemas.microsoft.com/office/powerpoint/2010/main" xmlns="" val="384421830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95D211A-4C22-4111-B48F-A24923BDA94D}" type="datetimeFigureOut">
              <a:rPr lang="ru-RU"/>
              <a:pPr>
                <a:defRPr/>
              </a:pPr>
              <a:t>29.04.2020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BA4D287A-8A3D-49CA-A884-94239819632E}" type="slidenum">
              <a:rPr lang="ru-RU" altLang="ru-RU"/>
              <a:pPr/>
              <a:t>‹#›</a:t>
            </a:fld>
            <a:endParaRPr lang="ru-RU" altLang="ru-RU"/>
          </a:p>
        </p:txBody>
      </p:sp>
    </p:spTree>
    <p:extLst>
      <p:ext uri="{BB962C8B-B14F-4D97-AF65-F5344CB8AC3E}">
        <p14:creationId xmlns:p14="http://schemas.microsoft.com/office/powerpoint/2010/main" xmlns="" val="374144148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20072FD-2B06-4BC0-99FA-98DFA6F910C0}" type="datetimeFigureOut">
              <a:rPr lang="ru-RU"/>
              <a:pPr>
                <a:defRPr/>
              </a:pPr>
              <a:t>29.04.2020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AC39E1F6-E056-4A4F-8CAD-F8F3AF884F04}" type="slidenum">
              <a:rPr lang="ru-RU" altLang="ru-RU"/>
              <a:pPr/>
              <a:t>‹#›</a:t>
            </a:fld>
            <a:endParaRPr lang="ru-RU" altLang="ru-RU"/>
          </a:p>
        </p:txBody>
      </p:sp>
    </p:spTree>
    <p:extLst>
      <p:ext uri="{BB962C8B-B14F-4D97-AF65-F5344CB8AC3E}">
        <p14:creationId xmlns:p14="http://schemas.microsoft.com/office/powerpoint/2010/main" xmlns="" val="149417687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8822348-0749-4E1A-98E4-6751257D5ECA}" type="datetimeFigureOut">
              <a:rPr lang="ru-RU"/>
              <a:pPr>
                <a:defRPr/>
              </a:pPr>
              <a:t>29.04.2020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CBBB029D-03B5-4EC5-9B06-D3BFE1564B08}" type="slidenum">
              <a:rPr lang="ru-RU" altLang="ru-RU"/>
              <a:pPr/>
              <a:t>‹#›</a:t>
            </a:fld>
            <a:endParaRPr lang="ru-RU" altLang="ru-RU"/>
          </a:p>
        </p:txBody>
      </p:sp>
    </p:spTree>
    <p:extLst>
      <p:ext uri="{BB962C8B-B14F-4D97-AF65-F5344CB8AC3E}">
        <p14:creationId xmlns:p14="http://schemas.microsoft.com/office/powerpoint/2010/main" xmlns="" val="95979265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49003F9-C052-414A-99F7-579337E7A5D5}" type="datetimeFigureOut">
              <a:rPr lang="ru-RU"/>
              <a:pPr>
                <a:defRPr/>
              </a:pPr>
              <a:t>29.04.2020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F43F835C-A372-4686-ACA2-A3A25DF10A3B}" type="slidenum">
              <a:rPr lang="ru-RU" altLang="ru-RU"/>
              <a:pPr/>
              <a:t>‹#›</a:t>
            </a:fld>
            <a:endParaRPr lang="ru-RU" altLang="ru-RU"/>
          </a:p>
        </p:txBody>
      </p:sp>
    </p:spTree>
    <p:extLst>
      <p:ext uri="{BB962C8B-B14F-4D97-AF65-F5344CB8AC3E}">
        <p14:creationId xmlns:p14="http://schemas.microsoft.com/office/powerpoint/2010/main" xmlns="" val="333523631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AC6E185-B0BE-49F9-A29C-80AAEC32F4E7}" type="datetimeFigureOut">
              <a:rPr lang="ru-RU"/>
              <a:pPr>
                <a:defRPr/>
              </a:pPr>
              <a:t>29.04.2020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A43A64D5-4F66-4F7F-A221-1EA9CD16980F}" type="slidenum">
              <a:rPr lang="ru-RU" altLang="ru-RU"/>
              <a:pPr/>
              <a:t>‹#›</a:t>
            </a:fld>
            <a:endParaRPr lang="ru-RU" altLang="ru-RU"/>
          </a:p>
        </p:txBody>
      </p:sp>
    </p:spTree>
    <p:extLst>
      <p:ext uri="{BB962C8B-B14F-4D97-AF65-F5344CB8AC3E}">
        <p14:creationId xmlns:p14="http://schemas.microsoft.com/office/powerpoint/2010/main" xmlns="" val="15779383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78AECF0-FEE4-4BD6-AED2-8C3520DB4EA2}" type="datetimeFigureOut">
              <a:rPr lang="ru-RU"/>
              <a:pPr>
                <a:defRPr/>
              </a:pPr>
              <a:t>29.04.2020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122AE7F2-2621-4048-9E7C-262A4885642F}" type="slidenum">
              <a:rPr lang="ru-RU" altLang="ru-RU"/>
              <a:pPr/>
              <a:t>‹#›</a:t>
            </a:fld>
            <a:endParaRPr lang="ru-RU" altLang="ru-RU"/>
          </a:p>
        </p:txBody>
      </p:sp>
    </p:spTree>
    <p:extLst>
      <p:ext uri="{BB962C8B-B14F-4D97-AF65-F5344CB8AC3E}">
        <p14:creationId xmlns:p14="http://schemas.microsoft.com/office/powerpoint/2010/main" xmlns="" val="155344188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1FA7EBC-1A4C-4090-870D-2A10C860E223}" type="datetimeFigureOut">
              <a:rPr lang="ru-RU"/>
              <a:pPr>
                <a:defRPr/>
              </a:pPr>
              <a:t>29.04.2020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D7D336BD-7420-411F-94E3-2DD5DFFEE107}" type="slidenum">
              <a:rPr lang="ru-RU" altLang="ru-RU"/>
              <a:pPr/>
              <a:t>‹#›</a:t>
            </a:fld>
            <a:endParaRPr lang="ru-RU" altLang="ru-RU"/>
          </a:p>
        </p:txBody>
      </p:sp>
    </p:spTree>
    <p:extLst>
      <p:ext uri="{BB962C8B-B14F-4D97-AF65-F5344CB8AC3E}">
        <p14:creationId xmlns:p14="http://schemas.microsoft.com/office/powerpoint/2010/main" xmlns="" val="239445885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A30541A-B153-415B-B839-84D9FD6F427E}" type="datetimeFigureOut">
              <a:rPr lang="ru-RU"/>
              <a:pPr>
                <a:defRPr/>
              </a:pPr>
              <a:t>29.04.2020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3BC54A06-46E4-4EDA-9F3F-0CA42274FB68}" type="slidenum">
              <a:rPr lang="ru-RU" altLang="ru-RU"/>
              <a:pPr/>
              <a:t>‹#›</a:t>
            </a:fld>
            <a:endParaRPr lang="ru-RU" altLang="ru-RU"/>
          </a:p>
        </p:txBody>
      </p:sp>
    </p:spTree>
    <p:extLst>
      <p:ext uri="{BB962C8B-B14F-4D97-AF65-F5344CB8AC3E}">
        <p14:creationId xmlns:p14="http://schemas.microsoft.com/office/powerpoint/2010/main" xmlns="" val="187613175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F0277D6-F822-403D-A23D-230E5DD9BDE6}" type="datetimeFigureOut">
              <a:rPr lang="ru-RU"/>
              <a:pPr>
                <a:defRPr/>
              </a:pPr>
              <a:t>29.04.2020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814FFA0F-A256-45AE-B24F-C9C602C26058}" type="slidenum">
              <a:rPr lang="ru-RU" altLang="ru-RU"/>
              <a:pPr/>
              <a:t>‹#›</a:t>
            </a:fld>
            <a:endParaRPr lang="ru-RU" altLang="ru-RU"/>
          </a:p>
        </p:txBody>
      </p:sp>
    </p:spTree>
    <p:extLst>
      <p:ext uri="{BB962C8B-B14F-4D97-AF65-F5344CB8AC3E}">
        <p14:creationId xmlns:p14="http://schemas.microsoft.com/office/powerpoint/2010/main" xmlns="" val="81536499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1C34CF4-2569-46F6-9172-0C0F1DD6D40B}" type="datetimeFigureOut">
              <a:rPr lang="ru-RU"/>
              <a:pPr>
                <a:defRPr/>
              </a:pPr>
              <a:t>29.04.2020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A59551FC-D279-4C5E-9296-1ED57634E746}" type="slidenum">
              <a:rPr lang="ru-RU" altLang="ru-RU"/>
              <a:pPr/>
              <a:t>‹#›</a:t>
            </a:fld>
            <a:endParaRPr lang="ru-RU" altLang="ru-RU"/>
          </a:p>
        </p:txBody>
      </p:sp>
    </p:spTree>
    <p:extLst>
      <p:ext uri="{BB962C8B-B14F-4D97-AF65-F5344CB8AC3E}">
        <p14:creationId xmlns:p14="http://schemas.microsoft.com/office/powerpoint/2010/main" xmlns="" val="143104267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7171"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7979074-146A-4EEA-9CCC-188578ADD9D0}" type="datetimeFigureOut">
              <a:rPr lang="ru-RU"/>
              <a:pPr>
                <a:defRPr/>
              </a:pPr>
              <a:t>29.04.2020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24D7886-A135-4460-9966-B62FFF4587C6}"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48.jpeg"/><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chart" Target="../charts/chart13.xml"/></Relationships>
</file>

<file path=ppt/slides/_rels/slide4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8194" name="Picture 2" descr="C:\Users\Елена\Desktop\Документы\бюджет исполн 2019\20-04-2020_02-26-54\16-04-2020_06-46-43\16-04-2020_06-46-43\IMG_20191207_162902.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142875" y="142875"/>
            <a:ext cx="4214813" cy="3071813"/>
          </a:xfrm>
          <a:noFill/>
        </p:spPr>
      </p:pic>
      <p:pic>
        <p:nvPicPr>
          <p:cNvPr id="8195" name="Picture 6" descr="C:\Users\Елена\Desktop\Документы\бюджет исполн 2019\20-04-2020_02-26-54\Новая папка\Новая папка\IMG_20190828_151208.jpg"/>
          <p:cNvPicPr>
            <a:picLocks noGrp="1" noChangeAspect="1" noChangeArrowheads="1"/>
          </p:cNvPicPr>
          <p:nvPr>
            <p:ph sz="half" idx="4294967295"/>
          </p:nvPr>
        </p:nvPicPr>
        <p:blipFill>
          <a:blip r:embed="rId4" cstate="print">
            <a:extLst>
              <a:ext uri="{28A0092B-C50C-407E-A947-70E740481C1C}">
                <a14:useLocalDpi xmlns:a14="http://schemas.microsoft.com/office/drawing/2010/main" xmlns="" val="0"/>
              </a:ext>
            </a:extLst>
          </a:blip>
          <a:srcRect/>
          <a:stretch>
            <a:fillRect/>
          </a:stretch>
        </p:blipFill>
        <p:spPr>
          <a:xfrm>
            <a:off x="142875" y="3500438"/>
            <a:ext cx="2714625" cy="3143250"/>
          </a:xfrm>
          <a:noFill/>
        </p:spPr>
      </p:pic>
      <p:pic>
        <p:nvPicPr>
          <p:cNvPr id="8196" name="Picture 2" descr="C:\Users\Елена\Desktop\Документы\бюджет исполн 2019\20-04-2020_02-26-54\Новая папка\Новая папка\IMG_20190828_160813.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14875" y="142875"/>
            <a:ext cx="4237038" cy="309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Picture 9" descr="C:\Users\Елена\Desktop\Документы\картинки могоча\олдщ.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928938" y="3571875"/>
            <a:ext cx="3143250" cy="307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8" name="Picture 10" descr="C:\Users\Елена\Desktop\Документы\картинки могоча\ернв.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143625" y="3500438"/>
            <a:ext cx="2786063" cy="314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9" name="Заголовок 25"/>
          <p:cNvSpPr>
            <a:spLocks noGrp="1"/>
          </p:cNvSpPr>
          <p:nvPr>
            <p:ph type="title"/>
          </p:nvPr>
        </p:nvSpPr>
        <p:spPr>
          <a:xfrm>
            <a:off x="428625" y="571480"/>
            <a:ext cx="8229600" cy="5000645"/>
          </a:xfrm>
        </p:spPr>
        <p:txBody>
          <a:bodyPr/>
          <a:lstStyle/>
          <a:p>
            <a:r>
              <a:rPr lang="ru-RU" altLang="ru-RU" sz="4800" b="1" dirty="0" smtClean="0">
                <a:solidFill>
                  <a:srgbClr val="FF0000"/>
                </a:solidFill>
                <a:latin typeface="Times New Roman" panose="02020603050405020304" pitchFamily="18" charset="0"/>
                <a:cs typeface="Times New Roman" panose="02020603050405020304" pitchFamily="18" charset="0"/>
              </a:rPr>
              <a:t>БЮДЖЕТ ДЛЯ ГРАЖДАН</a:t>
            </a:r>
            <a:br>
              <a:rPr lang="ru-RU" altLang="ru-RU" sz="4800" b="1" dirty="0" smtClean="0">
                <a:solidFill>
                  <a:srgbClr val="FF0000"/>
                </a:solidFill>
                <a:latin typeface="Times New Roman" panose="02020603050405020304" pitchFamily="18" charset="0"/>
                <a:cs typeface="Times New Roman" panose="02020603050405020304" pitchFamily="18" charset="0"/>
              </a:rPr>
            </a:br>
            <a:r>
              <a:rPr lang="ru-RU" altLang="ru-RU" sz="4000" b="1" dirty="0" smtClean="0">
                <a:solidFill>
                  <a:srgbClr val="FF0000"/>
                </a:solidFill>
                <a:latin typeface="Times New Roman" panose="02020603050405020304" pitchFamily="18" charset="0"/>
                <a:cs typeface="Times New Roman" panose="02020603050405020304" pitchFamily="18" charset="0"/>
              </a:rPr>
              <a:t/>
            </a:r>
            <a:br>
              <a:rPr lang="ru-RU" altLang="ru-RU" sz="4000" b="1" dirty="0" smtClean="0">
                <a:solidFill>
                  <a:srgbClr val="FF0000"/>
                </a:solidFill>
                <a:latin typeface="Times New Roman" panose="02020603050405020304" pitchFamily="18" charset="0"/>
                <a:cs typeface="Times New Roman" panose="02020603050405020304" pitchFamily="18" charset="0"/>
              </a:rPr>
            </a:br>
            <a:r>
              <a:rPr lang="ru-RU" altLang="ru-RU" sz="4000" b="1" dirty="0" smtClean="0">
                <a:solidFill>
                  <a:srgbClr val="FF0000"/>
                </a:solidFill>
                <a:latin typeface="Times New Roman" panose="02020603050405020304" pitchFamily="18" charset="0"/>
                <a:cs typeface="Times New Roman" panose="02020603050405020304" pitchFamily="18" charset="0"/>
              </a:rPr>
              <a:t>ОТЧЕТ ОБ ИСПОЛНЕНИИ БЮДЖЕТА МУНИЦИПАЛЬНОГО РАЙОНА «МОГОЧИНСКИЙ РАЙОН» </a:t>
            </a:r>
            <a:br>
              <a:rPr lang="ru-RU" altLang="ru-RU" sz="4000" b="1" dirty="0" smtClean="0">
                <a:solidFill>
                  <a:srgbClr val="FF0000"/>
                </a:solidFill>
                <a:latin typeface="Times New Roman" panose="02020603050405020304" pitchFamily="18" charset="0"/>
                <a:cs typeface="Times New Roman" panose="02020603050405020304" pitchFamily="18" charset="0"/>
              </a:rPr>
            </a:br>
            <a:r>
              <a:rPr lang="ru-RU" altLang="ru-RU" sz="4000" b="1" dirty="0" smtClean="0">
                <a:solidFill>
                  <a:srgbClr val="FF0000"/>
                </a:solidFill>
                <a:latin typeface="Times New Roman" panose="02020603050405020304" pitchFamily="18" charset="0"/>
                <a:cs typeface="Times New Roman" panose="02020603050405020304" pitchFamily="18" charset="0"/>
              </a:rPr>
              <a:t>ЗА 2019 ГОД</a:t>
            </a:r>
          </a:p>
        </p:txBody>
      </p:sp>
      <p:sp>
        <p:nvSpPr>
          <p:cNvPr id="29" name="Прямоугольник 28"/>
          <p:cNvSpPr/>
          <p:nvPr/>
        </p:nvSpPr>
        <p:spPr>
          <a:xfrm>
            <a:off x="714348" y="714356"/>
            <a:ext cx="7786741" cy="341632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EAC7"/>
            </a:gs>
            <a:gs pos="17999">
              <a:srgbClr val="FEE7F2"/>
            </a:gs>
            <a:gs pos="36000">
              <a:srgbClr val="FAC77D"/>
            </a:gs>
            <a:gs pos="61000">
              <a:srgbClr val="FBA97D"/>
            </a:gs>
            <a:gs pos="82001">
              <a:srgbClr val="FBD49C"/>
            </a:gs>
            <a:gs pos="100000">
              <a:srgbClr val="FEE7F2"/>
            </a:gs>
          </a:gsLst>
          <a:lin ang="0" scaled="1"/>
        </a:gradFill>
        <a:effectLst/>
      </p:bgPr>
    </p:bg>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457200" y="274638"/>
            <a:ext cx="8229600" cy="439737"/>
          </a:xfrm>
          <a:gradFill rotWithShape="0">
            <a:gsLst>
              <a:gs pos="0">
                <a:srgbClr val="FBEAC7"/>
              </a:gs>
              <a:gs pos="17999">
                <a:srgbClr val="FEE7F2"/>
              </a:gs>
              <a:gs pos="36000">
                <a:srgbClr val="FAC77D"/>
              </a:gs>
              <a:gs pos="61000">
                <a:srgbClr val="FBA97D"/>
              </a:gs>
              <a:gs pos="82001">
                <a:srgbClr val="FBD49C"/>
              </a:gs>
              <a:gs pos="100000">
                <a:srgbClr val="FEE7F2"/>
              </a:gs>
            </a:gsLst>
            <a:lin ang="13500000"/>
          </a:gradFill>
        </p:spPr>
        <p:txBody>
          <a:bodyPr/>
          <a:lstStyle/>
          <a:p>
            <a:r>
              <a:rPr lang="ru-RU" altLang="ru-RU" sz="2400" b="1" smtClean="0">
                <a:solidFill>
                  <a:srgbClr val="002060"/>
                </a:solidFill>
                <a:latin typeface="Times New Roman" panose="02020603050405020304" pitchFamily="18" charset="0"/>
                <a:cs typeface="Times New Roman" panose="02020603050405020304" pitchFamily="18" charset="0"/>
              </a:rPr>
              <a:t>Анализ исполнения доходной части бюджета района за 2019 год</a:t>
            </a:r>
          </a:p>
        </p:txBody>
      </p:sp>
      <p:graphicFrame>
        <p:nvGraphicFramePr>
          <p:cNvPr id="5" name="Содержимое 4"/>
          <p:cNvGraphicFramePr>
            <a:graphicFrameLocks noGrp="1"/>
          </p:cNvGraphicFramePr>
          <p:nvPr>
            <p:ph idx="1"/>
          </p:nvPr>
        </p:nvGraphicFramePr>
        <p:xfrm>
          <a:off x="142875" y="928688"/>
          <a:ext cx="8858250" cy="5572125"/>
        </p:xfrm>
        <a:graphic>
          <a:graphicData uri="http://schemas.openxmlformats.org/drawingml/2006/table">
            <a:tbl>
              <a:tblPr firstRow="1" bandRow="1">
                <a:tableStyleId>{E8B1032C-EA38-4F05-BA0D-38AFFFC7BED3}</a:tableStyleId>
              </a:tblPr>
              <a:tblGrid>
                <a:gridCol w="3214655"/>
                <a:gridCol w="1214437"/>
                <a:gridCol w="1142999"/>
                <a:gridCol w="1106773"/>
                <a:gridCol w="1107789"/>
                <a:gridCol w="1071597"/>
              </a:tblGrid>
              <a:tr h="1218886">
                <a:tc>
                  <a:txBody>
                    <a:bodyPr/>
                    <a:lstStyle/>
                    <a:p>
                      <a:pPr algn="ctr"/>
                      <a:r>
                        <a:rPr lang="ru-RU" sz="1200" dirty="0" smtClean="0">
                          <a:solidFill>
                            <a:srgbClr val="002060"/>
                          </a:solidFill>
                          <a:latin typeface="Times New Roman" pitchFamily="18" charset="0"/>
                          <a:cs typeface="Times New Roman" pitchFamily="18" charset="0"/>
                        </a:rPr>
                        <a:t> </a:t>
                      </a:r>
                    </a:p>
                    <a:p>
                      <a:pPr algn="ctr"/>
                      <a:r>
                        <a:rPr lang="ru-RU" sz="1200" dirty="0" smtClean="0">
                          <a:solidFill>
                            <a:srgbClr val="002060"/>
                          </a:solidFill>
                          <a:latin typeface="Times New Roman" pitchFamily="18" charset="0"/>
                          <a:cs typeface="Times New Roman" pitchFamily="18" charset="0"/>
                        </a:rPr>
                        <a:t>Наименование доходов</a:t>
                      </a:r>
                      <a:endParaRPr lang="ru-RU" sz="1200" dirty="0">
                        <a:solidFill>
                          <a:srgbClr val="002060"/>
                        </a:solidFill>
                        <a:latin typeface="Times New Roman" pitchFamily="18" charset="0"/>
                        <a:cs typeface="Times New Roman" pitchFamily="18" charset="0"/>
                      </a:endParaRPr>
                    </a:p>
                  </a:txBody>
                  <a:tcPr marL="91439" marR="91439"/>
                </a:tc>
                <a:tc>
                  <a:txBody>
                    <a:bodyPr/>
                    <a:lstStyle/>
                    <a:p>
                      <a:pPr algn="ctr"/>
                      <a:r>
                        <a:rPr lang="ru-RU" sz="1200" dirty="0" smtClean="0">
                          <a:solidFill>
                            <a:srgbClr val="002060"/>
                          </a:solidFill>
                          <a:latin typeface="Times New Roman" pitchFamily="18" charset="0"/>
                          <a:cs typeface="Times New Roman" pitchFamily="18" charset="0"/>
                        </a:rPr>
                        <a:t>Уточненный план  2019 год</a:t>
                      </a:r>
                      <a:endParaRPr lang="ru-RU" sz="1200" dirty="0">
                        <a:solidFill>
                          <a:srgbClr val="002060"/>
                        </a:solidFill>
                        <a:latin typeface="Times New Roman" pitchFamily="18" charset="0"/>
                        <a:cs typeface="Times New Roman" pitchFamily="18" charset="0"/>
                      </a:endParaRPr>
                    </a:p>
                  </a:txBody>
                  <a:tcPr marL="91439" marR="91439"/>
                </a:tc>
                <a:tc>
                  <a:txBody>
                    <a:bodyPr/>
                    <a:lstStyle/>
                    <a:p>
                      <a:pPr algn="ctr"/>
                      <a:r>
                        <a:rPr lang="ru-RU" sz="1200" dirty="0" smtClean="0">
                          <a:solidFill>
                            <a:srgbClr val="002060"/>
                          </a:solidFill>
                          <a:latin typeface="Times New Roman" pitchFamily="18" charset="0"/>
                          <a:cs typeface="Times New Roman" pitchFamily="18" charset="0"/>
                        </a:rPr>
                        <a:t>Факт исполнения 2019 год</a:t>
                      </a:r>
                      <a:endParaRPr lang="ru-RU" sz="1200" dirty="0">
                        <a:solidFill>
                          <a:srgbClr val="002060"/>
                        </a:solidFill>
                        <a:latin typeface="Times New Roman" pitchFamily="18" charset="0"/>
                        <a:cs typeface="Times New Roman" pitchFamily="18" charset="0"/>
                      </a:endParaRPr>
                    </a:p>
                  </a:txBody>
                  <a:tcPr marL="91439" marR="91439"/>
                </a:tc>
                <a:tc>
                  <a:txBody>
                    <a:bodyPr/>
                    <a:lstStyle/>
                    <a:p>
                      <a:pPr algn="ctr"/>
                      <a:r>
                        <a:rPr lang="ru-RU" sz="1200" dirty="0" smtClean="0">
                          <a:solidFill>
                            <a:srgbClr val="002060"/>
                          </a:solidFill>
                          <a:latin typeface="Times New Roman" pitchFamily="18" charset="0"/>
                          <a:cs typeface="Times New Roman" pitchFamily="18" charset="0"/>
                        </a:rPr>
                        <a:t>% исполнения</a:t>
                      </a:r>
                      <a:endParaRPr lang="ru-RU" sz="1200" dirty="0">
                        <a:solidFill>
                          <a:srgbClr val="002060"/>
                        </a:solidFill>
                        <a:latin typeface="Times New Roman" pitchFamily="18" charset="0"/>
                        <a:cs typeface="Times New Roman" pitchFamily="18" charset="0"/>
                      </a:endParaRPr>
                    </a:p>
                  </a:txBody>
                  <a:tcPr marL="91439" marR="91439"/>
                </a:tc>
                <a:tc>
                  <a:txBody>
                    <a:bodyPr/>
                    <a:lstStyle/>
                    <a:p>
                      <a:pPr algn="ctr"/>
                      <a:r>
                        <a:rPr lang="ru-RU" sz="1200" dirty="0" smtClean="0">
                          <a:solidFill>
                            <a:srgbClr val="002060"/>
                          </a:solidFill>
                          <a:latin typeface="Times New Roman" pitchFamily="18" charset="0"/>
                          <a:cs typeface="Times New Roman" pitchFamily="18" charset="0"/>
                        </a:rPr>
                        <a:t>Факт исполнения 2018 год</a:t>
                      </a:r>
                      <a:endParaRPr lang="ru-RU" sz="1200" dirty="0">
                        <a:solidFill>
                          <a:srgbClr val="002060"/>
                        </a:solidFill>
                        <a:latin typeface="Times New Roman" pitchFamily="18" charset="0"/>
                        <a:cs typeface="Times New Roman" pitchFamily="18" charset="0"/>
                      </a:endParaRPr>
                    </a:p>
                  </a:txBody>
                  <a:tcPr marL="91439" marR="91439"/>
                </a:tc>
                <a:tc>
                  <a:txBody>
                    <a:bodyPr/>
                    <a:lstStyle/>
                    <a:p>
                      <a:pPr algn="ctr"/>
                      <a:r>
                        <a:rPr lang="ru-RU" sz="1200" dirty="0" smtClean="0">
                          <a:solidFill>
                            <a:srgbClr val="002060"/>
                          </a:solidFill>
                          <a:latin typeface="Times New Roman" pitchFamily="18" charset="0"/>
                          <a:cs typeface="Times New Roman" pitchFamily="18" charset="0"/>
                        </a:rPr>
                        <a:t>Отклонение</a:t>
                      </a:r>
                      <a:endParaRPr lang="ru-RU" sz="1200" dirty="0">
                        <a:solidFill>
                          <a:srgbClr val="002060"/>
                        </a:solidFill>
                        <a:latin typeface="Times New Roman" pitchFamily="18" charset="0"/>
                        <a:cs typeface="Times New Roman" pitchFamily="18" charset="0"/>
                      </a:endParaRPr>
                    </a:p>
                  </a:txBody>
                  <a:tcPr marL="91439" marR="91439"/>
                </a:tc>
              </a:tr>
              <a:tr h="588542">
                <a:tc>
                  <a:txBody>
                    <a:bodyPr/>
                    <a:lstStyle/>
                    <a:p>
                      <a:r>
                        <a:rPr lang="ru-RU" sz="1600" b="1" dirty="0" smtClean="0">
                          <a:latin typeface="Times New Roman" pitchFamily="18" charset="0"/>
                          <a:cs typeface="Times New Roman" pitchFamily="18" charset="0"/>
                        </a:rPr>
                        <a:t>Налоговые доходы всего</a:t>
                      </a:r>
                      <a:endParaRPr lang="ru-RU" sz="1600" b="1" dirty="0">
                        <a:latin typeface="Times New Roman" pitchFamily="18" charset="0"/>
                        <a:cs typeface="Times New Roman" pitchFamily="18" charset="0"/>
                      </a:endParaRPr>
                    </a:p>
                  </a:txBody>
                  <a:tcPr marL="91439" marR="91439"/>
                </a:tc>
                <a:tc>
                  <a:txBody>
                    <a:bodyPr/>
                    <a:lstStyle/>
                    <a:p>
                      <a:pPr algn="r" fontAlgn="b"/>
                      <a:r>
                        <a:rPr lang="ru-RU" sz="1600" b="1" u="none" strike="noStrike" dirty="0" smtClean="0">
                          <a:latin typeface="Times New Roman" pitchFamily="18" charset="0"/>
                          <a:cs typeface="Times New Roman" pitchFamily="18" charset="0"/>
                        </a:rPr>
                        <a:t>255631,5</a:t>
                      </a:r>
                      <a:endParaRPr lang="ru-RU" sz="1600" b="1"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1" u="none" strike="noStrike" dirty="0" smtClean="0">
                          <a:latin typeface="Times New Roman" pitchFamily="18" charset="0"/>
                          <a:cs typeface="Times New Roman" pitchFamily="18" charset="0"/>
                        </a:rPr>
                        <a:t>279685,3</a:t>
                      </a:r>
                      <a:endParaRPr lang="ru-RU" sz="1600" b="1"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1" u="none" strike="noStrike" dirty="0" smtClean="0">
                          <a:latin typeface="Times New Roman" pitchFamily="18" charset="0"/>
                          <a:cs typeface="Times New Roman" pitchFamily="18" charset="0"/>
                        </a:rPr>
                        <a:t>109,4%</a:t>
                      </a:r>
                      <a:endParaRPr lang="ru-RU" sz="1600" b="1"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1" u="none" strike="noStrike" dirty="0" smtClean="0">
                          <a:latin typeface="Times New Roman" pitchFamily="18" charset="0"/>
                          <a:cs typeface="Times New Roman" pitchFamily="18" charset="0"/>
                        </a:rPr>
                        <a:t>219834,1</a:t>
                      </a:r>
                      <a:endParaRPr lang="ru-RU" sz="1600" b="1"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1" u="none" strike="noStrike" dirty="0" smtClean="0">
                          <a:latin typeface="Times New Roman" pitchFamily="18" charset="0"/>
                          <a:cs typeface="Times New Roman" pitchFamily="18" charset="0"/>
                        </a:rPr>
                        <a:t>+59851,2</a:t>
                      </a:r>
                      <a:endParaRPr lang="ru-RU" sz="1600" b="1" i="0" u="none" strike="noStrike" dirty="0">
                        <a:latin typeface="Times New Roman" pitchFamily="18" charset="0"/>
                        <a:cs typeface="Times New Roman" pitchFamily="18" charset="0"/>
                      </a:endParaRPr>
                    </a:p>
                  </a:txBody>
                  <a:tcPr marL="9525" marR="9525" marT="9525" marB="0" anchor="b"/>
                </a:tc>
              </a:tr>
              <a:tr h="630365">
                <a:tc>
                  <a:txBody>
                    <a:bodyPr/>
                    <a:lstStyle/>
                    <a:p>
                      <a:pPr algn="l" fontAlgn="b"/>
                      <a:r>
                        <a:rPr lang="ru-RU" sz="1600" u="none" strike="noStrike" dirty="0">
                          <a:latin typeface="Times New Roman" pitchFamily="18" charset="0"/>
                          <a:cs typeface="Times New Roman" pitchFamily="18" charset="0"/>
                        </a:rPr>
                        <a:t>Налог на доходы физических лиц</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102084,3</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108399,5</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106,2%</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91627,6</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+16771,6</a:t>
                      </a:r>
                      <a:endParaRPr lang="ru-RU" sz="1600" b="0" i="1" u="none" strike="noStrike" dirty="0">
                        <a:latin typeface="Times New Roman" pitchFamily="18" charset="0"/>
                        <a:cs typeface="Times New Roman" pitchFamily="18" charset="0"/>
                      </a:endParaRPr>
                    </a:p>
                  </a:txBody>
                  <a:tcPr marL="9525" marR="9525" marT="9525" marB="0" anchor="b"/>
                </a:tc>
              </a:tr>
              <a:tr h="696518">
                <a:tc>
                  <a:txBody>
                    <a:bodyPr/>
                    <a:lstStyle/>
                    <a:p>
                      <a:pPr algn="l" fontAlgn="b"/>
                      <a:r>
                        <a:rPr lang="ru-RU" sz="1600" u="none" strike="noStrike" dirty="0">
                          <a:latin typeface="Times New Roman" pitchFamily="18" charset="0"/>
                          <a:cs typeface="Times New Roman" pitchFamily="18" charset="0"/>
                        </a:rPr>
                        <a:t>Налоги на совокупный доход</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14010,0</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14492,0</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103,4%</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13153,7</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+1338,3</a:t>
                      </a:r>
                      <a:endParaRPr lang="ru-RU" sz="1600" b="0" i="1" u="none" strike="noStrike" dirty="0">
                        <a:latin typeface="Times New Roman" pitchFamily="18" charset="0"/>
                        <a:cs typeface="Times New Roman" pitchFamily="18" charset="0"/>
                      </a:endParaRPr>
                    </a:p>
                  </a:txBody>
                  <a:tcPr marL="9525" marR="9525" marT="9525" marB="0" anchor="b"/>
                </a:tc>
              </a:tr>
              <a:tr h="696518">
                <a:tc>
                  <a:txBody>
                    <a:bodyPr/>
                    <a:lstStyle/>
                    <a:p>
                      <a:pPr algn="l" fontAlgn="b"/>
                      <a:r>
                        <a:rPr lang="ru-RU" sz="1600" u="none" strike="noStrike" dirty="0">
                          <a:latin typeface="Times New Roman" pitchFamily="18" charset="0"/>
                          <a:cs typeface="Times New Roman" pitchFamily="18" charset="0"/>
                        </a:rPr>
                        <a:t>Акцизы</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9761,6</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9720,9</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109,4%</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10998,5</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-1277,6</a:t>
                      </a:r>
                      <a:endParaRPr lang="ru-RU" sz="1600" b="0" i="1" u="none" strike="noStrike" dirty="0">
                        <a:latin typeface="Times New Roman" pitchFamily="18" charset="0"/>
                        <a:cs typeface="Times New Roman" pitchFamily="18" charset="0"/>
                      </a:endParaRPr>
                    </a:p>
                  </a:txBody>
                  <a:tcPr marL="9525" marR="9525" marT="9525" marB="0" anchor="b"/>
                </a:tc>
              </a:tr>
              <a:tr h="1075630">
                <a:tc>
                  <a:txBody>
                    <a:bodyPr/>
                    <a:lstStyle/>
                    <a:p>
                      <a:pPr algn="l" fontAlgn="b"/>
                      <a:r>
                        <a:rPr lang="ru-RU" sz="1600" u="none" strike="noStrike" dirty="0" smtClean="0">
                          <a:latin typeface="Times New Roman" pitchFamily="18" charset="0"/>
                          <a:cs typeface="Times New Roman" pitchFamily="18" charset="0"/>
                        </a:rPr>
                        <a:t>Налоги, сборы и регулярные платежи  за пользование природными ресурсами</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a:r>
                        <a:rPr lang="ru-RU" sz="1600" dirty="0" smtClean="0">
                          <a:latin typeface="Times New Roman" pitchFamily="18" charset="0"/>
                          <a:cs typeface="Times New Roman" pitchFamily="18" charset="0"/>
                        </a:rPr>
                        <a:t>127275,6</a:t>
                      </a:r>
                      <a:endParaRPr lang="ru-RU" sz="1600" i="1" dirty="0">
                        <a:latin typeface="Times New Roman" pitchFamily="18" charset="0"/>
                        <a:cs typeface="Times New Roman" pitchFamily="18" charset="0"/>
                      </a:endParaRPr>
                    </a:p>
                  </a:txBody>
                  <a:tcPr marL="91439" marR="91439" anchor="b"/>
                </a:tc>
                <a:tc>
                  <a:txBody>
                    <a:bodyPr/>
                    <a:lstStyle/>
                    <a:p>
                      <a:pPr algn="r"/>
                      <a:r>
                        <a:rPr lang="ru-RU" sz="1600" dirty="0" smtClean="0">
                          <a:latin typeface="Times New Roman" pitchFamily="18" charset="0"/>
                          <a:cs typeface="Times New Roman" pitchFamily="18" charset="0"/>
                        </a:rPr>
                        <a:t>144133,1</a:t>
                      </a:r>
                      <a:endParaRPr lang="ru-RU" sz="1600" i="1" dirty="0">
                        <a:latin typeface="Times New Roman" pitchFamily="18" charset="0"/>
                        <a:cs typeface="Times New Roman" pitchFamily="18" charset="0"/>
                      </a:endParaRPr>
                    </a:p>
                  </a:txBody>
                  <a:tcPr marL="91439" marR="91439" anchor="b"/>
                </a:tc>
                <a:tc>
                  <a:txBody>
                    <a:bodyPr/>
                    <a:lstStyle/>
                    <a:p>
                      <a:pPr algn="r"/>
                      <a:r>
                        <a:rPr lang="ru-RU" sz="1600" dirty="0" smtClean="0">
                          <a:latin typeface="Times New Roman" pitchFamily="18" charset="0"/>
                          <a:cs typeface="Times New Roman" pitchFamily="18" charset="0"/>
                        </a:rPr>
                        <a:t>113,2%</a:t>
                      </a:r>
                      <a:endParaRPr lang="ru-RU" sz="1600" i="1" dirty="0">
                        <a:latin typeface="Times New Roman" pitchFamily="18" charset="0"/>
                        <a:cs typeface="Times New Roman" pitchFamily="18" charset="0"/>
                      </a:endParaRPr>
                    </a:p>
                  </a:txBody>
                  <a:tcPr marL="91439" marR="91439" anchor="b"/>
                </a:tc>
                <a:tc>
                  <a:txBody>
                    <a:bodyPr/>
                    <a:lstStyle/>
                    <a:p>
                      <a:pPr algn="r"/>
                      <a:r>
                        <a:rPr lang="ru-RU" sz="1600" dirty="0" smtClean="0">
                          <a:latin typeface="Times New Roman" pitchFamily="18" charset="0"/>
                          <a:cs typeface="Times New Roman" pitchFamily="18" charset="0"/>
                        </a:rPr>
                        <a:t>101139,2</a:t>
                      </a:r>
                      <a:endParaRPr lang="ru-RU" sz="1600" i="1" dirty="0">
                        <a:latin typeface="Times New Roman" pitchFamily="18" charset="0"/>
                        <a:cs typeface="Times New Roman" pitchFamily="18" charset="0"/>
                      </a:endParaRPr>
                    </a:p>
                  </a:txBody>
                  <a:tcPr marL="91439" marR="91439" anchor="b"/>
                </a:tc>
                <a:tc>
                  <a:txBody>
                    <a:bodyPr/>
                    <a:lstStyle/>
                    <a:p>
                      <a:pPr algn="r"/>
                      <a:r>
                        <a:rPr lang="ru-RU" sz="1600" dirty="0" smtClean="0">
                          <a:latin typeface="Times New Roman" pitchFamily="18" charset="0"/>
                          <a:cs typeface="Times New Roman" pitchFamily="18" charset="0"/>
                        </a:rPr>
                        <a:t>+42993,9</a:t>
                      </a:r>
                      <a:endParaRPr lang="ru-RU" sz="1600" i="1" dirty="0">
                        <a:latin typeface="Times New Roman" pitchFamily="18" charset="0"/>
                        <a:cs typeface="Times New Roman" pitchFamily="18" charset="0"/>
                      </a:endParaRPr>
                    </a:p>
                  </a:txBody>
                  <a:tcPr marL="91439" marR="91439" anchor="b"/>
                </a:tc>
              </a:tr>
              <a:tr h="665666">
                <a:tc>
                  <a:txBody>
                    <a:bodyPr/>
                    <a:lstStyle/>
                    <a:p>
                      <a:pPr algn="l" fontAlgn="b"/>
                      <a:r>
                        <a:rPr lang="ru-RU" sz="1600" u="none" strike="noStrike" dirty="0" smtClean="0">
                          <a:latin typeface="Times New Roman" pitchFamily="18" charset="0"/>
                          <a:cs typeface="Times New Roman" pitchFamily="18" charset="0"/>
                        </a:rPr>
                        <a:t>Государственная пошлина</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2500,0</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2939,8</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117,6%</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2915,1</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+24,7</a:t>
                      </a:r>
                      <a:endParaRPr lang="ru-RU" sz="1600" b="0" i="1" u="none" strike="noStrike" dirty="0">
                        <a:latin typeface="Times New Roman" pitchFamily="18" charset="0"/>
                        <a:cs typeface="Times New Roman" pitchFamily="18" charset="0"/>
                      </a:endParaRPr>
                    </a:p>
                  </a:txBody>
                  <a:tcPr marL="9525" marR="9525" marT="9525" marB="0" anchor="b"/>
                </a:tc>
              </a:tr>
            </a:tbl>
          </a:graphicData>
        </a:graphic>
      </p:graphicFrame>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EAC7"/>
            </a:gs>
            <a:gs pos="17999">
              <a:srgbClr val="FEE7F2"/>
            </a:gs>
            <a:gs pos="36000">
              <a:srgbClr val="FAC77D"/>
            </a:gs>
            <a:gs pos="61000">
              <a:srgbClr val="FBA97D"/>
            </a:gs>
            <a:gs pos="82001">
              <a:srgbClr val="FBD49C"/>
            </a:gs>
            <a:gs pos="100000">
              <a:srgbClr val="FEE7F2"/>
            </a:gs>
          </a:gsLst>
          <a:lin ang="13500000"/>
        </a:gradFill>
        <a:effectLst/>
      </p:bgPr>
    </p:bg>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457200" y="0"/>
            <a:ext cx="8229600" cy="857250"/>
          </a:xfrm>
        </p:spPr>
        <p:txBody>
          <a:bodyPr/>
          <a:lstStyle/>
          <a:p>
            <a:r>
              <a:rPr lang="ru-RU" altLang="ru-RU" smtClean="0"/>
              <a:t>.</a:t>
            </a:r>
          </a:p>
        </p:txBody>
      </p:sp>
      <p:graphicFrame>
        <p:nvGraphicFramePr>
          <p:cNvPr id="4" name="Содержимое 3"/>
          <p:cNvGraphicFramePr>
            <a:graphicFrameLocks noGrp="1"/>
          </p:cNvGraphicFramePr>
          <p:nvPr>
            <p:ph idx="1"/>
          </p:nvPr>
        </p:nvGraphicFramePr>
        <p:xfrm>
          <a:off x="142875" y="230188"/>
          <a:ext cx="8858249" cy="6127749"/>
        </p:xfrm>
        <a:graphic>
          <a:graphicData uri="http://schemas.openxmlformats.org/drawingml/2006/table">
            <a:tbl>
              <a:tblPr firstRow="1" bandRow="1">
                <a:tableStyleId>{16D9F66E-5EB9-4882-86FB-DCBF35E3C3E4}</a:tableStyleId>
              </a:tblPr>
              <a:tblGrid>
                <a:gridCol w="3286125"/>
                <a:gridCol w="1071562"/>
                <a:gridCol w="1214437"/>
                <a:gridCol w="1071562"/>
                <a:gridCol w="1168821"/>
                <a:gridCol w="1045742"/>
              </a:tblGrid>
              <a:tr h="803967">
                <a:tc>
                  <a:txBody>
                    <a:bodyPr/>
                    <a:lstStyle/>
                    <a:p>
                      <a:pPr algn="ctr"/>
                      <a:r>
                        <a:rPr lang="ru-RU" sz="1200" dirty="0" smtClean="0">
                          <a:latin typeface="Times New Roman" pitchFamily="18" charset="0"/>
                          <a:cs typeface="Times New Roman" pitchFamily="18" charset="0"/>
                        </a:rPr>
                        <a:t> Наименование доходов</a:t>
                      </a:r>
                      <a:endParaRPr lang="ru-RU" sz="1200" dirty="0">
                        <a:latin typeface="Times New Roman" pitchFamily="18" charset="0"/>
                        <a:cs typeface="Times New Roman" pitchFamily="18" charset="0"/>
                      </a:endParaRPr>
                    </a:p>
                  </a:txBody>
                  <a:tcPr marL="91439" marR="91439">
                    <a:gradFill>
                      <a:gsLst>
                        <a:gs pos="0">
                          <a:srgbClr val="FBEAC7"/>
                        </a:gs>
                        <a:gs pos="17999">
                          <a:srgbClr val="FEE7F2"/>
                        </a:gs>
                        <a:gs pos="36000">
                          <a:srgbClr val="FAC77D"/>
                        </a:gs>
                        <a:gs pos="61000">
                          <a:srgbClr val="FBA97D"/>
                        </a:gs>
                        <a:gs pos="82001">
                          <a:srgbClr val="FBD49C"/>
                        </a:gs>
                        <a:gs pos="100000">
                          <a:srgbClr val="FEE7F2"/>
                        </a:gs>
                      </a:gsLst>
                      <a:lin ang="13500000" scaled="0"/>
                    </a:gradFill>
                  </a:tcPr>
                </a:tc>
                <a:tc>
                  <a:txBody>
                    <a:bodyPr/>
                    <a:lstStyle/>
                    <a:p>
                      <a:pPr algn="ctr"/>
                      <a:r>
                        <a:rPr lang="ru-RU" sz="1200" dirty="0" smtClean="0">
                          <a:latin typeface="Times New Roman" pitchFamily="18" charset="0"/>
                          <a:cs typeface="Times New Roman" pitchFamily="18" charset="0"/>
                        </a:rPr>
                        <a:t>Уточненный план  2019 год</a:t>
                      </a:r>
                      <a:endParaRPr lang="ru-RU" sz="1200" dirty="0">
                        <a:latin typeface="Times New Roman" pitchFamily="18" charset="0"/>
                        <a:cs typeface="Times New Roman" pitchFamily="18" charset="0"/>
                      </a:endParaRPr>
                    </a:p>
                  </a:txBody>
                  <a:tcPr marL="91439" marR="91439"/>
                </a:tc>
                <a:tc>
                  <a:txBody>
                    <a:bodyPr/>
                    <a:lstStyle/>
                    <a:p>
                      <a:pPr algn="ctr"/>
                      <a:r>
                        <a:rPr lang="ru-RU" sz="1200" dirty="0" smtClean="0">
                          <a:latin typeface="Times New Roman" pitchFamily="18" charset="0"/>
                          <a:cs typeface="Times New Roman" pitchFamily="18" charset="0"/>
                        </a:rPr>
                        <a:t>Факт исполнения 2019 год</a:t>
                      </a:r>
                      <a:endParaRPr lang="ru-RU" sz="1200" dirty="0">
                        <a:latin typeface="Times New Roman" pitchFamily="18" charset="0"/>
                        <a:cs typeface="Times New Roman" pitchFamily="18" charset="0"/>
                      </a:endParaRPr>
                    </a:p>
                  </a:txBody>
                  <a:tcPr marL="91439" marR="91439"/>
                </a:tc>
                <a:tc>
                  <a:txBody>
                    <a:bodyPr/>
                    <a:lstStyle/>
                    <a:p>
                      <a:pPr algn="ctr"/>
                      <a:r>
                        <a:rPr lang="ru-RU" sz="1200" dirty="0" smtClean="0">
                          <a:latin typeface="Times New Roman" pitchFamily="18" charset="0"/>
                          <a:cs typeface="Times New Roman" pitchFamily="18" charset="0"/>
                        </a:rPr>
                        <a:t>% исполнения</a:t>
                      </a:r>
                      <a:endParaRPr lang="ru-RU" sz="1200" dirty="0">
                        <a:latin typeface="Times New Roman" pitchFamily="18" charset="0"/>
                        <a:cs typeface="Times New Roman" pitchFamily="18" charset="0"/>
                      </a:endParaRPr>
                    </a:p>
                  </a:txBody>
                  <a:tcPr marL="91439" marR="91439"/>
                </a:tc>
                <a:tc>
                  <a:txBody>
                    <a:bodyPr/>
                    <a:lstStyle/>
                    <a:p>
                      <a:pPr algn="ctr"/>
                      <a:r>
                        <a:rPr lang="ru-RU" sz="1200" dirty="0" smtClean="0">
                          <a:latin typeface="Times New Roman" pitchFamily="18" charset="0"/>
                          <a:cs typeface="Times New Roman" pitchFamily="18" charset="0"/>
                        </a:rPr>
                        <a:t>Факт исполнения 2018</a:t>
                      </a:r>
                      <a:r>
                        <a:rPr lang="ru-RU" sz="1200" baseline="0" dirty="0" smtClean="0">
                          <a:latin typeface="Times New Roman" pitchFamily="18" charset="0"/>
                          <a:cs typeface="Times New Roman" pitchFamily="18" charset="0"/>
                        </a:rPr>
                        <a:t> год</a:t>
                      </a:r>
                      <a:endParaRPr lang="ru-RU" sz="1200" dirty="0">
                        <a:latin typeface="Times New Roman" pitchFamily="18" charset="0"/>
                        <a:cs typeface="Times New Roman" pitchFamily="18" charset="0"/>
                      </a:endParaRPr>
                    </a:p>
                  </a:txBody>
                  <a:tcPr marL="91439" marR="91439"/>
                </a:tc>
                <a:tc>
                  <a:txBody>
                    <a:bodyPr/>
                    <a:lstStyle/>
                    <a:p>
                      <a:pPr algn="ctr"/>
                      <a:r>
                        <a:rPr lang="ru-RU" sz="1200" dirty="0" smtClean="0">
                          <a:latin typeface="Times New Roman" pitchFamily="18" charset="0"/>
                          <a:cs typeface="Times New Roman" pitchFamily="18" charset="0"/>
                        </a:rPr>
                        <a:t>Отклонение</a:t>
                      </a:r>
                      <a:endParaRPr lang="ru-RU" sz="1200" dirty="0">
                        <a:latin typeface="Times New Roman" pitchFamily="18" charset="0"/>
                        <a:cs typeface="Times New Roman" pitchFamily="18" charset="0"/>
                      </a:endParaRPr>
                    </a:p>
                  </a:txBody>
                  <a:tcPr marL="91439" marR="91439"/>
                </a:tc>
              </a:tr>
              <a:tr h="430261">
                <a:tc>
                  <a:txBody>
                    <a:bodyPr/>
                    <a:lstStyle/>
                    <a:p>
                      <a:r>
                        <a:rPr lang="ru-RU" sz="1600" b="1" dirty="0" smtClean="0">
                          <a:latin typeface="Times New Roman" pitchFamily="18" charset="0"/>
                          <a:cs typeface="Times New Roman" pitchFamily="18" charset="0"/>
                        </a:rPr>
                        <a:t> Неналоговые доходы</a:t>
                      </a:r>
                      <a:endParaRPr lang="ru-RU" sz="1600" b="1" dirty="0">
                        <a:latin typeface="Times New Roman" pitchFamily="18" charset="0"/>
                        <a:cs typeface="Times New Roman" pitchFamily="18" charset="0"/>
                      </a:endParaRPr>
                    </a:p>
                  </a:txBody>
                  <a:tcPr marL="91439" marR="91439"/>
                </a:tc>
                <a:tc>
                  <a:txBody>
                    <a:bodyPr/>
                    <a:lstStyle/>
                    <a:p>
                      <a:pPr algn="r" fontAlgn="b"/>
                      <a:r>
                        <a:rPr lang="ru-RU" sz="1600" b="1" u="none" strike="noStrike" dirty="0" smtClean="0">
                          <a:latin typeface="Times New Roman" pitchFamily="18" charset="0"/>
                          <a:cs typeface="Times New Roman" pitchFamily="18" charset="0"/>
                        </a:rPr>
                        <a:t>12343,5</a:t>
                      </a:r>
                      <a:endParaRPr lang="ru-RU" sz="1600" b="1"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1" u="none" strike="noStrike" dirty="0" smtClean="0">
                          <a:latin typeface="Times New Roman" pitchFamily="18" charset="0"/>
                          <a:cs typeface="Times New Roman" pitchFamily="18" charset="0"/>
                        </a:rPr>
                        <a:t>17921,2</a:t>
                      </a:r>
                      <a:endParaRPr lang="ru-RU" sz="1600" b="1"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1" u="none" strike="noStrike" dirty="0" smtClean="0">
                          <a:latin typeface="Times New Roman" pitchFamily="18" charset="0"/>
                          <a:cs typeface="Times New Roman" pitchFamily="18" charset="0"/>
                        </a:rPr>
                        <a:t>145,2%</a:t>
                      </a:r>
                      <a:endParaRPr lang="ru-RU" sz="1600" b="1"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1" u="none" strike="noStrike" dirty="0" smtClean="0">
                          <a:latin typeface="Times New Roman" pitchFamily="18" charset="0"/>
                          <a:cs typeface="Times New Roman" pitchFamily="18" charset="0"/>
                        </a:rPr>
                        <a:t>19474,5</a:t>
                      </a:r>
                      <a:endParaRPr lang="ru-RU" sz="1600" b="1"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1" u="none" strike="noStrike" dirty="0" smtClean="0">
                          <a:latin typeface="Times New Roman" pitchFamily="18" charset="0"/>
                          <a:cs typeface="Times New Roman" pitchFamily="18" charset="0"/>
                        </a:rPr>
                        <a:t>-1553,3</a:t>
                      </a:r>
                      <a:endParaRPr lang="ru-RU" sz="1600" b="1" i="0" u="none" strike="noStrike" dirty="0">
                        <a:latin typeface="Times New Roman" pitchFamily="18" charset="0"/>
                        <a:cs typeface="Times New Roman" pitchFamily="18" charset="0"/>
                      </a:endParaRPr>
                    </a:p>
                  </a:txBody>
                  <a:tcPr marL="9525" marR="9525" marT="9525" marB="0" anchor="b"/>
                </a:tc>
              </a:tr>
              <a:tr h="558094">
                <a:tc>
                  <a:txBody>
                    <a:bodyPr/>
                    <a:lstStyle/>
                    <a:p>
                      <a:pPr algn="l" fontAlgn="b"/>
                      <a:r>
                        <a:rPr lang="ru-RU" sz="1600" u="none" strike="noStrike" dirty="0">
                          <a:latin typeface="Times New Roman" pitchFamily="18" charset="0"/>
                          <a:cs typeface="Times New Roman" pitchFamily="18" charset="0"/>
                        </a:rPr>
                        <a:t>Доходы от </a:t>
                      </a:r>
                      <a:r>
                        <a:rPr lang="ru-RU" sz="1600" u="none" strike="noStrike" dirty="0" smtClean="0">
                          <a:latin typeface="Times New Roman" pitchFamily="18" charset="0"/>
                          <a:cs typeface="Times New Roman" pitchFamily="18" charset="0"/>
                        </a:rPr>
                        <a:t>использования </a:t>
                      </a:r>
                      <a:r>
                        <a:rPr lang="ru-RU" sz="1600" u="none" strike="noStrike" dirty="0">
                          <a:latin typeface="Times New Roman" pitchFamily="18" charset="0"/>
                          <a:cs typeface="Times New Roman" pitchFamily="18" charset="0"/>
                        </a:rPr>
                        <a:t>имущества  в том числе:</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6060,0</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11167,2</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184,3%</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8438,9</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+2728,3</a:t>
                      </a:r>
                      <a:endParaRPr lang="ru-RU" sz="1600" b="0" i="1" u="none" strike="noStrike" dirty="0">
                        <a:latin typeface="Times New Roman" pitchFamily="18" charset="0"/>
                        <a:cs typeface="Times New Roman" pitchFamily="18" charset="0"/>
                      </a:endParaRPr>
                    </a:p>
                  </a:txBody>
                  <a:tcPr marL="9525" marR="9525" marT="9525" marB="0" anchor="b"/>
                </a:tc>
              </a:tr>
              <a:tr h="558094">
                <a:tc>
                  <a:txBody>
                    <a:bodyPr/>
                    <a:lstStyle/>
                    <a:p>
                      <a:pPr algn="l" fontAlgn="b"/>
                      <a:r>
                        <a:rPr lang="ru-RU" sz="1600" u="none" strike="noStrike" dirty="0">
                          <a:latin typeface="Times New Roman" pitchFamily="18" charset="0"/>
                          <a:cs typeface="Times New Roman" pitchFamily="18" charset="0"/>
                        </a:rPr>
                        <a:t>Арендная плата за земельные участки</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5560,0</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10534,2</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189,5%</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7026,1</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+3508,1</a:t>
                      </a:r>
                      <a:endParaRPr lang="ru-RU" sz="1600" b="0" i="0" u="none" strike="noStrike" dirty="0">
                        <a:latin typeface="Times New Roman" pitchFamily="18" charset="0"/>
                        <a:cs typeface="Times New Roman" pitchFamily="18" charset="0"/>
                      </a:endParaRPr>
                    </a:p>
                  </a:txBody>
                  <a:tcPr marL="9525" marR="9525" marT="9525" marB="0" anchor="b"/>
                </a:tc>
              </a:tr>
              <a:tr h="421773">
                <a:tc>
                  <a:txBody>
                    <a:bodyPr/>
                    <a:lstStyle/>
                    <a:p>
                      <a:pPr algn="l" fontAlgn="b"/>
                      <a:r>
                        <a:rPr lang="ru-RU" sz="1600" u="none" strike="noStrike" dirty="0">
                          <a:latin typeface="Times New Roman" pitchFamily="18" charset="0"/>
                          <a:cs typeface="Times New Roman" pitchFamily="18" charset="0"/>
                        </a:rPr>
                        <a:t>Доходы от сдачи в аренду имущества</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500,0</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633,0</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126,6%</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1412,8</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-779,8</a:t>
                      </a:r>
                      <a:endParaRPr lang="ru-RU" sz="1600" b="0" i="0" u="none" strike="noStrike" dirty="0">
                        <a:latin typeface="Times New Roman" pitchFamily="18" charset="0"/>
                        <a:cs typeface="Times New Roman" pitchFamily="18" charset="0"/>
                      </a:endParaRPr>
                    </a:p>
                  </a:txBody>
                  <a:tcPr marL="9525" marR="9525" marT="9525" marB="0" anchor="b"/>
                </a:tc>
              </a:tr>
              <a:tr h="558094">
                <a:tc>
                  <a:txBody>
                    <a:bodyPr/>
                    <a:lstStyle/>
                    <a:p>
                      <a:pPr algn="l" fontAlgn="b"/>
                      <a:r>
                        <a:rPr lang="ru-RU" sz="1600" u="none" strike="noStrike" dirty="0">
                          <a:latin typeface="Times New Roman" pitchFamily="18" charset="0"/>
                          <a:cs typeface="Times New Roman" pitchFamily="18" charset="0"/>
                        </a:rPr>
                        <a:t>Плата за негативное воздействие на окружающую среду</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1305,0</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658,7</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50,5%</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1397,2</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-738,5</a:t>
                      </a:r>
                      <a:endParaRPr lang="ru-RU" sz="1600" b="0" i="1" u="none" strike="noStrike" dirty="0">
                        <a:latin typeface="Times New Roman" pitchFamily="18" charset="0"/>
                        <a:cs typeface="Times New Roman" pitchFamily="18" charset="0"/>
                      </a:endParaRPr>
                    </a:p>
                  </a:txBody>
                  <a:tcPr marL="9525" marR="9525" marT="9525" marB="0" anchor="b"/>
                </a:tc>
              </a:tr>
              <a:tr h="558094">
                <a:tc>
                  <a:txBody>
                    <a:bodyPr/>
                    <a:lstStyle/>
                    <a:p>
                      <a:pPr algn="l" fontAlgn="b"/>
                      <a:r>
                        <a:rPr lang="ru-RU" sz="1600" u="none" strike="noStrike" dirty="0">
                          <a:latin typeface="Times New Roman" pitchFamily="18" charset="0"/>
                          <a:cs typeface="Times New Roman" pitchFamily="18" charset="0"/>
                        </a:rPr>
                        <a:t>Доходы от оказания платных услуг и компенсация затрат государства</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630,0</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715,0</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113,5%</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888,9</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-173,9</a:t>
                      </a:r>
                      <a:endParaRPr lang="ru-RU" sz="1600" b="0" i="1" u="none" strike="noStrike" dirty="0">
                        <a:latin typeface="Times New Roman" pitchFamily="18" charset="0"/>
                        <a:cs typeface="Times New Roman" pitchFamily="18" charset="0"/>
                      </a:endParaRPr>
                    </a:p>
                  </a:txBody>
                  <a:tcPr marL="9525" marR="9525" marT="9525" marB="0" anchor="b"/>
                </a:tc>
              </a:tr>
              <a:tr h="654338">
                <a:tc>
                  <a:txBody>
                    <a:bodyPr/>
                    <a:lstStyle/>
                    <a:p>
                      <a:r>
                        <a:rPr lang="ru-RU" sz="1600" dirty="0" smtClean="0">
                          <a:latin typeface="Times New Roman" pitchFamily="18" charset="0"/>
                          <a:cs typeface="Times New Roman" pitchFamily="18" charset="0"/>
                        </a:rPr>
                        <a:t>Доходы от продажи материальных и нематериальных активов</a:t>
                      </a:r>
                      <a:endParaRPr lang="ru-RU" sz="1600" dirty="0">
                        <a:latin typeface="Times New Roman" pitchFamily="18" charset="0"/>
                        <a:cs typeface="Times New Roman" pitchFamily="18" charset="0"/>
                      </a:endParaRPr>
                    </a:p>
                  </a:txBody>
                  <a:tcPr marL="91439" marR="91439"/>
                </a:tc>
                <a:tc>
                  <a:txBody>
                    <a:bodyPr/>
                    <a:lstStyle/>
                    <a:p>
                      <a:pPr algn="r"/>
                      <a:r>
                        <a:rPr lang="ru-RU" sz="1600" dirty="0" smtClean="0">
                          <a:latin typeface="Times New Roman" pitchFamily="18" charset="0"/>
                          <a:cs typeface="Times New Roman" pitchFamily="18" charset="0"/>
                        </a:rPr>
                        <a:t>730,0</a:t>
                      </a:r>
                      <a:endParaRPr lang="ru-RU" sz="1600" dirty="0">
                        <a:latin typeface="Times New Roman" pitchFamily="18" charset="0"/>
                        <a:cs typeface="Times New Roman" pitchFamily="18" charset="0"/>
                      </a:endParaRPr>
                    </a:p>
                  </a:txBody>
                  <a:tcPr marL="91439" marR="91439" anchor="b"/>
                </a:tc>
                <a:tc>
                  <a:txBody>
                    <a:bodyPr/>
                    <a:lstStyle/>
                    <a:p>
                      <a:pPr algn="r"/>
                      <a:r>
                        <a:rPr lang="ru-RU" sz="1600" dirty="0" smtClean="0">
                          <a:latin typeface="Times New Roman" pitchFamily="18" charset="0"/>
                          <a:cs typeface="Times New Roman" pitchFamily="18" charset="0"/>
                        </a:rPr>
                        <a:t>944,4</a:t>
                      </a:r>
                      <a:endParaRPr lang="ru-RU" sz="1600" dirty="0">
                        <a:latin typeface="Times New Roman" pitchFamily="18" charset="0"/>
                        <a:cs typeface="Times New Roman" pitchFamily="18" charset="0"/>
                      </a:endParaRPr>
                    </a:p>
                  </a:txBody>
                  <a:tcPr marL="91439" marR="91439" anchor="b"/>
                </a:tc>
                <a:tc>
                  <a:txBody>
                    <a:bodyPr/>
                    <a:lstStyle/>
                    <a:p>
                      <a:pPr algn="r"/>
                      <a:r>
                        <a:rPr lang="ru-RU" sz="1600" dirty="0" smtClean="0">
                          <a:latin typeface="Times New Roman" pitchFamily="18" charset="0"/>
                          <a:cs typeface="Times New Roman" pitchFamily="18" charset="0"/>
                        </a:rPr>
                        <a:t>129,4%</a:t>
                      </a:r>
                      <a:endParaRPr lang="ru-RU" sz="1600" dirty="0">
                        <a:latin typeface="Times New Roman" pitchFamily="18" charset="0"/>
                        <a:cs typeface="Times New Roman" pitchFamily="18" charset="0"/>
                      </a:endParaRPr>
                    </a:p>
                  </a:txBody>
                  <a:tcPr marL="91439" marR="91439" anchor="b"/>
                </a:tc>
                <a:tc>
                  <a:txBody>
                    <a:bodyPr/>
                    <a:lstStyle/>
                    <a:p>
                      <a:pPr algn="r"/>
                      <a:r>
                        <a:rPr lang="ru-RU" sz="1600" dirty="0" smtClean="0">
                          <a:latin typeface="Times New Roman" pitchFamily="18" charset="0"/>
                          <a:cs typeface="Times New Roman" pitchFamily="18" charset="0"/>
                        </a:rPr>
                        <a:t>5908,6</a:t>
                      </a:r>
                      <a:endParaRPr lang="ru-RU" sz="1600" dirty="0">
                        <a:latin typeface="Times New Roman" pitchFamily="18" charset="0"/>
                        <a:cs typeface="Times New Roman" pitchFamily="18" charset="0"/>
                      </a:endParaRPr>
                    </a:p>
                  </a:txBody>
                  <a:tcPr marL="91439" marR="91439" anchor="b"/>
                </a:tc>
                <a:tc>
                  <a:txBody>
                    <a:bodyPr/>
                    <a:lstStyle/>
                    <a:p>
                      <a:pPr algn="r"/>
                      <a:r>
                        <a:rPr lang="ru-RU" sz="1600" dirty="0" smtClean="0">
                          <a:latin typeface="Times New Roman" pitchFamily="18" charset="0"/>
                          <a:cs typeface="Times New Roman" pitchFamily="18" charset="0"/>
                        </a:rPr>
                        <a:t>-4964,2</a:t>
                      </a:r>
                      <a:endParaRPr lang="ru-RU" sz="1600" dirty="0">
                        <a:latin typeface="Times New Roman" pitchFamily="18" charset="0"/>
                        <a:cs typeface="Times New Roman" pitchFamily="18" charset="0"/>
                      </a:endParaRPr>
                    </a:p>
                  </a:txBody>
                  <a:tcPr marL="91439" marR="91439" anchor="b"/>
                </a:tc>
              </a:tr>
              <a:tr h="558094">
                <a:tc>
                  <a:txBody>
                    <a:bodyPr/>
                    <a:lstStyle/>
                    <a:p>
                      <a:pPr algn="l" fontAlgn="b"/>
                      <a:r>
                        <a:rPr lang="ru-RU" sz="1600" u="none" strike="noStrike">
                          <a:latin typeface="Times New Roman" pitchFamily="18" charset="0"/>
                          <a:cs typeface="Times New Roman" pitchFamily="18" charset="0"/>
                        </a:rPr>
                        <a:t>Штрафы , санкции, возмщение ущерба</a:t>
                      </a:r>
                      <a:endParaRPr lang="ru-RU" sz="1600" b="0" i="1" u="none" strike="noStrike">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2918,5</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3567,1</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122,2%</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2538,0</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+1029,1</a:t>
                      </a:r>
                      <a:endParaRPr lang="ru-RU" sz="1600" b="0" i="1" u="none" strike="noStrike" dirty="0">
                        <a:latin typeface="Times New Roman" pitchFamily="18" charset="0"/>
                        <a:cs typeface="Times New Roman" pitchFamily="18" charset="0"/>
                      </a:endParaRPr>
                    </a:p>
                  </a:txBody>
                  <a:tcPr marL="9525" marR="9525" marT="9525" marB="0" anchor="b"/>
                </a:tc>
              </a:tr>
              <a:tr h="376899">
                <a:tc>
                  <a:txBody>
                    <a:bodyPr/>
                    <a:lstStyle/>
                    <a:p>
                      <a:pPr algn="l" fontAlgn="b"/>
                      <a:r>
                        <a:rPr lang="ru-RU" sz="1600" u="none" strike="noStrike" dirty="0">
                          <a:latin typeface="Times New Roman" pitchFamily="18" charset="0"/>
                          <a:cs typeface="Times New Roman" pitchFamily="18" charset="0"/>
                        </a:rPr>
                        <a:t>Прочие неналоговые доходы</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700,0</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868,8</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124,1%</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302,9</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+565,9</a:t>
                      </a:r>
                      <a:endParaRPr lang="ru-RU" sz="1600" b="0" i="1" u="none" strike="noStrike" dirty="0">
                        <a:latin typeface="Times New Roman" pitchFamily="18" charset="0"/>
                        <a:cs typeface="Times New Roman" pitchFamily="18" charset="0"/>
                      </a:endParaRPr>
                    </a:p>
                  </a:txBody>
                  <a:tcPr marL="9525" marR="9525" marT="9525" marB="0" anchor="b"/>
                </a:tc>
              </a:tr>
              <a:tr h="650041">
                <a:tc>
                  <a:txBody>
                    <a:bodyPr/>
                    <a:lstStyle/>
                    <a:p>
                      <a:r>
                        <a:rPr lang="ru-RU" sz="1600" b="1" dirty="0" smtClean="0">
                          <a:latin typeface="Times New Roman" pitchFamily="18" charset="0"/>
                          <a:cs typeface="Times New Roman" pitchFamily="18" charset="0"/>
                        </a:rPr>
                        <a:t>Налоговые и неналоговые доходы</a:t>
                      </a:r>
                      <a:endParaRPr lang="ru-RU" sz="1600" b="1" dirty="0">
                        <a:latin typeface="Times New Roman" pitchFamily="18" charset="0"/>
                        <a:cs typeface="Times New Roman" pitchFamily="18" charset="0"/>
                      </a:endParaRPr>
                    </a:p>
                  </a:txBody>
                  <a:tcPr marL="91439" marR="91439" anchor="b"/>
                </a:tc>
                <a:tc>
                  <a:txBody>
                    <a:bodyPr/>
                    <a:lstStyle/>
                    <a:p>
                      <a:pPr algn="r" fontAlgn="b"/>
                      <a:r>
                        <a:rPr lang="ru-RU" sz="1600" b="1" u="none" strike="noStrike" dirty="0" smtClean="0">
                          <a:latin typeface="Times New Roman" pitchFamily="18" charset="0"/>
                          <a:cs typeface="Times New Roman" pitchFamily="18" charset="0"/>
                        </a:rPr>
                        <a:t>267975,0</a:t>
                      </a:r>
                      <a:endParaRPr lang="ru-RU" sz="1600" b="1"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1" u="none" strike="noStrike" dirty="0" smtClean="0">
                          <a:latin typeface="Times New Roman" pitchFamily="18" charset="0"/>
                          <a:cs typeface="Times New Roman" pitchFamily="18" charset="0"/>
                        </a:rPr>
                        <a:t>297606,5</a:t>
                      </a:r>
                      <a:endParaRPr lang="ru-RU" sz="1600" b="1"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1" u="none" strike="noStrike" dirty="0" smtClean="0">
                          <a:latin typeface="Times New Roman" pitchFamily="18" charset="0"/>
                          <a:cs typeface="Times New Roman" pitchFamily="18" charset="0"/>
                        </a:rPr>
                        <a:t>111,1%</a:t>
                      </a:r>
                      <a:endParaRPr lang="ru-RU" sz="1600" b="1"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1" u="none" strike="noStrike" dirty="0" smtClean="0">
                          <a:latin typeface="Times New Roman" pitchFamily="18" charset="0"/>
                          <a:cs typeface="Times New Roman" pitchFamily="18" charset="0"/>
                        </a:rPr>
                        <a:t>239308,6</a:t>
                      </a:r>
                      <a:endParaRPr lang="ru-RU" sz="1600" b="1"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1" u="none" strike="noStrike" dirty="0" smtClean="0">
                          <a:latin typeface="Times New Roman" pitchFamily="18" charset="0"/>
                          <a:cs typeface="Times New Roman" pitchFamily="18" charset="0"/>
                        </a:rPr>
                        <a:t>+58297,9</a:t>
                      </a:r>
                      <a:endParaRPr lang="ru-RU" sz="1600" b="1" i="0" u="none" strike="noStrike" dirty="0">
                        <a:latin typeface="Times New Roman" pitchFamily="18" charset="0"/>
                        <a:cs typeface="Times New Roman" pitchFamily="18" charset="0"/>
                      </a:endParaRPr>
                    </a:p>
                  </a:txBody>
                  <a:tcPr marL="9525" marR="9525" marT="9525" marB="0" anchor="b"/>
                </a:tc>
              </a:tr>
            </a:tbl>
          </a:graphicData>
        </a:graphic>
      </p:graphicFrame>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EAC7"/>
            </a:gs>
            <a:gs pos="17999">
              <a:srgbClr val="FEE7F2"/>
            </a:gs>
            <a:gs pos="36000">
              <a:srgbClr val="FAC77D"/>
            </a:gs>
            <a:gs pos="61000">
              <a:srgbClr val="FBA97D"/>
            </a:gs>
            <a:gs pos="82001">
              <a:srgbClr val="FBD49C"/>
            </a:gs>
            <a:gs pos="100000">
              <a:srgbClr val="FEE7F2"/>
            </a:gs>
          </a:gsLst>
          <a:lin ang="13500000"/>
        </a:gradFill>
        <a:effectLst/>
      </p:bgPr>
    </p:bg>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r>
              <a:rPr lang="ru-RU" altLang="ru-RU" smtClean="0"/>
              <a:t>.</a:t>
            </a:r>
          </a:p>
        </p:txBody>
      </p:sp>
      <p:graphicFrame>
        <p:nvGraphicFramePr>
          <p:cNvPr id="4" name="Содержимое 3"/>
          <p:cNvGraphicFramePr>
            <a:graphicFrameLocks noGrp="1"/>
          </p:cNvGraphicFramePr>
          <p:nvPr>
            <p:ph idx="1"/>
          </p:nvPr>
        </p:nvGraphicFramePr>
        <p:xfrm>
          <a:off x="285750" y="285750"/>
          <a:ext cx="8643939" cy="4306886"/>
        </p:xfrm>
        <a:graphic>
          <a:graphicData uri="http://schemas.openxmlformats.org/drawingml/2006/table">
            <a:tbl>
              <a:tblPr firstRow="1" bandRow="1">
                <a:tableStyleId>{16D9F66E-5EB9-4882-86FB-DCBF35E3C3E4}</a:tableStyleId>
              </a:tblPr>
              <a:tblGrid>
                <a:gridCol w="2596170"/>
                <a:gridCol w="1200556"/>
                <a:gridCol w="1425659"/>
                <a:gridCol w="1135553"/>
                <a:gridCol w="1214438"/>
                <a:gridCol w="1071563"/>
              </a:tblGrid>
              <a:tr h="663383">
                <a:tc>
                  <a:txBody>
                    <a:bodyPr/>
                    <a:lstStyle/>
                    <a:p>
                      <a:pPr algn="ctr"/>
                      <a:r>
                        <a:rPr lang="ru-RU" sz="1200" b="1" dirty="0" smtClean="0">
                          <a:latin typeface="Times New Roman" pitchFamily="18" charset="0"/>
                          <a:cs typeface="Times New Roman" pitchFamily="18" charset="0"/>
                        </a:rPr>
                        <a:t> Наименование доходов</a:t>
                      </a:r>
                      <a:endParaRPr lang="ru-RU" sz="1200" b="1" dirty="0">
                        <a:latin typeface="Times New Roman" pitchFamily="18" charset="0"/>
                        <a:cs typeface="Times New Roman" pitchFamily="18" charset="0"/>
                      </a:endParaRPr>
                    </a:p>
                  </a:txBody>
                  <a:tcPr marL="91439" marR="91439" marT="45722" marB="45722"/>
                </a:tc>
                <a:tc>
                  <a:txBody>
                    <a:bodyPr/>
                    <a:lstStyle/>
                    <a:p>
                      <a:pPr algn="ctr"/>
                      <a:r>
                        <a:rPr lang="ru-RU" sz="1200" b="1" dirty="0" smtClean="0">
                          <a:latin typeface="Times New Roman" pitchFamily="18" charset="0"/>
                          <a:cs typeface="Times New Roman" pitchFamily="18" charset="0"/>
                        </a:rPr>
                        <a:t>Уточненный план  2019 год</a:t>
                      </a:r>
                      <a:endParaRPr lang="ru-RU" sz="1200" b="1" dirty="0">
                        <a:latin typeface="Times New Roman" pitchFamily="18" charset="0"/>
                        <a:cs typeface="Times New Roman" pitchFamily="18" charset="0"/>
                      </a:endParaRPr>
                    </a:p>
                  </a:txBody>
                  <a:tcPr marL="91439" marR="91439" marT="45722" marB="45722"/>
                </a:tc>
                <a:tc>
                  <a:txBody>
                    <a:bodyPr/>
                    <a:lstStyle/>
                    <a:p>
                      <a:pPr algn="ctr"/>
                      <a:r>
                        <a:rPr lang="ru-RU" sz="1200" b="1" dirty="0" smtClean="0">
                          <a:latin typeface="Times New Roman" pitchFamily="18" charset="0"/>
                          <a:cs typeface="Times New Roman" pitchFamily="18" charset="0"/>
                        </a:rPr>
                        <a:t>Факт исполнения 2019 год</a:t>
                      </a:r>
                      <a:endParaRPr lang="ru-RU" sz="1200" b="1" dirty="0">
                        <a:latin typeface="Times New Roman" pitchFamily="18" charset="0"/>
                        <a:cs typeface="Times New Roman" pitchFamily="18" charset="0"/>
                      </a:endParaRPr>
                    </a:p>
                  </a:txBody>
                  <a:tcPr marL="91439" marR="91439" marT="45722" marB="45722"/>
                </a:tc>
                <a:tc>
                  <a:txBody>
                    <a:bodyPr/>
                    <a:lstStyle/>
                    <a:p>
                      <a:pPr algn="ctr"/>
                      <a:r>
                        <a:rPr lang="ru-RU" sz="1200" b="1" dirty="0" smtClean="0">
                          <a:latin typeface="Times New Roman" pitchFamily="18" charset="0"/>
                          <a:cs typeface="Times New Roman" pitchFamily="18" charset="0"/>
                        </a:rPr>
                        <a:t>% исполнения</a:t>
                      </a:r>
                      <a:endParaRPr lang="ru-RU" sz="1200" b="1" dirty="0">
                        <a:latin typeface="Times New Roman" pitchFamily="18" charset="0"/>
                        <a:cs typeface="Times New Roman" pitchFamily="18" charset="0"/>
                      </a:endParaRPr>
                    </a:p>
                  </a:txBody>
                  <a:tcPr marL="91439" marR="91439" marT="45722" marB="45722"/>
                </a:tc>
                <a:tc>
                  <a:txBody>
                    <a:bodyPr/>
                    <a:lstStyle/>
                    <a:p>
                      <a:pPr algn="ctr"/>
                      <a:r>
                        <a:rPr lang="ru-RU" sz="1200" b="1" dirty="0" smtClean="0">
                          <a:latin typeface="Times New Roman" pitchFamily="18" charset="0"/>
                          <a:cs typeface="Times New Roman" pitchFamily="18" charset="0"/>
                        </a:rPr>
                        <a:t>Факт исполнения 2018 год</a:t>
                      </a:r>
                      <a:endParaRPr lang="ru-RU" sz="1200" b="1" dirty="0">
                        <a:latin typeface="Times New Roman" pitchFamily="18" charset="0"/>
                        <a:cs typeface="Times New Roman" pitchFamily="18" charset="0"/>
                      </a:endParaRPr>
                    </a:p>
                  </a:txBody>
                  <a:tcPr marL="91439" marR="91439" marT="45722" marB="45722"/>
                </a:tc>
                <a:tc>
                  <a:txBody>
                    <a:bodyPr/>
                    <a:lstStyle/>
                    <a:p>
                      <a:pPr algn="ctr"/>
                      <a:r>
                        <a:rPr lang="ru-RU" sz="1200" b="1" dirty="0" smtClean="0">
                          <a:latin typeface="Times New Roman" pitchFamily="18" charset="0"/>
                          <a:cs typeface="Times New Roman" pitchFamily="18" charset="0"/>
                        </a:rPr>
                        <a:t>Отклонение</a:t>
                      </a:r>
                      <a:endParaRPr lang="ru-RU" sz="1200" b="1" dirty="0">
                        <a:latin typeface="Times New Roman" pitchFamily="18" charset="0"/>
                        <a:cs typeface="Times New Roman" pitchFamily="18" charset="0"/>
                      </a:endParaRPr>
                    </a:p>
                  </a:txBody>
                  <a:tcPr marL="91439" marR="91439" marT="45722" marB="45722"/>
                </a:tc>
              </a:tr>
              <a:tr h="622559">
                <a:tc>
                  <a:txBody>
                    <a:bodyPr/>
                    <a:lstStyle/>
                    <a:p>
                      <a:r>
                        <a:rPr lang="ru-RU" sz="1600" b="1" dirty="0" smtClean="0">
                          <a:latin typeface="Times New Roman" pitchFamily="18" charset="0"/>
                          <a:cs typeface="Times New Roman" pitchFamily="18" charset="0"/>
                        </a:rPr>
                        <a:t>Безвозмездные поступления </a:t>
                      </a:r>
                      <a:endParaRPr lang="ru-RU" sz="1600" b="1" dirty="0">
                        <a:latin typeface="Times New Roman" pitchFamily="18" charset="0"/>
                        <a:cs typeface="Times New Roman" pitchFamily="18" charset="0"/>
                      </a:endParaRPr>
                    </a:p>
                  </a:txBody>
                  <a:tcPr marL="91439" marR="91439" marT="45722" marB="45722" anchor="b"/>
                </a:tc>
                <a:tc>
                  <a:txBody>
                    <a:bodyPr/>
                    <a:lstStyle/>
                    <a:p>
                      <a:pPr algn="r" fontAlgn="b"/>
                      <a:r>
                        <a:rPr lang="ru-RU" sz="1600" b="1" u="none" strike="noStrike" dirty="0" smtClean="0">
                          <a:latin typeface="Times New Roman" pitchFamily="18" charset="0"/>
                          <a:cs typeface="Times New Roman" pitchFamily="18" charset="0"/>
                        </a:rPr>
                        <a:t>479851,9</a:t>
                      </a:r>
                      <a:endParaRPr lang="ru-RU" sz="1600" b="1"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1" u="none" strike="noStrike" dirty="0" smtClean="0">
                          <a:latin typeface="Times New Roman" pitchFamily="18" charset="0"/>
                          <a:cs typeface="Times New Roman" pitchFamily="18" charset="0"/>
                        </a:rPr>
                        <a:t>452862,8</a:t>
                      </a:r>
                      <a:endParaRPr lang="ru-RU" sz="1600" b="1"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1" u="none" strike="noStrike" dirty="0" smtClean="0">
                          <a:latin typeface="Times New Roman" pitchFamily="18" charset="0"/>
                          <a:cs typeface="Times New Roman" pitchFamily="18" charset="0"/>
                        </a:rPr>
                        <a:t>94,4%</a:t>
                      </a:r>
                      <a:endParaRPr lang="ru-RU" sz="1600" b="1"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1" u="none" strike="noStrike" dirty="0" smtClean="0">
                          <a:latin typeface="Times New Roman" pitchFamily="18" charset="0"/>
                          <a:cs typeface="Times New Roman" pitchFamily="18" charset="0"/>
                        </a:rPr>
                        <a:t>440250,0</a:t>
                      </a:r>
                      <a:endParaRPr lang="ru-RU" sz="1600" b="1"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1" u="none" strike="noStrike" dirty="0" smtClean="0">
                          <a:latin typeface="Times New Roman" pitchFamily="18" charset="0"/>
                          <a:cs typeface="Times New Roman" pitchFamily="18" charset="0"/>
                        </a:rPr>
                        <a:t>+12612,8</a:t>
                      </a:r>
                      <a:endParaRPr lang="ru-RU" sz="1600" b="1" i="0" u="none" strike="noStrike" dirty="0">
                        <a:latin typeface="Times New Roman" pitchFamily="18" charset="0"/>
                        <a:cs typeface="Times New Roman" pitchFamily="18" charset="0"/>
                      </a:endParaRPr>
                    </a:p>
                  </a:txBody>
                  <a:tcPr marL="9525" marR="9525" marT="9525" marB="0" anchor="b"/>
                </a:tc>
              </a:tr>
              <a:tr h="571530">
                <a:tc>
                  <a:txBody>
                    <a:bodyPr/>
                    <a:lstStyle/>
                    <a:p>
                      <a:r>
                        <a:rPr lang="ru-RU" sz="1600" b="0" dirty="0" smtClean="0">
                          <a:latin typeface="Times New Roman" pitchFamily="18" charset="0"/>
                          <a:cs typeface="Times New Roman" pitchFamily="18" charset="0"/>
                        </a:rPr>
                        <a:t>Дотации</a:t>
                      </a:r>
                      <a:endParaRPr lang="ru-RU" sz="1600" b="0" dirty="0">
                        <a:latin typeface="Times New Roman" pitchFamily="18" charset="0"/>
                        <a:cs typeface="Times New Roman" pitchFamily="18" charset="0"/>
                      </a:endParaRPr>
                    </a:p>
                  </a:txBody>
                  <a:tcPr marL="91439" marR="91439" marT="45722" marB="45722" anchor="b"/>
                </a:tc>
                <a:tc>
                  <a:txBody>
                    <a:bodyPr/>
                    <a:lstStyle/>
                    <a:p>
                      <a:pPr algn="r" fontAlgn="b"/>
                      <a:r>
                        <a:rPr lang="ru-RU" sz="1600" b="0" u="none" strike="noStrike" dirty="0" smtClean="0">
                          <a:latin typeface="Times New Roman" pitchFamily="18" charset="0"/>
                          <a:cs typeface="Times New Roman" pitchFamily="18" charset="0"/>
                        </a:rPr>
                        <a:t>72458,0</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0" u="none" strike="noStrike" dirty="0" smtClean="0">
                          <a:latin typeface="Times New Roman" pitchFamily="18" charset="0"/>
                          <a:cs typeface="Times New Roman" pitchFamily="18" charset="0"/>
                        </a:rPr>
                        <a:t>72458,0</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0" u="none" strike="noStrike" dirty="0">
                          <a:latin typeface="Times New Roman" pitchFamily="18" charset="0"/>
                          <a:cs typeface="Times New Roman" pitchFamily="18" charset="0"/>
                        </a:rPr>
                        <a:t>100,0%</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0" u="none" strike="noStrike" dirty="0" smtClean="0">
                          <a:latin typeface="Times New Roman" pitchFamily="18" charset="0"/>
                          <a:cs typeface="Times New Roman" pitchFamily="18" charset="0"/>
                        </a:rPr>
                        <a:t>820509,5</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0" u="none" strike="noStrike" dirty="0" smtClean="0">
                          <a:latin typeface="Times New Roman" pitchFamily="18" charset="0"/>
                          <a:cs typeface="Times New Roman" pitchFamily="18" charset="0"/>
                        </a:rPr>
                        <a:t>+9948,5</a:t>
                      </a:r>
                      <a:endParaRPr lang="ru-RU" sz="1600" b="0" i="0" u="none" strike="noStrike" dirty="0">
                        <a:latin typeface="Times New Roman" pitchFamily="18" charset="0"/>
                        <a:cs typeface="Times New Roman" pitchFamily="18" charset="0"/>
                      </a:endParaRPr>
                    </a:p>
                  </a:txBody>
                  <a:tcPr marL="9525" marR="9525" marT="9525" marB="0" anchor="b"/>
                </a:tc>
              </a:tr>
              <a:tr h="571530">
                <a:tc>
                  <a:txBody>
                    <a:bodyPr/>
                    <a:lstStyle/>
                    <a:p>
                      <a:r>
                        <a:rPr lang="ru-RU" sz="1600" b="0" dirty="0" smtClean="0">
                          <a:latin typeface="Times New Roman" pitchFamily="18" charset="0"/>
                          <a:cs typeface="Times New Roman" pitchFamily="18" charset="0"/>
                        </a:rPr>
                        <a:t>Субсидии</a:t>
                      </a:r>
                      <a:endParaRPr lang="ru-RU" sz="1600" b="0" dirty="0">
                        <a:latin typeface="Times New Roman" pitchFamily="18" charset="0"/>
                        <a:cs typeface="Times New Roman" pitchFamily="18" charset="0"/>
                      </a:endParaRPr>
                    </a:p>
                  </a:txBody>
                  <a:tcPr marL="91439" marR="91439" marT="45722" marB="45722" anchor="b"/>
                </a:tc>
                <a:tc>
                  <a:txBody>
                    <a:bodyPr/>
                    <a:lstStyle/>
                    <a:p>
                      <a:pPr algn="r" fontAlgn="b"/>
                      <a:r>
                        <a:rPr lang="ru-RU" sz="1600" b="0" u="none" strike="noStrike" dirty="0" smtClean="0">
                          <a:latin typeface="Times New Roman" pitchFamily="18" charset="0"/>
                          <a:cs typeface="Times New Roman" pitchFamily="18" charset="0"/>
                        </a:rPr>
                        <a:t>98939,9</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0" u="none" strike="noStrike" dirty="0" smtClean="0">
                          <a:latin typeface="Times New Roman" pitchFamily="18" charset="0"/>
                          <a:cs typeface="Times New Roman" pitchFamily="18" charset="0"/>
                        </a:rPr>
                        <a:t>78268,7</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0" u="none" strike="noStrike" dirty="0" smtClean="0">
                          <a:latin typeface="Times New Roman" pitchFamily="18" charset="0"/>
                          <a:cs typeface="Times New Roman" pitchFamily="18" charset="0"/>
                        </a:rPr>
                        <a:t>79,1%</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0" u="none" strike="noStrike" dirty="0" smtClean="0">
                          <a:latin typeface="Times New Roman" pitchFamily="18" charset="0"/>
                          <a:cs typeface="Times New Roman" pitchFamily="18" charset="0"/>
                        </a:rPr>
                        <a:t>108617,1</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0" u="none" strike="noStrike" dirty="0" smtClean="0">
                          <a:latin typeface="Times New Roman" pitchFamily="18" charset="0"/>
                          <a:cs typeface="Times New Roman" pitchFamily="18" charset="0"/>
                        </a:rPr>
                        <a:t>-30348,4</a:t>
                      </a:r>
                      <a:endParaRPr lang="ru-RU" sz="1600" b="0" i="0" u="none" strike="noStrike" dirty="0">
                        <a:latin typeface="Times New Roman" pitchFamily="18" charset="0"/>
                        <a:cs typeface="Times New Roman" pitchFamily="18" charset="0"/>
                      </a:endParaRPr>
                    </a:p>
                  </a:txBody>
                  <a:tcPr marL="9525" marR="9525" marT="9525" marB="0" anchor="b"/>
                </a:tc>
              </a:tr>
              <a:tr h="571530">
                <a:tc>
                  <a:txBody>
                    <a:bodyPr/>
                    <a:lstStyle/>
                    <a:p>
                      <a:r>
                        <a:rPr lang="ru-RU" sz="1600" b="0" dirty="0" smtClean="0">
                          <a:latin typeface="Times New Roman" pitchFamily="18" charset="0"/>
                          <a:cs typeface="Times New Roman" pitchFamily="18" charset="0"/>
                        </a:rPr>
                        <a:t>Субвенции</a:t>
                      </a:r>
                      <a:endParaRPr lang="ru-RU" sz="1600" b="0" dirty="0">
                        <a:latin typeface="Times New Roman" pitchFamily="18" charset="0"/>
                        <a:cs typeface="Times New Roman" pitchFamily="18" charset="0"/>
                      </a:endParaRPr>
                    </a:p>
                  </a:txBody>
                  <a:tcPr marL="91439" marR="91439" marT="45722" marB="45722" anchor="b"/>
                </a:tc>
                <a:tc>
                  <a:txBody>
                    <a:bodyPr/>
                    <a:lstStyle/>
                    <a:p>
                      <a:pPr algn="r" fontAlgn="b"/>
                      <a:r>
                        <a:rPr lang="ru-RU" sz="1600" b="0" u="none" strike="noStrike" dirty="0" smtClean="0">
                          <a:latin typeface="Times New Roman" pitchFamily="18" charset="0"/>
                          <a:cs typeface="Times New Roman" pitchFamily="18" charset="0"/>
                        </a:rPr>
                        <a:t>274900,2</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0" u="none" strike="noStrike" dirty="0" smtClean="0">
                          <a:latin typeface="Times New Roman" pitchFamily="18" charset="0"/>
                          <a:cs typeface="Times New Roman" pitchFamily="18" charset="0"/>
                        </a:rPr>
                        <a:t>274898,8</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0" u="none" strike="noStrike" dirty="0" smtClean="0">
                          <a:latin typeface="Times New Roman" pitchFamily="18" charset="0"/>
                          <a:cs typeface="Times New Roman" pitchFamily="18" charset="0"/>
                        </a:rPr>
                        <a:t>100,0%</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0" u="none" strike="noStrike" dirty="0" smtClean="0">
                          <a:latin typeface="Times New Roman" pitchFamily="18" charset="0"/>
                          <a:cs typeface="Times New Roman" pitchFamily="18" charset="0"/>
                        </a:rPr>
                        <a:t>261096,9</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0" u="none" strike="noStrike" dirty="0" smtClean="0">
                          <a:latin typeface="Times New Roman" pitchFamily="18" charset="0"/>
                          <a:cs typeface="Times New Roman" pitchFamily="18" charset="0"/>
                        </a:rPr>
                        <a:t>+13801,9</a:t>
                      </a:r>
                      <a:endParaRPr lang="ru-RU" sz="1600" b="0" i="0" u="none" strike="noStrike" dirty="0">
                        <a:latin typeface="Times New Roman" pitchFamily="18" charset="0"/>
                        <a:cs typeface="Times New Roman" pitchFamily="18" charset="0"/>
                      </a:endParaRPr>
                    </a:p>
                  </a:txBody>
                  <a:tcPr marL="9525" marR="9525" marT="9525" marB="0" anchor="b"/>
                </a:tc>
              </a:tr>
              <a:tr h="642971">
                <a:tc>
                  <a:txBody>
                    <a:bodyPr/>
                    <a:lstStyle/>
                    <a:p>
                      <a:r>
                        <a:rPr lang="ru-RU" sz="1600" b="0" dirty="0" smtClean="0">
                          <a:latin typeface="Times New Roman" pitchFamily="18" charset="0"/>
                          <a:cs typeface="Times New Roman" pitchFamily="18" charset="0"/>
                        </a:rPr>
                        <a:t>Иные межбюджетные трансферты</a:t>
                      </a:r>
                      <a:endParaRPr lang="ru-RU" sz="1600" b="0" dirty="0">
                        <a:latin typeface="Times New Roman" pitchFamily="18" charset="0"/>
                        <a:cs typeface="Times New Roman" pitchFamily="18" charset="0"/>
                      </a:endParaRPr>
                    </a:p>
                  </a:txBody>
                  <a:tcPr marL="91439" marR="91439" marT="45722" marB="45722" anchor="b"/>
                </a:tc>
                <a:tc>
                  <a:txBody>
                    <a:bodyPr/>
                    <a:lstStyle/>
                    <a:p>
                      <a:pPr algn="r" fontAlgn="b"/>
                      <a:r>
                        <a:rPr lang="ru-RU" sz="1600" b="0" u="none" strike="noStrike" dirty="0" smtClean="0">
                          <a:latin typeface="Times New Roman" pitchFamily="18" charset="0"/>
                          <a:cs typeface="Times New Roman" pitchFamily="18" charset="0"/>
                        </a:rPr>
                        <a:t>33553,8</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0" u="none" strike="noStrike" dirty="0" smtClean="0">
                          <a:latin typeface="Times New Roman" pitchFamily="18" charset="0"/>
                          <a:cs typeface="Times New Roman" pitchFamily="18" charset="0"/>
                        </a:rPr>
                        <a:t>27237,3</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0" u="none" strike="noStrike" dirty="0" smtClean="0">
                          <a:latin typeface="Times New Roman" pitchFamily="18" charset="0"/>
                          <a:cs typeface="Times New Roman" pitchFamily="18" charset="0"/>
                        </a:rPr>
                        <a:t>81,2%</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0" u="none" strike="noStrike" dirty="0" smtClean="0">
                          <a:latin typeface="Times New Roman" pitchFamily="18" charset="0"/>
                          <a:cs typeface="Times New Roman" pitchFamily="18" charset="0"/>
                        </a:rPr>
                        <a:t>8026,5</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0" u="none" strike="noStrike" dirty="0" smtClean="0">
                          <a:latin typeface="Times New Roman" pitchFamily="18" charset="0"/>
                          <a:cs typeface="Times New Roman" pitchFamily="18" charset="0"/>
                        </a:rPr>
                        <a:t>+19210,8</a:t>
                      </a:r>
                      <a:endParaRPr lang="ru-RU" sz="1600" b="0" i="0" u="none" strike="noStrike" dirty="0">
                        <a:latin typeface="Times New Roman" pitchFamily="18" charset="0"/>
                        <a:cs typeface="Times New Roman" pitchFamily="18" charset="0"/>
                      </a:endParaRPr>
                    </a:p>
                  </a:txBody>
                  <a:tcPr marL="9525" marR="9525" marT="9525" marB="0" anchor="b"/>
                </a:tc>
              </a:tr>
              <a:tr h="663383">
                <a:tc>
                  <a:txBody>
                    <a:bodyPr/>
                    <a:lstStyle/>
                    <a:p>
                      <a:r>
                        <a:rPr lang="ru-RU" sz="1600" b="0" dirty="0" smtClean="0">
                          <a:latin typeface="Times New Roman" pitchFamily="18" charset="0"/>
                          <a:cs typeface="Times New Roman" pitchFamily="18" charset="0"/>
                        </a:rPr>
                        <a:t>Доходы бюджета  района -  Всего </a:t>
                      </a:r>
                      <a:endParaRPr lang="ru-RU" sz="1600" b="0" dirty="0">
                        <a:latin typeface="Times New Roman" pitchFamily="18" charset="0"/>
                        <a:cs typeface="Times New Roman" pitchFamily="18" charset="0"/>
                      </a:endParaRPr>
                    </a:p>
                  </a:txBody>
                  <a:tcPr marL="91439" marR="91439" marT="45722" marB="45722" anchor="b"/>
                </a:tc>
                <a:tc>
                  <a:txBody>
                    <a:bodyPr/>
                    <a:lstStyle/>
                    <a:p>
                      <a:pPr algn="r" fontAlgn="b"/>
                      <a:r>
                        <a:rPr lang="ru-RU" sz="1600" b="0" u="none" strike="noStrike" dirty="0" smtClean="0">
                          <a:latin typeface="Times New Roman" pitchFamily="18" charset="0"/>
                          <a:cs typeface="Times New Roman" pitchFamily="18" charset="0"/>
                        </a:rPr>
                        <a:t>747826,9</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0" u="none" strike="noStrike" dirty="0" smtClean="0">
                          <a:latin typeface="Times New Roman" pitchFamily="18" charset="0"/>
                          <a:cs typeface="Times New Roman" pitchFamily="18" charset="0"/>
                        </a:rPr>
                        <a:t>750469,3</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0" u="none" strike="noStrike" dirty="0" smtClean="0">
                          <a:latin typeface="Times New Roman" pitchFamily="18" charset="0"/>
                          <a:cs typeface="Times New Roman" pitchFamily="18" charset="0"/>
                        </a:rPr>
                        <a:t>100,4%</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0" u="none" strike="noStrike" dirty="0" smtClean="0">
                          <a:latin typeface="Times New Roman" pitchFamily="18" charset="0"/>
                          <a:cs typeface="Times New Roman" pitchFamily="18" charset="0"/>
                        </a:rPr>
                        <a:t>679558,6</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0" u="none" strike="noStrike" dirty="0" smtClean="0">
                          <a:latin typeface="Times New Roman" pitchFamily="18" charset="0"/>
                          <a:cs typeface="Times New Roman" pitchFamily="18" charset="0"/>
                        </a:rPr>
                        <a:t>+70910,7</a:t>
                      </a:r>
                      <a:endParaRPr lang="ru-RU" sz="1600" b="0" i="0" u="none" strike="noStrike" dirty="0">
                        <a:latin typeface="Times New Roman" pitchFamily="18" charset="0"/>
                        <a:cs typeface="Times New Roman" pitchFamily="18" charset="0"/>
                      </a:endParaRPr>
                    </a:p>
                  </a:txBody>
                  <a:tcPr marL="9525" marR="9525" marT="9525" marB="0" anchor="b"/>
                </a:tc>
              </a:tr>
            </a:tbl>
          </a:graphicData>
        </a:graphic>
      </p:graphicFrame>
      <p:pic>
        <p:nvPicPr>
          <p:cNvPr id="16445" name="Picture 69" descr="C:\Users\Елена\Desktop\Документы\картинки могоча\Картинки Могоча\887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14563" y="4857750"/>
            <a:ext cx="5214937" cy="185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E6DCAC"/>
            </a:gs>
            <a:gs pos="12000">
              <a:srgbClr val="E6D78A"/>
            </a:gs>
            <a:gs pos="30000">
              <a:srgbClr val="C7AC4C"/>
            </a:gs>
            <a:gs pos="45000">
              <a:srgbClr val="E6D78A"/>
            </a:gs>
            <a:gs pos="77000">
              <a:srgbClr val="C7AC4C"/>
            </a:gs>
            <a:gs pos="100000">
              <a:srgbClr val="E6DCAC"/>
            </a:gs>
          </a:gsLst>
          <a:lin ang="13500000" scaled="1"/>
        </a:gradFill>
        <a:effectLst/>
      </p:bgPr>
    </p:bg>
    <p:spTree>
      <p:nvGrpSpPr>
        <p:cNvPr id="1" name=""/>
        <p:cNvGrpSpPr/>
        <p:nvPr/>
      </p:nvGrpSpPr>
      <p:grpSpPr>
        <a:xfrm>
          <a:off x="0" y="0"/>
          <a:ext cx="0" cy="0"/>
          <a:chOff x="0" y="0"/>
          <a:chExt cx="0" cy="0"/>
        </a:xfrm>
      </p:grpSpPr>
      <p:sp>
        <p:nvSpPr>
          <p:cNvPr id="3076" name="Заголовок 1"/>
          <p:cNvSpPr>
            <a:spLocks noGrp="1"/>
          </p:cNvSpPr>
          <p:nvPr>
            <p:ph type="title"/>
          </p:nvPr>
        </p:nvSpPr>
        <p:spPr>
          <a:xfrm>
            <a:off x="142875" y="0"/>
            <a:ext cx="8858250" cy="714375"/>
          </a:xfrm>
          <a:gradFill rotWithShape="1">
            <a:gsLst>
              <a:gs pos="0">
                <a:srgbClr val="E6DCAC"/>
              </a:gs>
              <a:gs pos="12000">
                <a:srgbClr val="E6D78A"/>
              </a:gs>
              <a:gs pos="30000">
                <a:srgbClr val="C7AC4C"/>
              </a:gs>
              <a:gs pos="45000">
                <a:srgbClr val="E6D78A"/>
              </a:gs>
              <a:gs pos="77000">
                <a:srgbClr val="C7AC4C"/>
              </a:gs>
              <a:gs pos="100000">
                <a:srgbClr val="E6DCAC"/>
              </a:gs>
            </a:gsLst>
            <a:lin ang="5400000"/>
          </a:gradFill>
        </p:spPr>
        <p:txBody>
          <a:bodyPr/>
          <a:lstStyle/>
          <a:p>
            <a:r>
              <a:rPr lang="ru-RU" altLang="ru-RU" sz="2000" b="1" smtClean="0">
                <a:solidFill>
                  <a:srgbClr val="002060"/>
                </a:solidFill>
                <a:latin typeface="Times New Roman" panose="02020603050405020304" pitchFamily="18" charset="0"/>
                <a:cs typeface="Times New Roman" panose="02020603050405020304" pitchFamily="18" charset="0"/>
              </a:rPr>
              <a:t>Структура налоговых и неналоговых доходов за 2019 год</a:t>
            </a:r>
          </a:p>
        </p:txBody>
      </p:sp>
      <p:graphicFrame>
        <p:nvGraphicFramePr>
          <p:cNvPr id="2" name="Содержимое 3"/>
          <p:cNvGraphicFramePr>
            <a:graphicFrameLocks noGrp="1"/>
          </p:cNvGraphicFramePr>
          <p:nvPr>
            <p:ph idx="1"/>
          </p:nvPr>
        </p:nvGraphicFramePr>
        <p:xfrm>
          <a:off x="336550" y="765175"/>
          <a:ext cx="8256588" cy="58991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7410" name="Picture 8" descr="https://avatars.mds.yandex.net/get-pdb/1876838/c7a63705-3f10-45f9-b5d5-87b0bf4ab1d3/s1200?webp=fals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605264">
            <a:off x="4532313" y="3400425"/>
            <a:ext cx="4344987" cy="305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1" name="Заголовок 1"/>
          <p:cNvSpPr>
            <a:spLocks noGrp="1"/>
          </p:cNvSpPr>
          <p:nvPr>
            <p:ph type="title"/>
          </p:nvPr>
        </p:nvSpPr>
        <p:spPr>
          <a:xfrm>
            <a:off x="4429125" y="142875"/>
            <a:ext cx="4572000" cy="3357563"/>
          </a:xfrm>
        </p:spPr>
        <p:txBody>
          <a:bodyPr/>
          <a:lstStyle/>
          <a:p>
            <a:r>
              <a:rPr lang="ru-RU" altLang="ru-RU" sz="2000" b="1" smtClean="0">
                <a:solidFill>
                  <a:srgbClr val="002060"/>
                </a:solidFill>
                <a:latin typeface="Times New Roman" panose="02020603050405020304" pitchFamily="18" charset="0"/>
                <a:cs typeface="Times New Roman" panose="02020603050405020304" pitchFamily="18" charset="0"/>
              </a:rPr>
              <a:t>Основные источники поступлений собственных доходов в бюджет муниципального района это налоговые доходы, доля которых в общем объеме поступлений собственных доходов составляет  94%, из них налог на доходы физических лиц составляет  36,4% Налог на добычу полезных ископаемых 48,4% </a:t>
            </a:r>
            <a:endParaRPr lang="ru-RU" altLang="ru-RU" sz="2000" smtClean="0">
              <a:solidFill>
                <a:srgbClr val="002060"/>
              </a:solidFill>
              <a:latin typeface="Times New Roman" panose="02020603050405020304" pitchFamily="18" charset="0"/>
              <a:cs typeface="Times New Roman" panose="02020603050405020304" pitchFamily="18" charset="0"/>
            </a:endParaRPr>
          </a:p>
        </p:txBody>
      </p:sp>
      <p:pic>
        <p:nvPicPr>
          <p:cNvPr id="17412" name="Picture 4" descr="C:\Users\Елена\Desktop\Документы\картинки могоча\Картинки Могоча\растение.jpg"/>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a:xfrm rot="20841569">
            <a:off x="428625" y="571500"/>
            <a:ext cx="3614738" cy="2425700"/>
          </a:xfrm>
          <a:noFill/>
        </p:spPr>
      </p:pic>
      <p:sp>
        <p:nvSpPr>
          <p:cNvPr id="17413" name="Прямоугольник 5"/>
          <p:cNvSpPr>
            <a:spLocks noChangeArrowheads="1"/>
          </p:cNvSpPr>
          <p:nvPr/>
        </p:nvSpPr>
        <p:spPr bwMode="auto">
          <a:xfrm>
            <a:off x="142875" y="3286125"/>
            <a:ext cx="4572000" cy="347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000" b="1">
                <a:solidFill>
                  <a:srgbClr val="C00000"/>
                </a:solidFill>
                <a:latin typeface="Times New Roman" panose="02020603050405020304" pitchFamily="18" charset="0"/>
                <a:cs typeface="Times New Roman" panose="02020603050405020304" pitchFamily="18" charset="0"/>
              </a:rPr>
              <a:t>Доля неналоговых доходов в общем объеме поступлений собственных доходов за отчетный период составила 6%. Объем собственных доходов бюджета муниципального района по сравнению с 2018 годом увеличился на +58297,9тыс. руб., в том числе налоговые доходы увеличились на + 59851,2тыс. руб., неналоговые доходы уменьшились на 1553,3 тыс. руб</a:t>
            </a:r>
            <a:r>
              <a:rPr lang="ru-RU" altLang="ru-RU" sz="2000">
                <a:solidFill>
                  <a:srgbClr val="002060"/>
                </a:solidFill>
                <a:latin typeface="Times New Roman" panose="02020603050405020304" pitchFamily="18" charset="0"/>
                <a:cs typeface="Times New Roman" panose="02020603050405020304" pitchFamily="18" charset="0"/>
              </a:rPr>
              <a:t>.</a:t>
            </a:r>
            <a:endParaRPr lang="ru-RU" altLang="ru-RU" sz="2000"/>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9CB86E"/>
            </a:gs>
            <a:gs pos="100000">
              <a:srgbClr val="156B13"/>
            </a:gs>
          </a:gsLst>
          <a:lin ang="13500000" scaled="1"/>
        </a:gradFill>
        <a:effectLst/>
      </p:bgPr>
    </p:bg>
    <p:spTree>
      <p:nvGrpSpPr>
        <p:cNvPr id="1" name=""/>
        <p:cNvGrpSpPr/>
        <p:nvPr/>
      </p:nvGrpSpPr>
      <p:grpSpPr>
        <a:xfrm>
          <a:off x="0" y="0"/>
          <a:ext cx="0" cy="0"/>
          <a:chOff x="0" y="0"/>
          <a:chExt cx="0" cy="0"/>
        </a:xfrm>
      </p:grpSpPr>
      <p:pic>
        <p:nvPicPr>
          <p:cNvPr id="18434" name="Содержимое 9" descr="7EnergySavingIdeas-999x666.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72063" y="571500"/>
            <a:ext cx="3929062" cy="328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5" name="Picture 3" descr="C:\Users\Елена\Desktop\Документы\бюджет исполн 2019\Исполнение год  2019 год\че-овек-си-я-на-монетках-79819644.jpg"/>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214313" y="3714750"/>
            <a:ext cx="3714750" cy="3143250"/>
          </a:xfrm>
          <a:noFill/>
        </p:spPr>
      </p:pic>
      <p:sp>
        <p:nvSpPr>
          <p:cNvPr id="4" name="Заголовок 3"/>
          <p:cNvSpPr>
            <a:spLocks noGrp="1"/>
          </p:cNvSpPr>
          <p:nvPr>
            <p:ph type="title"/>
          </p:nvPr>
        </p:nvSpPr>
        <p:spPr>
          <a:xfrm>
            <a:off x="457200" y="0"/>
            <a:ext cx="8229600" cy="928688"/>
          </a:xfrm>
        </p:spPr>
        <p:txBody>
          <a:bodyPr rtlCol="0">
            <a:normAutofit fontScale="90000"/>
          </a:bodyPr>
          <a:lstStyle/>
          <a:p>
            <a:pPr fontAlgn="auto">
              <a:spcAft>
                <a:spcPts val="0"/>
              </a:spcAft>
              <a:defRPr/>
            </a:pPr>
            <a:r>
              <a:rPr lang="ru-RU" sz="3600" b="1" dirty="0" smtClean="0">
                <a:solidFill>
                  <a:srgbClr val="C00000"/>
                </a:solidFill>
                <a:latin typeface="Times New Roman" pitchFamily="18" charset="0"/>
                <a:cs typeface="Times New Roman" pitchFamily="18" charset="0"/>
              </a:rPr>
              <a:t>Безвозмездные поступления</a:t>
            </a:r>
            <a:r>
              <a:rPr lang="ru-RU" sz="2800" dirty="0" smtClean="0">
                <a:solidFill>
                  <a:srgbClr val="C00000"/>
                </a:solidFill>
                <a:latin typeface="Times New Roman" pitchFamily="18" charset="0"/>
                <a:cs typeface="Times New Roman" pitchFamily="18" charset="0"/>
              </a:rPr>
              <a:t/>
            </a:r>
            <a:br>
              <a:rPr lang="ru-RU" sz="2800" dirty="0" smtClean="0">
                <a:solidFill>
                  <a:srgbClr val="C00000"/>
                </a:solidFill>
                <a:latin typeface="Times New Roman" pitchFamily="18" charset="0"/>
                <a:cs typeface="Times New Roman" pitchFamily="18" charset="0"/>
              </a:rPr>
            </a:br>
            <a:endParaRPr lang="ru-RU" sz="2800" dirty="0">
              <a:solidFill>
                <a:srgbClr val="C00000"/>
              </a:solidFill>
              <a:latin typeface="Times New Roman" pitchFamily="18" charset="0"/>
              <a:cs typeface="Times New Roman" pitchFamily="18" charset="0"/>
            </a:endParaRPr>
          </a:p>
        </p:txBody>
      </p:sp>
      <p:sp>
        <p:nvSpPr>
          <p:cNvPr id="5" name="Содержимое 4"/>
          <p:cNvSpPr>
            <a:spLocks noGrp="1"/>
          </p:cNvSpPr>
          <p:nvPr>
            <p:ph sz="half" idx="1"/>
          </p:nvPr>
        </p:nvSpPr>
        <p:spPr>
          <a:xfrm>
            <a:off x="142875" y="642938"/>
            <a:ext cx="4500563" cy="3286125"/>
          </a:xfrm>
        </p:spPr>
        <p:txBody>
          <a:bodyPr rtlCol="0">
            <a:noAutofit/>
          </a:bodyPr>
          <a:lstStyle/>
          <a:p>
            <a:pPr fontAlgn="auto">
              <a:spcAft>
                <a:spcPts val="0"/>
              </a:spcAft>
              <a:buFont typeface="Arial" panose="020B0604020202020204" pitchFamily="34" charset="0"/>
              <a:buNone/>
              <a:defRPr/>
            </a:pPr>
            <a:r>
              <a:rPr lang="ru-RU" sz="1800" b="1" dirty="0" smtClean="0">
                <a:solidFill>
                  <a:srgbClr val="FFC000"/>
                </a:solidFill>
                <a:latin typeface="Times New Roman" pitchFamily="18" charset="0"/>
                <a:cs typeface="Times New Roman" pitchFamily="18" charset="0"/>
              </a:rPr>
              <a:t>-Дотации (от латинского “</a:t>
            </a:r>
            <a:r>
              <a:rPr lang="ru-RU" sz="1800" b="1" dirty="0" err="1" smtClean="0">
                <a:solidFill>
                  <a:srgbClr val="FFC000"/>
                </a:solidFill>
                <a:latin typeface="Times New Roman" pitchFamily="18" charset="0"/>
                <a:cs typeface="Times New Roman" pitchFamily="18" charset="0"/>
              </a:rPr>
              <a:t>Dotatio</a:t>
            </a:r>
            <a:r>
              <a:rPr lang="ru-RU" sz="1800" b="1" dirty="0" smtClean="0">
                <a:solidFill>
                  <a:srgbClr val="FFC000"/>
                </a:solidFill>
                <a:latin typeface="Times New Roman" pitchFamily="18" charset="0"/>
                <a:cs typeface="Times New Roman" pitchFamily="18" charset="0"/>
              </a:rPr>
              <a:t>” – дар, пожертвование) - предоставляются на безвозмездной безвозвратной основе без установления направлений и условий их использования</a:t>
            </a:r>
            <a:endParaRPr lang="ru-RU" sz="1800" b="1" dirty="0" smtClean="0">
              <a:solidFill>
                <a:schemeClr val="accent6">
                  <a:lumMod val="50000"/>
                </a:schemeClr>
              </a:solidFill>
              <a:latin typeface="Times New Roman" pitchFamily="18" charset="0"/>
              <a:cs typeface="Times New Roman" pitchFamily="18" charset="0"/>
            </a:endParaRPr>
          </a:p>
          <a:p>
            <a:pPr algn="r" fontAlgn="auto">
              <a:spcAft>
                <a:spcPts val="0"/>
              </a:spcAft>
              <a:buFont typeface="Arial" panose="020B0604020202020204" pitchFamily="34" charset="0"/>
              <a:buNone/>
              <a:defRPr/>
            </a:pPr>
            <a:r>
              <a:rPr lang="ru-RU" sz="1800" b="1" dirty="0" smtClean="0">
                <a:solidFill>
                  <a:srgbClr val="002060"/>
                </a:solidFill>
                <a:latin typeface="Times New Roman" pitchFamily="18" charset="0"/>
                <a:cs typeface="Times New Roman" pitchFamily="18" charset="0"/>
              </a:rPr>
              <a:t>-Субвенции (от латинского “</a:t>
            </a:r>
            <a:r>
              <a:rPr lang="ru-RU" sz="1800" b="1" dirty="0" err="1" smtClean="0">
                <a:solidFill>
                  <a:srgbClr val="002060"/>
                </a:solidFill>
                <a:latin typeface="Times New Roman" pitchFamily="18" charset="0"/>
                <a:cs typeface="Times New Roman" pitchFamily="18" charset="0"/>
              </a:rPr>
              <a:t>Subvenire</a:t>
            </a:r>
            <a:r>
              <a:rPr lang="ru-RU" sz="1800" b="1" dirty="0" smtClean="0">
                <a:solidFill>
                  <a:srgbClr val="002060"/>
                </a:solidFill>
                <a:latin typeface="Times New Roman" pitchFamily="18" charset="0"/>
                <a:cs typeface="Times New Roman" pitchFamily="18" charset="0"/>
              </a:rPr>
              <a:t>” – приходить на помощь)- предоставляются на финансирование “переданных” полномочий другим публично-правовым образованиям</a:t>
            </a:r>
          </a:p>
          <a:p>
            <a:pPr algn="r" fontAlgn="auto">
              <a:spcAft>
                <a:spcPts val="0"/>
              </a:spcAft>
              <a:buFont typeface="Arial" panose="020B0604020202020204" pitchFamily="34" charset="0"/>
              <a:buNone/>
              <a:defRPr/>
            </a:pPr>
            <a:endParaRPr lang="ru-RU" sz="1600" b="1" dirty="0" smtClean="0">
              <a:solidFill>
                <a:srgbClr val="002060"/>
              </a:solidFill>
              <a:latin typeface="Times New Roman" pitchFamily="18" charset="0"/>
              <a:cs typeface="Times New Roman" pitchFamily="18" charset="0"/>
            </a:endParaRPr>
          </a:p>
          <a:p>
            <a:pPr fontAlgn="auto">
              <a:spcAft>
                <a:spcPts val="0"/>
              </a:spcAft>
              <a:buFont typeface="Arial" panose="020B0604020202020204" pitchFamily="34" charset="0"/>
              <a:buNone/>
              <a:defRPr/>
            </a:pPr>
            <a:endParaRPr lang="ru-RU" sz="1800" dirty="0"/>
          </a:p>
        </p:txBody>
      </p:sp>
      <p:sp>
        <p:nvSpPr>
          <p:cNvPr id="18438" name="Прямоугольник 6"/>
          <p:cNvSpPr>
            <a:spLocks noChangeArrowheads="1"/>
          </p:cNvSpPr>
          <p:nvPr/>
        </p:nvSpPr>
        <p:spPr bwMode="auto">
          <a:xfrm>
            <a:off x="4143375" y="3786188"/>
            <a:ext cx="4786313"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pPr>
            <a:endParaRPr lang="ru-RU" altLang="ru-RU" b="1">
              <a:solidFill>
                <a:srgbClr val="C00000"/>
              </a:solidFill>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ru-RU" altLang="ru-RU" b="1">
              <a:solidFill>
                <a:srgbClr val="C00000"/>
              </a:solidFill>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r>
              <a:rPr lang="ru-RU" altLang="ru-RU" b="1">
                <a:solidFill>
                  <a:srgbClr val="C00000"/>
                </a:solidFill>
                <a:latin typeface="Times New Roman" panose="02020603050405020304" pitchFamily="18" charset="0"/>
                <a:cs typeface="Times New Roman" panose="02020603050405020304" pitchFamily="18" charset="0"/>
              </a:rPr>
              <a:t>-Субсидии (от латинского “Subsidium” – поддержка) - предоставляется на условиях долевого софинансирования расходов других бюджетов</a:t>
            </a:r>
          </a:p>
          <a:p>
            <a:pPr eaLnBrk="1" hangingPunct="1">
              <a:buFont typeface="Arial" panose="020B0604020202020204" pitchFamily="34" charset="0"/>
              <a:buNone/>
            </a:pPr>
            <a:endParaRPr lang="ru-RU" altLang="ru-RU" b="1">
              <a:solidFill>
                <a:srgbClr val="C00000"/>
              </a:solidFill>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r>
              <a:rPr lang="ru-RU" altLang="ru-RU" b="1">
                <a:solidFill>
                  <a:srgbClr val="006600"/>
                </a:solidFill>
                <a:latin typeface="Times New Roman" panose="02020603050405020304" pitchFamily="18" charset="0"/>
                <a:cs typeface="Times New Roman" panose="02020603050405020304" pitchFamily="18" charset="0"/>
              </a:rPr>
              <a:t>-Иные межбюджетные трансферты – предоставляются на определенные цели</a:t>
            </a:r>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100" name="Заголовок 1"/>
          <p:cNvSpPr>
            <a:spLocks noGrp="1"/>
          </p:cNvSpPr>
          <p:nvPr>
            <p:ph type="title"/>
          </p:nvPr>
        </p:nvSpPr>
        <p:spPr>
          <a:xfrm>
            <a:off x="142875" y="142875"/>
            <a:ext cx="9001125" cy="500063"/>
          </a:xfrm>
        </p:spPr>
        <p:txBody>
          <a:bodyPr/>
          <a:lstStyle/>
          <a:p>
            <a:r>
              <a:rPr lang="ru-RU" altLang="ru-RU" sz="2800" b="1" smtClean="0">
                <a:solidFill>
                  <a:srgbClr val="002060"/>
                </a:solidFill>
                <a:latin typeface="Times New Roman" panose="02020603050405020304" pitchFamily="18" charset="0"/>
                <a:cs typeface="Times New Roman" panose="02020603050405020304" pitchFamily="18" charset="0"/>
              </a:rPr>
              <a:t>Структура безвозмездных поступлений в 2019 году</a:t>
            </a:r>
          </a:p>
        </p:txBody>
      </p:sp>
      <p:graphicFrame>
        <p:nvGraphicFramePr>
          <p:cNvPr id="2" name="Содержимое 3"/>
          <p:cNvGraphicFramePr>
            <a:graphicFrameLocks noGrp="1"/>
          </p:cNvGraphicFramePr>
          <p:nvPr>
            <p:ph idx="1"/>
          </p:nvPr>
        </p:nvGraphicFramePr>
        <p:xfrm>
          <a:off x="265113" y="1122363"/>
          <a:ext cx="8613775" cy="539908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10800000"/>
        </a:gradFill>
        <a:effectLst/>
      </p:bgPr>
    </p:bg>
    <p:spTree>
      <p:nvGrpSpPr>
        <p:cNvPr id="1" name=""/>
        <p:cNvGrpSpPr/>
        <p:nvPr/>
      </p:nvGrpSpPr>
      <p:grpSpPr>
        <a:xfrm>
          <a:off x="0" y="0"/>
          <a:ext cx="0" cy="0"/>
          <a:chOff x="0" y="0"/>
          <a:chExt cx="0" cy="0"/>
        </a:xfrm>
      </p:grpSpPr>
      <p:sp>
        <p:nvSpPr>
          <p:cNvPr id="5124" name="Заголовок 1"/>
          <p:cNvSpPr>
            <a:spLocks noGrp="1"/>
          </p:cNvSpPr>
          <p:nvPr>
            <p:ph type="title"/>
          </p:nvPr>
        </p:nvSpPr>
        <p:spPr>
          <a:xfrm>
            <a:off x="142875" y="142875"/>
            <a:ext cx="8858250" cy="1000125"/>
          </a:xfrm>
        </p:spPr>
        <p:txBody>
          <a:bodyPr/>
          <a:lstStyle/>
          <a:p>
            <a:r>
              <a:rPr lang="ru-RU" altLang="ru-RU" sz="2800" b="1" smtClean="0">
                <a:solidFill>
                  <a:srgbClr val="C00000"/>
                </a:solidFill>
                <a:latin typeface="Times New Roman" panose="02020603050405020304" pitchFamily="18" charset="0"/>
                <a:cs typeface="Times New Roman" panose="02020603050405020304" pitchFamily="18" charset="0"/>
              </a:rPr>
              <a:t>Динамика безвозмездных поступлений в 2018-2019 гг.</a:t>
            </a:r>
          </a:p>
        </p:txBody>
      </p:sp>
      <p:graphicFrame>
        <p:nvGraphicFramePr>
          <p:cNvPr id="2" name="Содержимое 3"/>
          <p:cNvGraphicFramePr>
            <a:graphicFrameLocks noGrp="1"/>
          </p:cNvGraphicFramePr>
          <p:nvPr>
            <p:ph idx="1"/>
          </p:nvPr>
        </p:nvGraphicFramePr>
        <p:xfrm>
          <a:off x="193675" y="1265238"/>
          <a:ext cx="8756650" cy="53990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19458" name="Picture 5" descr="C:\Users\Елена\Desktop\Документы\бюджет исполн 2019\Исполнение год  2019 год\ми-ые-ю-и-d-стоящ-с-стогом-зо-отых-монеток-финансового-su-44286643.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5072063" y="3357563"/>
            <a:ext cx="3929062" cy="3286125"/>
          </a:xfrm>
          <a:noFill/>
        </p:spPr>
      </p:pic>
      <p:pic>
        <p:nvPicPr>
          <p:cNvPr id="19459" name="Picture 6" descr="C:\Users\Елена\Desktop\Документы\бюджет исполн 2019\Исполнение год  2019 год\depositphotos_47051881-stock-photo-gold-the-coins-and-graph.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00625" y="142875"/>
            <a:ext cx="4000500" cy="307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0" name="Заголовок 1"/>
          <p:cNvSpPr>
            <a:spLocks noGrp="1"/>
          </p:cNvSpPr>
          <p:nvPr>
            <p:ph type="title"/>
          </p:nvPr>
        </p:nvSpPr>
        <p:spPr>
          <a:xfrm>
            <a:off x="142875" y="0"/>
            <a:ext cx="5715000" cy="6858000"/>
          </a:xfrm>
        </p:spPr>
        <p:txBody>
          <a:bodyPr/>
          <a:lstStyle/>
          <a:p>
            <a:r>
              <a:rPr lang="ru-RU" altLang="ru-RU" sz="2000" b="1" i="1" smtClean="0">
                <a:solidFill>
                  <a:srgbClr val="FFFF00"/>
                </a:solidFill>
                <a:latin typeface="Times New Roman" panose="02020603050405020304" pitchFamily="18" charset="0"/>
                <a:cs typeface="Times New Roman" panose="02020603050405020304" pitchFamily="18" charset="0"/>
              </a:rPr>
              <a:t/>
            </a:r>
            <a:br>
              <a:rPr lang="ru-RU" altLang="ru-RU" sz="2000" b="1" i="1" smtClean="0">
                <a:solidFill>
                  <a:srgbClr val="FFFF00"/>
                </a:solidFill>
                <a:latin typeface="Times New Roman" panose="02020603050405020304" pitchFamily="18" charset="0"/>
                <a:cs typeface="Times New Roman" panose="02020603050405020304" pitchFamily="18" charset="0"/>
              </a:rPr>
            </a:br>
            <a:r>
              <a:rPr lang="ru-RU" altLang="ru-RU" sz="2400" b="1" i="1" u="sng" smtClean="0">
                <a:solidFill>
                  <a:srgbClr val="002060"/>
                </a:solidFill>
                <a:latin typeface="Times New Roman" panose="02020603050405020304" pitchFamily="18" charset="0"/>
                <a:cs typeface="Times New Roman" panose="02020603050405020304" pitchFamily="18" charset="0"/>
              </a:rPr>
              <a:t>Безвозмездные поступления</a:t>
            </a:r>
            <a:r>
              <a:rPr lang="ru-RU" altLang="ru-RU" sz="2400" u="sng" smtClean="0">
                <a:solidFill>
                  <a:srgbClr val="002060"/>
                </a:solidFill>
                <a:latin typeface="Times New Roman" panose="02020603050405020304" pitchFamily="18" charset="0"/>
                <a:cs typeface="Times New Roman" panose="02020603050405020304" pitchFamily="18" charset="0"/>
              </a:rPr>
              <a:t> </a:t>
            </a:r>
            <a:r>
              <a:rPr lang="ru-RU" altLang="ru-RU" sz="2000" b="1" smtClean="0">
                <a:solidFill>
                  <a:srgbClr val="002060"/>
                </a:solidFill>
                <a:latin typeface="Times New Roman" panose="02020603050405020304" pitchFamily="18" charset="0"/>
                <a:cs typeface="Times New Roman" panose="02020603050405020304" pitchFamily="18" charset="0"/>
              </a:rPr>
              <a:t>из других бюджетов бюджетной системы в 2019 году составили 452 862,8 тыс. руб., (увеличение по сравнению с 2018 годом на 12 612,9 тыс. руб.), из них:</a:t>
            </a:r>
            <a:br>
              <a:rPr lang="ru-RU" altLang="ru-RU" sz="2000" b="1" smtClean="0">
                <a:solidFill>
                  <a:srgbClr val="002060"/>
                </a:solidFill>
                <a:latin typeface="Times New Roman" panose="02020603050405020304" pitchFamily="18" charset="0"/>
                <a:cs typeface="Times New Roman" panose="02020603050405020304" pitchFamily="18" charset="0"/>
              </a:rPr>
            </a:br>
            <a:r>
              <a:rPr lang="ru-RU" altLang="ru-RU" sz="2000" b="1" smtClean="0">
                <a:solidFill>
                  <a:srgbClr val="002060"/>
                </a:solidFill>
                <a:latin typeface="Times New Roman" panose="02020603050405020304" pitchFamily="18" charset="0"/>
                <a:cs typeface="Times New Roman" panose="02020603050405020304" pitchFamily="18" charset="0"/>
              </a:rPr>
              <a:t>- дотации бюджету муниципального района в сумме 72 458,0 тыс. руб. (увеличение по сравнению с 2018 годом на 9 948,5 тыс. руб.)</a:t>
            </a:r>
            <a:br>
              <a:rPr lang="ru-RU" altLang="ru-RU" sz="2000" b="1" smtClean="0">
                <a:solidFill>
                  <a:srgbClr val="002060"/>
                </a:solidFill>
                <a:latin typeface="Times New Roman" panose="02020603050405020304" pitchFamily="18" charset="0"/>
                <a:cs typeface="Times New Roman" panose="02020603050405020304" pitchFamily="18" charset="0"/>
              </a:rPr>
            </a:br>
            <a:r>
              <a:rPr lang="ru-RU" altLang="ru-RU" sz="2000" b="1" smtClean="0">
                <a:solidFill>
                  <a:srgbClr val="002060"/>
                </a:solidFill>
                <a:latin typeface="Times New Roman" panose="02020603050405020304" pitchFamily="18" charset="0"/>
                <a:cs typeface="Times New Roman" panose="02020603050405020304" pitchFamily="18" charset="0"/>
              </a:rPr>
              <a:t>- субсидии бюджетам бюджетной системы Российской Федерации (межбюджетные субсидии) в сумме 78 268,7 тыс.руб. (снижение по сравнению с 2018 годом на 30 348,4 тыс. руб.)</a:t>
            </a:r>
            <a:br>
              <a:rPr lang="ru-RU" altLang="ru-RU" sz="2000" b="1" smtClean="0">
                <a:solidFill>
                  <a:srgbClr val="002060"/>
                </a:solidFill>
                <a:latin typeface="Times New Roman" panose="02020603050405020304" pitchFamily="18" charset="0"/>
                <a:cs typeface="Times New Roman" panose="02020603050405020304" pitchFamily="18" charset="0"/>
              </a:rPr>
            </a:br>
            <a:r>
              <a:rPr lang="ru-RU" altLang="ru-RU" sz="2000" b="1" smtClean="0">
                <a:solidFill>
                  <a:srgbClr val="002060"/>
                </a:solidFill>
                <a:latin typeface="Times New Roman" panose="02020603050405020304" pitchFamily="18" charset="0"/>
                <a:cs typeface="Times New Roman" panose="02020603050405020304" pitchFamily="18" charset="0"/>
              </a:rPr>
              <a:t>- субвенции бюджетам бюджетной системы Российской Федерации в сумме 274 898,8 тыс.руб. (увеличение по сравнению с 2018 годом на 13 801,9 тыс. руб.)</a:t>
            </a:r>
            <a:br>
              <a:rPr lang="ru-RU" altLang="ru-RU" sz="2000" b="1" smtClean="0">
                <a:solidFill>
                  <a:srgbClr val="002060"/>
                </a:solidFill>
                <a:latin typeface="Times New Roman" panose="02020603050405020304" pitchFamily="18" charset="0"/>
                <a:cs typeface="Times New Roman" panose="02020603050405020304" pitchFamily="18" charset="0"/>
              </a:rPr>
            </a:br>
            <a:r>
              <a:rPr lang="ru-RU" altLang="ru-RU" sz="2000" b="1" smtClean="0">
                <a:solidFill>
                  <a:srgbClr val="002060"/>
                </a:solidFill>
                <a:latin typeface="Times New Roman" panose="02020603050405020304" pitchFamily="18" charset="0"/>
                <a:cs typeface="Times New Roman" panose="02020603050405020304" pitchFamily="18" charset="0"/>
              </a:rPr>
              <a:t>- иные межбюджетные трансферты в сумме 27 237,3 тыс.руб. (увеличение по сравнению с 2018 годом на 19 210,8 тыс. руб.)</a:t>
            </a:r>
            <a:r>
              <a:rPr lang="ru-RU" altLang="ru-RU" sz="2000" b="1" smtClean="0">
                <a:solidFill>
                  <a:srgbClr val="002060"/>
                </a:solidFill>
              </a:rPr>
              <a:t/>
            </a:r>
            <a:br>
              <a:rPr lang="ru-RU" altLang="ru-RU" sz="2000" b="1" smtClean="0">
                <a:solidFill>
                  <a:srgbClr val="002060"/>
                </a:solidFill>
              </a:rPr>
            </a:br>
            <a:r>
              <a:rPr lang="ru-RU" altLang="ru-RU" sz="2000" smtClean="0"/>
              <a:t/>
            </a:r>
            <a:br>
              <a:rPr lang="ru-RU" altLang="ru-RU" sz="2000" smtClean="0"/>
            </a:br>
            <a:r>
              <a:rPr lang="ru-RU" altLang="ru-RU" sz="1800" smtClean="0"/>
              <a:t> </a:t>
            </a:r>
            <a:br>
              <a:rPr lang="ru-RU" altLang="ru-RU" sz="1800" smtClean="0"/>
            </a:br>
            <a:endParaRPr lang="ru-RU" altLang="ru-RU" sz="1800" smtClean="0"/>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0482" name="Picture 5" descr="D:\Общая\Бюджет для граждан мой\картинки 2020\direc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4313" y="3857625"/>
            <a:ext cx="4786312" cy="288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3" name="Содержимое 9" descr="s1200.jpg"/>
          <p:cNvPicPr>
            <a:picLocks noGrp="1" noChangeAspect="1"/>
          </p:cNvPicPr>
          <p:nvPr>
            <p:ph sz="half" idx="1"/>
          </p:nvPr>
        </p:nvPicPr>
        <p:blipFill>
          <a:blip r:embed="rId4" cstate="print">
            <a:extLst>
              <a:ext uri="{28A0092B-C50C-407E-A947-70E740481C1C}">
                <a14:useLocalDpi xmlns:a14="http://schemas.microsoft.com/office/drawing/2010/main" xmlns="" val="0"/>
              </a:ext>
            </a:extLst>
          </a:blip>
          <a:srcRect/>
          <a:stretch>
            <a:fillRect/>
          </a:stretch>
        </p:blipFill>
        <p:spPr>
          <a:xfrm>
            <a:off x="4857750" y="928688"/>
            <a:ext cx="4143375" cy="3071812"/>
          </a:xfrm>
        </p:spPr>
      </p:pic>
      <p:sp>
        <p:nvSpPr>
          <p:cNvPr id="20484" name="Заголовок 1"/>
          <p:cNvSpPr>
            <a:spLocks noGrp="1"/>
          </p:cNvSpPr>
          <p:nvPr>
            <p:ph type="title"/>
          </p:nvPr>
        </p:nvSpPr>
        <p:spPr>
          <a:xfrm>
            <a:off x="457200" y="142875"/>
            <a:ext cx="8229600" cy="714375"/>
          </a:xfrm>
        </p:spPr>
        <p:txBody>
          <a:bodyPr/>
          <a:lstStyle/>
          <a:p>
            <a:r>
              <a:rPr lang="ru-RU" altLang="ru-RU" sz="3200" b="1" smtClean="0">
                <a:solidFill>
                  <a:srgbClr val="002060"/>
                </a:solidFill>
                <a:latin typeface="Times New Roman" panose="02020603050405020304" pitchFamily="18" charset="0"/>
                <a:cs typeface="Times New Roman" panose="02020603050405020304" pitchFamily="18" charset="0"/>
              </a:rPr>
              <a:t>Исполнение бюджета по расходам</a:t>
            </a:r>
          </a:p>
        </p:txBody>
      </p:sp>
      <p:sp>
        <p:nvSpPr>
          <p:cNvPr id="20485" name="Содержимое 3"/>
          <p:cNvSpPr>
            <a:spLocks noGrp="1"/>
          </p:cNvSpPr>
          <p:nvPr>
            <p:ph sz="half" idx="2"/>
          </p:nvPr>
        </p:nvSpPr>
        <p:spPr>
          <a:xfrm>
            <a:off x="142875" y="857250"/>
            <a:ext cx="5000625" cy="3643313"/>
          </a:xfrm>
        </p:spPr>
        <p:txBody>
          <a:bodyPr/>
          <a:lstStyle/>
          <a:p>
            <a:pPr marL="0" indent="0">
              <a:buFont typeface="Arial" panose="020B0604020202020204" pitchFamily="34" charset="0"/>
              <a:buNone/>
            </a:pPr>
            <a:r>
              <a:rPr lang="ru-RU" altLang="ru-RU" sz="1900" b="1" smtClean="0">
                <a:solidFill>
                  <a:srgbClr val="6600CC"/>
                </a:solidFill>
                <a:latin typeface="Times New Roman" panose="02020603050405020304" pitchFamily="18" charset="0"/>
                <a:cs typeface="Times New Roman" panose="02020603050405020304" pitchFamily="18" charset="0"/>
              </a:rPr>
              <a:t>Особенность исполнения бюджета по расходам является, то что расходы полностью зависит от объема доходных поступлений</a:t>
            </a:r>
          </a:p>
          <a:p>
            <a:pPr marL="0" indent="0">
              <a:buFont typeface="Arial" panose="020B0604020202020204" pitchFamily="34" charset="0"/>
              <a:buNone/>
            </a:pPr>
            <a:r>
              <a:rPr lang="ru-RU" altLang="ru-RU" sz="1900" b="1" smtClean="0">
                <a:solidFill>
                  <a:srgbClr val="6600CC"/>
                </a:solidFill>
                <a:latin typeface="Times New Roman" panose="02020603050405020304" pitchFamily="18" charset="0"/>
                <a:cs typeface="Times New Roman" panose="02020603050405020304" pitchFamily="18" charset="0"/>
              </a:rPr>
              <a:t>Расходы осуществляются в пределах фактического наличия бюджетных средств на едином бюджетном счете. При этом обязательно соблюдаются процедуры – санкционирование и финансирование. Финансирование заключается в расходовании бюджетных средств.</a:t>
            </a:r>
          </a:p>
        </p:txBody>
      </p:sp>
      <p:sp>
        <p:nvSpPr>
          <p:cNvPr id="20486" name="Прямоугольник 6"/>
          <p:cNvSpPr>
            <a:spLocks noChangeArrowheads="1"/>
          </p:cNvSpPr>
          <p:nvPr/>
        </p:nvSpPr>
        <p:spPr bwMode="auto">
          <a:xfrm>
            <a:off x="5357813" y="4357688"/>
            <a:ext cx="3429000"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pPr>
            <a:r>
              <a:rPr lang="ru-RU" altLang="ru-RU" b="1">
                <a:solidFill>
                  <a:srgbClr val="FF0000"/>
                </a:solidFill>
                <a:latin typeface="Times New Roman" panose="02020603050405020304" pitchFamily="18" charset="0"/>
                <a:cs typeface="Times New Roman" panose="02020603050405020304" pitchFamily="18" charset="0"/>
              </a:rPr>
              <a:t>Задача санкционирования расходов заключаются в том, чтобы обеспечить принятие к финансированию расходы, которые предусмотрены утвержденным решением о бюджете.</a:t>
            </a: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9218" name="Содержимое 6" descr="пестротканые-ю-и-си-я-на-круг-ом-сто-е-34303572.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142875" y="1143000"/>
            <a:ext cx="4000500" cy="4357688"/>
          </a:xfrm>
        </p:spPr>
      </p:pic>
      <p:sp>
        <p:nvSpPr>
          <p:cNvPr id="9219" name="Заголовок 4"/>
          <p:cNvSpPr>
            <a:spLocks noGrp="1"/>
          </p:cNvSpPr>
          <p:nvPr>
            <p:ph type="title"/>
          </p:nvPr>
        </p:nvSpPr>
        <p:spPr>
          <a:xfrm>
            <a:off x="4000500" y="142875"/>
            <a:ext cx="5000625" cy="6500813"/>
          </a:xfrm>
        </p:spPr>
        <p:txBody>
          <a:bodyPr/>
          <a:lstStyle/>
          <a:p>
            <a:r>
              <a:rPr lang="ru-RU" altLang="ru-RU" sz="2000" smtClean="0">
                <a:latin typeface="Times New Roman" panose="02020603050405020304" pitchFamily="18" charset="0"/>
                <a:cs typeface="Times New Roman" panose="02020603050405020304" pitchFamily="18" charset="0"/>
              </a:rPr>
              <a:t> </a:t>
            </a:r>
            <a:r>
              <a:rPr lang="ru-RU" altLang="ru-RU" sz="2000" b="1" smtClean="0">
                <a:solidFill>
                  <a:srgbClr val="002060"/>
                </a:solidFill>
                <a:latin typeface="Times New Roman" panose="02020603050405020304" pitchFamily="18" charset="0"/>
                <a:cs typeface="Times New Roman" panose="02020603050405020304" pitchFamily="18" charset="0"/>
              </a:rPr>
              <a:t>В соответствии с постановлением администрации муниципального района «Могочинский район» от  13 апреля 2020 года № 180 «О назначении публичных слушаний по проекту решения  Совета муниципального района «Могочинский район»  об исполнении бюджета  муниципального района «Могочинский район» за 2019 год», 23 апреля 2020 года проведены публичные слушания по отчету об исполнении бюджета за 2019 год. </a:t>
            </a:r>
            <a:br>
              <a:rPr lang="ru-RU" altLang="ru-RU" sz="2000" b="1" smtClean="0">
                <a:solidFill>
                  <a:srgbClr val="002060"/>
                </a:solidFill>
                <a:latin typeface="Times New Roman" panose="02020603050405020304" pitchFamily="18" charset="0"/>
                <a:cs typeface="Times New Roman" panose="02020603050405020304" pitchFamily="18" charset="0"/>
              </a:rPr>
            </a:br>
            <a:r>
              <a:rPr lang="ru-RU" altLang="ru-RU" sz="2000" b="1" smtClean="0">
                <a:solidFill>
                  <a:srgbClr val="002060"/>
                </a:solidFill>
                <a:latin typeface="Times New Roman" panose="02020603050405020304" pitchFamily="18" charset="0"/>
                <a:cs typeface="Times New Roman" panose="02020603050405020304" pitchFamily="18" charset="0"/>
              </a:rPr>
              <a:t>По итогам проведения публичных слушаний рабочей группой приняты рекомендации по исполнению бюджета.</a:t>
            </a: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21506" name="Picture 2" descr="D:\Общая\Бюджет для граждан мой\картинки 2020\418a4656bab479238d57793b52be426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43375" y="1000125"/>
            <a:ext cx="4786313" cy="421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Содержимое 5"/>
          <p:cNvSpPr>
            <a:spLocks noGrp="1"/>
          </p:cNvSpPr>
          <p:nvPr>
            <p:ph idx="4294967295"/>
          </p:nvPr>
        </p:nvSpPr>
        <p:spPr>
          <a:xfrm>
            <a:off x="142875" y="0"/>
            <a:ext cx="5715000" cy="6858000"/>
          </a:xfrm>
        </p:spPr>
        <p:txBody>
          <a:bodyPr/>
          <a:lstStyle/>
          <a:p>
            <a:pPr marL="0" indent="0">
              <a:buFont typeface="Arial" panose="020B0604020202020204" pitchFamily="34" charset="0"/>
              <a:buNone/>
            </a:pPr>
            <a:r>
              <a:rPr lang="ru-RU" altLang="ru-RU" sz="1800" b="1" smtClean="0">
                <a:solidFill>
                  <a:srgbClr val="002060"/>
                </a:solidFill>
                <a:latin typeface="Times New Roman" panose="02020603050405020304" pitchFamily="18" charset="0"/>
                <a:cs typeface="Times New Roman" panose="02020603050405020304" pitchFamily="18" charset="0"/>
              </a:rPr>
              <a:t>При исполнении бюджета района в 2019 году основная часть расходов направлялась на социальную сферу муниципального района, так как бюджет района имеет  социальную направленность. </a:t>
            </a:r>
          </a:p>
          <a:p>
            <a:pPr marL="0" indent="0">
              <a:buFont typeface="Arial" panose="020B0604020202020204" pitchFamily="34" charset="0"/>
              <a:buNone/>
            </a:pPr>
            <a:r>
              <a:rPr lang="ru-RU" altLang="ru-RU" sz="1800" b="1" smtClean="0">
                <a:solidFill>
                  <a:srgbClr val="002060"/>
                </a:solidFill>
                <a:latin typeface="Times New Roman" panose="02020603050405020304" pitchFamily="18" charset="0"/>
                <a:cs typeface="Times New Roman" panose="02020603050405020304" pitchFamily="18" charset="0"/>
              </a:rPr>
              <a:t>В 2019 году осуществлялись своевременные выплаты заработанной платы, начислений на оплату труда работникам бюджетной сферы, оплата коммунальных услуг, содержание  учреждений муниципального района, погашение кредиторской задолженности.</a:t>
            </a:r>
          </a:p>
          <a:p>
            <a:pPr marL="0" indent="0">
              <a:buFont typeface="Arial" panose="020B0604020202020204" pitchFamily="34" charset="0"/>
              <a:buNone/>
            </a:pPr>
            <a:r>
              <a:rPr lang="ru-RU" altLang="ru-RU" sz="1800" b="1" smtClean="0">
                <a:solidFill>
                  <a:srgbClr val="002060"/>
                </a:solidFill>
                <a:latin typeface="Times New Roman" panose="02020603050405020304" pitchFamily="18" charset="0"/>
                <a:cs typeface="Times New Roman" panose="02020603050405020304" pitchFamily="18" charset="0"/>
              </a:rPr>
              <a:t>Расходование средств бюджета в 2019 году осуществлялось в полном объеме в размере фактического поступления доходов и перечислений из бюджета края.</a:t>
            </a:r>
          </a:p>
          <a:p>
            <a:pPr marL="0" indent="0">
              <a:buFont typeface="Arial" panose="020B0604020202020204" pitchFamily="34" charset="0"/>
              <a:buNone/>
            </a:pPr>
            <a:r>
              <a:rPr lang="ru-RU" altLang="ru-RU" sz="1800" b="1" smtClean="0">
                <a:solidFill>
                  <a:srgbClr val="002060"/>
                </a:solidFill>
                <a:latin typeface="Times New Roman" panose="02020603050405020304" pitchFamily="18" charset="0"/>
                <a:cs typeface="Times New Roman" panose="02020603050405020304" pitchFamily="18" charset="0"/>
              </a:rPr>
              <a:t>Первоначально бюджет муниципального района по расходам на 2019 год был утвержден в сумме  526683,4тыс.руб. План по расходам  в течении года уточнен на сумму +228325,8 тыс.руб.</a:t>
            </a:r>
          </a:p>
          <a:p>
            <a:pPr marL="0" indent="0">
              <a:buFont typeface="Arial" panose="020B0604020202020204" pitchFamily="34" charset="0"/>
              <a:buNone/>
            </a:pPr>
            <a:r>
              <a:rPr lang="ru-RU" altLang="ru-RU" sz="1800" b="1" smtClean="0">
                <a:solidFill>
                  <a:srgbClr val="002060"/>
                </a:solidFill>
                <a:latin typeface="Times New Roman" panose="02020603050405020304" pitchFamily="18" charset="0"/>
                <a:cs typeface="Times New Roman" panose="02020603050405020304" pitchFamily="18" charset="0"/>
              </a:rPr>
              <a:t>Расходы бюджета района составили 721601,0 тыс.руб. или 95,6% к уточненным  бюджетным ассигнованиям</a:t>
            </a:r>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9CB86E"/>
            </a:gs>
            <a:gs pos="100000">
              <a:srgbClr val="156B13"/>
            </a:gs>
          </a:gsLst>
          <a:lin ang="5400000" scaled="1"/>
        </a:gradFill>
        <a:effectLst/>
      </p:bgPr>
    </p:bg>
    <p:spTree>
      <p:nvGrpSpPr>
        <p:cNvPr id="1" name=""/>
        <p:cNvGrpSpPr/>
        <p:nvPr/>
      </p:nvGrpSpPr>
      <p:grpSpPr>
        <a:xfrm>
          <a:off x="0" y="0"/>
          <a:ext cx="0" cy="0"/>
          <a:chOff x="0" y="0"/>
          <a:chExt cx="0" cy="0"/>
        </a:xfrm>
      </p:grpSpPr>
      <p:sp>
        <p:nvSpPr>
          <p:cNvPr id="6148" name="Заголовок 4"/>
          <p:cNvSpPr>
            <a:spLocks noGrp="1"/>
          </p:cNvSpPr>
          <p:nvPr>
            <p:ph type="title"/>
          </p:nvPr>
        </p:nvSpPr>
        <p:spPr>
          <a:xfrm>
            <a:off x="457200" y="274638"/>
            <a:ext cx="8229600" cy="725487"/>
          </a:xfrm>
        </p:spPr>
        <p:txBody>
          <a:bodyPr/>
          <a:lstStyle/>
          <a:p>
            <a:r>
              <a:rPr lang="ru-RU" altLang="ru-RU" sz="2800" b="1" smtClean="0">
                <a:solidFill>
                  <a:srgbClr val="FF0000"/>
                </a:solidFill>
                <a:latin typeface="Times New Roman" panose="02020603050405020304" pitchFamily="18" charset="0"/>
                <a:cs typeface="Times New Roman" panose="02020603050405020304" pitchFamily="18" charset="0"/>
              </a:rPr>
              <a:t>Исполнение бюджета муниципального района по расходам в 2018-2019 годах</a:t>
            </a:r>
          </a:p>
        </p:txBody>
      </p:sp>
      <p:graphicFrame>
        <p:nvGraphicFramePr>
          <p:cNvPr id="2" name="Содержимое 6"/>
          <p:cNvGraphicFramePr>
            <a:graphicFrameLocks noGrp="1"/>
          </p:cNvGraphicFramePr>
          <p:nvPr>
            <p:ph idx="1"/>
          </p:nvPr>
        </p:nvGraphicFramePr>
        <p:xfrm>
          <a:off x="195263" y="1360488"/>
          <a:ext cx="8623300" cy="51371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357188" y="0"/>
            <a:ext cx="8286750" cy="571500"/>
          </a:xfrm>
        </p:spPr>
        <p:txBody>
          <a:bodyPr/>
          <a:lstStyle/>
          <a:p>
            <a:r>
              <a:rPr lang="ru-RU" altLang="ru-RU" sz="2000" b="1" smtClean="0">
                <a:solidFill>
                  <a:srgbClr val="C00000"/>
                </a:solidFill>
                <a:latin typeface="Times New Roman" panose="02020603050405020304" pitchFamily="18" charset="0"/>
                <a:cs typeface="Times New Roman" panose="02020603050405020304" pitchFamily="18" charset="0"/>
              </a:rPr>
              <a:t>Анализ исполнения бюджета муниципального района по расходам 2018- 2019 гг.</a:t>
            </a:r>
          </a:p>
        </p:txBody>
      </p:sp>
      <p:graphicFrame>
        <p:nvGraphicFramePr>
          <p:cNvPr id="4" name="Содержимое 3"/>
          <p:cNvGraphicFramePr>
            <a:graphicFrameLocks noGrp="1"/>
          </p:cNvGraphicFramePr>
          <p:nvPr>
            <p:ph idx="1"/>
          </p:nvPr>
        </p:nvGraphicFramePr>
        <p:xfrm>
          <a:off x="0" y="714375"/>
          <a:ext cx="9143999" cy="6265861"/>
        </p:xfrm>
        <a:graphic>
          <a:graphicData uri="http://schemas.openxmlformats.org/drawingml/2006/table">
            <a:tbl>
              <a:tblPr firstRow="1" bandRow="1">
                <a:tableStyleId>{0505E3EF-67EA-436B-97B2-0124C06EBD24}</a:tableStyleId>
              </a:tblPr>
              <a:tblGrid>
                <a:gridCol w="3392131"/>
                <a:gridCol w="1253612"/>
                <a:gridCol w="1253612"/>
                <a:gridCol w="1030100"/>
                <a:gridCol w="1143008"/>
                <a:gridCol w="1071536"/>
              </a:tblGrid>
              <a:tr h="487902">
                <a:tc>
                  <a:txBody>
                    <a:bodyPr/>
                    <a:lstStyle/>
                    <a:p>
                      <a:pPr algn="ctr"/>
                      <a:r>
                        <a:rPr lang="ru-RU" sz="1100" dirty="0" smtClean="0">
                          <a:latin typeface="Times New Roman" pitchFamily="18" charset="0"/>
                          <a:cs typeface="Times New Roman" pitchFamily="18" charset="0"/>
                        </a:rPr>
                        <a:t>Наименование</a:t>
                      </a:r>
                      <a:endParaRPr lang="ru-RU" sz="1100" dirty="0">
                        <a:latin typeface="Times New Roman" pitchFamily="18" charset="0"/>
                        <a:cs typeface="Times New Roman" pitchFamily="18" charset="0"/>
                      </a:endParaRPr>
                    </a:p>
                  </a:txBody>
                  <a:tcPr marT="45723" marB="45723"/>
                </a:tc>
                <a:tc>
                  <a:txBody>
                    <a:bodyPr/>
                    <a:lstStyle/>
                    <a:p>
                      <a:pPr algn="ctr"/>
                      <a:r>
                        <a:rPr lang="ru-RU" sz="1100" dirty="0" smtClean="0">
                          <a:latin typeface="Times New Roman" pitchFamily="18" charset="0"/>
                          <a:cs typeface="Times New Roman" pitchFamily="18" charset="0"/>
                        </a:rPr>
                        <a:t>Уточненный план 2019 год</a:t>
                      </a:r>
                      <a:endParaRPr lang="ru-RU" sz="1100" dirty="0">
                        <a:latin typeface="Times New Roman" pitchFamily="18" charset="0"/>
                        <a:cs typeface="Times New Roman" pitchFamily="18" charset="0"/>
                      </a:endParaRPr>
                    </a:p>
                  </a:txBody>
                  <a:tcPr marT="45723" marB="45723"/>
                </a:tc>
                <a:tc>
                  <a:txBody>
                    <a:bodyPr/>
                    <a:lstStyle/>
                    <a:p>
                      <a:pPr algn="ctr"/>
                      <a:r>
                        <a:rPr lang="ru-RU" sz="1100" dirty="0" smtClean="0">
                          <a:latin typeface="Times New Roman" pitchFamily="18" charset="0"/>
                          <a:cs typeface="Times New Roman" pitchFamily="18" charset="0"/>
                        </a:rPr>
                        <a:t>Исполнение 2019</a:t>
                      </a:r>
                      <a:r>
                        <a:rPr lang="ru-RU" sz="1100" baseline="0" dirty="0" smtClean="0">
                          <a:latin typeface="Times New Roman" pitchFamily="18" charset="0"/>
                          <a:cs typeface="Times New Roman" pitchFamily="18" charset="0"/>
                        </a:rPr>
                        <a:t> год</a:t>
                      </a:r>
                      <a:endParaRPr lang="ru-RU" sz="1100" dirty="0">
                        <a:latin typeface="Times New Roman" pitchFamily="18" charset="0"/>
                        <a:cs typeface="Times New Roman" pitchFamily="18" charset="0"/>
                      </a:endParaRPr>
                    </a:p>
                  </a:txBody>
                  <a:tcPr marT="45723" marB="45723"/>
                </a:tc>
                <a:tc>
                  <a:txBody>
                    <a:bodyPr/>
                    <a:lstStyle/>
                    <a:p>
                      <a:pPr algn="ctr"/>
                      <a:r>
                        <a:rPr lang="ru-RU" sz="1100" dirty="0" smtClean="0">
                          <a:latin typeface="Times New Roman" pitchFamily="18" charset="0"/>
                          <a:cs typeface="Times New Roman" pitchFamily="18" charset="0"/>
                        </a:rPr>
                        <a:t>% Исполнения</a:t>
                      </a:r>
                      <a:endParaRPr lang="ru-RU" sz="1100" dirty="0">
                        <a:latin typeface="Times New Roman" pitchFamily="18" charset="0"/>
                        <a:cs typeface="Times New Roman" pitchFamily="18" charset="0"/>
                      </a:endParaRPr>
                    </a:p>
                  </a:txBody>
                  <a:tcPr marT="45723" marB="45723"/>
                </a:tc>
                <a:tc>
                  <a:txBody>
                    <a:bodyPr/>
                    <a:lstStyle/>
                    <a:p>
                      <a:pPr algn="ctr"/>
                      <a:r>
                        <a:rPr lang="ru-RU" sz="1100" dirty="0" smtClean="0">
                          <a:latin typeface="Times New Roman" pitchFamily="18" charset="0"/>
                          <a:cs typeface="Times New Roman" pitchFamily="18" charset="0"/>
                        </a:rPr>
                        <a:t>Исполнение 2018</a:t>
                      </a:r>
                      <a:r>
                        <a:rPr lang="ru-RU" sz="1100" baseline="0" dirty="0" smtClean="0">
                          <a:latin typeface="Times New Roman" pitchFamily="18" charset="0"/>
                          <a:cs typeface="Times New Roman" pitchFamily="18" charset="0"/>
                        </a:rPr>
                        <a:t> год</a:t>
                      </a:r>
                      <a:endParaRPr lang="ru-RU" sz="1100" dirty="0">
                        <a:latin typeface="Times New Roman" pitchFamily="18" charset="0"/>
                        <a:cs typeface="Times New Roman" pitchFamily="18" charset="0"/>
                      </a:endParaRPr>
                    </a:p>
                  </a:txBody>
                  <a:tcPr marT="45723" marB="45723"/>
                </a:tc>
                <a:tc>
                  <a:txBody>
                    <a:bodyPr/>
                    <a:lstStyle/>
                    <a:p>
                      <a:pPr algn="ctr"/>
                      <a:r>
                        <a:rPr lang="ru-RU" sz="1100" dirty="0" smtClean="0">
                          <a:latin typeface="Times New Roman" pitchFamily="18" charset="0"/>
                          <a:cs typeface="Times New Roman" pitchFamily="18" charset="0"/>
                        </a:rPr>
                        <a:t>Отклонение</a:t>
                      </a:r>
                      <a:endParaRPr lang="ru-RU" sz="1100" dirty="0">
                        <a:latin typeface="Times New Roman" pitchFamily="18" charset="0"/>
                        <a:cs typeface="Times New Roman" pitchFamily="18" charset="0"/>
                      </a:endParaRPr>
                    </a:p>
                  </a:txBody>
                  <a:tcPr marT="45723" marB="45723"/>
                </a:tc>
              </a:tr>
              <a:tr h="385500">
                <a:tc>
                  <a:txBody>
                    <a:bodyPr/>
                    <a:lstStyle/>
                    <a:p>
                      <a:r>
                        <a:rPr lang="ru-RU" sz="1600" dirty="0" smtClean="0">
                          <a:latin typeface="Times New Roman" pitchFamily="18" charset="0"/>
                          <a:cs typeface="Times New Roman" pitchFamily="18" charset="0"/>
                        </a:rPr>
                        <a:t>Общегосударственные вопросы</a:t>
                      </a:r>
                      <a:endParaRPr lang="ru-RU" sz="1600" dirty="0">
                        <a:latin typeface="Times New Roman" pitchFamily="18" charset="0"/>
                        <a:cs typeface="Times New Roman" pitchFamily="18" charset="0"/>
                      </a:endParaRPr>
                    </a:p>
                  </a:txBody>
                  <a:tcPr marT="45723" marB="45723">
                    <a:solidFill>
                      <a:srgbClr val="92D050"/>
                    </a:solidFill>
                  </a:tcPr>
                </a:tc>
                <a:tc>
                  <a:txBody>
                    <a:bodyPr/>
                    <a:lstStyle/>
                    <a:p>
                      <a:r>
                        <a:rPr lang="ru-RU" sz="1600" dirty="0" smtClean="0">
                          <a:latin typeface="Times New Roman" pitchFamily="18" charset="0"/>
                          <a:cs typeface="Times New Roman" pitchFamily="18" charset="0"/>
                        </a:rPr>
                        <a:t>57062,9</a:t>
                      </a:r>
                      <a:endParaRPr lang="ru-RU" sz="1600" dirty="0">
                        <a:latin typeface="Times New Roman" pitchFamily="18" charset="0"/>
                        <a:cs typeface="Times New Roman" pitchFamily="18" charset="0"/>
                      </a:endParaRPr>
                    </a:p>
                  </a:txBody>
                  <a:tcPr marT="45723" marB="45723">
                    <a:solidFill>
                      <a:srgbClr val="92D050"/>
                    </a:solidFill>
                  </a:tcPr>
                </a:tc>
                <a:tc>
                  <a:txBody>
                    <a:bodyPr/>
                    <a:lstStyle/>
                    <a:p>
                      <a:r>
                        <a:rPr lang="ru-RU" sz="1600" dirty="0" smtClean="0">
                          <a:latin typeface="Times New Roman" pitchFamily="18" charset="0"/>
                          <a:cs typeface="Times New Roman" pitchFamily="18" charset="0"/>
                        </a:rPr>
                        <a:t>56544,1</a:t>
                      </a:r>
                      <a:endParaRPr lang="ru-RU" sz="1600" dirty="0">
                        <a:latin typeface="Times New Roman" pitchFamily="18" charset="0"/>
                        <a:cs typeface="Times New Roman" pitchFamily="18" charset="0"/>
                      </a:endParaRPr>
                    </a:p>
                  </a:txBody>
                  <a:tcPr marT="45723" marB="45723">
                    <a:solidFill>
                      <a:srgbClr val="92D050"/>
                    </a:solidFill>
                  </a:tcPr>
                </a:tc>
                <a:tc>
                  <a:txBody>
                    <a:bodyPr/>
                    <a:lstStyle/>
                    <a:p>
                      <a:r>
                        <a:rPr lang="ru-RU" sz="1600" dirty="0" smtClean="0">
                          <a:latin typeface="Times New Roman" pitchFamily="18" charset="0"/>
                          <a:cs typeface="Times New Roman" pitchFamily="18" charset="0"/>
                        </a:rPr>
                        <a:t>99,1%</a:t>
                      </a:r>
                      <a:endParaRPr lang="ru-RU" sz="1600" dirty="0">
                        <a:latin typeface="Times New Roman" pitchFamily="18" charset="0"/>
                        <a:cs typeface="Times New Roman" pitchFamily="18" charset="0"/>
                      </a:endParaRPr>
                    </a:p>
                  </a:txBody>
                  <a:tcPr marT="45723" marB="45723">
                    <a:solidFill>
                      <a:srgbClr val="92D050"/>
                    </a:solidFill>
                  </a:tcPr>
                </a:tc>
                <a:tc>
                  <a:txBody>
                    <a:bodyPr/>
                    <a:lstStyle/>
                    <a:p>
                      <a:r>
                        <a:rPr lang="ru-RU" sz="1600" dirty="0" smtClean="0">
                          <a:latin typeface="Times New Roman" pitchFamily="18" charset="0"/>
                          <a:cs typeface="Times New Roman" pitchFamily="18" charset="0"/>
                        </a:rPr>
                        <a:t>50531,4</a:t>
                      </a:r>
                      <a:endParaRPr lang="ru-RU" sz="1600" dirty="0">
                        <a:latin typeface="Times New Roman" pitchFamily="18" charset="0"/>
                        <a:cs typeface="Times New Roman" pitchFamily="18" charset="0"/>
                      </a:endParaRPr>
                    </a:p>
                  </a:txBody>
                  <a:tcPr marT="45723" marB="45723">
                    <a:solidFill>
                      <a:srgbClr val="92D050"/>
                    </a:solidFill>
                  </a:tcPr>
                </a:tc>
                <a:tc>
                  <a:txBody>
                    <a:bodyPr/>
                    <a:lstStyle/>
                    <a:p>
                      <a:r>
                        <a:rPr lang="ru-RU" sz="1600" dirty="0" smtClean="0">
                          <a:latin typeface="Times New Roman" pitchFamily="18" charset="0"/>
                          <a:cs typeface="Times New Roman" pitchFamily="18" charset="0"/>
                        </a:rPr>
                        <a:t>+6012,4</a:t>
                      </a:r>
                      <a:endParaRPr lang="ru-RU" sz="1600" dirty="0">
                        <a:latin typeface="Times New Roman" pitchFamily="18" charset="0"/>
                        <a:cs typeface="Times New Roman" pitchFamily="18" charset="0"/>
                      </a:endParaRPr>
                    </a:p>
                  </a:txBody>
                  <a:tcPr marT="45723" marB="45723">
                    <a:solidFill>
                      <a:srgbClr val="92D050"/>
                    </a:solidFill>
                  </a:tcPr>
                </a:tc>
              </a:tr>
              <a:tr h="348516">
                <a:tc>
                  <a:txBody>
                    <a:bodyPr/>
                    <a:lstStyle/>
                    <a:p>
                      <a:r>
                        <a:rPr lang="ru-RU" sz="1600" dirty="0" smtClean="0">
                          <a:latin typeface="Times New Roman" pitchFamily="18" charset="0"/>
                          <a:cs typeface="Times New Roman" pitchFamily="18" charset="0"/>
                        </a:rPr>
                        <a:t>Национальная оборона</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1226,7</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1226,7</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100%</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1059,1</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+167,6</a:t>
                      </a:r>
                      <a:endParaRPr lang="ru-RU" sz="1600" dirty="0">
                        <a:latin typeface="Times New Roman" pitchFamily="18" charset="0"/>
                        <a:cs typeface="Times New Roman" pitchFamily="18" charset="0"/>
                      </a:endParaRPr>
                    </a:p>
                  </a:txBody>
                  <a:tcPr marT="45723" marB="45723"/>
                </a:tc>
              </a:tr>
              <a:tr h="579155">
                <a:tc>
                  <a:txBody>
                    <a:bodyPr/>
                    <a:lstStyle/>
                    <a:p>
                      <a:r>
                        <a:rPr lang="ru-RU" sz="1600" dirty="0" smtClean="0">
                          <a:latin typeface="Times New Roman" pitchFamily="18" charset="0"/>
                          <a:cs typeface="Times New Roman" pitchFamily="18" charset="0"/>
                        </a:rPr>
                        <a:t>Национальная безопасность и правоохранительная деятельность</a:t>
                      </a:r>
                      <a:endParaRPr lang="ru-RU" sz="1600" dirty="0">
                        <a:latin typeface="Times New Roman" pitchFamily="18" charset="0"/>
                        <a:cs typeface="Times New Roman" pitchFamily="18" charset="0"/>
                      </a:endParaRPr>
                    </a:p>
                  </a:txBody>
                  <a:tcPr marT="45723" marB="45723">
                    <a:solidFill>
                      <a:srgbClr val="92D050"/>
                    </a:solidFill>
                  </a:tcPr>
                </a:tc>
                <a:tc>
                  <a:txBody>
                    <a:bodyPr/>
                    <a:lstStyle/>
                    <a:p>
                      <a:r>
                        <a:rPr lang="ru-RU" sz="1600" dirty="0" smtClean="0">
                          <a:latin typeface="Times New Roman" pitchFamily="18" charset="0"/>
                          <a:cs typeface="Times New Roman" pitchFamily="18" charset="0"/>
                        </a:rPr>
                        <a:t>3022,6</a:t>
                      </a:r>
                      <a:endParaRPr lang="ru-RU" sz="1600" dirty="0">
                        <a:latin typeface="Times New Roman" pitchFamily="18" charset="0"/>
                        <a:cs typeface="Times New Roman" pitchFamily="18" charset="0"/>
                      </a:endParaRPr>
                    </a:p>
                  </a:txBody>
                  <a:tcPr marT="45723" marB="45723">
                    <a:solidFill>
                      <a:srgbClr val="92D050"/>
                    </a:solidFill>
                  </a:tcPr>
                </a:tc>
                <a:tc>
                  <a:txBody>
                    <a:bodyPr/>
                    <a:lstStyle/>
                    <a:p>
                      <a:r>
                        <a:rPr lang="ru-RU" sz="1600" dirty="0" smtClean="0">
                          <a:latin typeface="Times New Roman" pitchFamily="18" charset="0"/>
                          <a:cs typeface="Times New Roman" pitchFamily="18" charset="0"/>
                        </a:rPr>
                        <a:t>3012,0</a:t>
                      </a:r>
                      <a:endParaRPr lang="ru-RU" sz="1600" dirty="0">
                        <a:latin typeface="Times New Roman" pitchFamily="18" charset="0"/>
                        <a:cs typeface="Times New Roman" pitchFamily="18" charset="0"/>
                      </a:endParaRPr>
                    </a:p>
                  </a:txBody>
                  <a:tcPr marT="45723" marB="45723">
                    <a:solidFill>
                      <a:srgbClr val="92D050"/>
                    </a:solidFill>
                  </a:tcPr>
                </a:tc>
                <a:tc>
                  <a:txBody>
                    <a:bodyPr/>
                    <a:lstStyle/>
                    <a:p>
                      <a:r>
                        <a:rPr lang="ru-RU" sz="1600" dirty="0" smtClean="0">
                          <a:latin typeface="Times New Roman" pitchFamily="18" charset="0"/>
                          <a:cs typeface="Times New Roman" pitchFamily="18" charset="0"/>
                        </a:rPr>
                        <a:t>99,6%</a:t>
                      </a:r>
                      <a:endParaRPr lang="ru-RU" sz="1600" dirty="0">
                        <a:latin typeface="Times New Roman" pitchFamily="18" charset="0"/>
                        <a:cs typeface="Times New Roman" pitchFamily="18" charset="0"/>
                      </a:endParaRPr>
                    </a:p>
                  </a:txBody>
                  <a:tcPr marT="45723" marB="45723">
                    <a:solidFill>
                      <a:srgbClr val="92D050"/>
                    </a:solidFill>
                  </a:tcPr>
                </a:tc>
                <a:tc>
                  <a:txBody>
                    <a:bodyPr/>
                    <a:lstStyle/>
                    <a:p>
                      <a:r>
                        <a:rPr lang="ru-RU" sz="1600" dirty="0" smtClean="0">
                          <a:latin typeface="Times New Roman" pitchFamily="18" charset="0"/>
                          <a:cs typeface="Times New Roman" pitchFamily="18" charset="0"/>
                        </a:rPr>
                        <a:t>1899,0</a:t>
                      </a:r>
                      <a:endParaRPr lang="ru-RU" sz="1600" dirty="0">
                        <a:latin typeface="Times New Roman" pitchFamily="18" charset="0"/>
                        <a:cs typeface="Times New Roman" pitchFamily="18" charset="0"/>
                      </a:endParaRPr>
                    </a:p>
                  </a:txBody>
                  <a:tcPr marT="45723" marB="45723">
                    <a:solidFill>
                      <a:srgbClr val="92D050"/>
                    </a:solidFill>
                  </a:tcPr>
                </a:tc>
                <a:tc>
                  <a:txBody>
                    <a:bodyPr/>
                    <a:lstStyle/>
                    <a:p>
                      <a:r>
                        <a:rPr lang="ru-RU" sz="1600" dirty="0" smtClean="0">
                          <a:latin typeface="Times New Roman" pitchFamily="18" charset="0"/>
                          <a:cs typeface="Times New Roman" pitchFamily="18" charset="0"/>
                        </a:rPr>
                        <a:t>+1113,0</a:t>
                      </a:r>
                      <a:endParaRPr lang="ru-RU" sz="1600" dirty="0">
                        <a:latin typeface="Times New Roman" pitchFamily="18" charset="0"/>
                        <a:cs typeface="Times New Roman" pitchFamily="18" charset="0"/>
                      </a:endParaRPr>
                    </a:p>
                  </a:txBody>
                  <a:tcPr marT="45723" marB="45723">
                    <a:solidFill>
                      <a:srgbClr val="92D050"/>
                    </a:solidFill>
                  </a:tcPr>
                </a:tc>
              </a:tr>
              <a:tr h="433066">
                <a:tc>
                  <a:txBody>
                    <a:bodyPr/>
                    <a:lstStyle/>
                    <a:p>
                      <a:r>
                        <a:rPr lang="ru-RU" sz="1600" dirty="0" smtClean="0">
                          <a:latin typeface="Times New Roman" pitchFamily="18" charset="0"/>
                          <a:cs typeface="Times New Roman" pitchFamily="18" charset="0"/>
                        </a:rPr>
                        <a:t>Национальная экономика</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23537,2</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12159,5</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51,7%</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24110,8</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-11951,3</a:t>
                      </a:r>
                      <a:endParaRPr lang="ru-RU" sz="1600" dirty="0">
                        <a:latin typeface="Times New Roman" pitchFamily="18" charset="0"/>
                        <a:cs typeface="Times New Roman" pitchFamily="18" charset="0"/>
                      </a:endParaRPr>
                    </a:p>
                  </a:txBody>
                  <a:tcPr marT="45723" marB="45723"/>
                </a:tc>
              </a:tr>
              <a:tr h="433066">
                <a:tc>
                  <a:txBody>
                    <a:bodyPr/>
                    <a:lstStyle/>
                    <a:p>
                      <a:r>
                        <a:rPr lang="ru-RU" sz="1600" dirty="0" smtClean="0">
                          <a:latin typeface="Times New Roman" pitchFamily="18" charset="0"/>
                          <a:cs typeface="Times New Roman" pitchFamily="18" charset="0"/>
                        </a:rPr>
                        <a:t>Жилищно-коммунальное</a:t>
                      </a:r>
                      <a:r>
                        <a:rPr lang="ru-RU" sz="1600" baseline="0" dirty="0" smtClean="0">
                          <a:latin typeface="Times New Roman" pitchFamily="18" charset="0"/>
                          <a:cs typeface="Times New Roman" pitchFamily="18" charset="0"/>
                        </a:rPr>
                        <a:t> хозяйство</a:t>
                      </a:r>
                      <a:endParaRPr lang="ru-RU" sz="1600" dirty="0">
                        <a:latin typeface="Times New Roman" pitchFamily="18" charset="0"/>
                        <a:cs typeface="Times New Roman" pitchFamily="18" charset="0"/>
                      </a:endParaRPr>
                    </a:p>
                  </a:txBody>
                  <a:tcPr marT="45723" marB="45723">
                    <a:solidFill>
                      <a:srgbClr val="92D050"/>
                    </a:solidFill>
                  </a:tcPr>
                </a:tc>
                <a:tc>
                  <a:txBody>
                    <a:bodyPr/>
                    <a:lstStyle/>
                    <a:p>
                      <a:r>
                        <a:rPr lang="ru-RU" sz="1600" dirty="0" smtClean="0">
                          <a:latin typeface="Times New Roman" pitchFamily="18" charset="0"/>
                          <a:cs typeface="Times New Roman" pitchFamily="18" charset="0"/>
                        </a:rPr>
                        <a:t>16317,4</a:t>
                      </a:r>
                      <a:endParaRPr lang="ru-RU" sz="1600" dirty="0">
                        <a:latin typeface="Times New Roman" pitchFamily="18" charset="0"/>
                        <a:cs typeface="Times New Roman" pitchFamily="18" charset="0"/>
                      </a:endParaRPr>
                    </a:p>
                  </a:txBody>
                  <a:tcPr marT="45723" marB="45723">
                    <a:solidFill>
                      <a:srgbClr val="92D050"/>
                    </a:solidFill>
                  </a:tcPr>
                </a:tc>
                <a:tc>
                  <a:txBody>
                    <a:bodyPr/>
                    <a:lstStyle/>
                    <a:p>
                      <a:r>
                        <a:rPr lang="ru-RU" sz="1600" dirty="0" smtClean="0">
                          <a:latin typeface="Times New Roman" pitchFamily="18" charset="0"/>
                          <a:cs typeface="Times New Roman" pitchFamily="18" charset="0"/>
                        </a:rPr>
                        <a:t>15980,5</a:t>
                      </a:r>
                      <a:endParaRPr lang="ru-RU" sz="1600" dirty="0">
                        <a:latin typeface="Times New Roman" pitchFamily="18" charset="0"/>
                        <a:cs typeface="Times New Roman" pitchFamily="18" charset="0"/>
                      </a:endParaRPr>
                    </a:p>
                  </a:txBody>
                  <a:tcPr marT="45723" marB="45723">
                    <a:solidFill>
                      <a:srgbClr val="92D050"/>
                    </a:solidFill>
                  </a:tcPr>
                </a:tc>
                <a:tc>
                  <a:txBody>
                    <a:bodyPr/>
                    <a:lstStyle/>
                    <a:p>
                      <a:r>
                        <a:rPr lang="ru-RU" sz="1600" baseline="0" dirty="0" smtClean="0">
                          <a:latin typeface="Times New Roman" pitchFamily="18" charset="0"/>
                          <a:cs typeface="Times New Roman" pitchFamily="18" charset="0"/>
                        </a:rPr>
                        <a:t> 97,9</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txBody>
                  <a:tcPr marT="45723" marB="45723">
                    <a:solidFill>
                      <a:srgbClr val="92D050"/>
                    </a:solidFill>
                  </a:tcPr>
                </a:tc>
                <a:tc>
                  <a:txBody>
                    <a:bodyPr/>
                    <a:lstStyle/>
                    <a:p>
                      <a:r>
                        <a:rPr lang="ru-RU" sz="1600" dirty="0" smtClean="0">
                          <a:latin typeface="Times New Roman" pitchFamily="18" charset="0"/>
                          <a:cs typeface="Times New Roman" pitchFamily="18" charset="0"/>
                        </a:rPr>
                        <a:t>22541,9</a:t>
                      </a:r>
                      <a:endParaRPr lang="ru-RU" sz="1600" dirty="0">
                        <a:latin typeface="Times New Roman" pitchFamily="18" charset="0"/>
                        <a:cs typeface="Times New Roman" pitchFamily="18" charset="0"/>
                      </a:endParaRPr>
                    </a:p>
                  </a:txBody>
                  <a:tcPr marT="45723" marB="45723">
                    <a:solidFill>
                      <a:srgbClr val="92D050"/>
                    </a:solidFill>
                  </a:tcPr>
                </a:tc>
                <a:tc>
                  <a:txBody>
                    <a:bodyPr/>
                    <a:lstStyle/>
                    <a:p>
                      <a:r>
                        <a:rPr lang="ru-RU" sz="1600" dirty="0" smtClean="0">
                          <a:latin typeface="Times New Roman" pitchFamily="18" charset="0"/>
                          <a:cs typeface="Times New Roman" pitchFamily="18" charset="0"/>
                        </a:rPr>
                        <a:t>-6561,4</a:t>
                      </a:r>
                      <a:endParaRPr lang="ru-RU" sz="1600" dirty="0">
                        <a:latin typeface="Times New Roman" pitchFamily="18" charset="0"/>
                        <a:cs typeface="Times New Roman" pitchFamily="18" charset="0"/>
                      </a:endParaRPr>
                    </a:p>
                  </a:txBody>
                  <a:tcPr marT="45723" marB="45723">
                    <a:solidFill>
                      <a:srgbClr val="92D050"/>
                    </a:solidFill>
                  </a:tcPr>
                </a:tc>
              </a:tr>
              <a:tr h="433066">
                <a:tc>
                  <a:txBody>
                    <a:bodyPr/>
                    <a:lstStyle/>
                    <a:p>
                      <a:r>
                        <a:rPr lang="ru-RU" sz="1600" dirty="0" smtClean="0">
                          <a:latin typeface="Times New Roman" pitchFamily="18" charset="0"/>
                          <a:cs typeface="Times New Roman" pitchFamily="18" charset="0"/>
                        </a:rPr>
                        <a:t>Охрана окружающей среды</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16397,7</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3397,7</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  20,7%</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0,0</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+3397,7</a:t>
                      </a:r>
                      <a:endParaRPr lang="ru-RU" sz="1600" dirty="0">
                        <a:latin typeface="Times New Roman" pitchFamily="18" charset="0"/>
                        <a:cs typeface="Times New Roman" pitchFamily="18" charset="0"/>
                      </a:endParaRPr>
                    </a:p>
                  </a:txBody>
                  <a:tcPr marT="45723" marB="45723"/>
                </a:tc>
              </a:tr>
              <a:tr h="433066">
                <a:tc>
                  <a:txBody>
                    <a:bodyPr/>
                    <a:lstStyle/>
                    <a:p>
                      <a:r>
                        <a:rPr lang="ru-RU" sz="1600" dirty="0" smtClean="0">
                          <a:latin typeface="Times New Roman" pitchFamily="18" charset="0"/>
                          <a:cs typeface="Times New Roman" pitchFamily="18" charset="0"/>
                        </a:rPr>
                        <a:t>Образование</a:t>
                      </a:r>
                      <a:endParaRPr lang="ru-RU" sz="1600" dirty="0">
                        <a:latin typeface="Times New Roman" pitchFamily="18" charset="0"/>
                        <a:cs typeface="Times New Roman" pitchFamily="18" charset="0"/>
                      </a:endParaRPr>
                    </a:p>
                  </a:txBody>
                  <a:tcPr marT="45723" marB="45723">
                    <a:solidFill>
                      <a:srgbClr val="92D050"/>
                    </a:solidFill>
                  </a:tcPr>
                </a:tc>
                <a:tc>
                  <a:txBody>
                    <a:bodyPr/>
                    <a:lstStyle/>
                    <a:p>
                      <a:r>
                        <a:rPr lang="ru-RU" sz="1600" dirty="0" smtClean="0">
                          <a:latin typeface="Times New Roman" pitchFamily="18" charset="0"/>
                          <a:cs typeface="Times New Roman" pitchFamily="18" charset="0"/>
                        </a:rPr>
                        <a:t>545299,5</a:t>
                      </a:r>
                      <a:endParaRPr lang="ru-RU" sz="1600" dirty="0">
                        <a:latin typeface="Times New Roman" pitchFamily="18" charset="0"/>
                        <a:cs typeface="Times New Roman" pitchFamily="18" charset="0"/>
                      </a:endParaRPr>
                    </a:p>
                  </a:txBody>
                  <a:tcPr marT="45723" marB="45723">
                    <a:solidFill>
                      <a:srgbClr val="92D050"/>
                    </a:solidFill>
                  </a:tcPr>
                </a:tc>
                <a:tc>
                  <a:txBody>
                    <a:bodyPr/>
                    <a:lstStyle/>
                    <a:p>
                      <a:r>
                        <a:rPr lang="ru-RU" sz="1600" dirty="0" smtClean="0">
                          <a:latin typeface="Times New Roman" pitchFamily="18" charset="0"/>
                          <a:cs typeface="Times New Roman" pitchFamily="18" charset="0"/>
                        </a:rPr>
                        <a:t>537698,4</a:t>
                      </a:r>
                      <a:endParaRPr lang="ru-RU" sz="1600" dirty="0">
                        <a:latin typeface="Times New Roman" pitchFamily="18" charset="0"/>
                        <a:cs typeface="Times New Roman" pitchFamily="18" charset="0"/>
                      </a:endParaRPr>
                    </a:p>
                  </a:txBody>
                  <a:tcPr marT="45723" marB="45723">
                    <a:solidFill>
                      <a:srgbClr val="92D050"/>
                    </a:solidFill>
                  </a:tcPr>
                </a:tc>
                <a:tc>
                  <a:txBody>
                    <a:bodyPr/>
                    <a:lstStyle/>
                    <a:p>
                      <a:r>
                        <a:rPr lang="ru-RU" sz="1600" dirty="0" smtClean="0">
                          <a:latin typeface="Times New Roman" pitchFamily="18" charset="0"/>
                          <a:cs typeface="Times New Roman" pitchFamily="18" charset="0"/>
                        </a:rPr>
                        <a:t>98,6%</a:t>
                      </a:r>
                      <a:endParaRPr lang="ru-RU" sz="1600" dirty="0">
                        <a:latin typeface="Times New Roman" pitchFamily="18" charset="0"/>
                        <a:cs typeface="Times New Roman" pitchFamily="18" charset="0"/>
                      </a:endParaRPr>
                    </a:p>
                  </a:txBody>
                  <a:tcPr marT="45723" marB="45723">
                    <a:solidFill>
                      <a:srgbClr val="92D050"/>
                    </a:solidFill>
                  </a:tcPr>
                </a:tc>
                <a:tc>
                  <a:txBody>
                    <a:bodyPr/>
                    <a:lstStyle/>
                    <a:p>
                      <a:r>
                        <a:rPr lang="ru-RU" sz="1600" dirty="0" smtClean="0">
                          <a:latin typeface="Times New Roman" pitchFamily="18" charset="0"/>
                          <a:cs typeface="Times New Roman" pitchFamily="18" charset="0"/>
                        </a:rPr>
                        <a:t>516313,0</a:t>
                      </a:r>
                      <a:endParaRPr lang="ru-RU" sz="1600" dirty="0">
                        <a:latin typeface="Times New Roman" pitchFamily="18" charset="0"/>
                        <a:cs typeface="Times New Roman" pitchFamily="18" charset="0"/>
                      </a:endParaRPr>
                    </a:p>
                  </a:txBody>
                  <a:tcPr marT="45723" marB="45723">
                    <a:solidFill>
                      <a:srgbClr val="92D050"/>
                    </a:solidFill>
                  </a:tcPr>
                </a:tc>
                <a:tc>
                  <a:txBody>
                    <a:bodyPr/>
                    <a:lstStyle/>
                    <a:p>
                      <a:r>
                        <a:rPr lang="ru-RU" sz="1600" dirty="0" smtClean="0">
                          <a:latin typeface="Times New Roman" pitchFamily="18" charset="0"/>
                          <a:cs typeface="Times New Roman" pitchFamily="18" charset="0"/>
                        </a:rPr>
                        <a:t>+21385,4</a:t>
                      </a:r>
                      <a:endParaRPr lang="ru-RU" sz="1600" dirty="0">
                        <a:latin typeface="Times New Roman" pitchFamily="18" charset="0"/>
                        <a:cs typeface="Times New Roman" pitchFamily="18" charset="0"/>
                      </a:endParaRPr>
                    </a:p>
                  </a:txBody>
                  <a:tcPr marT="45723" marB="45723">
                    <a:solidFill>
                      <a:srgbClr val="92D050"/>
                    </a:solidFill>
                  </a:tcPr>
                </a:tc>
              </a:tr>
              <a:tr h="433066">
                <a:tc>
                  <a:txBody>
                    <a:bodyPr/>
                    <a:lstStyle/>
                    <a:p>
                      <a:r>
                        <a:rPr lang="ru-RU" sz="1600" dirty="0" smtClean="0">
                          <a:latin typeface="Times New Roman" pitchFamily="18" charset="0"/>
                          <a:cs typeface="Times New Roman" pitchFamily="18" charset="0"/>
                        </a:rPr>
                        <a:t>Культура</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36672,8</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36615,9</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99,8%</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32159,7</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+4456,2</a:t>
                      </a:r>
                      <a:endParaRPr lang="ru-RU" sz="1600" dirty="0">
                        <a:latin typeface="Times New Roman" pitchFamily="18" charset="0"/>
                        <a:cs typeface="Times New Roman" pitchFamily="18" charset="0"/>
                      </a:endParaRPr>
                    </a:p>
                  </a:txBody>
                  <a:tcPr marT="45723" marB="45723"/>
                </a:tc>
              </a:tr>
              <a:tr h="421105">
                <a:tc>
                  <a:txBody>
                    <a:bodyPr/>
                    <a:lstStyle/>
                    <a:p>
                      <a:r>
                        <a:rPr lang="ru-RU" sz="1600" dirty="0" smtClean="0">
                          <a:latin typeface="Times New Roman" pitchFamily="18" charset="0"/>
                          <a:cs typeface="Times New Roman" pitchFamily="18" charset="0"/>
                        </a:rPr>
                        <a:t>Социальная политика</a:t>
                      </a:r>
                      <a:endParaRPr lang="ru-RU" sz="1600" dirty="0">
                        <a:latin typeface="Times New Roman" pitchFamily="18" charset="0"/>
                        <a:cs typeface="Times New Roman" pitchFamily="18" charset="0"/>
                      </a:endParaRPr>
                    </a:p>
                  </a:txBody>
                  <a:tcPr marT="45723" marB="45723">
                    <a:solidFill>
                      <a:srgbClr val="92D050"/>
                    </a:solidFill>
                  </a:tcPr>
                </a:tc>
                <a:tc>
                  <a:txBody>
                    <a:bodyPr/>
                    <a:lstStyle/>
                    <a:p>
                      <a:r>
                        <a:rPr lang="ru-RU" sz="1600" dirty="0" smtClean="0">
                          <a:latin typeface="Times New Roman" pitchFamily="18" charset="0"/>
                          <a:cs typeface="Times New Roman" pitchFamily="18" charset="0"/>
                        </a:rPr>
                        <a:t>20268,7</a:t>
                      </a:r>
                      <a:endParaRPr lang="ru-RU" sz="1600" dirty="0">
                        <a:latin typeface="Times New Roman" pitchFamily="18" charset="0"/>
                        <a:cs typeface="Times New Roman" pitchFamily="18" charset="0"/>
                      </a:endParaRPr>
                    </a:p>
                  </a:txBody>
                  <a:tcPr marT="45723" marB="45723">
                    <a:solidFill>
                      <a:srgbClr val="92D050"/>
                    </a:solidFill>
                  </a:tcPr>
                </a:tc>
                <a:tc>
                  <a:txBody>
                    <a:bodyPr/>
                    <a:lstStyle/>
                    <a:p>
                      <a:r>
                        <a:rPr lang="ru-RU" sz="1600" dirty="0" smtClean="0">
                          <a:latin typeface="Times New Roman" pitchFamily="18" charset="0"/>
                          <a:cs typeface="Times New Roman" pitchFamily="18" charset="0"/>
                        </a:rPr>
                        <a:t>19767,0</a:t>
                      </a:r>
                      <a:endParaRPr lang="ru-RU" sz="1600" dirty="0">
                        <a:latin typeface="Times New Roman" pitchFamily="18" charset="0"/>
                        <a:cs typeface="Times New Roman" pitchFamily="18" charset="0"/>
                      </a:endParaRPr>
                    </a:p>
                  </a:txBody>
                  <a:tcPr marT="45723" marB="45723">
                    <a:solidFill>
                      <a:srgbClr val="92D050"/>
                    </a:solidFill>
                  </a:tcPr>
                </a:tc>
                <a:tc>
                  <a:txBody>
                    <a:bodyPr/>
                    <a:lstStyle/>
                    <a:p>
                      <a:r>
                        <a:rPr lang="ru-RU" sz="1600" dirty="0" smtClean="0">
                          <a:latin typeface="Times New Roman" pitchFamily="18" charset="0"/>
                          <a:cs typeface="Times New Roman" pitchFamily="18" charset="0"/>
                        </a:rPr>
                        <a:t>97,5%</a:t>
                      </a:r>
                      <a:endParaRPr lang="ru-RU" sz="1600" dirty="0">
                        <a:latin typeface="Times New Roman" pitchFamily="18" charset="0"/>
                        <a:cs typeface="Times New Roman" pitchFamily="18" charset="0"/>
                      </a:endParaRPr>
                    </a:p>
                  </a:txBody>
                  <a:tcPr marT="45723" marB="45723">
                    <a:solidFill>
                      <a:srgbClr val="92D050"/>
                    </a:solidFill>
                  </a:tcPr>
                </a:tc>
                <a:tc>
                  <a:txBody>
                    <a:bodyPr/>
                    <a:lstStyle/>
                    <a:p>
                      <a:r>
                        <a:rPr lang="ru-RU" sz="1600" dirty="0" smtClean="0">
                          <a:latin typeface="Times New Roman" pitchFamily="18" charset="0"/>
                          <a:cs typeface="Times New Roman" pitchFamily="18" charset="0"/>
                        </a:rPr>
                        <a:t>17300,3</a:t>
                      </a:r>
                      <a:endParaRPr lang="ru-RU" sz="1600" dirty="0">
                        <a:latin typeface="Times New Roman" pitchFamily="18" charset="0"/>
                        <a:cs typeface="Times New Roman" pitchFamily="18" charset="0"/>
                      </a:endParaRPr>
                    </a:p>
                  </a:txBody>
                  <a:tcPr marT="45723" marB="45723">
                    <a:solidFill>
                      <a:srgbClr val="92D050"/>
                    </a:solidFill>
                  </a:tcPr>
                </a:tc>
                <a:tc>
                  <a:txBody>
                    <a:bodyPr/>
                    <a:lstStyle/>
                    <a:p>
                      <a:r>
                        <a:rPr lang="ru-RU" sz="1600" dirty="0" smtClean="0">
                          <a:latin typeface="Times New Roman" pitchFamily="18" charset="0"/>
                          <a:cs typeface="Times New Roman" pitchFamily="18" charset="0"/>
                        </a:rPr>
                        <a:t>+2466,7</a:t>
                      </a:r>
                      <a:endParaRPr lang="ru-RU" sz="1600" dirty="0">
                        <a:latin typeface="Times New Roman" pitchFamily="18" charset="0"/>
                        <a:cs typeface="Times New Roman" pitchFamily="18" charset="0"/>
                      </a:endParaRPr>
                    </a:p>
                  </a:txBody>
                  <a:tcPr marT="45723" marB="45723">
                    <a:solidFill>
                      <a:srgbClr val="92D050"/>
                    </a:solidFill>
                  </a:tcPr>
                </a:tc>
              </a:tr>
              <a:tr h="433066">
                <a:tc>
                  <a:txBody>
                    <a:bodyPr/>
                    <a:lstStyle/>
                    <a:p>
                      <a:r>
                        <a:rPr lang="ru-RU" sz="1600" dirty="0" smtClean="0">
                          <a:latin typeface="Times New Roman" pitchFamily="18" charset="0"/>
                          <a:cs typeface="Times New Roman" pitchFamily="18" charset="0"/>
                        </a:rPr>
                        <a:t>Физическая</a:t>
                      </a:r>
                      <a:r>
                        <a:rPr lang="ru-RU" sz="1600" baseline="0" dirty="0" smtClean="0">
                          <a:latin typeface="Times New Roman" pitchFamily="18" charset="0"/>
                          <a:cs typeface="Times New Roman" pitchFamily="18" charset="0"/>
                        </a:rPr>
                        <a:t> культура и спорт</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5323,0</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5319,3</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99,9%</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799,7</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+4519,6</a:t>
                      </a:r>
                      <a:endParaRPr lang="ru-RU" sz="1600" dirty="0">
                        <a:latin typeface="Times New Roman" pitchFamily="18" charset="0"/>
                        <a:cs typeface="Times New Roman" pitchFamily="18" charset="0"/>
                      </a:endParaRPr>
                    </a:p>
                  </a:txBody>
                  <a:tcPr marT="45723" marB="45723"/>
                </a:tc>
              </a:tr>
              <a:tr h="579155">
                <a:tc>
                  <a:txBody>
                    <a:bodyPr/>
                    <a:lstStyle/>
                    <a:p>
                      <a:r>
                        <a:rPr lang="ru-RU" sz="1600" dirty="0" smtClean="0">
                          <a:latin typeface="Times New Roman" pitchFamily="18" charset="0"/>
                          <a:cs typeface="Times New Roman" pitchFamily="18" charset="0"/>
                        </a:rPr>
                        <a:t>Обслуживание муниципального долга</a:t>
                      </a:r>
                      <a:endParaRPr lang="ru-RU" sz="1600" dirty="0">
                        <a:latin typeface="Times New Roman" pitchFamily="18" charset="0"/>
                        <a:cs typeface="Times New Roman" pitchFamily="18" charset="0"/>
                      </a:endParaRPr>
                    </a:p>
                  </a:txBody>
                  <a:tcPr marT="45723" marB="45723">
                    <a:solidFill>
                      <a:srgbClr val="92D050"/>
                    </a:solidFill>
                  </a:tcPr>
                </a:tc>
                <a:tc>
                  <a:txBody>
                    <a:bodyPr/>
                    <a:lstStyle/>
                    <a:p>
                      <a:r>
                        <a:rPr lang="ru-RU" sz="1600" dirty="0" smtClean="0">
                          <a:latin typeface="Times New Roman" pitchFamily="18" charset="0"/>
                          <a:cs typeface="Times New Roman" pitchFamily="18" charset="0"/>
                        </a:rPr>
                        <a:t>26,2</a:t>
                      </a:r>
                      <a:endParaRPr lang="ru-RU" sz="1600" dirty="0">
                        <a:latin typeface="Times New Roman" pitchFamily="18" charset="0"/>
                        <a:cs typeface="Times New Roman" pitchFamily="18" charset="0"/>
                      </a:endParaRPr>
                    </a:p>
                  </a:txBody>
                  <a:tcPr marT="45723" marB="45723">
                    <a:solidFill>
                      <a:srgbClr val="92D050"/>
                    </a:solidFill>
                  </a:tcPr>
                </a:tc>
                <a:tc>
                  <a:txBody>
                    <a:bodyPr/>
                    <a:lstStyle/>
                    <a:p>
                      <a:r>
                        <a:rPr lang="ru-RU" sz="1600" dirty="0" smtClean="0">
                          <a:latin typeface="Times New Roman" pitchFamily="18" charset="0"/>
                          <a:cs typeface="Times New Roman" pitchFamily="18" charset="0"/>
                        </a:rPr>
                        <a:t>25,4</a:t>
                      </a:r>
                      <a:endParaRPr lang="ru-RU" sz="1600" dirty="0">
                        <a:latin typeface="Times New Roman" pitchFamily="18" charset="0"/>
                        <a:cs typeface="Times New Roman" pitchFamily="18" charset="0"/>
                      </a:endParaRPr>
                    </a:p>
                  </a:txBody>
                  <a:tcPr marT="45723" marB="45723">
                    <a:solidFill>
                      <a:srgbClr val="92D050"/>
                    </a:solidFill>
                  </a:tcPr>
                </a:tc>
                <a:tc>
                  <a:txBody>
                    <a:bodyPr/>
                    <a:lstStyle/>
                    <a:p>
                      <a:r>
                        <a:rPr lang="ru-RU" sz="1600" dirty="0" smtClean="0">
                          <a:latin typeface="Times New Roman" pitchFamily="18" charset="0"/>
                          <a:cs typeface="Times New Roman" pitchFamily="18" charset="0"/>
                        </a:rPr>
                        <a:t>96,9%</a:t>
                      </a:r>
                      <a:endParaRPr lang="ru-RU" sz="1600" dirty="0">
                        <a:latin typeface="Times New Roman" pitchFamily="18" charset="0"/>
                        <a:cs typeface="Times New Roman" pitchFamily="18" charset="0"/>
                      </a:endParaRPr>
                    </a:p>
                  </a:txBody>
                  <a:tcPr marT="45723" marB="45723">
                    <a:solidFill>
                      <a:srgbClr val="92D050"/>
                    </a:solidFill>
                  </a:tcPr>
                </a:tc>
                <a:tc>
                  <a:txBody>
                    <a:bodyPr/>
                    <a:lstStyle/>
                    <a:p>
                      <a:r>
                        <a:rPr lang="ru-RU" sz="1600" dirty="0" smtClean="0">
                          <a:latin typeface="Times New Roman" pitchFamily="18" charset="0"/>
                          <a:cs typeface="Times New Roman" pitchFamily="18" charset="0"/>
                        </a:rPr>
                        <a:t>5,1</a:t>
                      </a:r>
                      <a:endParaRPr lang="ru-RU" sz="1600" dirty="0">
                        <a:latin typeface="Times New Roman" pitchFamily="18" charset="0"/>
                        <a:cs typeface="Times New Roman" pitchFamily="18" charset="0"/>
                      </a:endParaRPr>
                    </a:p>
                  </a:txBody>
                  <a:tcPr marT="45723" marB="45723">
                    <a:solidFill>
                      <a:srgbClr val="92D050"/>
                    </a:solidFill>
                  </a:tcPr>
                </a:tc>
                <a:tc>
                  <a:txBody>
                    <a:bodyPr/>
                    <a:lstStyle/>
                    <a:p>
                      <a:r>
                        <a:rPr lang="ru-RU" sz="1600" dirty="0" smtClean="0">
                          <a:latin typeface="Times New Roman" pitchFamily="18" charset="0"/>
                          <a:cs typeface="Times New Roman" pitchFamily="18" charset="0"/>
                        </a:rPr>
                        <a:t>+20,3</a:t>
                      </a:r>
                      <a:endParaRPr lang="ru-RU" sz="1600" dirty="0">
                        <a:latin typeface="Times New Roman" pitchFamily="18" charset="0"/>
                        <a:cs typeface="Times New Roman" pitchFamily="18" charset="0"/>
                      </a:endParaRPr>
                    </a:p>
                  </a:txBody>
                  <a:tcPr marT="45723" marB="45723">
                    <a:solidFill>
                      <a:srgbClr val="92D050"/>
                    </a:solidFill>
                  </a:tcPr>
                </a:tc>
              </a:tr>
              <a:tr h="433066">
                <a:tc>
                  <a:txBody>
                    <a:bodyPr/>
                    <a:lstStyle/>
                    <a:p>
                      <a:r>
                        <a:rPr lang="ru-RU" sz="1600" dirty="0" smtClean="0">
                          <a:latin typeface="Times New Roman" pitchFamily="18" charset="0"/>
                          <a:cs typeface="Times New Roman" pitchFamily="18" charset="0"/>
                        </a:rPr>
                        <a:t>Межбюджетные трансферты</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29854,5</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29854,5</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100%</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26619,3</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+3235,2</a:t>
                      </a:r>
                      <a:endParaRPr lang="ru-RU" sz="1600" dirty="0">
                        <a:latin typeface="Times New Roman" pitchFamily="18" charset="0"/>
                        <a:cs typeface="Times New Roman" pitchFamily="18" charset="0"/>
                      </a:endParaRPr>
                    </a:p>
                  </a:txBody>
                  <a:tcPr marT="45723" marB="45723"/>
                </a:tc>
              </a:tr>
              <a:tr h="433066">
                <a:tc>
                  <a:txBody>
                    <a:bodyPr/>
                    <a:lstStyle/>
                    <a:p>
                      <a:r>
                        <a:rPr lang="ru-RU" sz="1600" b="1" dirty="0" smtClean="0">
                          <a:latin typeface="Times New Roman" pitchFamily="18" charset="0"/>
                          <a:cs typeface="Times New Roman" pitchFamily="18" charset="0"/>
                        </a:rPr>
                        <a:t>Итого расходов</a:t>
                      </a:r>
                      <a:endParaRPr lang="ru-RU" sz="1600" b="1" dirty="0">
                        <a:latin typeface="Times New Roman" pitchFamily="18" charset="0"/>
                        <a:cs typeface="Times New Roman" pitchFamily="18" charset="0"/>
                      </a:endParaRPr>
                    </a:p>
                  </a:txBody>
                  <a:tcPr marT="45723" marB="45723">
                    <a:solidFill>
                      <a:srgbClr val="92D050"/>
                    </a:solidFill>
                  </a:tcPr>
                </a:tc>
                <a:tc>
                  <a:txBody>
                    <a:bodyPr/>
                    <a:lstStyle/>
                    <a:p>
                      <a:r>
                        <a:rPr lang="ru-RU" sz="1600" b="1" dirty="0" smtClean="0">
                          <a:latin typeface="Times New Roman" pitchFamily="18" charset="0"/>
                          <a:cs typeface="Times New Roman" pitchFamily="18" charset="0"/>
                        </a:rPr>
                        <a:t>755009,2</a:t>
                      </a:r>
                      <a:endParaRPr lang="ru-RU" sz="1600" b="1" dirty="0">
                        <a:latin typeface="Times New Roman" pitchFamily="18" charset="0"/>
                        <a:cs typeface="Times New Roman" pitchFamily="18" charset="0"/>
                      </a:endParaRPr>
                    </a:p>
                  </a:txBody>
                  <a:tcPr marT="45723" marB="45723">
                    <a:solidFill>
                      <a:srgbClr val="92D050"/>
                    </a:solidFill>
                  </a:tcPr>
                </a:tc>
                <a:tc>
                  <a:txBody>
                    <a:bodyPr/>
                    <a:lstStyle/>
                    <a:p>
                      <a:r>
                        <a:rPr lang="ru-RU" sz="1600" b="1" dirty="0" smtClean="0">
                          <a:latin typeface="Times New Roman" pitchFamily="18" charset="0"/>
                          <a:cs typeface="Times New Roman" pitchFamily="18" charset="0"/>
                        </a:rPr>
                        <a:t>721601,0</a:t>
                      </a:r>
                      <a:endParaRPr lang="ru-RU" sz="1600" b="1" dirty="0">
                        <a:latin typeface="Times New Roman" pitchFamily="18" charset="0"/>
                        <a:cs typeface="Times New Roman" pitchFamily="18" charset="0"/>
                      </a:endParaRPr>
                    </a:p>
                  </a:txBody>
                  <a:tcPr marT="45723" marB="45723">
                    <a:solidFill>
                      <a:srgbClr val="92D050"/>
                    </a:solidFill>
                  </a:tcPr>
                </a:tc>
                <a:tc>
                  <a:txBody>
                    <a:bodyPr/>
                    <a:lstStyle/>
                    <a:p>
                      <a:r>
                        <a:rPr lang="ru-RU" sz="1600" b="1" dirty="0" smtClean="0">
                          <a:latin typeface="Times New Roman" pitchFamily="18" charset="0"/>
                          <a:cs typeface="Times New Roman" pitchFamily="18" charset="0"/>
                        </a:rPr>
                        <a:t>95,6%</a:t>
                      </a:r>
                      <a:endParaRPr lang="ru-RU" sz="1600" b="1" dirty="0">
                        <a:latin typeface="Times New Roman" pitchFamily="18" charset="0"/>
                        <a:cs typeface="Times New Roman" pitchFamily="18" charset="0"/>
                      </a:endParaRPr>
                    </a:p>
                  </a:txBody>
                  <a:tcPr marT="45723" marB="45723">
                    <a:solidFill>
                      <a:srgbClr val="92D050"/>
                    </a:solidFill>
                  </a:tcPr>
                </a:tc>
                <a:tc>
                  <a:txBody>
                    <a:bodyPr/>
                    <a:lstStyle/>
                    <a:p>
                      <a:r>
                        <a:rPr lang="ru-RU" sz="1600" b="1" dirty="0" smtClean="0">
                          <a:latin typeface="Times New Roman" pitchFamily="18" charset="0"/>
                          <a:cs typeface="Times New Roman" pitchFamily="18" charset="0"/>
                        </a:rPr>
                        <a:t>693339,3</a:t>
                      </a:r>
                      <a:endParaRPr lang="ru-RU" sz="1600" b="1" dirty="0">
                        <a:latin typeface="Times New Roman" pitchFamily="18" charset="0"/>
                        <a:cs typeface="Times New Roman" pitchFamily="18" charset="0"/>
                      </a:endParaRPr>
                    </a:p>
                  </a:txBody>
                  <a:tcPr marT="45723" marB="45723">
                    <a:solidFill>
                      <a:srgbClr val="92D050"/>
                    </a:solidFill>
                  </a:tcPr>
                </a:tc>
                <a:tc>
                  <a:txBody>
                    <a:bodyPr/>
                    <a:lstStyle/>
                    <a:p>
                      <a:r>
                        <a:rPr lang="ru-RU" sz="1600" b="1" dirty="0" smtClean="0">
                          <a:latin typeface="Times New Roman" pitchFamily="18" charset="0"/>
                          <a:cs typeface="Times New Roman" pitchFamily="18" charset="0"/>
                        </a:rPr>
                        <a:t>+28261,7</a:t>
                      </a:r>
                      <a:endParaRPr lang="ru-RU" sz="1600" b="1" dirty="0">
                        <a:latin typeface="Times New Roman" pitchFamily="18" charset="0"/>
                        <a:cs typeface="Times New Roman" pitchFamily="18" charset="0"/>
                      </a:endParaRPr>
                    </a:p>
                  </a:txBody>
                  <a:tcPr marT="45723" marB="45723">
                    <a:solidFill>
                      <a:srgbClr val="92D050"/>
                    </a:solidFill>
                  </a:tcPr>
                </a:tc>
              </a:tr>
            </a:tbl>
          </a:graphicData>
        </a:graphic>
      </p:graphicFrame>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0" y="71414"/>
            <a:ext cx="9144000" cy="357188"/>
          </a:xfrm>
        </p:spPr>
        <p:txBody>
          <a:bodyPr/>
          <a:lstStyle/>
          <a:p>
            <a:pPr>
              <a:defRPr/>
            </a:pPr>
            <a:r>
              <a:rPr lang="ru-RU" sz="2250" b="1" dirty="0" smtClean="0">
                <a:solidFill>
                  <a:srgbClr val="002060"/>
                </a:solidFill>
                <a:latin typeface="Times New Roman" pitchFamily="18" charset="0"/>
                <a:cs typeface="Times New Roman" pitchFamily="18" charset="0"/>
              </a:rPr>
              <a:t>Направление расходов  бюджета муниципального района в 2019 году</a:t>
            </a:r>
          </a:p>
        </p:txBody>
      </p:sp>
      <p:graphicFrame>
        <p:nvGraphicFramePr>
          <p:cNvPr id="4" name="Содержимое 3"/>
          <p:cNvGraphicFramePr>
            <a:graphicFrameLocks noGrp="1"/>
          </p:cNvGraphicFramePr>
          <p:nvPr>
            <p:ph idx="1"/>
          </p:nvPr>
        </p:nvGraphicFramePr>
        <p:xfrm>
          <a:off x="142844" y="500042"/>
          <a:ext cx="8858312" cy="6357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4578" name="Picture 4" descr="C:\Users\Елена\Desktop\Документы\картинки могоча\Картинки Могоча\проценты.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142875" y="928688"/>
            <a:ext cx="4500563" cy="4643437"/>
          </a:xfrm>
          <a:noFill/>
        </p:spPr>
      </p:pic>
      <p:sp>
        <p:nvSpPr>
          <p:cNvPr id="24579" name="Заголовок 6"/>
          <p:cNvSpPr>
            <a:spLocks noGrp="1"/>
          </p:cNvSpPr>
          <p:nvPr>
            <p:ph type="title"/>
          </p:nvPr>
        </p:nvSpPr>
        <p:spPr>
          <a:xfrm>
            <a:off x="3714750" y="274638"/>
            <a:ext cx="5000625" cy="6440487"/>
          </a:xfrm>
        </p:spPr>
        <p:txBody>
          <a:bodyPr/>
          <a:lstStyle/>
          <a:p>
            <a:r>
              <a:rPr lang="ru-RU" altLang="ru-RU" sz="2000" b="1" smtClean="0">
                <a:solidFill>
                  <a:srgbClr val="002060"/>
                </a:solidFill>
                <a:latin typeface="Times New Roman" panose="02020603050405020304" pitchFamily="18" charset="0"/>
                <a:cs typeface="Times New Roman" panose="02020603050405020304" pitchFamily="18" charset="0"/>
              </a:rPr>
              <a:t>Расходы бюджета муниципального района по сравнению с 2018 годом увеличились на + 28261,7 тыс.руб., </a:t>
            </a:r>
            <a:br>
              <a:rPr lang="ru-RU" altLang="ru-RU" sz="2000" b="1" smtClean="0">
                <a:solidFill>
                  <a:srgbClr val="002060"/>
                </a:solidFill>
                <a:latin typeface="Times New Roman" panose="02020603050405020304" pitchFamily="18" charset="0"/>
                <a:cs typeface="Times New Roman" panose="02020603050405020304" pitchFamily="18" charset="0"/>
              </a:rPr>
            </a:br>
            <a:r>
              <a:rPr lang="ru-RU" altLang="ru-RU" sz="2000" b="1" smtClean="0">
                <a:solidFill>
                  <a:srgbClr val="002060"/>
                </a:solidFill>
                <a:latin typeface="Times New Roman" panose="02020603050405020304" pitchFamily="18" charset="0"/>
                <a:cs typeface="Times New Roman" panose="02020603050405020304" pitchFamily="18" charset="0"/>
              </a:rPr>
              <a:t/>
            </a:r>
            <a:br>
              <a:rPr lang="ru-RU" altLang="ru-RU" sz="2000" b="1" smtClean="0">
                <a:solidFill>
                  <a:srgbClr val="002060"/>
                </a:solidFill>
                <a:latin typeface="Times New Roman" panose="02020603050405020304" pitchFamily="18" charset="0"/>
                <a:cs typeface="Times New Roman" panose="02020603050405020304" pitchFamily="18" charset="0"/>
              </a:rPr>
            </a:br>
            <a:r>
              <a:rPr lang="ru-RU" altLang="ru-RU" sz="2000" b="1" smtClean="0">
                <a:solidFill>
                  <a:srgbClr val="002060"/>
                </a:solidFill>
                <a:latin typeface="Times New Roman" panose="02020603050405020304" pitchFamily="18" charset="0"/>
                <a:cs typeface="Times New Roman" panose="02020603050405020304" pitchFamily="18" charset="0"/>
              </a:rPr>
              <a:t> В общем объеме расходов бюджета муниципального района расходы по общегосударственным вопросам составили 12,7%,  национальная оборона 0,1%; национальная безопасность -0,4%; национальная экономика 1,7%; расходы по ЖКХ – 2,2%; охрана окружающей среды 0,5% расходы по образованию – 74,5% ; расходы по культуре –5 % ; социальная политика – 2,7%;  физическая культура и спорт – 0,7% ; межбюджетные трансферты поселениям– 4,1% .</a:t>
            </a:r>
            <a:r>
              <a:rPr lang="ru-RU" altLang="ru-RU" sz="1900" b="1" smtClean="0">
                <a:solidFill>
                  <a:srgbClr val="7030A0"/>
                </a:solidFill>
                <a:latin typeface="Times New Roman" panose="02020603050405020304" pitchFamily="18" charset="0"/>
                <a:cs typeface="Times New Roman" panose="02020603050405020304" pitchFamily="18" charset="0"/>
              </a:rPr>
              <a:t/>
            </a:r>
            <a:br>
              <a:rPr lang="ru-RU" altLang="ru-RU" sz="1900" b="1" smtClean="0">
                <a:solidFill>
                  <a:srgbClr val="7030A0"/>
                </a:solidFill>
                <a:latin typeface="Times New Roman" panose="02020603050405020304" pitchFamily="18" charset="0"/>
                <a:cs typeface="Times New Roman" panose="02020603050405020304" pitchFamily="18" charset="0"/>
              </a:rPr>
            </a:br>
            <a:r>
              <a:rPr lang="ru-RU" altLang="ru-RU" sz="2400" smtClean="0"/>
              <a:t/>
            </a:r>
            <a:br>
              <a:rPr lang="ru-RU" altLang="ru-RU" sz="2400" smtClean="0"/>
            </a:br>
            <a:endParaRPr lang="ru-RU" altLang="ru-RU" sz="2400" smtClean="0"/>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9CB86E"/>
            </a:gs>
            <a:gs pos="100000">
              <a:srgbClr val="156B13"/>
            </a:gs>
          </a:gsLst>
          <a:lin ang="2700000" scaled="1"/>
        </a:gradFill>
        <a:effectLst/>
      </p:bgPr>
    </p:bg>
    <p:spTree>
      <p:nvGrpSpPr>
        <p:cNvPr id="1" name=""/>
        <p:cNvGrpSpPr/>
        <p:nvPr/>
      </p:nvGrpSpPr>
      <p:grpSpPr>
        <a:xfrm>
          <a:off x="0" y="0"/>
          <a:ext cx="0" cy="0"/>
          <a:chOff x="0" y="0"/>
          <a:chExt cx="0" cy="0"/>
        </a:xfrm>
      </p:grpSpPr>
      <p:pic>
        <p:nvPicPr>
          <p:cNvPr id="25602" name="Picture 8" descr="C:\Users\Елена\Desktop\Документы\бюджет исполн 2019\Исполнение год  2019 год\depositphotos_7360620-stock-photo-chart-shif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3429000"/>
            <a:ext cx="40005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3" name="Picture 10" descr="C:\Users\Елена\Desktop\Документы\бюджет исполн 2019\Исполнение год  2019 год\ми-ые-ю-и-d-стоящ-с-стогом-зо-отых-монеток-финансового-su-4428664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86375" y="785813"/>
            <a:ext cx="3429000" cy="271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6" name="Заголовок 1"/>
          <p:cNvSpPr>
            <a:spLocks noGrp="1"/>
          </p:cNvSpPr>
          <p:nvPr>
            <p:ph type="title"/>
          </p:nvPr>
        </p:nvSpPr>
        <p:spPr>
          <a:xfrm>
            <a:off x="457200" y="0"/>
            <a:ext cx="8229600" cy="928688"/>
          </a:xfrm>
        </p:spPr>
        <p:txBody>
          <a:bodyPr/>
          <a:lstStyle/>
          <a:p>
            <a:pPr>
              <a:defRPr/>
            </a:pPr>
            <a:r>
              <a:rPr lang="ru-RU" sz="3200" b="1" dirty="0" smtClean="0">
                <a:solidFill>
                  <a:schemeClr val="accent2">
                    <a:lumMod val="50000"/>
                  </a:schemeClr>
                </a:solidFill>
                <a:latin typeface="Times New Roman" pitchFamily="18" charset="0"/>
                <a:cs typeface="Times New Roman" pitchFamily="18" charset="0"/>
              </a:rPr>
              <a:t>Расходы бюджета муниципального района, в рамках программ</a:t>
            </a:r>
          </a:p>
        </p:txBody>
      </p:sp>
      <p:sp>
        <p:nvSpPr>
          <p:cNvPr id="25605" name="Содержимое 2"/>
          <p:cNvSpPr>
            <a:spLocks noGrp="1"/>
          </p:cNvSpPr>
          <p:nvPr>
            <p:ph idx="1"/>
          </p:nvPr>
        </p:nvSpPr>
        <p:spPr>
          <a:xfrm>
            <a:off x="142875" y="1214438"/>
            <a:ext cx="4500563" cy="5500687"/>
          </a:xfrm>
        </p:spPr>
        <p:txBody>
          <a:bodyPr/>
          <a:lstStyle/>
          <a:p>
            <a:pPr marL="0" indent="0">
              <a:buFont typeface="Arial" panose="020B0604020202020204" pitchFamily="34" charset="0"/>
              <a:buNone/>
            </a:pPr>
            <a:r>
              <a:rPr lang="ru-RU" altLang="ru-RU" sz="2400" b="1" smtClean="0">
                <a:solidFill>
                  <a:srgbClr val="002060"/>
                </a:solidFill>
                <a:latin typeface="Times New Roman" panose="02020603050405020304" pitchFamily="18" charset="0"/>
                <a:cs typeface="Times New Roman" panose="02020603050405020304" pitchFamily="18" charset="0"/>
              </a:rPr>
              <a:t>В 2019 году в муниципальном районе действовало 34 целевые программы (28 муниципальных программ, 6 целевых программ,  финансируемых за счет средств Федерального бюджета и бюджета Забайкальского края).</a:t>
            </a:r>
          </a:p>
          <a:p>
            <a:pPr marL="0" indent="0">
              <a:buFont typeface="Arial" panose="020B0604020202020204" pitchFamily="34" charset="0"/>
              <a:buNone/>
            </a:pPr>
            <a:r>
              <a:rPr lang="ru-RU" altLang="ru-RU" sz="2400" b="1" smtClean="0">
                <a:solidFill>
                  <a:srgbClr val="002060"/>
                </a:solidFill>
                <a:latin typeface="Times New Roman" panose="02020603050405020304" pitchFamily="18" charset="0"/>
                <a:cs typeface="Times New Roman" panose="02020603050405020304" pitchFamily="18" charset="0"/>
              </a:rPr>
              <a:t> Всего исполнение по программам составило 74085,8 тыс.руб. при запланированном объеме 81060,5 тыс.руб. или 91,4%.</a:t>
            </a:r>
          </a:p>
        </p:txBody>
      </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EAC7"/>
            </a:gs>
            <a:gs pos="17999">
              <a:srgbClr val="FEE7F2"/>
            </a:gs>
            <a:gs pos="36000">
              <a:srgbClr val="FAC77D"/>
            </a:gs>
            <a:gs pos="61000">
              <a:srgbClr val="FBA97D"/>
            </a:gs>
            <a:gs pos="82001">
              <a:srgbClr val="FBD49C"/>
            </a:gs>
            <a:gs pos="100000">
              <a:srgbClr val="FEE7F2"/>
            </a:gs>
          </a:gsLst>
          <a:lin ang="13500000" scaled="1"/>
        </a:gradFill>
        <a:effectLst/>
      </p:bgPr>
    </p:bg>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0" y="142875"/>
            <a:ext cx="9144000" cy="571500"/>
          </a:xfrm>
        </p:spPr>
        <p:txBody>
          <a:bodyPr/>
          <a:lstStyle/>
          <a:p>
            <a:r>
              <a:rPr lang="ru-RU" altLang="ru-RU" sz="2200" b="1" dirty="0" smtClean="0">
                <a:solidFill>
                  <a:srgbClr val="C00000"/>
                </a:solidFill>
                <a:latin typeface="Times New Roman" panose="02020603050405020304" pitchFamily="18" charset="0"/>
                <a:cs typeface="Times New Roman" panose="02020603050405020304" pitchFamily="18" charset="0"/>
              </a:rPr>
              <a:t>Структура расходов бюджета муниципального района в 2019 году</a:t>
            </a:r>
          </a:p>
        </p:txBody>
      </p:sp>
      <p:graphicFrame>
        <p:nvGraphicFramePr>
          <p:cNvPr id="2" name="Содержимое 4"/>
          <p:cNvGraphicFramePr>
            <a:graphicFrameLocks noGrp="1"/>
          </p:cNvGraphicFramePr>
          <p:nvPr>
            <p:ph idx="1"/>
          </p:nvPr>
        </p:nvGraphicFramePr>
        <p:xfrm>
          <a:off x="193675" y="979488"/>
          <a:ext cx="8756650" cy="58277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7" name="Рисунок 6" descr="kisspng-royalty-free-stock-photography-image-Калькулятор-Ремонта-Кварти-5b66403a1a81d8.5095498415334277701086.jpg"/>
          <p:cNvPicPr>
            <a:picLocks noChangeAspect="1"/>
          </p:cNvPicPr>
          <p:nvPr/>
        </p:nvPicPr>
        <p:blipFill>
          <a:blip r:embed="rId3" cstate="print"/>
          <a:stretch>
            <a:fillRect/>
          </a:stretch>
        </p:blipFill>
        <p:spPr>
          <a:xfrm>
            <a:off x="142844" y="2571744"/>
            <a:ext cx="6255960" cy="389259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2770" name="Заголовок 1"/>
          <p:cNvSpPr>
            <a:spLocks noGrp="1"/>
          </p:cNvSpPr>
          <p:nvPr>
            <p:ph type="title"/>
          </p:nvPr>
        </p:nvSpPr>
        <p:spPr>
          <a:xfrm>
            <a:off x="0" y="0"/>
            <a:ext cx="8786813" cy="714375"/>
          </a:xfrm>
        </p:spPr>
        <p:txBody>
          <a:bodyPr/>
          <a:lstStyle/>
          <a:p>
            <a:pPr>
              <a:defRPr/>
            </a:pP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Расходы по разделу общегосударственные вопросы</a:t>
            </a:r>
          </a:p>
        </p:txBody>
      </p:sp>
      <p:sp>
        <p:nvSpPr>
          <p:cNvPr id="27652" name="Содержимое 2"/>
          <p:cNvSpPr>
            <a:spLocks noGrp="1"/>
          </p:cNvSpPr>
          <p:nvPr>
            <p:ph idx="1"/>
          </p:nvPr>
        </p:nvSpPr>
        <p:spPr>
          <a:xfrm>
            <a:off x="0" y="714375"/>
            <a:ext cx="9286875" cy="2571750"/>
          </a:xfrm>
        </p:spPr>
        <p:txBody>
          <a:bodyPr/>
          <a:lstStyle/>
          <a:p>
            <a:pPr marL="0" indent="0">
              <a:buFont typeface="Arial" panose="020B0604020202020204" pitchFamily="34" charset="0"/>
              <a:buNone/>
            </a:pPr>
            <a:r>
              <a:rPr lang="ru-RU" altLang="ru-RU" sz="2000" b="1" dirty="0" smtClean="0">
                <a:latin typeface="Times New Roman" pitchFamily="18" charset="0"/>
                <a:cs typeface="Times New Roman" pitchFamily="18" charset="0"/>
              </a:rPr>
              <a:t>Расходы по разделу составили 56544,1 тыс.руб., или 99,1% от уточненных бюджетных назначений. расходы  направлены на функционирование представительного органа местного самоуправления, обеспечение деятельности органов исполнительной власти, осуществление  государственных полномочий</a:t>
            </a:r>
          </a:p>
          <a:p>
            <a:pPr marL="0" indent="0">
              <a:buFont typeface="Arial" panose="020B0604020202020204" pitchFamily="34" charset="0"/>
              <a:buNone/>
            </a:pPr>
            <a:r>
              <a:rPr lang="ru-RU" altLang="ru-RU" sz="2000" b="1" dirty="0" smtClean="0">
                <a:latin typeface="Times New Roman" pitchFamily="18" charset="0"/>
                <a:cs typeface="Times New Roman" pitchFamily="18" charset="0"/>
              </a:rPr>
              <a:t> </a:t>
            </a:r>
          </a:p>
        </p:txBody>
      </p:sp>
      <p:sp>
        <p:nvSpPr>
          <p:cNvPr id="27653" name="Прямоугольник 5"/>
          <p:cNvSpPr>
            <a:spLocks noChangeArrowheads="1"/>
          </p:cNvSpPr>
          <p:nvPr/>
        </p:nvSpPr>
        <p:spPr bwMode="auto">
          <a:xfrm>
            <a:off x="5286375" y="2571750"/>
            <a:ext cx="4000500" cy="317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b="1" dirty="0">
                <a:latin typeface="Times New Roman" pitchFamily="18" charset="0"/>
                <a:cs typeface="Times New Roman" pitchFamily="18" charset="0"/>
              </a:rPr>
              <a:t>По сравнению с 2018 годом расходы увеличились по данному разделу на 6012,7  тыс.руб. в связи с увеличением мероприятий по муниципальным программам, увеличением расходных обязательств по оплате труда, погашением кредиторской задолженности</a:t>
            </a:r>
            <a:endParaRPr lang="ru-RU" altLang="ru-RU" sz="2000" dirty="0">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28688"/>
          </a:xfrm>
        </p:spPr>
        <p:txBody>
          <a:bodyPr/>
          <a:lstStyle/>
          <a:p>
            <a:pPr>
              <a:defRPr/>
            </a:pPr>
            <a:r>
              <a:rPr lang="ru-RU" sz="28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Расходы по разделу «Национальная оборона»</a:t>
            </a:r>
            <a:endParaRPr lang="ru-RU" sz="2800"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0" y="928688"/>
            <a:ext cx="9144000" cy="5186362"/>
          </a:xfrm>
        </p:spPr>
        <p:txBody>
          <a:bodyPr/>
          <a:lstStyle/>
          <a:p>
            <a:pPr marL="0" indent="0" algn="ctr">
              <a:buFont typeface="Arial" charset="0"/>
              <a:buNone/>
              <a:defRPr/>
            </a:pPr>
            <a:r>
              <a:rPr lang="ru-RU" sz="2000" b="1" dirty="0" smtClean="0">
                <a:solidFill>
                  <a:schemeClr val="accent3">
                    <a:lumMod val="50000"/>
                  </a:schemeClr>
                </a:solidFill>
                <a:latin typeface="Times New Roman" pitchFamily="18" charset="0"/>
                <a:cs typeface="Times New Roman" pitchFamily="18" charset="0"/>
              </a:rPr>
              <a:t>Расходы направлены на осуществление первичного воинского учета в поселениях муниципального района , где отсутствуют военные комиссариаты. Средства выделены из федерального бюджета в сумме 1226,7,0 тыс.руб. исполнение  составило 1226,7 тыс. руб. или 100% от утвержденных бюджетных назначений. Расходы по данному разделу увеличились по сравнению с прошлым годом на 167,6 тыс.руб. </a:t>
            </a:r>
          </a:p>
          <a:p>
            <a:pPr algn="ctr">
              <a:buFont typeface="Arial" charset="0"/>
              <a:buChar char="•"/>
              <a:defRPr/>
            </a:pPr>
            <a:endParaRPr lang="ru-RU" sz="2000" dirty="0">
              <a:solidFill>
                <a:schemeClr val="accent3">
                  <a:lumMod val="50000"/>
                </a:schemeClr>
              </a:solidFill>
              <a:latin typeface="Arial Black" pitchFamily="34" charset="0"/>
            </a:endParaRPr>
          </a:p>
        </p:txBody>
      </p:sp>
      <p:pic>
        <p:nvPicPr>
          <p:cNvPr id="8" name="Рисунок 7" descr="kisspng-soldier-cartoon-royalty-free-drawing-5b137430c506c4.521590791528001584807.jpg"/>
          <p:cNvPicPr>
            <a:picLocks noChangeAspect="1"/>
          </p:cNvPicPr>
          <p:nvPr/>
        </p:nvPicPr>
        <p:blipFill>
          <a:blip r:embed="rId3" cstate="print"/>
          <a:stretch>
            <a:fillRect/>
          </a:stretch>
        </p:blipFill>
        <p:spPr>
          <a:xfrm>
            <a:off x="5641970" y="3643314"/>
            <a:ext cx="3287748" cy="3214686"/>
          </a:xfrm>
          <a:prstGeom prst="rect">
            <a:avLst/>
          </a:prstGeom>
          <a:ln>
            <a:noFill/>
          </a:ln>
          <a:effectLst>
            <a:softEdge rad="112500"/>
          </a:effectLst>
        </p:spPr>
      </p:pic>
      <p:pic>
        <p:nvPicPr>
          <p:cNvPr id="9" name="Рисунок 8" descr="kisspng-soldier-cartoon-free-content-clip-art-cartoon-soldier-cliparts-5aacd41ed2a909.6414554415212759348629.jpg"/>
          <p:cNvPicPr>
            <a:picLocks noChangeAspect="1"/>
          </p:cNvPicPr>
          <p:nvPr/>
        </p:nvPicPr>
        <p:blipFill>
          <a:blip r:embed="rId4" cstate="print"/>
          <a:stretch>
            <a:fillRect/>
          </a:stretch>
        </p:blipFill>
        <p:spPr>
          <a:xfrm>
            <a:off x="3143240" y="3638528"/>
            <a:ext cx="2786082" cy="3219472"/>
          </a:xfrm>
          <a:prstGeom prst="rect">
            <a:avLst/>
          </a:prstGeom>
          <a:ln>
            <a:noFill/>
          </a:ln>
          <a:effectLst>
            <a:softEdge rad="112500"/>
          </a:effectLst>
        </p:spPr>
      </p:pic>
      <p:pic>
        <p:nvPicPr>
          <p:cNvPr id="10" name="Рисунок 9" descr="kisspng-cartoon-download-soldiers-salute-5a6c11c71f43a6.3971221815170318791281.jpg"/>
          <p:cNvPicPr>
            <a:picLocks noChangeAspect="1"/>
          </p:cNvPicPr>
          <p:nvPr/>
        </p:nvPicPr>
        <p:blipFill>
          <a:blip r:embed="rId5" cstate="print"/>
          <a:stretch>
            <a:fillRect/>
          </a:stretch>
        </p:blipFill>
        <p:spPr>
          <a:xfrm>
            <a:off x="285720" y="3571876"/>
            <a:ext cx="3286124" cy="3286124"/>
          </a:xfrm>
          <a:prstGeom prst="rect">
            <a:avLst/>
          </a:prstGeom>
          <a:ln>
            <a:noFill/>
          </a:ln>
          <a:effectLst>
            <a:softEdge rad="112500"/>
          </a:effectLst>
        </p:spPr>
      </p:pic>
    </p:spTree>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Рисунок 5" descr="800.jpg"/>
          <p:cNvPicPr>
            <a:picLocks noChangeAspect="1"/>
          </p:cNvPicPr>
          <p:nvPr/>
        </p:nvPicPr>
        <p:blipFill>
          <a:blip r:embed="rId3" cstate="print"/>
          <a:stretch>
            <a:fillRect/>
          </a:stretch>
        </p:blipFill>
        <p:spPr>
          <a:xfrm rot="21043789">
            <a:off x="6299671" y="1201255"/>
            <a:ext cx="2643182" cy="2643182"/>
          </a:xfrm>
          <a:prstGeom prst="rect">
            <a:avLst/>
          </a:prstGeom>
          <a:ln>
            <a:noFill/>
          </a:ln>
          <a:effectLst>
            <a:softEdge rad="112500"/>
          </a:effectLst>
        </p:spPr>
      </p:pic>
      <p:pic>
        <p:nvPicPr>
          <p:cNvPr id="5" name="Рисунок 4" descr="700-nw.jpg"/>
          <p:cNvPicPr>
            <a:picLocks noChangeAspect="1"/>
          </p:cNvPicPr>
          <p:nvPr/>
        </p:nvPicPr>
        <p:blipFill>
          <a:blip r:embed="rId4" cstate="print"/>
          <a:stretch>
            <a:fillRect/>
          </a:stretch>
        </p:blipFill>
        <p:spPr>
          <a:xfrm rot="321308">
            <a:off x="6357942" y="3857628"/>
            <a:ext cx="2786058" cy="2786058"/>
          </a:xfrm>
          <a:prstGeom prst="rect">
            <a:avLst/>
          </a:prstGeom>
          <a:ln>
            <a:noFill/>
          </a:ln>
          <a:effectLst>
            <a:softEdge rad="112500"/>
          </a:effectLst>
        </p:spPr>
      </p:pic>
      <p:pic>
        <p:nvPicPr>
          <p:cNvPr id="4" name="Рисунок 3" descr="удерживание-паровозного-машиниста-пожара-гасителя-12427552.jpg"/>
          <p:cNvPicPr>
            <a:picLocks noChangeAspect="1"/>
          </p:cNvPicPr>
          <p:nvPr/>
        </p:nvPicPr>
        <p:blipFill>
          <a:blip r:embed="rId5" cstate="print"/>
          <a:stretch>
            <a:fillRect/>
          </a:stretch>
        </p:blipFill>
        <p:spPr>
          <a:xfrm rot="21425154">
            <a:off x="0" y="1571612"/>
            <a:ext cx="2314368" cy="3500462"/>
          </a:xfrm>
          <a:prstGeom prst="rect">
            <a:avLst/>
          </a:prstGeom>
          <a:ln>
            <a:noFill/>
          </a:ln>
          <a:effectLst>
            <a:softEdge rad="112500"/>
          </a:effectLst>
        </p:spPr>
      </p:pic>
      <p:sp>
        <p:nvSpPr>
          <p:cNvPr id="2" name="Заголовок 1"/>
          <p:cNvSpPr>
            <a:spLocks noGrp="1"/>
          </p:cNvSpPr>
          <p:nvPr>
            <p:ph type="title"/>
          </p:nvPr>
        </p:nvSpPr>
        <p:spPr>
          <a:xfrm>
            <a:off x="0" y="0"/>
            <a:ext cx="9144000" cy="1071563"/>
          </a:xfrm>
        </p:spPr>
        <p:txBody>
          <a:bodyPr/>
          <a:lstStyle/>
          <a:p>
            <a:pPr>
              <a:defRPr/>
            </a:pPr>
            <a:r>
              <a:rPr lang="ru-RU"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Расходы по разделу «Национальная безопасность и правоохранительная деятельность»</a:t>
            </a:r>
            <a:endParaRPr lang="ru-RU"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702" name="Содержимое 2"/>
          <p:cNvSpPr>
            <a:spLocks noGrp="1"/>
          </p:cNvSpPr>
          <p:nvPr>
            <p:ph idx="1"/>
          </p:nvPr>
        </p:nvSpPr>
        <p:spPr>
          <a:xfrm>
            <a:off x="2214563" y="1000125"/>
            <a:ext cx="4429125" cy="5857875"/>
          </a:xfrm>
        </p:spPr>
        <p:txBody>
          <a:bodyPr/>
          <a:lstStyle/>
          <a:p>
            <a:pPr marL="0" indent="0" algn="ctr">
              <a:buFont typeface="Arial" panose="020B0604020202020204" pitchFamily="34" charset="0"/>
              <a:buNone/>
            </a:pPr>
            <a:r>
              <a:rPr lang="ru-RU" altLang="ru-RU" sz="2000" b="1" dirty="0" smtClean="0">
                <a:latin typeface="Times New Roman" pitchFamily="18" charset="0"/>
                <a:cs typeface="Times New Roman" pitchFamily="18" charset="0"/>
              </a:rPr>
              <a:t>Расходы по данному разделу составили  3012,0 тыс.руб. или 99,6% от уточненных бюджетных назначений. Произведены расходы на содержание единой дежурной диспетчерской службы в сумме 2947,1 тыс.руб.; расходы в рамках муниципальных программ «Безопасность дорожного движения» в сумме 50,0 тыс. руб.. «Профилактика терроризма и экстремизма» в сумме 14,9 тыс.руб. По сравнению с прошлым годом расходы увеличились на 1113,0 тыс.руб.</a:t>
            </a: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2700000" scaled="1"/>
        </a:gradFill>
        <a:effectLst/>
      </p:bgPr>
    </p:bg>
    <p:spTree>
      <p:nvGrpSpPr>
        <p:cNvPr id="1" name=""/>
        <p:cNvGrpSpPr/>
        <p:nvPr/>
      </p:nvGrpSpPr>
      <p:grpSpPr>
        <a:xfrm>
          <a:off x="0" y="0"/>
          <a:ext cx="0" cy="0"/>
          <a:chOff x="0" y="0"/>
          <a:chExt cx="0" cy="0"/>
        </a:xfrm>
      </p:grpSpPr>
      <p:pic>
        <p:nvPicPr>
          <p:cNvPr id="10242" name="Содержимое 5" descr="85626_4d9019514c00fc07f6c4c20e7049e9cc873742e6.jpg"/>
          <p:cNvPicPr>
            <a:picLocks noGrp="1" noChangeAspect="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4572000" y="2714625"/>
            <a:ext cx="4572000" cy="4143375"/>
          </a:xfrm>
        </p:spPr>
      </p:pic>
      <p:sp>
        <p:nvSpPr>
          <p:cNvPr id="10243" name="Заголовок 1"/>
          <p:cNvSpPr>
            <a:spLocks noGrp="1"/>
          </p:cNvSpPr>
          <p:nvPr>
            <p:ph type="title"/>
          </p:nvPr>
        </p:nvSpPr>
        <p:spPr>
          <a:xfrm>
            <a:off x="142875" y="142875"/>
            <a:ext cx="8858250" cy="2571750"/>
          </a:xfrm>
        </p:spPr>
        <p:txBody>
          <a:bodyPr/>
          <a:lstStyle/>
          <a:p>
            <a:pPr algn="just"/>
            <a:r>
              <a:rPr lang="ru-RU" altLang="ru-RU" sz="3200" b="1" smtClean="0">
                <a:solidFill>
                  <a:srgbClr val="C00000"/>
                </a:solidFill>
                <a:latin typeface="Times New Roman" panose="02020603050405020304" pitchFamily="18" charset="0"/>
                <a:cs typeface="Times New Roman" panose="02020603050405020304" pitchFamily="18" charset="0"/>
              </a:rPr>
              <a:t>Бюджет для граждан </a:t>
            </a:r>
            <a:r>
              <a:rPr lang="ru-RU" altLang="ru-RU" sz="2800" b="1" smtClean="0">
                <a:solidFill>
                  <a:srgbClr val="C00000"/>
                </a:solidFill>
                <a:latin typeface="Times New Roman" panose="02020603050405020304" pitchFamily="18" charset="0"/>
                <a:cs typeface="Times New Roman" panose="02020603050405020304" pitchFamily="18" charset="0"/>
              </a:rPr>
              <a:t>– это документ, разрабатываемый в целях ознакомления граждан с основными целями, задачами и приоритетными направлении бюджетной и налоговой политики, обоснованиями бюджетных расходов и достигнутыми результатами использования бюджетных средств</a:t>
            </a:r>
          </a:p>
        </p:txBody>
      </p:sp>
      <p:sp>
        <p:nvSpPr>
          <p:cNvPr id="10244" name="Содержимое 2"/>
          <p:cNvSpPr>
            <a:spLocks noGrp="1"/>
          </p:cNvSpPr>
          <p:nvPr>
            <p:ph sz="half" idx="1"/>
          </p:nvPr>
        </p:nvSpPr>
        <p:spPr>
          <a:xfrm>
            <a:off x="142875" y="3214688"/>
            <a:ext cx="4352925" cy="2911475"/>
          </a:xfrm>
        </p:spPr>
        <p:txBody>
          <a:bodyPr/>
          <a:lstStyle/>
          <a:p>
            <a:pPr marL="0" indent="0">
              <a:buFont typeface="Arial" panose="020B0604020202020204" pitchFamily="34" charset="0"/>
              <a:buNone/>
            </a:pPr>
            <a:r>
              <a:rPr lang="ru-RU" altLang="ru-RU" b="1" smtClean="0">
                <a:solidFill>
                  <a:srgbClr val="002060"/>
                </a:solidFill>
                <a:latin typeface="Times New Roman" panose="02020603050405020304" pitchFamily="18" charset="0"/>
                <a:cs typeface="Times New Roman" panose="02020603050405020304" pitchFamily="18" charset="0"/>
              </a:rPr>
              <a:t>Представленная информация нацелена на получение обратной связи от граждан, которым интересны проблемы финансов муниципального района</a:t>
            </a:r>
          </a:p>
        </p:txBody>
      </p:sp>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5B3D7"/>
        </a:solidFill>
        <a:effectLst/>
      </p:bgPr>
    </p:bg>
    <p:spTree>
      <p:nvGrpSpPr>
        <p:cNvPr id="1" name=""/>
        <p:cNvGrpSpPr/>
        <p:nvPr/>
      </p:nvGrpSpPr>
      <p:grpSpPr>
        <a:xfrm>
          <a:off x="0" y="0"/>
          <a:ext cx="0" cy="0"/>
          <a:chOff x="0" y="0"/>
          <a:chExt cx="0" cy="0"/>
        </a:xfrm>
      </p:grpSpPr>
      <p:pic>
        <p:nvPicPr>
          <p:cNvPr id="8" name="Рисунок 7" descr="1311339190533242.jpg"/>
          <p:cNvPicPr>
            <a:picLocks noChangeAspect="1"/>
          </p:cNvPicPr>
          <p:nvPr/>
        </p:nvPicPr>
        <p:blipFill>
          <a:blip r:embed="rId2" cstate="print"/>
          <a:stretch>
            <a:fillRect/>
          </a:stretch>
        </p:blipFill>
        <p:spPr>
          <a:xfrm>
            <a:off x="5929322" y="2428868"/>
            <a:ext cx="3076997" cy="4286256"/>
          </a:xfrm>
          <a:prstGeom prst="rect">
            <a:avLst/>
          </a:prstGeom>
          <a:ln>
            <a:noFill/>
          </a:ln>
          <a:effectLst>
            <a:softEdge rad="112500"/>
          </a:effectLst>
        </p:spPr>
      </p:pic>
      <p:sp>
        <p:nvSpPr>
          <p:cNvPr id="33794" name="Заголовок 1"/>
          <p:cNvSpPr>
            <a:spLocks noGrp="1"/>
          </p:cNvSpPr>
          <p:nvPr>
            <p:ph type="title"/>
          </p:nvPr>
        </p:nvSpPr>
        <p:spPr>
          <a:xfrm>
            <a:off x="3357563" y="0"/>
            <a:ext cx="5929312" cy="2857500"/>
          </a:xfrm>
        </p:spPr>
        <p:txBody>
          <a:bodyPr/>
          <a:lstStyle/>
          <a:p>
            <a:pPr>
              <a:defRPr/>
            </a:pPr>
            <a:r>
              <a:rPr lang="ru-RU" sz="3200" b="1" dirty="0" smtClean="0">
                <a:effectLst>
                  <a:outerShdw blurRad="38100" dist="38100" dir="2700000" algn="tl">
                    <a:srgbClr val="000000">
                      <a:alpha val="43137"/>
                    </a:srgbClr>
                  </a:outerShdw>
                </a:effectLst>
                <a:latin typeface="Times New Roman" pitchFamily="18" charset="0"/>
                <a:cs typeface="Times New Roman" pitchFamily="18" charset="0"/>
              </a:rPr>
              <a:t>Расходы по разделу «Национальная экономика»</a:t>
            </a:r>
          </a:p>
        </p:txBody>
      </p:sp>
      <p:sp>
        <p:nvSpPr>
          <p:cNvPr id="3" name="Содержимое 2"/>
          <p:cNvSpPr>
            <a:spLocks noGrp="1"/>
          </p:cNvSpPr>
          <p:nvPr>
            <p:ph idx="1"/>
          </p:nvPr>
        </p:nvSpPr>
        <p:spPr>
          <a:xfrm>
            <a:off x="0" y="2928938"/>
            <a:ext cx="5929313" cy="1928812"/>
          </a:xfrm>
        </p:spPr>
        <p:txBody>
          <a:bodyPr/>
          <a:lstStyle/>
          <a:p>
            <a:pPr algn="ctr">
              <a:buFont typeface="Arial" charset="0"/>
              <a:buNone/>
              <a:defRPr/>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Дорожная деятельность (дорожные фонды)</a:t>
            </a:r>
          </a:p>
          <a:p>
            <a:pPr marL="0" indent="0">
              <a:buFont typeface="Arial" charset="0"/>
              <a:buNone/>
              <a:defRPr/>
            </a:pPr>
            <a:r>
              <a:rPr lang="ru-RU" sz="1800" b="1" dirty="0" smtClean="0">
                <a:latin typeface="Times New Roman" pitchFamily="18" charset="0"/>
                <a:cs typeface="Times New Roman" pitchFamily="18" charset="0"/>
              </a:rPr>
              <a:t>В бюджет муниципального района «</a:t>
            </a:r>
            <a:r>
              <a:rPr lang="ru-RU" sz="1800" b="1" dirty="0" err="1" smtClean="0">
                <a:latin typeface="Times New Roman" pitchFamily="18" charset="0"/>
                <a:cs typeface="Times New Roman" pitchFamily="18" charset="0"/>
              </a:rPr>
              <a:t>Могочинский</a:t>
            </a:r>
            <a:r>
              <a:rPr lang="ru-RU" sz="1800" b="1" dirty="0" smtClean="0">
                <a:latin typeface="Times New Roman" pitchFamily="18" charset="0"/>
                <a:cs typeface="Times New Roman" pitchFamily="18" charset="0"/>
              </a:rPr>
              <a:t> район»  в 2019 году зачислялось 20 процентов доходов от уплаты акцизов на нефтепродукты,  также в бюджет муниципального района «</a:t>
            </a:r>
            <a:r>
              <a:rPr lang="ru-RU" sz="1800" b="1" dirty="0" err="1" smtClean="0">
                <a:latin typeface="Times New Roman" pitchFamily="18" charset="0"/>
                <a:cs typeface="Times New Roman" pitchFamily="18" charset="0"/>
              </a:rPr>
              <a:t>Могочинский</a:t>
            </a:r>
            <a:r>
              <a:rPr lang="ru-RU" sz="1800" b="1" dirty="0" smtClean="0">
                <a:latin typeface="Times New Roman" pitchFamily="18" charset="0"/>
                <a:cs typeface="Times New Roman" pitchFamily="18" charset="0"/>
              </a:rPr>
              <a:t> район» зачислялись акцизы на  нефтепродукты с территорий сельских поселений, субсидии из краевого бюджета на дорожную деятельность.</a:t>
            </a:r>
          </a:p>
          <a:p>
            <a:pPr>
              <a:buFont typeface="Arial" charset="0"/>
              <a:buNone/>
              <a:defRPr/>
            </a:pPr>
            <a:endParaRPr lang="ru-RU" sz="1800" dirty="0">
              <a:latin typeface="Times New Roman" pitchFamily="18" charset="0"/>
              <a:cs typeface="Times New Roman" pitchFamily="18" charset="0"/>
            </a:endParaRPr>
          </a:p>
        </p:txBody>
      </p:sp>
      <p:pic>
        <p:nvPicPr>
          <p:cNvPr id="6" name="Рисунок 5" descr="498-4982317_ink-checker-gotas-de-agua-en-caricatura-clipart.png"/>
          <p:cNvPicPr>
            <a:picLocks noChangeAspect="1"/>
          </p:cNvPicPr>
          <p:nvPr/>
        </p:nvPicPr>
        <p:blipFill>
          <a:blip r:embed="rId3" cstate="print"/>
          <a:stretch>
            <a:fillRect/>
          </a:stretch>
        </p:blipFill>
        <p:spPr>
          <a:xfrm>
            <a:off x="214282" y="142852"/>
            <a:ext cx="3571900" cy="25409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4818" name="Заголовок 1"/>
          <p:cNvSpPr>
            <a:spLocks noGrp="1"/>
          </p:cNvSpPr>
          <p:nvPr>
            <p:ph type="title"/>
          </p:nvPr>
        </p:nvSpPr>
        <p:spPr>
          <a:xfrm>
            <a:off x="0" y="142875"/>
            <a:ext cx="9144000" cy="428625"/>
          </a:xfrm>
        </p:spPr>
        <p:txBody>
          <a:bodyPr/>
          <a:lstStyle/>
          <a:p>
            <a:pPr>
              <a:defRPr/>
            </a:pPr>
            <a:r>
              <a:rPr lang="ru-RU" sz="2400" dirty="0" smtClean="0">
                <a:solidFill>
                  <a:schemeClr val="accent2">
                    <a:lumMod val="50000"/>
                  </a:schemeClr>
                </a:solidFill>
                <a:latin typeface="Arial Black" pitchFamily="34" charset="0"/>
              </a:rPr>
              <a:t/>
            </a:r>
            <a:br>
              <a:rPr lang="ru-RU" sz="2400" dirty="0" smtClean="0">
                <a:solidFill>
                  <a:schemeClr val="accent2">
                    <a:lumMod val="50000"/>
                  </a:schemeClr>
                </a:solidFill>
                <a:latin typeface="Arial Black" pitchFamily="34" charset="0"/>
              </a:rPr>
            </a:br>
            <a:r>
              <a:rPr lang="ru-RU" sz="2600" b="1" dirty="0" smtClean="0">
                <a:solidFill>
                  <a:schemeClr val="tx1">
                    <a:lumMod val="95000"/>
                    <a:lumOff val="5000"/>
                  </a:schemeClr>
                </a:solidFill>
                <a:latin typeface="Times New Roman" pitchFamily="18" charset="0"/>
                <a:cs typeface="Times New Roman" pitchFamily="18" charset="0"/>
              </a:rPr>
              <a:t>Дорожный фонд </a:t>
            </a:r>
            <a:br>
              <a:rPr lang="ru-RU" sz="2600" b="1" dirty="0" smtClean="0">
                <a:solidFill>
                  <a:schemeClr val="tx1">
                    <a:lumMod val="95000"/>
                    <a:lumOff val="5000"/>
                  </a:schemeClr>
                </a:solidFill>
                <a:latin typeface="Times New Roman" pitchFamily="18" charset="0"/>
                <a:cs typeface="Times New Roman" pitchFamily="18" charset="0"/>
              </a:rPr>
            </a:br>
            <a:r>
              <a:rPr lang="ru-RU" sz="2600" b="1" dirty="0" smtClean="0">
                <a:solidFill>
                  <a:schemeClr val="tx1">
                    <a:lumMod val="95000"/>
                    <a:lumOff val="5000"/>
                  </a:schemeClr>
                </a:solidFill>
                <a:latin typeface="Times New Roman" pitchFamily="18" charset="0"/>
                <a:cs typeface="Times New Roman" pitchFamily="18" charset="0"/>
              </a:rPr>
              <a:t>муниципального района «</a:t>
            </a:r>
            <a:r>
              <a:rPr lang="ru-RU" sz="2600" b="1" dirty="0" err="1" smtClean="0">
                <a:solidFill>
                  <a:schemeClr val="tx1">
                    <a:lumMod val="95000"/>
                    <a:lumOff val="5000"/>
                  </a:schemeClr>
                </a:solidFill>
                <a:latin typeface="Times New Roman" pitchFamily="18" charset="0"/>
                <a:cs typeface="Times New Roman" pitchFamily="18" charset="0"/>
              </a:rPr>
              <a:t>Могочинский</a:t>
            </a:r>
            <a:r>
              <a:rPr lang="ru-RU" sz="2600" b="1" dirty="0" smtClean="0">
                <a:solidFill>
                  <a:schemeClr val="tx1">
                    <a:lumMod val="95000"/>
                    <a:lumOff val="5000"/>
                  </a:schemeClr>
                </a:solidFill>
                <a:latin typeface="Times New Roman" pitchFamily="18" charset="0"/>
                <a:cs typeface="Times New Roman" pitchFamily="18" charset="0"/>
              </a:rPr>
              <a:t> район» за 2019 год</a:t>
            </a: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xmlns="" val="2155438824"/>
              </p:ext>
            </p:extLst>
          </p:nvPr>
        </p:nvGraphicFramePr>
        <p:xfrm>
          <a:off x="395535" y="1196751"/>
          <a:ext cx="8319841" cy="5650603"/>
        </p:xfrm>
        <a:graphic>
          <a:graphicData uri="http://schemas.openxmlformats.org/drawingml/2006/table">
            <a:tbl>
              <a:tblPr firstRow="1" bandRow="1">
                <a:tableStyleId>{8A107856-5554-42FB-B03E-39F5DBC370BA}</a:tableStyleId>
              </a:tblPr>
              <a:tblGrid>
                <a:gridCol w="3654370"/>
                <a:gridCol w="2311084"/>
                <a:gridCol w="2354387"/>
              </a:tblGrid>
              <a:tr h="513625">
                <a:tc>
                  <a:txBody>
                    <a:bodyPr/>
                    <a:lstStyle/>
                    <a:p>
                      <a:pPr algn="just">
                        <a:lnSpc>
                          <a:spcPct val="115000"/>
                        </a:lnSpc>
                        <a:spcAft>
                          <a:spcPts val="1000"/>
                        </a:spcAft>
                      </a:pPr>
                      <a:endParaRPr lang="ru-RU" sz="1800" dirty="0">
                        <a:solidFill>
                          <a:schemeClr val="tx1"/>
                        </a:solidFill>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1000"/>
                        </a:spcAft>
                      </a:pPr>
                      <a:r>
                        <a:rPr lang="ru-RU" sz="1800" dirty="0">
                          <a:solidFill>
                            <a:schemeClr val="tx1"/>
                          </a:solidFill>
                          <a:latin typeface="Times New Roman" pitchFamily="18" charset="0"/>
                          <a:cs typeface="Times New Roman" pitchFamily="18" charset="0"/>
                        </a:rPr>
                        <a:t>План</a:t>
                      </a:r>
                      <a:endParaRPr lang="ru-RU" sz="1800" dirty="0">
                        <a:solidFill>
                          <a:schemeClr val="tx1"/>
                        </a:solidFill>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1000"/>
                        </a:spcAft>
                      </a:pPr>
                      <a:r>
                        <a:rPr lang="ru-RU" sz="1800" dirty="0">
                          <a:solidFill>
                            <a:schemeClr val="tx1"/>
                          </a:solidFill>
                          <a:latin typeface="Times New Roman" pitchFamily="18" charset="0"/>
                          <a:cs typeface="Times New Roman" pitchFamily="18" charset="0"/>
                        </a:rPr>
                        <a:t>Факт</a:t>
                      </a:r>
                      <a:endParaRPr lang="ru-RU" sz="1800" dirty="0">
                        <a:solidFill>
                          <a:schemeClr val="tx1"/>
                        </a:solidFill>
                        <a:latin typeface="Times New Roman" pitchFamily="18" charset="0"/>
                        <a:ea typeface="Calibri"/>
                        <a:cs typeface="Times New Roman" pitchFamily="18" charset="0"/>
                      </a:endParaRPr>
                    </a:p>
                  </a:txBody>
                  <a:tcPr marL="68580" marR="68580" marT="0" marB="0"/>
                </a:tc>
              </a:tr>
              <a:tr h="637580">
                <a:tc>
                  <a:txBody>
                    <a:bodyPr/>
                    <a:lstStyle/>
                    <a:p>
                      <a:pPr algn="just">
                        <a:lnSpc>
                          <a:spcPct val="115000"/>
                        </a:lnSpc>
                        <a:spcAft>
                          <a:spcPts val="1000"/>
                        </a:spcAft>
                      </a:pPr>
                      <a:r>
                        <a:rPr lang="ru-RU" sz="2400" b="1" dirty="0">
                          <a:solidFill>
                            <a:schemeClr val="tx1"/>
                          </a:solidFill>
                          <a:latin typeface="Times New Roman" pitchFamily="18" charset="0"/>
                          <a:cs typeface="Times New Roman" pitchFamily="18" charset="0"/>
                        </a:rPr>
                        <a:t>Остаток на </a:t>
                      </a:r>
                      <a:r>
                        <a:rPr lang="ru-RU" sz="2400" b="1" dirty="0" smtClean="0">
                          <a:solidFill>
                            <a:schemeClr val="tx1"/>
                          </a:solidFill>
                          <a:latin typeface="Times New Roman" pitchFamily="18" charset="0"/>
                          <a:cs typeface="Times New Roman" pitchFamily="18" charset="0"/>
                        </a:rPr>
                        <a:t>01.01.2019 год</a:t>
                      </a:r>
                      <a:endParaRPr lang="ru-RU" sz="2400" b="1" dirty="0">
                        <a:solidFill>
                          <a:schemeClr val="tx1"/>
                        </a:solidFill>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1000"/>
                        </a:spcAft>
                      </a:pPr>
                      <a:endParaRPr lang="ru-RU" sz="2400">
                        <a:solidFill>
                          <a:schemeClr val="tx1"/>
                        </a:solidFill>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1000"/>
                        </a:spcAft>
                      </a:pPr>
                      <a:r>
                        <a:rPr lang="ru-RU" sz="2400" dirty="0" smtClean="0">
                          <a:solidFill>
                            <a:schemeClr val="tx1"/>
                          </a:solidFill>
                          <a:latin typeface="Times New Roman" pitchFamily="18" charset="0"/>
                          <a:cs typeface="Times New Roman" pitchFamily="18" charset="0"/>
                        </a:rPr>
                        <a:t>2182,3</a:t>
                      </a:r>
                      <a:endParaRPr lang="ru-RU" sz="2400" dirty="0">
                        <a:solidFill>
                          <a:schemeClr val="tx1"/>
                        </a:solidFill>
                        <a:latin typeface="Times New Roman" pitchFamily="18" charset="0"/>
                        <a:ea typeface="Calibri"/>
                        <a:cs typeface="Times New Roman" pitchFamily="18" charset="0"/>
                      </a:endParaRPr>
                    </a:p>
                  </a:txBody>
                  <a:tcPr marL="68580" marR="68580" marT="0" marB="0"/>
                </a:tc>
              </a:tr>
              <a:tr h="513625">
                <a:tc>
                  <a:txBody>
                    <a:bodyPr/>
                    <a:lstStyle/>
                    <a:p>
                      <a:pPr algn="just">
                        <a:lnSpc>
                          <a:spcPct val="115000"/>
                        </a:lnSpc>
                        <a:spcAft>
                          <a:spcPts val="1000"/>
                        </a:spcAft>
                      </a:pPr>
                      <a:r>
                        <a:rPr lang="ru-RU" sz="2400" b="1" dirty="0" smtClean="0">
                          <a:solidFill>
                            <a:schemeClr val="tx1"/>
                          </a:solidFill>
                          <a:latin typeface="Times New Roman" pitchFamily="18" charset="0"/>
                          <a:cs typeface="Times New Roman" pitchFamily="18" charset="0"/>
                        </a:rPr>
                        <a:t>Доходы: в том</a:t>
                      </a:r>
                      <a:r>
                        <a:rPr lang="ru-RU" sz="2400" b="1" baseline="0" dirty="0" smtClean="0">
                          <a:solidFill>
                            <a:schemeClr val="tx1"/>
                          </a:solidFill>
                          <a:latin typeface="Times New Roman" pitchFamily="18" charset="0"/>
                          <a:cs typeface="Times New Roman" pitchFamily="18" charset="0"/>
                        </a:rPr>
                        <a:t> числе:</a:t>
                      </a:r>
                      <a:endParaRPr lang="ru-RU" sz="2400" b="1" dirty="0">
                        <a:solidFill>
                          <a:schemeClr val="tx1"/>
                        </a:solidFill>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1000"/>
                        </a:spcAft>
                      </a:pPr>
                      <a:r>
                        <a:rPr lang="ru-RU" sz="2400" dirty="0" smtClean="0">
                          <a:solidFill>
                            <a:schemeClr val="tx1"/>
                          </a:solidFill>
                          <a:latin typeface="Times New Roman" pitchFamily="18" charset="0"/>
                          <a:cs typeface="Times New Roman" pitchFamily="18" charset="0"/>
                        </a:rPr>
                        <a:t>21354,9</a:t>
                      </a:r>
                      <a:endParaRPr lang="ru-RU" sz="2400" b="1" dirty="0">
                        <a:solidFill>
                          <a:schemeClr val="tx1"/>
                        </a:solidFill>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1000"/>
                        </a:spcAft>
                      </a:pPr>
                      <a:r>
                        <a:rPr lang="ru-RU" sz="2400" dirty="0" smtClean="0">
                          <a:solidFill>
                            <a:schemeClr val="tx1"/>
                          </a:solidFill>
                          <a:latin typeface="Times New Roman" pitchFamily="18" charset="0"/>
                          <a:cs typeface="Times New Roman" pitchFamily="18" charset="0"/>
                        </a:rPr>
                        <a:t>13960,7</a:t>
                      </a:r>
                      <a:endParaRPr lang="ru-RU" sz="2400" b="1" dirty="0">
                        <a:solidFill>
                          <a:schemeClr val="tx1"/>
                        </a:solidFill>
                        <a:latin typeface="Times New Roman" pitchFamily="18" charset="0"/>
                        <a:ea typeface="Calibri"/>
                        <a:cs typeface="Times New Roman" pitchFamily="18" charset="0"/>
                      </a:endParaRPr>
                    </a:p>
                  </a:txBody>
                  <a:tcPr marL="68580" marR="68580" marT="0" marB="0"/>
                </a:tc>
              </a:tr>
              <a:tr h="513625">
                <a:tc>
                  <a:txBody>
                    <a:bodyPr/>
                    <a:lstStyle/>
                    <a:p>
                      <a:pPr algn="just">
                        <a:lnSpc>
                          <a:spcPct val="115000"/>
                        </a:lnSpc>
                        <a:spcAft>
                          <a:spcPts val="1000"/>
                        </a:spcAft>
                      </a:pPr>
                      <a:r>
                        <a:rPr lang="ru-RU" sz="2400" b="1" dirty="0">
                          <a:solidFill>
                            <a:schemeClr val="tx1"/>
                          </a:solidFill>
                          <a:latin typeface="Times New Roman" pitchFamily="18" charset="0"/>
                          <a:cs typeface="Times New Roman" pitchFamily="18" charset="0"/>
                        </a:rPr>
                        <a:t>Акцизы (103)</a:t>
                      </a:r>
                      <a:endParaRPr lang="ru-RU" sz="2400" b="1" dirty="0">
                        <a:solidFill>
                          <a:schemeClr val="tx1"/>
                        </a:solidFill>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1000"/>
                        </a:spcAft>
                      </a:pPr>
                      <a:r>
                        <a:rPr lang="ru-RU" sz="2400" dirty="0" smtClean="0">
                          <a:solidFill>
                            <a:schemeClr val="tx1"/>
                          </a:solidFill>
                          <a:latin typeface="Times New Roman" pitchFamily="18" charset="0"/>
                          <a:cs typeface="Times New Roman" pitchFamily="18" charset="0"/>
                        </a:rPr>
                        <a:t>9761,6</a:t>
                      </a:r>
                      <a:endParaRPr lang="ru-RU" sz="2400" dirty="0">
                        <a:solidFill>
                          <a:schemeClr val="tx1"/>
                        </a:solidFill>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1000"/>
                        </a:spcAft>
                      </a:pPr>
                      <a:r>
                        <a:rPr lang="ru-RU" sz="2400" dirty="0" smtClean="0">
                          <a:solidFill>
                            <a:schemeClr val="tx1"/>
                          </a:solidFill>
                          <a:latin typeface="Times New Roman" pitchFamily="18" charset="0"/>
                          <a:cs typeface="Times New Roman" pitchFamily="18" charset="0"/>
                        </a:rPr>
                        <a:t>9720,9</a:t>
                      </a:r>
                      <a:endParaRPr lang="ru-RU" sz="2400" dirty="0">
                        <a:solidFill>
                          <a:schemeClr val="tx1"/>
                        </a:solidFill>
                        <a:latin typeface="Times New Roman" pitchFamily="18" charset="0"/>
                        <a:ea typeface="Calibri"/>
                        <a:cs typeface="Times New Roman" pitchFamily="18" charset="0"/>
                      </a:endParaRPr>
                    </a:p>
                  </a:txBody>
                  <a:tcPr marL="68580" marR="68580" marT="0" marB="0"/>
                </a:tc>
              </a:tr>
              <a:tr h="513625">
                <a:tc>
                  <a:txBody>
                    <a:bodyPr/>
                    <a:lstStyle/>
                    <a:p>
                      <a:pPr algn="just">
                        <a:lnSpc>
                          <a:spcPct val="115000"/>
                        </a:lnSpc>
                        <a:spcAft>
                          <a:spcPts val="1000"/>
                        </a:spcAft>
                      </a:pPr>
                      <a:r>
                        <a:rPr lang="ru-RU" sz="2400" b="1" dirty="0">
                          <a:solidFill>
                            <a:schemeClr val="tx1"/>
                          </a:solidFill>
                          <a:latin typeface="Times New Roman" pitchFamily="18" charset="0"/>
                          <a:cs typeface="Times New Roman" pitchFamily="18" charset="0"/>
                        </a:rPr>
                        <a:t>Субсидии</a:t>
                      </a:r>
                      <a:endParaRPr lang="ru-RU" sz="2400" b="1" dirty="0">
                        <a:solidFill>
                          <a:schemeClr val="tx1"/>
                        </a:solidFill>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1000"/>
                        </a:spcAft>
                      </a:pPr>
                      <a:r>
                        <a:rPr lang="ru-RU" sz="2400" dirty="0" smtClean="0">
                          <a:solidFill>
                            <a:schemeClr val="tx1"/>
                          </a:solidFill>
                          <a:latin typeface="Times New Roman" pitchFamily="18" charset="0"/>
                          <a:cs typeface="Times New Roman" pitchFamily="18" charset="0"/>
                        </a:rPr>
                        <a:t>11593,3</a:t>
                      </a:r>
                      <a:endParaRPr lang="ru-RU" sz="2400" dirty="0">
                        <a:solidFill>
                          <a:schemeClr val="tx1"/>
                        </a:solidFill>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1000"/>
                        </a:spcAft>
                      </a:pPr>
                      <a:r>
                        <a:rPr lang="ru-RU" sz="2400" dirty="0" smtClean="0">
                          <a:solidFill>
                            <a:schemeClr val="tx1"/>
                          </a:solidFill>
                          <a:latin typeface="Times New Roman" pitchFamily="18" charset="0"/>
                          <a:cs typeface="Times New Roman" pitchFamily="18" charset="0"/>
                        </a:rPr>
                        <a:t>4239,8</a:t>
                      </a:r>
                      <a:endParaRPr lang="ru-RU" sz="2400" dirty="0">
                        <a:solidFill>
                          <a:schemeClr val="tx1"/>
                        </a:solidFill>
                        <a:latin typeface="Times New Roman" pitchFamily="18" charset="0"/>
                        <a:ea typeface="Calibri"/>
                        <a:cs typeface="Times New Roman" pitchFamily="18" charset="0"/>
                      </a:endParaRPr>
                    </a:p>
                  </a:txBody>
                  <a:tcPr marL="68580" marR="68580" marT="0" marB="0"/>
                </a:tc>
              </a:tr>
              <a:tr h="513625">
                <a:tc>
                  <a:txBody>
                    <a:bodyPr/>
                    <a:lstStyle/>
                    <a:p>
                      <a:pPr algn="just">
                        <a:lnSpc>
                          <a:spcPct val="115000"/>
                        </a:lnSpc>
                        <a:spcAft>
                          <a:spcPts val="1000"/>
                        </a:spcAft>
                      </a:pPr>
                      <a:r>
                        <a:rPr lang="ru-RU" sz="2400" b="1" dirty="0" smtClean="0">
                          <a:solidFill>
                            <a:schemeClr val="tx1"/>
                          </a:solidFill>
                          <a:latin typeface="Times New Roman" pitchFamily="18" charset="0"/>
                          <a:cs typeface="Times New Roman" pitchFamily="18" charset="0"/>
                        </a:rPr>
                        <a:t>Расходы: в том числе</a:t>
                      </a:r>
                      <a:endParaRPr lang="ru-RU" sz="2400" b="1" dirty="0">
                        <a:solidFill>
                          <a:schemeClr val="tx1"/>
                        </a:solidFill>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1000"/>
                        </a:spcAft>
                      </a:pPr>
                      <a:r>
                        <a:rPr lang="ru-RU" sz="2400" dirty="0" smtClean="0">
                          <a:solidFill>
                            <a:schemeClr val="tx1"/>
                          </a:solidFill>
                          <a:latin typeface="Times New Roman" pitchFamily="18" charset="0"/>
                          <a:cs typeface="Times New Roman" pitchFamily="18" charset="0"/>
                        </a:rPr>
                        <a:t>23537,2</a:t>
                      </a:r>
                      <a:endParaRPr lang="ru-RU" sz="2400" b="1" dirty="0">
                        <a:solidFill>
                          <a:schemeClr val="tx1"/>
                        </a:solidFill>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1000"/>
                        </a:spcAft>
                      </a:pPr>
                      <a:r>
                        <a:rPr lang="ru-RU" sz="2400" dirty="0" smtClean="0">
                          <a:solidFill>
                            <a:schemeClr val="tx1"/>
                          </a:solidFill>
                          <a:latin typeface="Times New Roman" pitchFamily="18" charset="0"/>
                          <a:cs typeface="Times New Roman" pitchFamily="18" charset="0"/>
                        </a:rPr>
                        <a:t>12159,5</a:t>
                      </a:r>
                      <a:endParaRPr lang="ru-RU" sz="2400" b="1" dirty="0">
                        <a:solidFill>
                          <a:schemeClr val="tx1"/>
                        </a:solidFill>
                        <a:latin typeface="Times New Roman" pitchFamily="18" charset="0"/>
                        <a:ea typeface="Calibri"/>
                        <a:cs typeface="Times New Roman" pitchFamily="18" charset="0"/>
                      </a:endParaRPr>
                    </a:p>
                  </a:txBody>
                  <a:tcPr marL="68580" marR="68580" marT="0" marB="0"/>
                </a:tc>
              </a:tr>
              <a:tr h="637580">
                <a:tc>
                  <a:txBody>
                    <a:bodyPr/>
                    <a:lstStyle/>
                    <a:p>
                      <a:pPr algn="just">
                        <a:lnSpc>
                          <a:spcPct val="115000"/>
                        </a:lnSpc>
                        <a:spcAft>
                          <a:spcPts val="1000"/>
                        </a:spcAft>
                      </a:pPr>
                      <a:r>
                        <a:rPr lang="ru-RU" sz="2400" b="1" dirty="0">
                          <a:solidFill>
                            <a:schemeClr val="tx1"/>
                          </a:solidFill>
                          <a:latin typeface="Times New Roman" pitchFamily="18" charset="0"/>
                          <a:cs typeface="Times New Roman" pitchFamily="18" charset="0"/>
                        </a:rPr>
                        <a:t>За счет средств местного бюджета</a:t>
                      </a:r>
                      <a:endParaRPr lang="ru-RU" sz="2400" b="1" dirty="0">
                        <a:solidFill>
                          <a:schemeClr val="tx1"/>
                        </a:solidFill>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1000"/>
                        </a:spcAft>
                      </a:pPr>
                      <a:r>
                        <a:rPr lang="ru-RU" sz="2400" dirty="0" smtClean="0">
                          <a:solidFill>
                            <a:schemeClr val="tx1"/>
                          </a:solidFill>
                          <a:latin typeface="Times New Roman" pitchFamily="18" charset="0"/>
                          <a:cs typeface="Times New Roman" pitchFamily="18" charset="0"/>
                        </a:rPr>
                        <a:t>11943,9</a:t>
                      </a:r>
                      <a:endParaRPr lang="ru-RU" sz="2400" dirty="0">
                        <a:solidFill>
                          <a:schemeClr val="tx1"/>
                        </a:solidFill>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1000"/>
                        </a:spcAft>
                      </a:pPr>
                      <a:r>
                        <a:rPr lang="ru-RU" sz="2400" dirty="0" smtClean="0">
                          <a:solidFill>
                            <a:schemeClr val="tx1"/>
                          </a:solidFill>
                          <a:latin typeface="Times New Roman" pitchFamily="18" charset="0"/>
                          <a:cs typeface="Times New Roman" pitchFamily="18" charset="0"/>
                        </a:rPr>
                        <a:t>7919,7</a:t>
                      </a:r>
                      <a:endParaRPr lang="ru-RU" sz="2400" dirty="0">
                        <a:solidFill>
                          <a:schemeClr val="tx1"/>
                        </a:solidFill>
                        <a:latin typeface="Times New Roman" pitchFamily="18" charset="0"/>
                        <a:ea typeface="Calibri"/>
                        <a:cs typeface="Times New Roman" pitchFamily="18" charset="0"/>
                      </a:endParaRPr>
                    </a:p>
                  </a:txBody>
                  <a:tcPr marL="68580" marR="68580" marT="0" marB="0"/>
                </a:tc>
              </a:tr>
              <a:tr h="966070">
                <a:tc>
                  <a:txBody>
                    <a:bodyPr/>
                    <a:lstStyle/>
                    <a:p>
                      <a:pPr algn="just">
                        <a:lnSpc>
                          <a:spcPct val="115000"/>
                        </a:lnSpc>
                        <a:spcAft>
                          <a:spcPts val="1000"/>
                        </a:spcAft>
                      </a:pPr>
                      <a:r>
                        <a:rPr lang="ru-RU" sz="2400" b="1" dirty="0">
                          <a:solidFill>
                            <a:schemeClr val="tx1"/>
                          </a:solidFill>
                          <a:latin typeface="Times New Roman" pitchFamily="18" charset="0"/>
                          <a:cs typeface="Times New Roman" pitchFamily="18" charset="0"/>
                        </a:rPr>
                        <a:t>За счет средств субсидии из краевого бюджета</a:t>
                      </a:r>
                      <a:endParaRPr lang="ru-RU" sz="2400" b="1" dirty="0">
                        <a:solidFill>
                          <a:schemeClr val="tx1"/>
                        </a:solidFill>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1000"/>
                        </a:spcAft>
                      </a:pPr>
                      <a:r>
                        <a:rPr lang="ru-RU" sz="2400" dirty="0" smtClean="0">
                          <a:solidFill>
                            <a:schemeClr val="tx1"/>
                          </a:solidFill>
                          <a:latin typeface="Times New Roman" pitchFamily="18" charset="0"/>
                          <a:cs typeface="Times New Roman" pitchFamily="18" charset="0"/>
                        </a:rPr>
                        <a:t>11593,3</a:t>
                      </a:r>
                      <a:endParaRPr lang="ru-RU" sz="2400" dirty="0">
                        <a:solidFill>
                          <a:schemeClr val="tx1"/>
                        </a:solidFill>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1000"/>
                        </a:spcAft>
                      </a:pPr>
                      <a:r>
                        <a:rPr lang="ru-RU" sz="2400" dirty="0" smtClean="0">
                          <a:solidFill>
                            <a:schemeClr val="tx1"/>
                          </a:solidFill>
                          <a:latin typeface="Times New Roman" pitchFamily="18" charset="0"/>
                          <a:cs typeface="Times New Roman" pitchFamily="18" charset="0"/>
                        </a:rPr>
                        <a:t>4239,8</a:t>
                      </a:r>
                      <a:endParaRPr lang="ru-RU" sz="2400" dirty="0">
                        <a:solidFill>
                          <a:schemeClr val="tx1"/>
                        </a:solidFill>
                        <a:latin typeface="Times New Roman" pitchFamily="18" charset="0"/>
                        <a:ea typeface="Calibri"/>
                        <a:cs typeface="Times New Roman" pitchFamily="18" charset="0"/>
                      </a:endParaRPr>
                    </a:p>
                  </a:txBody>
                  <a:tcPr marL="68580" marR="68580" marT="0" marB="0"/>
                </a:tc>
              </a:tr>
              <a:tr h="637580">
                <a:tc>
                  <a:txBody>
                    <a:bodyPr/>
                    <a:lstStyle/>
                    <a:p>
                      <a:pPr algn="just">
                        <a:lnSpc>
                          <a:spcPct val="115000"/>
                        </a:lnSpc>
                        <a:spcAft>
                          <a:spcPts val="1000"/>
                        </a:spcAft>
                      </a:pPr>
                      <a:r>
                        <a:rPr lang="ru-RU" sz="2400" b="1" dirty="0">
                          <a:solidFill>
                            <a:schemeClr val="tx1"/>
                          </a:solidFill>
                          <a:latin typeface="Times New Roman" pitchFamily="18" charset="0"/>
                          <a:cs typeface="Times New Roman" pitchFamily="18" charset="0"/>
                        </a:rPr>
                        <a:t>Остаток на </a:t>
                      </a:r>
                      <a:r>
                        <a:rPr lang="ru-RU" sz="2400" b="1" dirty="0" smtClean="0">
                          <a:solidFill>
                            <a:schemeClr val="tx1"/>
                          </a:solidFill>
                          <a:latin typeface="Times New Roman" pitchFamily="18" charset="0"/>
                          <a:cs typeface="Times New Roman" pitchFamily="18" charset="0"/>
                        </a:rPr>
                        <a:t>01.01.2020 год</a:t>
                      </a:r>
                      <a:endParaRPr lang="ru-RU" sz="2400" b="1" dirty="0">
                        <a:solidFill>
                          <a:schemeClr val="tx1"/>
                        </a:solidFill>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1000"/>
                        </a:spcAft>
                      </a:pPr>
                      <a:endParaRPr lang="ru-RU" sz="2400">
                        <a:solidFill>
                          <a:schemeClr val="tx1"/>
                        </a:solidFill>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1000"/>
                        </a:spcAft>
                      </a:pPr>
                      <a:r>
                        <a:rPr lang="ru-RU" sz="2400" dirty="0" smtClean="0">
                          <a:solidFill>
                            <a:schemeClr val="tx1"/>
                          </a:solidFill>
                          <a:latin typeface="Times New Roman" pitchFamily="18" charset="0"/>
                          <a:cs typeface="Times New Roman" pitchFamily="18" charset="0"/>
                        </a:rPr>
                        <a:t>3983,5</a:t>
                      </a:r>
                      <a:endParaRPr lang="ru-RU" sz="2400" dirty="0">
                        <a:solidFill>
                          <a:schemeClr val="tx1"/>
                        </a:solidFill>
                        <a:latin typeface="Times New Roman" pitchFamily="18" charset="0"/>
                        <a:ea typeface="Calibri"/>
                        <a:cs typeface="Times New Roman" pitchFamily="18" charset="0"/>
                      </a:endParaRPr>
                    </a:p>
                  </a:txBody>
                  <a:tcPr marL="68580" marR="68580" marT="0" marB="0"/>
                </a:tc>
              </a:tr>
            </a:tbl>
          </a:graphicData>
        </a:graphic>
      </p:graphicFrame>
    </p:spTree>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35842" name="Заголовок 1"/>
          <p:cNvSpPr>
            <a:spLocks noGrp="1"/>
          </p:cNvSpPr>
          <p:nvPr>
            <p:ph type="title"/>
          </p:nvPr>
        </p:nvSpPr>
        <p:spPr>
          <a:xfrm>
            <a:off x="0" y="142874"/>
            <a:ext cx="9144000" cy="714357"/>
          </a:xfrm>
        </p:spPr>
        <p:txBody>
          <a:bodyPr/>
          <a:lstStyle/>
          <a:p>
            <a:pPr>
              <a:defRPr/>
            </a:pPr>
            <a:r>
              <a:rPr lang="ru-RU" sz="26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Расходы по разделу «Жилищно-коммунальное хозяйство»</a:t>
            </a:r>
          </a:p>
        </p:txBody>
      </p:sp>
      <p:sp>
        <p:nvSpPr>
          <p:cNvPr id="32771" name="Содержимое 2"/>
          <p:cNvSpPr>
            <a:spLocks noGrp="1"/>
          </p:cNvSpPr>
          <p:nvPr>
            <p:ph idx="1"/>
          </p:nvPr>
        </p:nvSpPr>
        <p:spPr>
          <a:xfrm>
            <a:off x="4429125" y="785813"/>
            <a:ext cx="4429125" cy="6072187"/>
          </a:xfrm>
        </p:spPr>
        <p:txBody>
          <a:bodyPr/>
          <a:lstStyle/>
          <a:p>
            <a:pPr marL="0" indent="0">
              <a:buFont typeface="Arial" panose="020B0604020202020204" pitchFamily="34" charset="0"/>
              <a:buNone/>
            </a:pPr>
            <a:r>
              <a:rPr lang="ru-RU" altLang="ru-RU" sz="2000" b="1" dirty="0" smtClean="0">
                <a:latin typeface="Times New Roman" panose="02020603050405020304" pitchFamily="18" charset="0"/>
                <a:cs typeface="Times New Roman" panose="02020603050405020304" pitchFamily="18" charset="0"/>
              </a:rPr>
              <a:t>Исполнение по данному разделу составило 15980,5 тыс.руб., или 97,9 % от уточненных бюджетных назначений. Расходы направлены на  модернизацию объектов теплоэнергетики, ремонт объектов коммунальной инфраструктуры в сумме 10505,6 тыс.руб.; расходы в рамках муниципальной программы «Комплексное развитие систем коммунальной инфраструктуры муниципального района» составили 1403,6 тыс. руб., мероприятия в области жилищного хозяйства в сумме 300,0 тыс.руб.; мероприятия в области благоустройства в  сумме 3771,3 тыс.руб., мероприятия в  по сравнению с 2018 годом расходы уменьшилось на 6561,4 тыс.руб.</a:t>
            </a:r>
            <a:endParaRPr lang="ru-RU" altLang="ru-RU" sz="2000" b="1" dirty="0" smtClean="0">
              <a:solidFill>
                <a:srgbClr val="002060"/>
              </a:solidFill>
              <a:latin typeface="Times New Roman" panose="02020603050405020304" pitchFamily="18" charset="0"/>
              <a:cs typeface="Times New Roman" panose="02020603050405020304" pitchFamily="18" charset="0"/>
            </a:endParaRPr>
          </a:p>
        </p:txBody>
      </p:sp>
      <p:pic>
        <p:nvPicPr>
          <p:cNvPr id="5" name="Рисунок 4" descr="160330 FAGUS.jpg"/>
          <p:cNvPicPr>
            <a:picLocks noChangeAspect="1"/>
          </p:cNvPicPr>
          <p:nvPr/>
        </p:nvPicPr>
        <p:blipFill>
          <a:blip r:embed="rId2" cstate="print"/>
          <a:stretch>
            <a:fillRect/>
          </a:stretch>
        </p:blipFill>
        <p:spPr>
          <a:xfrm rot="559934">
            <a:off x="276099" y="4250455"/>
            <a:ext cx="4125512" cy="1980246"/>
          </a:xfrm>
          <a:prstGeom prst="rect">
            <a:avLst/>
          </a:prstGeom>
          <a:ln>
            <a:noFill/>
          </a:ln>
          <a:effectLst>
            <a:softEdge rad="112500"/>
          </a:effectLst>
        </p:spPr>
      </p:pic>
      <p:pic>
        <p:nvPicPr>
          <p:cNvPr id="6" name="Рисунок 5" descr="kisspng-construction-worker-architectural-engineering-cart-construction-worker-5ab8dd072936f9.3700146615220646471688.jpg"/>
          <p:cNvPicPr>
            <a:picLocks noChangeAspect="1"/>
          </p:cNvPicPr>
          <p:nvPr/>
        </p:nvPicPr>
        <p:blipFill>
          <a:blip r:embed="rId3" cstate="print"/>
          <a:stretch>
            <a:fillRect/>
          </a:stretch>
        </p:blipFill>
        <p:spPr>
          <a:xfrm rot="20899280">
            <a:off x="886918" y="682568"/>
            <a:ext cx="2144591" cy="3336031"/>
          </a:xfrm>
          <a:prstGeom prst="rect">
            <a:avLst/>
          </a:prstGeom>
          <a:ln>
            <a:noFill/>
          </a:ln>
          <a:effectLst>
            <a:softEdge rad="112500"/>
          </a:effectLst>
        </p:spPr>
      </p:pic>
    </p:spTree>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10" name="Содержимое 9" descr="HlxZbqoraho.jpg"/>
          <p:cNvPicPr>
            <a:picLocks noGrp="1" noChangeAspect="1"/>
          </p:cNvPicPr>
          <p:nvPr>
            <p:ph sz="half" idx="2"/>
          </p:nvPr>
        </p:nvPicPr>
        <p:blipFill>
          <a:blip r:embed="rId3" cstate="print"/>
          <a:stretch>
            <a:fillRect/>
          </a:stretch>
        </p:blipFill>
        <p:spPr>
          <a:xfrm>
            <a:off x="4714876" y="928670"/>
            <a:ext cx="2500330" cy="3333774"/>
          </a:xfrm>
          <a:solidFill>
            <a:srgbClr val="FFFFFF">
              <a:shade val="85000"/>
            </a:srgbClr>
          </a:solidFill>
          <a:ln w="190500" cap="sq">
            <a:solidFill>
              <a:srgbClr val="FFFFFF"/>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Рисунок 11" descr="lrD2FkraKeQ.jpg"/>
          <p:cNvPicPr>
            <a:picLocks noChangeAspect="1"/>
          </p:cNvPicPr>
          <p:nvPr/>
        </p:nvPicPr>
        <p:blipFill>
          <a:blip r:embed="rId4" cstate="print"/>
          <a:stretch>
            <a:fillRect/>
          </a:stretch>
        </p:blipFill>
        <p:spPr>
          <a:xfrm rot="21340154">
            <a:off x="3557412" y="3094500"/>
            <a:ext cx="2625347" cy="35004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3796" name="Заголовок 1"/>
          <p:cNvSpPr>
            <a:spLocks noGrp="1"/>
          </p:cNvSpPr>
          <p:nvPr>
            <p:ph type="title"/>
          </p:nvPr>
        </p:nvSpPr>
        <p:spPr>
          <a:xfrm>
            <a:off x="0" y="0"/>
            <a:ext cx="9144000" cy="1000125"/>
          </a:xfrm>
        </p:spPr>
        <p:txBody>
          <a:bodyPr/>
          <a:lstStyle/>
          <a:p>
            <a:r>
              <a:rPr lang="ru-RU" altLang="ru-RU" sz="2800" b="1" dirty="0" smtClean="0">
                <a:solidFill>
                  <a:srgbClr val="006600"/>
                </a:solidFill>
                <a:latin typeface="Times New Roman" pitchFamily="18" charset="0"/>
                <a:cs typeface="Times New Roman" pitchFamily="18" charset="0"/>
              </a:rPr>
              <a:t>Расходы по разделу «Охрана окружающей среды»</a:t>
            </a:r>
          </a:p>
        </p:txBody>
      </p:sp>
      <p:sp>
        <p:nvSpPr>
          <p:cNvPr id="33797" name="Содержимое 2"/>
          <p:cNvSpPr>
            <a:spLocks noGrp="1"/>
          </p:cNvSpPr>
          <p:nvPr>
            <p:ph sz="half" idx="1"/>
          </p:nvPr>
        </p:nvSpPr>
        <p:spPr>
          <a:xfrm>
            <a:off x="0" y="785813"/>
            <a:ext cx="4286250" cy="4786312"/>
          </a:xfrm>
        </p:spPr>
        <p:txBody>
          <a:bodyPr/>
          <a:lstStyle/>
          <a:p>
            <a:pPr marL="0" indent="0">
              <a:buFont typeface="Arial" panose="020B0604020202020204" pitchFamily="34" charset="0"/>
              <a:buNone/>
            </a:pPr>
            <a:r>
              <a:rPr lang="ru-RU" altLang="ru-RU" sz="2400" b="1" dirty="0" smtClean="0">
                <a:latin typeface="Times New Roman" panose="02020603050405020304" pitchFamily="18" charset="0"/>
                <a:cs typeface="Times New Roman" panose="02020603050405020304" pitchFamily="18" charset="0"/>
              </a:rPr>
              <a:t>Исполнение по данному разделу составило 3397,7 тыс.руб., или 20,7% от уточненных бюджетных назначений. Расходы направлены на мероприятия по ликвидации мест несанкционированного размещения отходов</a:t>
            </a:r>
          </a:p>
        </p:txBody>
      </p:sp>
      <p:pic>
        <p:nvPicPr>
          <p:cNvPr id="11" name="Рисунок 10" descr="v45JLaoSAiQ.jpg"/>
          <p:cNvPicPr>
            <a:picLocks noChangeAspect="1"/>
          </p:cNvPicPr>
          <p:nvPr/>
        </p:nvPicPr>
        <p:blipFill>
          <a:blip r:embed="rId5" cstate="print"/>
          <a:stretch>
            <a:fillRect/>
          </a:stretch>
        </p:blipFill>
        <p:spPr>
          <a:xfrm rot="535982">
            <a:off x="6434376" y="2228193"/>
            <a:ext cx="2250279" cy="30003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34818" name="Заголовок 8"/>
          <p:cNvSpPr>
            <a:spLocks noGrp="1"/>
          </p:cNvSpPr>
          <p:nvPr>
            <p:ph type="title"/>
          </p:nvPr>
        </p:nvSpPr>
        <p:spPr>
          <a:xfrm>
            <a:off x="285750" y="332656"/>
            <a:ext cx="8858250" cy="6336704"/>
          </a:xfrm>
        </p:spPr>
        <p:txBody>
          <a:bodyPr/>
          <a:lstStyle/>
          <a:p>
            <a:r>
              <a:rPr lang="ru-RU" altLang="ru-RU" sz="3600" b="1" dirty="0" smtClean="0">
                <a:solidFill>
                  <a:srgbClr val="FFFF00"/>
                </a:solidFill>
                <a:latin typeface="Times New Roman" pitchFamily="18" charset="0"/>
                <a:cs typeface="Times New Roman" pitchFamily="18" charset="0"/>
              </a:rPr>
              <a:t>Бюджет муниципального района имеет социальную направленность. В 2019 году расходы на Образование, Культуру, Социальную политику, Физическую культуру и спорт направлено 599400,6 </a:t>
            </a:r>
            <a:r>
              <a:rPr lang="ru-RU" altLang="ru-RU" sz="3600" b="1" dirty="0" err="1" smtClean="0">
                <a:solidFill>
                  <a:srgbClr val="FFFF00"/>
                </a:solidFill>
                <a:latin typeface="Times New Roman" pitchFamily="18" charset="0"/>
                <a:cs typeface="Times New Roman" pitchFamily="18" charset="0"/>
              </a:rPr>
              <a:t>тыс.руб</a:t>
            </a:r>
            <a:r>
              <a:rPr lang="ru-RU" altLang="ru-RU" sz="3600" b="1" dirty="0" smtClean="0">
                <a:solidFill>
                  <a:srgbClr val="FFFF00"/>
                </a:solidFill>
                <a:latin typeface="Times New Roman" pitchFamily="18" charset="0"/>
                <a:cs typeface="Times New Roman" pitchFamily="18" charset="0"/>
              </a:rPr>
              <a:t>. Расходы  на социальную сферу по сравнению с 2018 годом увеличились на +32827,9 </a:t>
            </a:r>
            <a:r>
              <a:rPr lang="ru-RU" altLang="ru-RU" sz="3600" b="1" dirty="0" err="1" smtClean="0">
                <a:solidFill>
                  <a:srgbClr val="FFFF00"/>
                </a:solidFill>
                <a:latin typeface="Times New Roman" pitchFamily="18" charset="0"/>
                <a:cs typeface="Times New Roman" pitchFamily="18" charset="0"/>
              </a:rPr>
              <a:t>тыс.руб</a:t>
            </a:r>
            <a:r>
              <a:rPr lang="ru-RU" altLang="ru-RU" sz="3600" b="1" dirty="0" smtClean="0">
                <a:solidFill>
                  <a:srgbClr val="FFFF00"/>
                </a:solidFill>
                <a:latin typeface="Times New Roman" pitchFamily="18" charset="0"/>
                <a:cs typeface="Times New Roman" pitchFamily="18" charset="0"/>
              </a:rPr>
              <a:t>.</a:t>
            </a:r>
          </a:p>
        </p:txBody>
      </p:sp>
    </p:spTree>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EAC7"/>
            </a:gs>
            <a:gs pos="17999">
              <a:srgbClr val="FEE7F2"/>
            </a:gs>
            <a:gs pos="36000">
              <a:srgbClr val="FAC77D"/>
            </a:gs>
            <a:gs pos="61000">
              <a:srgbClr val="FBA97D"/>
            </a:gs>
            <a:gs pos="82001">
              <a:srgbClr val="FBD49C"/>
            </a:gs>
            <a:gs pos="100000">
              <a:srgbClr val="FEE7F2"/>
            </a:gs>
          </a:gsLst>
          <a:lin ang="2700000" scaled="1"/>
        </a:gradFill>
        <a:effectLst/>
      </p:bgPr>
    </p:bg>
    <p:spTree>
      <p:nvGrpSpPr>
        <p:cNvPr id="1" name=""/>
        <p:cNvGrpSpPr/>
        <p:nvPr/>
      </p:nvGrpSpPr>
      <p:grpSpPr>
        <a:xfrm>
          <a:off x="0" y="0"/>
          <a:ext cx="0" cy="0"/>
          <a:chOff x="0" y="0"/>
          <a:chExt cx="0" cy="0"/>
        </a:xfrm>
      </p:grpSpPr>
      <p:sp>
        <p:nvSpPr>
          <p:cNvPr id="37890" name="Заголовок 1"/>
          <p:cNvSpPr>
            <a:spLocks noGrp="1"/>
          </p:cNvSpPr>
          <p:nvPr>
            <p:ph type="title"/>
          </p:nvPr>
        </p:nvSpPr>
        <p:spPr>
          <a:xfrm>
            <a:off x="-142875" y="0"/>
            <a:ext cx="9286875" cy="785813"/>
          </a:xfrm>
        </p:spPr>
        <p:txBody>
          <a:bodyPr/>
          <a:lstStyle/>
          <a:p>
            <a:pPr>
              <a:defRPr/>
            </a:pPr>
            <a:r>
              <a:rPr lang="ru-RU" sz="3600" b="1" dirty="0" smtClean="0">
                <a:solidFill>
                  <a:schemeClr val="accent2">
                    <a:lumMod val="75000"/>
                  </a:schemeClr>
                </a:solidFill>
                <a:latin typeface="Times New Roman" pitchFamily="18" charset="0"/>
                <a:cs typeface="Times New Roman" pitchFamily="18" charset="0"/>
              </a:rPr>
              <a:t>Расходы по разделу </a:t>
            </a:r>
            <a:r>
              <a:rPr lang="ru-RU" sz="3600" b="1" dirty="0" smtClean="0">
                <a:solidFill>
                  <a:schemeClr val="accent2">
                    <a:lumMod val="75000"/>
                  </a:schemeClr>
                </a:solidFill>
                <a:latin typeface="Times New Roman" pitchFamily="18" charset="0"/>
                <a:cs typeface="Times New Roman" pitchFamily="18" charset="0"/>
              </a:rPr>
              <a:t>«Образование»</a:t>
            </a:r>
            <a:endParaRPr lang="ru-RU" sz="3600" b="1" dirty="0" smtClean="0">
              <a:solidFill>
                <a:schemeClr val="accent2">
                  <a:lumMod val="75000"/>
                </a:schemeClr>
              </a:solidFill>
              <a:latin typeface="Times New Roman" pitchFamily="18" charset="0"/>
              <a:cs typeface="Times New Roman" pitchFamily="18" charset="0"/>
            </a:endParaRPr>
          </a:p>
        </p:txBody>
      </p:sp>
      <p:sp>
        <p:nvSpPr>
          <p:cNvPr id="35843" name="Содержимое 2"/>
          <p:cNvSpPr>
            <a:spLocks noGrp="1"/>
          </p:cNvSpPr>
          <p:nvPr>
            <p:ph sz="half" idx="1"/>
          </p:nvPr>
        </p:nvSpPr>
        <p:spPr>
          <a:xfrm>
            <a:off x="0" y="3357563"/>
            <a:ext cx="9144000" cy="2382837"/>
          </a:xfrm>
        </p:spPr>
        <p:txBody>
          <a:bodyPr/>
          <a:lstStyle/>
          <a:p>
            <a:pPr marL="0" indent="0" algn="ctr">
              <a:buFont typeface="Arial" panose="020B0604020202020204" pitchFamily="34" charset="0"/>
              <a:buNone/>
            </a:pPr>
            <a:r>
              <a:rPr lang="ru-RU" altLang="ru-RU" sz="2400" b="1" dirty="0" smtClean="0">
                <a:latin typeface="Times New Roman" panose="02020603050405020304" pitchFamily="18" charset="0"/>
                <a:cs typeface="Times New Roman" panose="02020603050405020304" pitchFamily="18" charset="0"/>
              </a:rPr>
              <a:t>Расходы составили 537698,4 тыс.руб., или 98,6 % от уточненных бюджетных назначений. По сравнению с прошлым годом расходы увеличились на 21385,4 тыс.руб. в связи увеличением расходных обязательств по оплате труда, погашения кредиторской задолженности, а также мероприятий в рамках программ по учреждениям образования.</a:t>
            </a:r>
            <a:endParaRPr lang="ru-RU" altLang="ru-RU" sz="2200" b="1" dirty="0" smtClean="0">
              <a:latin typeface="Times New Roman" panose="02020603050405020304" pitchFamily="18" charset="0"/>
              <a:cs typeface="Times New Roman" panose="02020603050405020304" pitchFamily="18" charset="0"/>
            </a:endParaRPr>
          </a:p>
        </p:txBody>
      </p:sp>
      <p:pic>
        <p:nvPicPr>
          <p:cNvPr id="35844" name="Содержимое 6" descr="cd65ce110e5d4b9ec015eacd8c25ab2f.png"/>
          <p:cNvPicPr>
            <a:picLocks noGrp="1" noChangeAspect="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2571750" y="785813"/>
            <a:ext cx="4143375" cy="2428875"/>
          </a:xfrm>
        </p:spPr>
      </p:pic>
    </p:spTree>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36866" name="Заголовок 1"/>
          <p:cNvSpPr>
            <a:spLocks noGrp="1"/>
          </p:cNvSpPr>
          <p:nvPr>
            <p:ph type="title"/>
          </p:nvPr>
        </p:nvSpPr>
        <p:spPr>
          <a:xfrm>
            <a:off x="50800" y="0"/>
            <a:ext cx="9093200" cy="714375"/>
          </a:xfrm>
        </p:spPr>
        <p:txBody>
          <a:bodyPr/>
          <a:lstStyle/>
          <a:p>
            <a:r>
              <a:rPr lang="ru-RU" altLang="ru-RU" sz="32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Структура расходов по </a:t>
            </a:r>
            <a:r>
              <a:rPr lang="ru-RU" altLang="ru-RU" sz="32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разделу «Образование»</a:t>
            </a:r>
            <a:endParaRPr lang="ru-RU" altLang="ru-RU" sz="32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graphicFrame>
        <p:nvGraphicFramePr>
          <p:cNvPr id="2" name="Содержимое 3"/>
          <p:cNvGraphicFramePr>
            <a:graphicFrameLocks noGrp="1"/>
          </p:cNvGraphicFramePr>
          <p:nvPr>
            <p:ph idx="1"/>
            <p:extLst>
              <p:ext uri="{D42A27DB-BD31-4B8C-83A1-F6EECF244321}">
                <p14:modId xmlns:p14="http://schemas.microsoft.com/office/powerpoint/2010/main" xmlns="" val="3851868750"/>
              </p:ext>
            </p:extLst>
          </p:nvPr>
        </p:nvGraphicFramePr>
        <p:xfrm>
          <a:off x="50800" y="765175"/>
          <a:ext cx="8899525" cy="58277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pattFill prst="lgConfetti">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37890" name="Заголовок 1"/>
          <p:cNvSpPr>
            <a:spLocks noGrp="1"/>
          </p:cNvSpPr>
          <p:nvPr>
            <p:ph type="title"/>
          </p:nvPr>
        </p:nvSpPr>
        <p:spPr>
          <a:xfrm>
            <a:off x="0" y="0"/>
            <a:ext cx="9144000" cy="571500"/>
          </a:xfrm>
        </p:spPr>
        <p:txBody>
          <a:bodyPr/>
          <a:lstStyle/>
          <a:p>
            <a:r>
              <a:rPr lang="ru-RU" altLang="ru-RU" sz="3600" b="1" dirty="0" smtClean="0">
                <a:ln w="22225">
                  <a:solidFill>
                    <a:schemeClr val="accent2"/>
                  </a:solidFill>
                  <a:prstDash val="solid"/>
                </a:ln>
                <a:solidFill>
                  <a:schemeClr val="accent2">
                    <a:lumMod val="40000"/>
                    <a:lumOff val="60000"/>
                  </a:schemeClr>
                </a:solidFill>
                <a:latin typeface="Arial Black" panose="020B0A04020102020204" pitchFamily="34" charset="0"/>
                <a:cs typeface="Times New Roman" panose="02020603050405020304" pitchFamily="18" charset="0"/>
              </a:rPr>
              <a:t>Расходы по разделу </a:t>
            </a:r>
            <a:r>
              <a:rPr lang="ru-RU" altLang="ru-RU" sz="3600" b="1" dirty="0" smtClean="0">
                <a:ln w="22225">
                  <a:solidFill>
                    <a:schemeClr val="accent2"/>
                  </a:solidFill>
                  <a:prstDash val="solid"/>
                </a:ln>
                <a:solidFill>
                  <a:schemeClr val="accent2">
                    <a:lumMod val="40000"/>
                    <a:lumOff val="60000"/>
                  </a:schemeClr>
                </a:solidFill>
                <a:latin typeface="Arial Black" panose="020B0A04020102020204" pitchFamily="34" charset="0"/>
                <a:cs typeface="Times New Roman" panose="02020603050405020304" pitchFamily="18" charset="0"/>
              </a:rPr>
              <a:t>«Культура»</a:t>
            </a:r>
            <a:endParaRPr lang="ru-RU" altLang="ru-RU" sz="3600" b="1" dirty="0" smtClean="0">
              <a:ln w="22225">
                <a:solidFill>
                  <a:schemeClr val="accent2"/>
                </a:solidFill>
                <a:prstDash val="solid"/>
              </a:ln>
              <a:solidFill>
                <a:schemeClr val="accent2">
                  <a:lumMod val="40000"/>
                  <a:lumOff val="60000"/>
                </a:schemeClr>
              </a:solidFill>
              <a:latin typeface="Arial Black" panose="020B0A04020102020204" pitchFamily="34" charset="0"/>
              <a:cs typeface="Times New Roman" panose="02020603050405020304" pitchFamily="18" charset="0"/>
            </a:endParaRPr>
          </a:p>
        </p:txBody>
      </p:sp>
      <p:sp>
        <p:nvSpPr>
          <p:cNvPr id="3" name="Содержимое 2"/>
          <p:cNvSpPr>
            <a:spLocks noGrp="1"/>
          </p:cNvSpPr>
          <p:nvPr>
            <p:ph idx="1"/>
          </p:nvPr>
        </p:nvSpPr>
        <p:spPr>
          <a:xfrm>
            <a:off x="214282" y="711697"/>
            <a:ext cx="4501735" cy="3293367"/>
          </a:xfrm>
        </p:spPr>
        <p:txBody>
          <a:bodyPr/>
          <a:lstStyle/>
          <a:p>
            <a:pPr marL="0" indent="0" algn="ctr">
              <a:buFont typeface="Arial" charset="0"/>
              <a:buNone/>
              <a:defRPr/>
            </a:pPr>
            <a:r>
              <a:rPr lang="ru-RU" b="1" dirty="0" smtClean="0">
                <a:solidFill>
                  <a:schemeClr val="accent2">
                    <a:lumMod val="75000"/>
                  </a:schemeClr>
                </a:solidFill>
                <a:latin typeface="Times New Roman" pitchFamily="18" charset="0"/>
                <a:cs typeface="Times New Roman" pitchFamily="18" charset="0"/>
              </a:rPr>
              <a:t>Расходы по разделу составили 36615,9 тыс.руб., или 99,8% от уточненных бюджетных назначений. </a:t>
            </a:r>
            <a:endParaRPr lang="ru-RU" sz="4000" b="1" dirty="0">
              <a:solidFill>
                <a:schemeClr val="accent2">
                  <a:lumMod val="75000"/>
                </a:schemeClr>
              </a:solidFill>
              <a:latin typeface="Times New Roman" pitchFamily="18" charset="0"/>
              <a:cs typeface="Times New Roman" pitchFamily="18" charset="0"/>
            </a:endParaRPr>
          </a:p>
        </p:txBody>
      </p:sp>
      <p:pic>
        <p:nvPicPr>
          <p:cNvPr id="37892" name="Picture 3" descr="D:\Документы\2019 год\бюджет для граждан исполнение 2018 год\культ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466321">
            <a:off x="5101272" y="564750"/>
            <a:ext cx="3598631" cy="24452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3" name="Picture 6" descr="D:\Документы\2019 год\бюджет для граждан исполнение 2018 год\культ 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374222">
            <a:off x="346941" y="4196775"/>
            <a:ext cx="3657775" cy="235941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4283968" y="3098051"/>
            <a:ext cx="4752527" cy="3046988"/>
          </a:xfrm>
          <a:prstGeom prst="rect">
            <a:avLst/>
          </a:prstGeom>
          <a:noFill/>
        </p:spPr>
        <p:txBody>
          <a:bodyPr wrap="square" rtlCol="0">
            <a:spAutoFit/>
          </a:bodyPr>
          <a:lstStyle/>
          <a:p>
            <a:pPr lvl="0" eaLnBrk="0" hangingPunct="0">
              <a:spcBef>
                <a:spcPct val="20000"/>
              </a:spcBef>
              <a:defRPr/>
            </a:pPr>
            <a:r>
              <a:rPr lang="ru-RU" sz="2400" b="1" dirty="0">
                <a:solidFill>
                  <a:srgbClr val="006600"/>
                </a:solidFill>
                <a:latin typeface="Times New Roman" pitchFamily="18" charset="0"/>
                <a:cs typeface="Times New Roman" pitchFamily="18" charset="0"/>
              </a:rPr>
              <a:t>По сравнению с 2018 годом расходы по культуре увеличились на 4456,2 </a:t>
            </a:r>
            <a:r>
              <a:rPr lang="ru-RU" sz="2400" b="1" dirty="0" err="1">
                <a:solidFill>
                  <a:srgbClr val="006600"/>
                </a:solidFill>
                <a:latin typeface="Times New Roman" pitchFamily="18" charset="0"/>
                <a:cs typeface="Times New Roman" pitchFamily="18" charset="0"/>
              </a:rPr>
              <a:t>тыс.руб</a:t>
            </a:r>
            <a:r>
              <a:rPr lang="ru-RU" sz="2400" b="1" dirty="0">
                <a:solidFill>
                  <a:srgbClr val="006600"/>
                </a:solidFill>
                <a:latin typeface="Times New Roman" pitchFamily="18" charset="0"/>
                <a:cs typeface="Times New Roman" pitchFamily="18" charset="0"/>
              </a:rPr>
              <a:t>. в связи увеличением расходных обязательств по оплате труда, погашения кредиторской задолженности, </a:t>
            </a:r>
            <a:r>
              <a:rPr lang="ru-RU" sz="2400" b="1" dirty="0" smtClean="0">
                <a:solidFill>
                  <a:srgbClr val="006600"/>
                </a:solidFill>
                <a:latin typeface="Times New Roman" pitchFamily="18" charset="0"/>
                <a:cs typeface="Times New Roman" pitchFamily="18" charset="0"/>
              </a:rPr>
              <a:t>мероприятий в рамках программ.</a:t>
            </a:r>
            <a:endParaRPr lang="ru-RU" sz="2400" b="1" dirty="0">
              <a:solidFill>
                <a:srgbClr val="006600"/>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9219" name="Заголовок 1"/>
          <p:cNvSpPr>
            <a:spLocks noGrp="1"/>
          </p:cNvSpPr>
          <p:nvPr>
            <p:ph type="title"/>
          </p:nvPr>
        </p:nvSpPr>
        <p:spPr>
          <a:xfrm>
            <a:off x="1" y="285750"/>
            <a:ext cx="9144000" cy="428625"/>
          </a:xfrm>
        </p:spPr>
        <p:txBody>
          <a:bodyPr/>
          <a:lstStyle/>
          <a:p>
            <a:pPr>
              <a:defRPr/>
            </a:pPr>
            <a:r>
              <a:rPr lang="ru-RU" sz="36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Структура расходов по разделу </a:t>
            </a:r>
            <a:r>
              <a:rPr lang="ru-RU" sz="36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«Культура»</a:t>
            </a:r>
            <a:endParaRPr lang="ru-RU" sz="36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2" name="Содержимое 3"/>
          <p:cNvGraphicFramePr>
            <a:graphicFrameLocks noGrp="1"/>
          </p:cNvGraphicFramePr>
          <p:nvPr>
            <p:ph idx="1"/>
          </p:nvPr>
        </p:nvGraphicFramePr>
        <p:xfrm>
          <a:off x="50800" y="1336675"/>
          <a:ext cx="9042400" cy="525621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0243" name="Заголовок 1"/>
          <p:cNvSpPr>
            <a:spLocks noGrp="1"/>
          </p:cNvSpPr>
          <p:nvPr>
            <p:ph type="title"/>
          </p:nvPr>
        </p:nvSpPr>
        <p:spPr>
          <a:xfrm>
            <a:off x="0" y="0"/>
            <a:ext cx="9144000" cy="857250"/>
          </a:xfrm>
        </p:spPr>
        <p:txBody>
          <a:bodyPr/>
          <a:lstStyle/>
          <a:p>
            <a:pPr>
              <a:defRPr/>
            </a:pPr>
            <a:r>
              <a:rPr lang="ru-RU" sz="2800" b="1" spc="3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Расходы по разделу Социальная политика</a:t>
            </a:r>
          </a:p>
        </p:txBody>
      </p:sp>
      <p:graphicFrame>
        <p:nvGraphicFramePr>
          <p:cNvPr id="2" name="Содержимое 3"/>
          <p:cNvGraphicFramePr>
            <a:graphicFrameLocks noGrp="1"/>
          </p:cNvGraphicFramePr>
          <p:nvPr>
            <p:ph idx="1"/>
          </p:nvPr>
        </p:nvGraphicFramePr>
        <p:xfrm>
          <a:off x="508000" y="908050"/>
          <a:ext cx="8128000" cy="57562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11266" name="Picture 4" descr="C:\Users\Елена\Desktop\Документы\картинки могоча\Картинки Могоча\кошель.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651312">
            <a:off x="5310188" y="1081088"/>
            <a:ext cx="3405187"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7" name="Содержимое 5" descr="176a611s-1920.jpg"/>
          <p:cNvPicPr>
            <a:picLocks noGrp="1" noChangeAspect="1"/>
          </p:cNvPicPr>
          <p:nvPr>
            <p:ph sz="half" idx="2"/>
          </p:nvPr>
        </p:nvPicPr>
        <p:blipFill>
          <a:blip r:embed="rId4" cstate="print">
            <a:extLst>
              <a:ext uri="{28A0092B-C50C-407E-A947-70E740481C1C}">
                <a14:useLocalDpi xmlns:a14="http://schemas.microsoft.com/office/drawing/2010/main" xmlns="" val="0"/>
              </a:ext>
            </a:extLst>
          </a:blip>
          <a:srcRect/>
          <a:stretch>
            <a:fillRect/>
          </a:stretch>
        </p:blipFill>
        <p:spPr>
          <a:xfrm rot="21057752">
            <a:off x="287338" y="3430588"/>
            <a:ext cx="3371850" cy="3182937"/>
          </a:xfrm>
        </p:spPr>
      </p:pic>
      <p:sp>
        <p:nvSpPr>
          <p:cNvPr id="11268" name="Заголовок 1"/>
          <p:cNvSpPr>
            <a:spLocks noGrp="1"/>
          </p:cNvSpPr>
          <p:nvPr>
            <p:ph type="title"/>
          </p:nvPr>
        </p:nvSpPr>
        <p:spPr>
          <a:xfrm>
            <a:off x="457200" y="0"/>
            <a:ext cx="8229600" cy="500063"/>
          </a:xfrm>
        </p:spPr>
        <p:txBody>
          <a:bodyPr/>
          <a:lstStyle/>
          <a:p>
            <a:pPr eaLnBrk="1" hangingPunct="1"/>
            <a:r>
              <a:rPr lang="ru-RU" altLang="ru-RU" sz="2400" b="1" smtClean="0">
                <a:solidFill>
                  <a:srgbClr val="0070C0"/>
                </a:solidFill>
                <a:latin typeface="Times New Roman" panose="02020603050405020304" pitchFamily="18" charset="0"/>
                <a:cs typeface="Times New Roman" panose="02020603050405020304" pitchFamily="18" charset="0"/>
              </a:rPr>
              <a:t>ОБЩИЕ ПОНЯТИЯ</a:t>
            </a:r>
          </a:p>
        </p:txBody>
      </p:sp>
      <p:sp>
        <p:nvSpPr>
          <p:cNvPr id="3" name="Содержимое 2"/>
          <p:cNvSpPr>
            <a:spLocks noGrp="1"/>
          </p:cNvSpPr>
          <p:nvPr>
            <p:ph sz="half" idx="1"/>
          </p:nvPr>
        </p:nvSpPr>
        <p:spPr>
          <a:xfrm>
            <a:off x="142875" y="500063"/>
            <a:ext cx="8858250" cy="6215062"/>
          </a:xfrm>
        </p:spPr>
        <p:txBody>
          <a:bodyPr rtlCol="0">
            <a:normAutofit fontScale="77500" lnSpcReduction="20000"/>
          </a:bodyPr>
          <a:lstStyle/>
          <a:p>
            <a:pPr eaLnBrk="1" fontAlgn="auto" hangingPunct="1">
              <a:spcAft>
                <a:spcPts val="0"/>
              </a:spcAft>
              <a:defRPr/>
            </a:pPr>
            <a:r>
              <a:rPr lang="ru-RU" sz="3100" b="1" dirty="0" smtClean="0">
                <a:solidFill>
                  <a:srgbClr val="C00000"/>
                </a:solidFill>
                <a:latin typeface="Times New Roman" pitchFamily="18" charset="0"/>
                <a:cs typeface="Times New Roman" pitchFamily="18" charset="0"/>
              </a:rPr>
              <a:t>Бюджет </a:t>
            </a:r>
            <a:r>
              <a:rPr lang="ru-RU" sz="3100" b="1" i="1" dirty="0" smtClean="0">
                <a:solidFill>
                  <a:srgbClr val="C00000"/>
                </a:solidFill>
                <a:latin typeface="Times New Roman" pitchFamily="18" charset="0"/>
                <a:cs typeface="Times New Roman" pitchFamily="18" charset="0"/>
              </a:rPr>
              <a:t>( </a:t>
            </a:r>
            <a:r>
              <a:rPr lang="ru-RU" sz="3100" b="1" dirty="0" smtClean="0">
                <a:solidFill>
                  <a:srgbClr val="C00000"/>
                </a:solidFill>
                <a:latin typeface="Times New Roman" pitchFamily="18" charset="0"/>
                <a:cs typeface="Times New Roman" pitchFamily="18" charset="0"/>
              </a:rPr>
              <a:t>от </a:t>
            </a:r>
            <a:r>
              <a:rPr lang="ru-RU" sz="3100" b="1" dirty="0" err="1" smtClean="0">
                <a:solidFill>
                  <a:srgbClr val="C00000"/>
                </a:solidFill>
                <a:latin typeface="Times New Roman" pitchFamily="18" charset="0"/>
                <a:cs typeface="Times New Roman" pitchFamily="18" charset="0"/>
              </a:rPr>
              <a:t>старонормандского</a:t>
            </a:r>
            <a:r>
              <a:rPr lang="ru-RU" sz="3100" b="1" dirty="0" smtClean="0">
                <a:solidFill>
                  <a:srgbClr val="C00000"/>
                </a:solidFill>
                <a:latin typeface="Times New Roman" pitchFamily="18" charset="0"/>
                <a:cs typeface="Times New Roman" pitchFamily="18" charset="0"/>
              </a:rPr>
              <a:t> </a:t>
            </a:r>
            <a:r>
              <a:rPr lang="en-US" sz="3100" b="1" i="1" dirty="0" err="1" smtClean="0">
                <a:solidFill>
                  <a:srgbClr val="C00000"/>
                </a:solidFill>
                <a:latin typeface="Times New Roman" pitchFamily="18" charset="0"/>
                <a:cs typeface="Times New Roman" pitchFamily="18" charset="0"/>
              </a:rPr>
              <a:t>Bougette</a:t>
            </a:r>
            <a:r>
              <a:rPr lang="ru-RU" sz="3100" b="1" i="1" dirty="0" smtClean="0">
                <a:solidFill>
                  <a:srgbClr val="C00000"/>
                </a:solidFill>
                <a:latin typeface="Times New Roman" pitchFamily="18" charset="0"/>
                <a:cs typeface="Times New Roman" pitchFamily="18" charset="0"/>
              </a:rPr>
              <a:t> </a:t>
            </a:r>
            <a:r>
              <a:rPr lang="ru-RU" sz="3100" b="1" dirty="0" smtClean="0">
                <a:solidFill>
                  <a:srgbClr val="C00000"/>
                </a:solidFill>
                <a:latin typeface="Times New Roman" pitchFamily="18" charset="0"/>
                <a:cs typeface="Times New Roman" pitchFamily="18" charset="0"/>
              </a:rPr>
              <a:t>— кошель,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eaLnBrk="1" fontAlgn="auto" hangingPunct="1">
              <a:spcAft>
                <a:spcPts val="0"/>
              </a:spcAft>
              <a:defRPr/>
            </a:pPr>
            <a:endParaRPr lang="ru-RU" sz="3100" b="1" dirty="0" smtClean="0">
              <a:solidFill>
                <a:srgbClr val="C00000"/>
              </a:solidFill>
              <a:latin typeface="Times New Roman" pitchFamily="18" charset="0"/>
              <a:cs typeface="Times New Roman" pitchFamily="18" charset="0"/>
            </a:endParaRPr>
          </a:p>
          <a:p>
            <a:pPr eaLnBrk="1" fontAlgn="auto" hangingPunct="1">
              <a:spcAft>
                <a:spcPts val="0"/>
              </a:spcAft>
              <a:defRPr/>
            </a:pPr>
            <a:r>
              <a:rPr lang="ru-RU" sz="3100" b="1" dirty="0" smtClean="0">
                <a:solidFill>
                  <a:srgbClr val="002060"/>
                </a:solidFill>
                <a:latin typeface="Times New Roman" pitchFamily="18" charset="0"/>
                <a:cs typeface="Times New Roman" pitchFamily="18" charset="0"/>
              </a:rPr>
              <a:t>Отчет об исполнении бюджета – является формой контроля за                        исполнением бюджета, с указанием общего объема доходов, расходов, дефицита (</a:t>
            </a:r>
            <a:r>
              <a:rPr lang="ru-RU" sz="3100" b="1" dirty="0" err="1" smtClean="0">
                <a:solidFill>
                  <a:srgbClr val="002060"/>
                </a:solidFill>
                <a:latin typeface="Times New Roman" pitchFamily="18" charset="0"/>
                <a:cs typeface="Times New Roman" pitchFamily="18" charset="0"/>
              </a:rPr>
              <a:t>профицита</a:t>
            </a:r>
            <a:r>
              <a:rPr lang="ru-RU" sz="3100" b="1" dirty="0" smtClean="0">
                <a:solidFill>
                  <a:srgbClr val="002060"/>
                </a:solidFill>
                <a:latin typeface="Times New Roman" pitchFamily="18" charset="0"/>
                <a:cs typeface="Times New Roman" pitchFamily="18" charset="0"/>
              </a:rPr>
              <a:t>) бюджета</a:t>
            </a:r>
          </a:p>
          <a:p>
            <a:pPr eaLnBrk="1" fontAlgn="auto" hangingPunct="1">
              <a:spcAft>
                <a:spcPts val="0"/>
              </a:spcAft>
              <a:defRPr/>
            </a:pPr>
            <a:endParaRPr lang="ru-RU" sz="3100" b="1" dirty="0" smtClean="0">
              <a:solidFill>
                <a:srgbClr val="002060"/>
              </a:solidFill>
              <a:latin typeface="Times New Roman" pitchFamily="18" charset="0"/>
              <a:cs typeface="Times New Roman" pitchFamily="18" charset="0"/>
            </a:endParaRPr>
          </a:p>
          <a:p>
            <a:pPr eaLnBrk="1" fontAlgn="auto" hangingPunct="1">
              <a:spcAft>
                <a:spcPts val="0"/>
              </a:spcAft>
              <a:defRPr/>
            </a:pPr>
            <a:r>
              <a:rPr lang="ru-RU" sz="3100" b="1" dirty="0" smtClean="0">
                <a:solidFill>
                  <a:srgbClr val="006600"/>
                </a:solidFill>
                <a:latin typeface="Times New Roman" pitchFamily="18" charset="0"/>
                <a:ea typeface="Arial Unicode MS" pitchFamily="34" charset="-128"/>
                <a:cs typeface="Times New Roman" pitchFamily="18" charset="0"/>
              </a:rPr>
              <a:t>Доходы бюджета  - поступающие в бюджет денежные средства (налоги юридических и физических лиц, штрафы, прочие платежи и сборы, межбюджетные трансферты)</a:t>
            </a:r>
          </a:p>
          <a:p>
            <a:pPr eaLnBrk="1" fontAlgn="auto" hangingPunct="1">
              <a:spcAft>
                <a:spcPts val="0"/>
              </a:spcAft>
              <a:defRPr/>
            </a:pPr>
            <a:r>
              <a:rPr lang="ru-RU" sz="3100" b="1" dirty="0" smtClean="0">
                <a:solidFill>
                  <a:srgbClr val="002060"/>
                </a:solidFill>
                <a:latin typeface="Times New Roman" pitchFamily="18" charset="0"/>
                <a:ea typeface="Arial Unicode MS" pitchFamily="34" charset="-128"/>
                <a:cs typeface="Times New Roman" pitchFamily="18" charset="0"/>
              </a:rPr>
              <a:t>Расходы бюджета - </a:t>
            </a:r>
            <a:r>
              <a:rPr lang="ru-RU" sz="3100" b="1" dirty="0" smtClean="0">
                <a:solidFill>
                  <a:srgbClr val="002060"/>
                </a:solidFill>
                <a:latin typeface="Times New Roman" pitchFamily="18" charset="0"/>
                <a:cs typeface="Times New Roman" pitchFamily="18" charset="0"/>
              </a:rPr>
              <a:t>выплачиваемые из бюджета денежные средства (социальные выплаты населению, содержание муниципальных учреждений, оплата прочих работ и услуг.</a:t>
            </a:r>
          </a:p>
          <a:p>
            <a:pPr eaLnBrk="1" fontAlgn="auto" hangingPunct="1">
              <a:spcAft>
                <a:spcPts val="0"/>
              </a:spcAft>
              <a:defRPr/>
            </a:pPr>
            <a:r>
              <a:rPr lang="ru-RU" sz="3100" b="1" dirty="0" err="1" smtClean="0">
                <a:solidFill>
                  <a:srgbClr val="FF0000"/>
                </a:solidFill>
                <a:latin typeface="Times New Roman" pitchFamily="18" charset="0"/>
                <a:cs typeface="Times New Roman" pitchFamily="18" charset="0"/>
              </a:rPr>
              <a:t>Профицит</a:t>
            </a:r>
            <a:r>
              <a:rPr lang="ru-RU" sz="3100" b="1" dirty="0" smtClean="0">
                <a:solidFill>
                  <a:srgbClr val="FF0000"/>
                </a:solidFill>
                <a:latin typeface="Times New Roman" pitchFamily="18" charset="0"/>
                <a:cs typeface="Times New Roman" pitchFamily="18" charset="0"/>
              </a:rPr>
              <a:t> – доходы превышают расходы </a:t>
            </a:r>
          </a:p>
          <a:p>
            <a:pPr eaLnBrk="1" fontAlgn="auto" hangingPunct="1">
              <a:spcAft>
                <a:spcPts val="0"/>
              </a:spcAft>
              <a:defRPr/>
            </a:pPr>
            <a:r>
              <a:rPr lang="ru-RU" sz="3100" b="1" dirty="0" smtClean="0">
                <a:solidFill>
                  <a:srgbClr val="003300"/>
                </a:solidFill>
                <a:latin typeface="Times New Roman" pitchFamily="18" charset="0"/>
                <a:cs typeface="Times New Roman" pitchFamily="18" charset="0"/>
              </a:rPr>
              <a:t>Дефицит – расходы превышают доходы</a:t>
            </a:r>
          </a:p>
          <a:p>
            <a:pPr eaLnBrk="1" fontAlgn="auto" hangingPunct="1">
              <a:spcAft>
                <a:spcPts val="0"/>
              </a:spcAft>
              <a:buFont typeface="Arial" panose="020B0604020202020204" pitchFamily="34" charset="0"/>
              <a:buNone/>
              <a:defRPr/>
            </a:pPr>
            <a:endParaRPr lang="ru-RU" sz="2000" b="1" dirty="0" smtClean="0">
              <a:solidFill>
                <a:srgbClr val="FF9900"/>
              </a:solidFill>
              <a:latin typeface="Times New Roman" pitchFamily="18" charset="0"/>
              <a:cs typeface="Times New Roman" pitchFamily="18" charset="0"/>
            </a:endParaRPr>
          </a:p>
          <a:p>
            <a:pPr eaLnBrk="1" fontAlgn="auto" hangingPunct="1">
              <a:spcAft>
                <a:spcPts val="0"/>
              </a:spcAft>
              <a:defRPr/>
            </a:pPr>
            <a:endParaRPr lang="ru-RU" sz="1900" b="1" dirty="0" smtClean="0">
              <a:latin typeface="Times New Roman" pitchFamily="18" charset="0"/>
              <a:cs typeface="Times New Roman" pitchFamily="18" charset="0"/>
            </a:endParaRPr>
          </a:p>
          <a:p>
            <a:pPr eaLnBrk="1" fontAlgn="auto" hangingPunct="1">
              <a:spcAft>
                <a:spcPts val="0"/>
              </a:spcAft>
              <a:defRPr/>
            </a:pPr>
            <a:endParaRPr lang="ru-RU" dirty="0" smtClean="0"/>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40964" name="Picture 4" descr="D:\Документы\2019 год\бюджет для граждан исполнение 2018 год\соцпол 3.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0413" y="3721100"/>
            <a:ext cx="4357687" cy="250031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3" name="Picture 3" descr="D:\Документы\2019 год\бюджет для граждан исполнение 2018 год\соц пол 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0785132">
            <a:off x="399401" y="3131345"/>
            <a:ext cx="4572000" cy="303053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2" name="Заголовок 6"/>
          <p:cNvSpPr>
            <a:spLocks noGrp="1"/>
          </p:cNvSpPr>
          <p:nvPr>
            <p:ph type="title" idx="4294967295"/>
          </p:nvPr>
        </p:nvSpPr>
        <p:spPr>
          <a:xfrm>
            <a:off x="-6702" y="11659"/>
            <a:ext cx="9150702" cy="3354648"/>
          </a:xfrm>
        </p:spPr>
        <p:txBody>
          <a:bodyPr/>
          <a:lstStyle/>
          <a:p>
            <a:pPr algn="l"/>
            <a:r>
              <a:rPr lang="ru-RU" altLang="ru-RU" sz="2000" b="1" dirty="0">
                <a:solidFill>
                  <a:schemeClr val="accent4">
                    <a:lumMod val="50000"/>
                  </a:schemeClr>
                </a:solidFill>
                <a:latin typeface="Times New Roman" panose="02020603050405020304" pitchFamily="18" charset="0"/>
                <a:cs typeface="Times New Roman" panose="02020603050405020304" pitchFamily="18" charset="0"/>
              </a:rPr>
              <a:t>Расходы по  разделу  Социальная политика  составили 19767,0тыс.руб., или 97,5% к уточненным бюджетным назначениям. Расходы на социальную поддержку, содержание ребенка в семье опекуна, выплаты приемным, патронатным  семьям; выплаты и содержание детей с ограниченными возможностями; осуществление льготного проезда компенсация части платы, взимаемой с родителей за присмотр и уход за детьми, осваивающими образовательные программы дошкольного образования; социальное  пенсионное обеспечение и иные выплаты. По сравнению с 2018 годом расходы по разделу  увеличились на 2466,7тыс.руб.</a:t>
            </a:r>
            <a:br>
              <a:rPr lang="ru-RU" altLang="ru-RU" sz="2000" b="1" dirty="0">
                <a:solidFill>
                  <a:schemeClr val="accent4">
                    <a:lumMod val="50000"/>
                  </a:schemeClr>
                </a:solidFill>
                <a:latin typeface="Times New Roman" panose="02020603050405020304" pitchFamily="18" charset="0"/>
                <a:cs typeface="Times New Roman" panose="02020603050405020304" pitchFamily="18" charset="0"/>
              </a:rPr>
            </a:br>
            <a:endParaRPr lang="ru-RU" altLang="ru-RU" sz="2000" b="1" dirty="0">
              <a:solidFill>
                <a:schemeClr val="accent4">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6" name="Рисунок 5" descr="kisspng-physical-education-physical-exercise-class-clip-ar-sports-activities-5acad8ca37cee2.0938341615232432102286.jpg"/>
          <p:cNvPicPr>
            <a:picLocks noChangeAspect="1"/>
          </p:cNvPicPr>
          <p:nvPr/>
        </p:nvPicPr>
        <p:blipFill>
          <a:blip r:embed="rId3" cstate="print"/>
          <a:stretch>
            <a:fillRect/>
          </a:stretch>
        </p:blipFill>
        <p:spPr>
          <a:xfrm rot="21412770">
            <a:off x="3305150" y="4356105"/>
            <a:ext cx="3533148" cy="22769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1987" name="Заголовок 1"/>
          <p:cNvSpPr>
            <a:spLocks noGrp="1"/>
          </p:cNvSpPr>
          <p:nvPr>
            <p:ph type="title"/>
          </p:nvPr>
        </p:nvSpPr>
        <p:spPr>
          <a:xfrm>
            <a:off x="0" y="0"/>
            <a:ext cx="9144000" cy="857250"/>
          </a:xfrm>
        </p:spPr>
        <p:txBody>
          <a:bodyPr/>
          <a:lstStyle/>
          <a:p>
            <a:r>
              <a:rPr lang="ru-RU" altLang="ru-RU" sz="2600" b="1" dirty="0" smtClean="0">
                <a:solidFill>
                  <a:srgbClr val="0070C0"/>
                </a:solidFill>
                <a:latin typeface="Times New Roman" pitchFamily="18" charset="0"/>
                <a:cs typeface="Times New Roman" pitchFamily="18" charset="0"/>
              </a:rPr>
              <a:t>Расходы по разделу «Физическая культура и спорт»</a:t>
            </a:r>
          </a:p>
        </p:txBody>
      </p:sp>
      <p:sp>
        <p:nvSpPr>
          <p:cNvPr id="41988" name="Содержимое 4"/>
          <p:cNvSpPr>
            <a:spLocks noGrp="1"/>
          </p:cNvSpPr>
          <p:nvPr>
            <p:ph idx="1"/>
          </p:nvPr>
        </p:nvSpPr>
        <p:spPr>
          <a:xfrm rot="334865">
            <a:off x="3940175" y="1000125"/>
            <a:ext cx="4835525" cy="4970463"/>
          </a:xfrm>
        </p:spPr>
        <p:txBody>
          <a:bodyPr/>
          <a:lstStyle/>
          <a:p>
            <a:pPr marL="0" indent="0">
              <a:buFont typeface="Arial" panose="020B0604020202020204" pitchFamily="34" charset="0"/>
              <a:buNone/>
            </a:pPr>
            <a:r>
              <a:rPr lang="ru-RU" altLang="ru-RU" sz="2000" b="1" dirty="0" smtClean="0">
                <a:latin typeface="Times New Roman" panose="02020603050405020304" pitchFamily="18" charset="0"/>
                <a:cs typeface="Times New Roman" panose="02020603050405020304" pitchFamily="18" charset="0"/>
              </a:rPr>
              <a:t>По данному разделу расходы на развитие ФК и спорта составили 5319,3 тыс.руб., или 99,9% к уточненным бюджетным назначениям. По сравнению с прошлым годом расходы по данному разделу увеличились на 4519,6 тыс.руб., в связи с реализацией мероприятий плана социально экономического развития центров экономического роста.</a:t>
            </a:r>
          </a:p>
        </p:txBody>
      </p:sp>
      <p:pic>
        <p:nvPicPr>
          <p:cNvPr id="41989" name="Рисунок 6" descr="s1200.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2875" y="571500"/>
            <a:ext cx="4524375" cy="478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alpha val="41000"/>
          </a:schemeClr>
        </a:solidFill>
        <a:effectLst/>
      </p:bgPr>
    </p:bg>
    <p:spTree>
      <p:nvGrpSpPr>
        <p:cNvPr id="1" name=""/>
        <p:cNvGrpSpPr/>
        <p:nvPr/>
      </p:nvGrpSpPr>
      <p:grpSpPr>
        <a:xfrm>
          <a:off x="0" y="0"/>
          <a:ext cx="0" cy="0"/>
          <a:chOff x="0" y="0"/>
          <a:chExt cx="0" cy="0"/>
        </a:xfrm>
      </p:grpSpPr>
      <p:sp>
        <p:nvSpPr>
          <p:cNvPr id="43010" name="Заголовок 1"/>
          <p:cNvSpPr>
            <a:spLocks noGrp="1"/>
          </p:cNvSpPr>
          <p:nvPr>
            <p:ph type="title"/>
          </p:nvPr>
        </p:nvSpPr>
        <p:spPr>
          <a:xfrm>
            <a:off x="0" y="404664"/>
            <a:ext cx="9001125" cy="1143000"/>
          </a:xfrm>
        </p:spPr>
        <p:txBody>
          <a:bodyPr/>
          <a:lstStyle/>
          <a:p>
            <a:r>
              <a:rPr lang="ru-RU" altLang="ru-RU" sz="2800" b="1" dirty="0" smtClean="0">
                <a:solidFill>
                  <a:srgbClr val="FF0000"/>
                </a:solidFill>
                <a:latin typeface="Arial Black" panose="020B0A04020102020204" pitchFamily="34" charset="0"/>
                <a:cs typeface="Times New Roman" panose="02020603050405020304" pitchFamily="18" charset="0"/>
              </a:rPr>
              <a:t>Межбюджетные трансферты</a:t>
            </a:r>
            <a:r>
              <a:rPr lang="ru-RU" altLang="ru-RU" sz="2400" dirty="0" smtClean="0">
                <a:solidFill>
                  <a:srgbClr val="006600"/>
                </a:solidFill>
                <a:latin typeface="Times New Roman" panose="02020603050405020304" pitchFamily="18" charset="0"/>
                <a:cs typeface="Times New Roman" panose="02020603050405020304" pitchFamily="18" charset="0"/>
              </a:rPr>
              <a:t/>
            </a:r>
            <a:br>
              <a:rPr lang="ru-RU" altLang="ru-RU" sz="2400" dirty="0" smtClean="0">
                <a:solidFill>
                  <a:srgbClr val="006600"/>
                </a:solidFill>
                <a:latin typeface="Times New Roman" panose="02020603050405020304" pitchFamily="18" charset="0"/>
                <a:cs typeface="Times New Roman" panose="02020603050405020304" pitchFamily="18" charset="0"/>
              </a:rPr>
            </a:br>
            <a:r>
              <a:rPr lang="ru-RU" altLang="ru-RU" sz="2000" b="1" dirty="0" smtClean="0">
                <a:solidFill>
                  <a:srgbClr val="006600"/>
                </a:solidFill>
                <a:latin typeface="Times New Roman" panose="02020603050405020304" pitchFamily="18" charset="0"/>
                <a:cs typeface="Times New Roman" panose="02020603050405020304" pitchFamily="18" charset="0"/>
              </a:rPr>
              <a:t>Расходы по данному разделу составили  29854,5тыс.руб., или 100% к уточненным бюджетным назначениям. По сравнению с 2018 годом расходы увеличились  на 3235,2 </a:t>
            </a:r>
            <a:r>
              <a:rPr lang="ru-RU" altLang="ru-RU" sz="2000" b="1" dirty="0" err="1" smtClean="0">
                <a:solidFill>
                  <a:srgbClr val="006600"/>
                </a:solidFill>
                <a:latin typeface="Times New Roman" panose="02020603050405020304" pitchFamily="18" charset="0"/>
                <a:cs typeface="Times New Roman" panose="02020603050405020304" pitchFamily="18" charset="0"/>
              </a:rPr>
              <a:t>тыс.руб</a:t>
            </a:r>
            <a:r>
              <a:rPr lang="ru-RU" altLang="ru-RU" sz="2000" b="1" dirty="0" smtClean="0">
                <a:solidFill>
                  <a:srgbClr val="006600"/>
                </a:solidFill>
                <a:latin typeface="Times New Roman" panose="02020603050405020304" pitchFamily="18" charset="0"/>
                <a:cs typeface="Times New Roman" panose="02020603050405020304" pitchFamily="18" charset="0"/>
              </a:rPr>
              <a:t>., в связи с предоставлением дотации на сбалансированность на погашение кредиторской задолженности.</a:t>
            </a:r>
            <a:r>
              <a:rPr lang="ru-RU" altLang="ru-RU" sz="2400" dirty="0" smtClean="0">
                <a:solidFill>
                  <a:srgbClr val="006600"/>
                </a:solidFill>
                <a:latin typeface="Times New Roman" panose="02020603050405020304" pitchFamily="18" charset="0"/>
                <a:cs typeface="Times New Roman" panose="02020603050405020304" pitchFamily="18" charset="0"/>
              </a:rPr>
              <a:t/>
            </a:r>
            <a:br>
              <a:rPr lang="ru-RU" altLang="ru-RU" sz="2400" dirty="0" smtClean="0">
                <a:solidFill>
                  <a:srgbClr val="006600"/>
                </a:solidFill>
                <a:latin typeface="Times New Roman" panose="02020603050405020304" pitchFamily="18" charset="0"/>
                <a:cs typeface="Times New Roman" panose="02020603050405020304" pitchFamily="18" charset="0"/>
              </a:rPr>
            </a:br>
            <a:endParaRPr lang="ru-RU" altLang="ru-RU" sz="2400" dirty="0" smtClean="0">
              <a:solidFill>
                <a:srgbClr val="006600"/>
              </a:solidFill>
              <a:latin typeface="Times New Roman" panose="02020603050405020304" pitchFamily="18" charset="0"/>
              <a:cs typeface="Times New Roman" panose="02020603050405020304" pitchFamily="18" charset="0"/>
            </a:endParaRPr>
          </a:p>
        </p:txBody>
      </p:sp>
      <p:graphicFrame>
        <p:nvGraphicFramePr>
          <p:cNvPr id="2" name="Содержимое 5"/>
          <p:cNvGraphicFramePr>
            <a:graphicFrameLocks noGrp="1"/>
          </p:cNvGraphicFramePr>
          <p:nvPr>
            <p:ph sz="half" idx="1"/>
            <p:extLst>
              <p:ext uri="{D42A27DB-BD31-4B8C-83A1-F6EECF244321}">
                <p14:modId xmlns:p14="http://schemas.microsoft.com/office/powerpoint/2010/main" xmlns="" val="148479139"/>
              </p:ext>
            </p:extLst>
          </p:nvPr>
        </p:nvGraphicFramePr>
        <p:xfrm>
          <a:off x="4699000" y="1693863"/>
          <a:ext cx="4394200" cy="49418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Содержимое 6"/>
          <p:cNvGraphicFramePr>
            <a:graphicFrameLocks noGrp="1"/>
          </p:cNvGraphicFramePr>
          <p:nvPr>
            <p:ph sz="half" idx="2"/>
            <p:extLst>
              <p:ext uri="{D42A27DB-BD31-4B8C-83A1-F6EECF244321}">
                <p14:modId xmlns:p14="http://schemas.microsoft.com/office/powerpoint/2010/main" xmlns="" val="2651665849"/>
              </p:ext>
            </p:extLst>
          </p:nvPr>
        </p:nvGraphicFramePr>
        <p:xfrm>
          <a:off x="1" y="1547665"/>
          <a:ext cx="4445000" cy="508808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6" name="Рисунок 5" descr="Бюдж графики.jpg"/>
          <p:cNvPicPr>
            <a:picLocks noChangeAspect="1"/>
          </p:cNvPicPr>
          <p:nvPr/>
        </p:nvPicPr>
        <p:blipFill>
          <a:blip r:embed="rId3" cstate="print"/>
          <a:stretch>
            <a:fillRect/>
          </a:stretch>
        </p:blipFill>
        <p:spPr>
          <a:xfrm>
            <a:off x="571472" y="785794"/>
            <a:ext cx="3155690" cy="1714488"/>
          </a:xfrm>
          <a:prstGeom prst="rect">
            <a:avLst/>
          </a:prstGeom>
          <a:ln>
            <a:noFill/>
          </a:ln>
          <a:effectLst>
            <a:softEdge rad="112500"/>
          </a:effectLst>
        </p:spPr>
      </p:pic>
      <p:sp>
        <p:nvSpPr>
          <p:cNvPr id="12291" name="Заголовок 4"/>
          <p:cNvSpPr>
            <a:spLocks noGrp="1"/>
          </p:cNvSpPr>
          <p:nvPr>
            <p:ph type="title"/>
          </p:nvPr>
        </p:nvSpPr>
        <p:spPr>
          <a:xfrm>
            <a:off x="0" y="0"/>
            <a:ext cx="9144000" cy="714375"/>
          </a:xfrm>
        </p:spPr>
        <p:txBody>
          <a:bodyPr/>
          <a:lstStyle/>
          <a:p>
            <a:pPr>
              <a:defRPr/>
            </a:pPr>
            <a:r>
              <a:rPr lang="ru-RU" sz="4000" b="1" dirty="0" smtClean="0">
                <a:effectLst>
                  <a:outerShdw blurRad="38100" dist="38100" dir="2700000" algn="tl">
                    <a:srgbClr val="000000">
                      <a:alpha val="43137"/>
                    </a:srgbClr>
                  </a:outerShdw>
                </a:effectLst>
                <a:latin typeface="Arial Black" pitchFamily="34" charset="0"/>
                <a:cs typeface="Times New Roman" pitchFamily="18" charset="0"/>
              </a:rPr>
              <a:t>Муниципальный долг</a:t>
            </a:r>
          </a:p>
        </p:txBody>
      </p:sp>
      <p:sp>
        <p:nvSpPr>
          <p:cNvPr id="12293" name="Содержимое 5"/>
          <p:cNvSpPr>
            <a:spLocks noGrp="1"/>
          </p:cNvSpPr>
          <p:nvPr>
            <p:ph sz="half" idx="1"/>
          </p:nvPr>
        </p:nvSpPr>
        <p:spPr>
          <a:xfrm>
            <a:off x="214313" y="2428875"/>
            <a:ext cx="4210050" cy="4429125"/>
          </a:xfrm>
        </p:spPr>
        <p:txBody>
          <a:bodyPr/>
          <a:lstStyle/>
          <a:p>
            <a:pPr marL="0" indent="0">
              <a:buFont typeface="Arial" charset="0"/>
              <a:buNone/>
              <a:defRPr/>
            </a:pPr>
            <a:r>
              <a:rPr lang="ru-RU" sz="2400" b="1" dirty="0" smtClean="0">
                <a:latin typeface="Arial Black" pitchFamily="34" charset="0"/>
                <a:cs typeface="Times New Roman" pitchFamily="18" charset="0"/>
              </a:rPr>
              <a:t>Муниципальный долг возникает в силу    осуществления заимствований. Заимствования в свою очередь необходимы для:</a:t>
            </a:r>
          </a:p>
          <a:p>
            <a:pPr>
              <a:buFont typeface="Arial" charset="0"/>
              <a:buChar char="•"/>
              <a:defRPr/>
            </a:pPr>
            <a:r>
              <a:rPr lang="ru-RU" sz="2400" b="1" dirty="0" smtClean="0">
                <a:latin typeface="Arial Black" pitchFamily="34" charset="0"/>
                <a:cs typeface="Times New Roman" pitchFamily="18" charset="0"/>
              </a:rPr>
              <a:t>Погашения долговых обязательств</a:t>
            </a:r>
          </a:p>
          <a:p>
            <a:pPr>
              <a:buFont typeface="Arial" charset="0"/>
              <a:buChar char="•"/>
              <a:defRPr/>
            </a:pPr>
            <a:r>
              <a:rPr lang="ru-RU" sz="2400" b="1" dirty="0" smtClean="0">
                <a:latin typeface="Arial Black" pitchFamily="34" charset="0"/>
                <a:cs typeface="Times New Roman" pitchFamily="18" charset="0"/>
              </a:rPr>
              <a:t>Финансирования дефицита бюджета</a:t>
            </a:r>
          </a:p>
          <a:p>
            <a:pPr>
              <a:buFont typeface="Arial" charset="0"/>
              <a:buNone/>
              <a:defRPr/>
            </a:pPr>
            <a:endParaRPr lang="ru-RU" dirty="0" smtClean="0">
              <a:latin typeface="Arial Black" pitchFamily="34" charset="0"/>
            </a:endParaRPr>
          </a:p>
        </p:txBody>
      </p:sp>
      <p:graphicFrame>
        <p:nvGraphicFramePr>
          <p:cNvPr id="2" name="Содержимое 7"/>
          <p:cNvGraphicFramePr>
            <a:graphicFrameLocks noGrp="1"/>
          </p:cNvGraphicFramePr>
          <p:nvPr>
            <p:ph sz="half" idx="2"/>
          </p:nvPr>
        </p:nvGraphicFramePr>
        <p:xfrm>
          <a:off x="4622800" y="693738"/>
          <a:ext cx="4470400" cy="51847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5058" name="Заголовок 1"/>
          <p:cNvSpPr>
            <a:spLocks noGrp="1"/>
          </p:cNvSpPr>
          <p:nvPr>
            <p:ph type="title"/>
          </p:nvPr>
        </p:nvSpPr>
        <p:spPr>
          <a:xfrm>
            <a:off x="0" y="0"/>
            <a:ext cx="9144000" cy="1214438"/>
          </a:xfrm>
        </p:spPr>
        <p:txBody>
          <a:bodyPr/>
          <a:lstStyle/>
          <a:p>
            <a:r>
              <a:rPr lang="ru-RU" altLang="ru-RU" sz="3200" b="1" dirty="0" smtClean="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Times New Roman" panose="02020603050405020304" pitchFamily="18" charset="0"/>
              </a:rPr>
              <a:t>Заимствования подлежат учету в долговой книге района</a:t>
            </a:r>
            <a:endParaRPr lang="ru-RU" altLang="ru-RU" sz="3200" b="1" dirty="0" smtClean="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endParaRPr>
          </a:p>
        </p:txBody>
      </p:sp>
      <p:sp>
        <p:nvSpPr>
          <p:cNvPr id="3" name="Содержимое 2"/>
          <p:cNvSpPr>
            <a:spLocks noGrp="1"/>
          </p:cNvSpPr>
          <p:nvPr>
            <p:ph sz="half" idx="1"/>
          </p:nvPr>
        </p:nvSpPr>
        <p:spPr>
          <a:xfrm>
            <a:off x="162805" y="4016821"/>
            <a:ext cx="9001125" cy="2841179"/>
          </a:xfrm>
        </p:spPr>
        <p:txBody>
          <a:bodyPr/>
          <a:lstStyle/>
          <a:p>
            <a:pPr marL="0" indent="0" algn="ctr">
              <a:buFont typeface="Arial" charset="0"/>
              <a:buNone/>
              <a:defRPr/>
            </a:pPr>
            <a:r>
              <a:rPr lang="ru-RU" sz="2400" b="1" dirty="0" smtClean="0">
                <a:solidFill>
                  <a:schemeClr val="bg2">
                    <a:lumMod val="10000"/>
                  </a:schemeClr>
                </a:solidFill>
                <a:latin typeface="Arial Black" panose="020B0A04020102020204" pitchFamily="34" charset="0"/>
                <a:cs typeface="Times New Roman" pitchFamily="18" charset="0"/>
              </a:rPr>
              <a:t>в 2019 году бюджетный  кредит предоставленный из бюджета Забайкальского края бюджету муниципального района «</a:t>
            </a:r>
            <a:r>
              <a:rPr lang="ru-RU" sz="2400" b="1" dirty="0" err="1" smtClean="0">
                <a:solidFill>
                  <a:schemeClr val="bg2">
                    <a:lumMod val="10000"/>
                  </a:schemeClr>
                </a:solidFill>
                <a:latin typeface="Arial Black" panose="020B0A04020102020204" pitchFamily="34" charset="0"/>
                <a:cs typeface="Times New Roman" pitchFamily="18" charset="0"/>
              </a:rPr>
              <a:t>Могочинский</a:t>
            </a:r>
            <a:r>
              <a:rPr lang="ru-RU" sz="2400" b="1" dirty="0" smtClean="0">
                <a:solidFill>
                  <a:schemeClr val="bg2">
                    <a:lumMod val="10000"/>
                  </a:schemeClr>
                </a:solidFill>
                <a:latin typeface="Arial Black" panose="020B0A04020102020204" pitchFamily="34" charset="0"/>
                <a:cs typeface="Times New Roman" pitchFamily="18" charset="0"/>
              </a:rPr>
              <a:t> район» погашен в сумме  9800,0 тыс.руб. Остаток бюджетного кредита по состоянию на 01.01.2020 год составил 16425,5 тыс.руб.</a:t>
            </a:r>
          </a:p>
          <a:p>
            <a:pPr algn="ctr">
              <a:buFont typeface="Arial" charset="0"/>
              <a:buChar char="•"/>
              <a:defRPr/>
            </a:pPr>
            <a:endParaRPr lang="ru-RU" dirty="0">
              <a:solidFill>
                <a:schemeClr val="bg2">
                  <a:lumMod val="10000"/>
                </a:schemeClr>
              </a:solidFill>
              <a:latin typeface="Arial Black" panose="020B0A04020102020204" pitchFamily="34" charset="0"/>
            </a:endParaRPr>
          </a:p>
        </p:txBody>
      </p:sp>
      <p:pic>
        <p:nvPicPr>
          <p:cNvPr id="4" name="Объект 3"/>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2278011" y="1179705"/>
            <a:ext cx="4770711" cy="2837116"/>
          </a:xfrm>
          <a:prstGeom prst="rect">
            <a:avLst/>
          </a:prstGeom>
          <a:ln>
            <a:noFill/>
          </a:ln>
          <a:effectLst>
            <a:softEdge rad="112500"/>
          </a:effectLst>
        </p:spPr>
      </p:pic>
    </p:spTree>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1986" name="Прямоугольник 1"/>
          <p:cNvSpPr>
            <a:spLocks noChangeArrowheads="1"/>
          </p:cNvSpPr>
          <p:nvPr/>
        </p:nvSpPr>
        <p:spPr bwMode="auto">
          <a:xfrm>
            <a:off x="0" y="-243408"/>
            <a:ext cx="9144000" cy="4708981"/>
          </a:xfrm>
          <a:prstGeom prst="rect">
            <a:avLst/>
          </a:prstGeom>
          <a:noFill/>
          <a:ln w="9525">
            <a:noFill/>
            <a:miter lim="800000"/>
            <a:headEnd/>
            <a:tailEnd/>
          </a:ln>
        </p:spPr>
        <p:txBody>
          <a:bodyPr wrap="square">
            <a:spAutoFit/>
          </a:bodyPr>
          <a:lstStyle/>
          <a:p>
            <a:pPr algn="ctr">
              <a:defRPr/>
            </a:pPr>
            <a:r>
              <a:rPr lang="ru-RU" sz="6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Спасибо за внимание!</a:t>
            </a:r>
          </a:p>
          <a:p>
            <a:pPr algn="ctr">
              <a:defRPr/>
            </a:pPr>
            <a:endParaRPr lang="ru-RU" sz="60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endParaRPr lang="ru-RU" sz="60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endParaRPr lang="ru-RU" sz="60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endParaRPr lang="ru-RU" sz="60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рямоугольник 2"/>
          <p:cNvSpPr/>
          <p:nvPr/>
        </p:nvSpPr>
        <p:spPr>
          <a:xfrm>
            <a:off x="0" y="692696"/>
            <a:ext cx="9001125" cy="5878532"/>
          </a:xfrm>
          <a:prstGeom prst="rect">
            <a:avLst/>
          </a:prstGeom>
        </p:spPr>
        <p:txBody>
          <a:bodyPr wrap="square">
            <a:spAutoFit/>
          </a:bodyPr>
          <a:lstStyle/>
          <a:p>
            <a:pPr algn="ctr">
              <a:defRPr/>
            </a:pPr>
            <a:endParaRPr lang="ru-RU" sz="4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endParaRPr lang="ru-RU" sz="4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ru-RU" sz="4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r>
              <a:rPr lang="ru-RU" sz="4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Бюджет для граждан по исполнению бюджета» подготовлен</a:t>
            </a:r>
            <a:br>
              <a:rPr lang="ru-RU" sz="4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ru-RU" sz="4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Комитетом по финансам администрации муниципального района «</a:t>
            </a:r>
            <a:r>
              <a:rPr lang="ru-RU" sz="4000" b="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Могочинский</a:t>
            </a:r>
            <a:r>
              <a:rPr lang="ru-RU" sz="4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район»</a:t>
            </a:r>
            <a:r>
              <a:rPr lang="ru-RU" sz="4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ru-RU" sz="4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ru-RU" sz="3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адрес: г. Могоча, ул.Комсомольская, 13</a:t>
            </a:r>
            <a:br>
              <a:rPr lang="ru-RU" sz="3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ru-RU" sz="3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Тел. 8(241) 40583, 40201, 40217</a:t>
            </a:r>
            <a:br>
              <a:rPr lang="ru-RU" sz="3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ru-RU" sz="3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200" b="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эл.адрес</a:t>
            </a:r>
            <a:r>
              <a:rPr lang="ru-RU" sz="3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kfmogocha</a:t>
            </a:r>
            <a:r>
              <a:rPr lang="en-US" sz="3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mail.ru</a:t>
            </a:r>
            <a:endParaRPr lang="ru-RU" sz="3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2290" name="Picture 5" descr="C:\Users\Елена\Desktop\Документы\проект бюджет на 2020\деньги.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5857875" y="3500438"/>
            <a:ext cx="3143250" cy="2759075"/>
          </a:xfrm>
          <a:noFill/>
        </p:spPr>
      </p:pic>
      <p:pic>
        <p:nvPicPr>
          <p:cNvPr id="12291" name="Picture 6" descr="C:\Users\Елена\Desktop\Документы\проект бюджет на 2020\график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86438" y="214313"/>
            <a:ext cx="3214687"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2" name="Заголовок 3"/>
          <p:cNvSpPr>
            <a:spLocks noGrp="1"/>
          </p:cNvSpPr>
          <p:nvPr>
            <p:ph type="title"/>
          </p:nvPr>
        </p:nvSpPr>
        <p:spPr>
          <a:xfrm>
            <a:off x="142875" y="142875"/>
            <a:ext cx="6072188" cy="6572250"/>
          </a:xfrm>
        </p:spPr>
        <p:txBody>
          <a:bodyPr/>
          <a:lstStyle/>
          <a:p>
            <a:pPr eaLnBrk="1" hangingPunct="1"/>
            <a:r>
              <a:rPr lang="ru-RU" altLang="ru-RU" sz="1900" b="1" smtClean="0">
                <a:solidFill>
                  <a:srgbClr val="003300"/>
                </a:solidFill>
                <a:latin typeface="Times New Roman" panose="02020603050405020304" pitchFamily="18" charset="0"/>
                <a:cs typeface="Times New Roman" panose="02020603050405020304" pitchFamily="18" charset="0"/>
              </a:rPr>
              <a:t>В Решение о бюджете муниципального района «Могочинский район» на 2019 год и плановый период 2020 и 2021 годы были внесены  поправки и изменения обусловленные следующими причинами:</a:t>
            </a:r>
            <a:br>
              <a:rPr lang="ru-RU" altLang="ru-RU" sz="1900" b="1" smtClean="0">
                <a:solidFill>
                  <a:srgbClr val="003300"/>
                </a:solidFill>
                <a:latin typeface="Times New Roman" panose="02020603050405020304" pitchFamily="18" charset="0"/>
                <a:cs typeface="Times New Roman" panose="02020603050405020304" pitchFamily="18" charset="0"/>
              </a:rPr>
            </a:br>
            <a:r>
              <a:rPr lang="ru-RU" altLang="ru-RU" sz="1900" smtClean="0">
                <a:solidFill>
                  <a:srgbClr val="003300"/>
                </a:solidFill>
                <a:latin typeface="Times New Roman" panose="02020603050405020304" pitchFamily="18" charset="0"/>
                <a:cs typeface="Times New Roman" panose="02020603050405020304" pitchFamily="18" charset="0"/>
              </a:rPr>
              <a:t/>
            </a:r>
            <a:br>
              <a:rPr lang="ru-RU" altLang="ru-RU" sz="1900" smtClean="0">
                <a:solidFill>
                  <a:srgbClr val="003300"/>
                </a:solidFill>
                <a:latin typeface="Times New Roman" panose="02020603050405020304" pitchFamily="18" charset="0"/>
                <a:cs typeface="Times New Roman" panose="02020603050405020304" pitchFamily="18" charset="0"/>
              </a:rPr>
            </a:br>
            <a:r>
              <a:rPr lang="ru-RU" altLang="ru-RU" sz="1900" i="1" smtClean="0">
                <a:solidFill>
                  <a:srgbClr val="003300"/>
                </a:solidFill>
                <a:latin typeface="Times New Roman" panose="02020603050405020304" pitchFamily="18" charset="0"/>
                <a:cs typeface="Times New Roman" panose="02020603050405020304" pitchFamily="18" charset="0"/>
              </a:rPr>
              <a:t>- </a:t>
            </a:r>
            <a:r>
              <a:rPr lang="ru-RU" altLang="ru-RU" sz="1900" b="1" smtClean="0">
                <a:solidFill>
                  <a:srgbClr val="003300"/>
                </a:solidFill>
                <a:latin typeface="Times New Roman" panose="02020603050405020304" pitchFamily="18" charset="0"/>
                <a:cs typeface="Times New Roman" panose="02020603050405020304" pitchFamily="18" charset="0"/>
              </a:rPr>
              <a:t>Корректировка бюджета  муниципального района на суммы безвозмездных поступлений, полученных из бюджета края и бюджетов поселений в течении 2019 года;</a:t>
            </a:r>
            <a:br>
              <a:rPr lang="ru-RU" altLang="ru-RU" sz="1900" b="1" smtClean="0">
                <a:solidFill>
                  <a:srgbClr val="003300"/>
                </a:solidFill>
                <a:latin typeface="Times New Roman" panose="02020603050405020304" pitchFamily="18" charset="0"/>
                <a:cs typeface="Times New Roman" panose="02020603050405020304" pitchFamily="18" charset="0"/>
              </a:rPr>
            </a:br>
            <a:r>
              <a:rPr lang="ru-RU" altLang="ru-RU" sz="1900" b="1" smtClean="0">
                <a:solidFill>
                  <a:srgbClr val="003300"/>
                </a:solidFill>
                <a:latin typeface="Times New Roman" panose="02020603050405020304" pitchFamily="18" charset="0"/>
                <a:cs typeface="Times New Roman" panose="02020603050405020304" pitchFamily="18" charset="0"/>
              </a:rPr>
              <a:t/>
            </a:r>
            <a:br>
              <a:rPr lang="ru-RU" altLang="ru-RU" sz="1900" b="1" smtClean="0">
                <a:solidFill>
                  <a:srgbClr val="003300"/>
                </a:solidFill>
                <a:latin typeface="Times New Roman" panose="02020603050405020304" pitchFamily="18" charset="0"/>
                <a:cs typeface="Times New Roman" panose="02020603050405020304" pitchFamily="18" charset="0"/>
              </a:rPr>
            </a:br>
            <a:r>
              <a:rPr lang="ru-RU" altLang="ru-RU" sz="1900" b="1" smtClean="0">
                <a:solidFill>
                  <a:srgbClr val="003300"/>
                </a:solidFill>
                <a:latin typeface="Times New Roman" panose="02020603050405020304" pitchFamily="18" charset="0"/>
                <a:cs typeface="Times New Roman" panose="02020603050405020304" pitchFamily="18" charset="0"/>
              </a:rPr>
              <a:t>- Направление на расходы остатка средств на счете бюджета на 01.01.2019г.;</a:t>
            </a:r>
            <a:br>
              <a:rPr lang="ru-RU" altLang="ru-RU" sz="1900" b="1" smtClean="0">
                <a:solidFill>
                  <a:srgbClr val="003300"/>
                </a:solidFill>
                <a:latin typeface="Times New Roman" panose="02020603050405020304" pitchFamily="18" charset="0"/>
                <a:cs typeface="Times New Roman" panose="02020603050405020304" pitchFamily="18" charset="0"/>
              </a:rPr>
            </a:br>
            <a:r>
              <a:rPr lang="ru-RU" altLang="ru-RU" sz="1900" b="1" smtClean="0">
                <a:solidFill>
                  <a:srgbClr val="003300"/>
                </a:solidFill>
                <a:latin typeface="Times New Roman" panose="02020603050405020304" pitchFamily="18" charset="0"/>
                <a:cs typeface="Times New Roman" panose="02020603050405020304" pitchFamily="18" charset="0"/>
              </a:rPr>
              <a:t/>
            </a:r>
            <a:br>
              <a:rPr lang="ru-RU" altLang="ru-RU" sz="1900" b="1" smtClean="0">
                <a:solidFill>
                  <a:srgbClr val="003300"/>
                </a:solidFill>
                <a:latin typeface="Times New Roman" panose="02020603050405020304" pitchFamily="18" charset="0"/>
                <a:cs typeface="Times New Roman" panose="02020603050405020304" pitchFamily="18" charset="0"/>
              </a:rPr>
            </a:br>
            <a:r>
              <a:rPr lang="ru-RU" altLang="ru-RU" sz="1900" b="1" smtClean="0">
                <a:solidFill>
                  <a:srgbClr val="003300"/>
                </a:solidFill>
                <a:latin typeface="Times New Roman" panose="02020603050405020304" pitchFamily="18" charset="0"/>
                <a:cs typeface="Times New Roman" panose="02020603050405020304" pitchFamily="18" charset="0"/>
              </a:rPr>
              <a:t>- Корректировка плановых назначений по доходам и расходам по предложениям главных распорядителей бюджета;</a:t>
            </a:r>
            <a:br>
              <a:rPr lang="ru-RU" altLang="ru-RU" sz="1900" b="1" smtClean="0">
                <a:solidFill>
                  <a:srgbClr val="003300"/>
                </a:solidFill>
                <a:latin typeface="Times New Roman" panose="02020603050405020304" pitchFamily="18" charset="0"/>
                <a:cs typeface="Times New Roman" panose="02020603050405020304" pitchFamily="18" charset="0"/>
              </a:rPr>
            </a:br>
            <a:r>
              <a:rPr lang="ru-RU" altLang="ru-RU" sz="1900" b="1" smtClean="0">
                <a:solidFill>
                  <a:srgbClr val="003300"/>
                </a:solidFill>
                <a:latin typeface="Times New Roman" panose="02020603050405020304" pitchFamily="18" charset="0"/>
                <a:cs typeface="Times New Roman" panose="02020603050405020304" pitchFamily="18" charset="0"/>
              </a:rPr>
              <a:t/>
            </a:r>
            <a:br>
              <a:rPr lang="ru-RU" altLang="ru-RU" sz="1900" b="1" smtClean="0">
                <a:solidFill>
                  <a:srgbClr val="003300"/>
                </a:solidFill>
                <a:latin typeface="Times New Roman" panose="02020603050405020304" pitchFamily="18" charset="0"/>
                <a:cs typeface="Times New Roman" panose="02020603050405020304" pitchFamily="18" charset="0"/>
              </a:rPr>
            </a:br>
            <a:r>
              <a:rPr lang="ru-RU" altLang="ru-RU" sz="1900" b="1" smtClean="0">
                <a:solidFill>
                  <a:srgbClr val="003300"/>
                </a:solidFill>
                <a:latin typeface="Times New Roman" panose="02020603050405020304" pitchFamily="18" charset="0"/>
                <a:cs typeface="Times New Roman" panose="02020603050405020304" pitchFamily="18" charset="0"/>
              </a:rPr>
              <a:t>- Внесение изменений в муниципальные программы по предложениям главных распорядителей  программ.</a:t>
            </a:r>
            <a:br>
              <a:rPr lang="ru-RU" altLang="ru-RU" sz="1900" b="1" smtClean="0">
                <a:solidFill>
                  <a:srgbClr val="003300"/>
                </a:solidFill>
                <a:latin typeface="Times New Roman" panose="02020603050405020304" pitchFamily="18" charset="0"/>
                <a:cs typeface="Times New Roman" panose="02020603050405020304" pitchFamily="18" charset="0"/>
              </a:rPr>
            </a:br>
            <a:r>
              <a:rPr lang="ru-RU" altLang="ru-RU" sz="1900" b="1" smtClean="0">
                <a:solidFill>
                  <a:srgbClr val="003300"/>
                </a:solidFill>
                <a:latin typeface="Times New Roman" panose="02020603050405020304" pitchFamily="18" charset="0"/>
                <a:cs typeface="Times New Roman" panose="02020603050405020304" pitchFamily="18" charset="0"/>
              </a:rPr>
              <a:t/>
            </a:r>
            <a:br>
              <a:rPr lang="ru-RU" altLang="ru-RU" sz="1900" b="1" smtClean="0">
                <a:solidFill>
                  <a:srgbClr val="003300"/>
                </a:solidFill>
                <a:latin typeface="Times New Roman" panose="02020603050405020304" pitchFamily="18" charset="0"/>
                <a:cs typeface="Times New Roman" panose="02020603050405020304" pitchFamily="18" charset="0"/>
              </a:rPr>
            </a:br>
            <a:r>
              <a:rPr lang="ru-RU" altLang="ru-RU" sz="1900" b="1" smtClean="0">
                <a:solidFill>
                  <a:srgbClr val="003300"/>
                </a:solidFill>
                <a:latin typeface="Times New Roman" panose="02020603050405020304" pitchFamily="18" charset="0"/>
                <a:cs typeface="Times New Roman" panose="02020603050405020304" pitchFamily="18" charset="0"/>
              </a:rPr>
              <a:t>- Корректировка кодов бюджетной классификации.</a:t>
            </a:r>
            <a:r>
              <a:rPr lang="ru-RU" altLang="ru-RU" sz="2000" b="1" smtClean="0">
                <a:solidFill>
                  <a:srgbClr val="003300"/>
                </a:solidFill>
                <a:latin typeface="Times New Roman" panose="02020603050405020304" pitchFamily="18" charset="0"/>
                <a:cs typeface="Times New Roman" panose="02020603050405020304" pitchFamily="18" charset="0"/>
              </a:rPr>
              <a:t/>
            </a:r>
            <a:br>
              <a:rPr lang="ru-RU" altLang="ru-RU" sz="2000" b="1" smtClean="0">
                <a:solidFill>
                  <a:srgbClr val="003300"/>
                </a:solidFill>
                <a:latin typeface="Times New Roman" panose="02020603050405020304" pitchFamily="18" charset="0"/>
                <a:cs typeface="Times New Roman" panose="02020603050405020304" pitchFamily="18" charset="0"/>
              </a:rPr>
            </a:br>
            <a:endParaRPr lang="ru-RU" altLang="ru-RU" sz="2000" smtClean="0">
              <a:solidFill>
                <a:srgbClr val="00330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42875" y="274638"/>
            <a:ext cx="8858250" cy="1143000"/>
          </a:xfrm>
        </p:spPr>
        <p:txBody>
          <a:bodyPr/>
          <a:lstStyle/>
          <a:p>
            <a:r>
              <a:rPr lang="ru-RU" altLang="ru-RU" sz="3200" b="1" smtClean="0">
                <a:solidFill>
                  <a:srgbClr val="7030A0"/>
                </a:solidFill>
                <a:latin typeface="Times New Roman" panose="02020603050405020304" pitchFamily="18" charset="0"/>
                <a:cs typeface="Times New Roman" panose="02020603050405020304" pitchFamily="18" charset="0"/>
              </a:rPr>
              <a:t>Основные характеристики бюджета муниципального района за 2019 год  </a:t>
            </a:r>
          </a:p>
        </p:txBody>
      </p:sp>
      <p:graphicFrame>
        <p:nvGraphicFramePr>
          <p:cNvPr id="5" name="Содержимое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10800000" scaled="0"/>
        </a:gradFill>
        <a:effectLst/>
      </p:bgPr>
    </p:bg>
    <p:spTree>
      <p:nvGrpSpPr>
        <p:cNvPr id="1" name=""/>
        <p:cNvGrpSpPr/>
        <p:nvPr/>
      </p:nvGrpSpPr>
      <p:grpSpPr>
        <a:xfrm>
          <a:off x="0" y="0"/>
          <a:ext cx="0" cy="0"/>
          <a:chOff x="0" y="0"/>
          <a:chExt cx="0" cy="0"/>
        </a:xfrm>
      </p:grpSpPr>
      <p:sp>
        <p:nvSpPr>
          <p:cNvPr id="1028" name="Заголовок 1"/>
          <p:cNvSpPr>
            <a:spLocks noGrp="1"/>
          </p:cNvSpPr>
          <p:nvPr>
            <p:ph type="title"/>
          </p:nvPr>
        </p:nvSpPr>
        <p:spPr>
          <a:xfrm>
            <a:off x="457200" y="0"/>
            <a:ext cx="8229600" cy="857250"/>
          </a:xfrm>
        </p:spPr>
        <p:txBody>
          <a:bodyPr/>
          <a:lstStyle/>
          <a:p>
            <a:pPr eaLnBrk="1" hangingPunct="1"/>
            <a:r>
              <a:rPr lang="ru-RU" altLang="ru-RU" sz="2800" b="1" smtClean="0">
                <a:solidFill>
                  <a:srgbClr val="002060"/>
                </a:solidFill>
                <a:latin typeface="Times New Roman" panose="02020603050405020304" pitchFamily="18" charset="0"/>
                <a:cs typeface="Times New Roman" panose="02020603050405020304" pitchFamily="18" charset="0"/>
              </a:rPr>
              <a:t>Основные показатели доходной части бюджета муниципального района за 2019 год </a:t>
            </a:r>
          </a:p>
        </p:txBody>
      </p:sp>
      <p:graphicFrame>
        <p:nvGraphicFramePr>
          <p:cNvPr id="2" name="Содержимое 3"/>
          <p:cNvGraphicFramePr>
            <a:graphicFrameLocks noGrp="1"/>
          </p:cNvGraphicFramePr>
          <p:nvPr>
            <p:ph idx="1"/>
          </p:nvPr>
        </p:nvGraphicFramePr>
        <p:xfrm>
          <a:off x="193675" y="908050"/>
          <a:ext cx="8799513" cy="56848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9CB86E"/>
            </a:gs>
            <a:gs pos="100000">
              <a:srgbClr val="156B13"/>
            </a:gs>
          </a:gsLst>
          <a:lin ang="10800000" scaled="1"/>
        </a:gradFill>
        <a:effectLst/>
      </p:bgPr>
    </p:bg>
    <p:spTree>
      <p:nvGrpSpPr>
        <p:cNvPr id="1" name=""/>
        <p:cNvGrpSpPr/>
        <p:nvPr/>
      </p:nvGrpSpPr>
      <p:grpSpPr>
        <a:xfrm>
          <a:off x="0" y="0"/>
          <a:ext cx="0" cy="0"/>
          <a:chOff x="0" y="0"/>
          <a:chExt cx="0" cy="0"/>
        </a:xfrm>
      </p:grpSpPr>
      <p:sp>
        <p:nvSpPr>
          <p:cNvPr id="2052" name="Заголовок 1"/>
          <p:cNvSpPr>
            <a:spLocks noGrp="1"/>
          </p:cNvSpPr>
          <p:nvPr>
            <p:ph type="title"/>
          </p:nvPr>
        </p:nvSpPr>
        <p:spPr>
          <a:xfrm>
            <a:off x="142875" y="142875"/>
            <a:ext cx="8858250" cy="1000125"/>
          </a:xfrm>
        </p:spPr>
        <p:txBody>
          <a:bodyPr/>
          <a:lstStyle/>
          <a:p>
            <a:r>
              <a:rPr lang="ru-RU" altLang="ru-RU" sz="3600" b="1" smtClean="0">
                <a:solidFill>
                  <a:srgbClr val="002060"/>
                </a:solidFill>
                <a:latin typeface="Times New Roman" panose="02020603050405020304" pitchFamily="18" charset="0"/>
                <a:cs typeface="Times New Roman" panose="02020603050405020304" pitchFamily="18" charset="0"/>
              </a:rPr>
              <a:t>Динамика доходов бюджета района в 2018-2019 гг.</a:t>
            </a:r>
          </a:p>
        </p:txBody>
      </p:sp>
      <p:graphicFrame>
        <p:nvGraphicFramePr>
          <p:cNvPr id="2" name="Содержимое 3"/>
          <p:cNvGraphicFramePr>
            <a:graphicFrameLocks noGrp="1"/>
          </p:cNvGraphicFramePr>
          <p:nvPr>
            <p:ph idx="1"/>
          </p:nvPr>
        </p:nvGraphicFramePr>
        <p:xfrm>
          <a:off x="193675" y="1265238"/>
          <a:ext cx="8756650" cy="53990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push dir="u"/>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TM03457485[[fn=Сетчатая]]</Template>
  <TotalTime>1796</TotalTime>
  <Words>2370</Words>
  <Application>Microsoft Office PowerPoint</Application>
  <PresentationFormat>Экран (4:3)</PresentationFormat>
  <Paragraphs>439</Paragraphs>
  <Slides>45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Тема Office</vt:lpstr>
      <vt:lpstr>БЮДЖЕТ ДЛЯ ГРАЖДАН  ОТЧЕТ ОБ ИСПОЛНЕНИИ БЮДЖЕТА МУНИЦИПАЛЬНОГО РАЙОНА «МОГОЧИНСКИЙ РАЙОН»  ЗА 2019 ГОД</vt:lpstr>
      <vt:lpstr> В соответствии с постановлением администрации муниципального района «Могочинский район» от  13 апреля 2020 года № 180 «О назначении публичных слушаний по проекту решения  Совета муниципального района «Могочинский район»  об исполнении бюджета  муниципального района «Могочинский район» за 2019 год», 23 апреля 2020 года проведены публичные слушания по отчету об исполнении бюджета за 2019 год.  По итогам проведения публичных слушаний рабочей группой приняты рекомендации по исполнению бюджета.</vt:lpstr>
      <vt:lpstr>Бюджет для граждан – это документ, разрабатываемый в целях ознакомления граждан с основными целями, задачами и приоритетными направлении бюджетной и налоговой политики, обоснованиями бюджетных расходов и достигнутыми результатами использования бюджетных средств</vt:lpstr>
      <vt:lpstr>ОБЩИЕ ПОНЯТИЯ</vt:lpstr>
      <vt:lpstr>В Решение о бюджете муниципального района «Могочинский район» на 2019 год и плановый период 2020 и 2021 годы были внесены  поправки и изменения обусловленные следующими причинами:  - Корректировка бюджета  муниципального района на суммы безвозмездных поступлений, полученных из бюджета края и бюджетов поселений в течении 2019 года;  - Направление на расходы остатка средств на счете бюджета на 01.01.2019г.;  - Корректировка плановых назначений по доходам и расходам по предложениям главных распорядителей бюджета;  - Внесение изменений в муниципальные программы по предложениям главных распорядителей  программ.  - Корректировка кодов бюджетной классификации. </vt:lpstr>
      <vt:lpstr>Основные характеристики бюджета муниципального района за 2019 год  </vt:lpstr>
      <vt:lpstr>Слайд 7</vt:lpstr>
      <vt:lpstr>Основные показатели доходной части бюджета муниципального района за 2019 год </vt:lpstr>
      <vt:lpstr>Динамика доходов бюджета района в 2018-2019 гг.</vt:lpstr>
      <vt:lpstr>Анализ исполнения доходной части бюджета района за 2019 год</vt:lpstr>
      <vt:lpstr>.</vt:lpstr>
      <vt:lpstr>.</vt:lpstr>
      <vt:lpstr>Структура налоговых и неналоговых доходов за 2019 год</vt:lpstr>
      <vt:lpstr>Основные источники поступлений собственных доходов в бюджет муниципального района это налоговые доходы, доля которых в общем объеме поступлений собственных доходов составляет  94%, из них налог на доходы физических лиц составляет  36,4% Налог на добычу полезных ископаемых 48,4% </vt:lpstr>
      <vt:lpstr>Безвозмездные поступления </vt:lpstr>
      <vt:lpstr>Структура безвозмездных поступлений в 2019 году</vt:lpstr>
      <vt:lpstr>Динамика безвозмездных поступлений в 2018-2019 гг.</vt:lpstr>
      <vt:lpstr> Безвозмездные поступления из других бюджетов бюджетной системы в 2019 году составили 452 862,8 тыс. руб., (увеличение по сравнению с 2018 годом на 12 612,9 тыс. руб.), из них: - дотации бюджету муниципального района в сумме 72 458,0 тыс. руб. (увеличение по сравнению с 2018 годом на 9 948,5 тыс. руб.) - субсидии бюджетам бюджетной системы Российской Федерации (межбюджетные субсидии) в сумме 78 268,7 тыс.руб. (снижение по сравнению с 2018 годом на 30 348,4 тыс. руб.) - субвенции бюджетам бюджетной системы Российской Федерации в сумме 274 898,8 тыс.руб. (увеличение по сравнению с 2018 годом на 13 801,9 тыс. руб.) - иные межбюджетные трансферты в сумме 27 237,3 тыс.руб. (увеличение по сравнению с 2018 годом на 19 210,8 тыс. руб.)    </vt:lpstr>
      <vt:lpstr>Исполнение бюджета по расходам</vt:lpstr>
      <vt:lpstr>Слайд 20</vt:lpstr>
      <vt:lpstr>Исполнение бюджета муниципального района по расходам в 2018-2019 годах</vt:lpstr>
      <vt:lpstr>Анализ исполнения бюджета муниципального района по расходам 2018- 2019 гг.</vt:lpstr>
      <vt:lpstr>Направление расходов  бюджета муниципального района в 2019 году</vt:lpstr>
      <vt:lpstr>Расходы бюджета муниципального района по сравнению с 2018 годом увеличились на + 28261,7 тыс.руб.,    В общем объеме расходов бюджета муниципального района расходы по общегосударственным вопросам составили 12,7%,  национальная оборона 0,1%; национальная безопасность -0,4%; национальная экономика 1,7%; расходы по ЖКХ – 2,2%; охрана окружающей среды 0,5% расходы по образованию – 74,5% ; расходы по культуре –5 % ; социальная политика – 2,7%;  физическая культура и спорт – 0,7% ; межбюджетные трансферты поселениям– 4,1% .  </vt:lpstr>
      <vt:lpstr>Расходы бюджета муниципального района, в рамках программ</vt:lpstr>
      <vt:lpstr>Структура расходов бюджета муниципального района в 2019 году</vt:lpstr>
      <vt:lpstr>Расходы по разделу общегосударственные вопросы</vt:lpstr>
      <vt:lpstr>Расходы по разделу «Национальная оборона»</vt:lpstr>
      <vt:lpstr>Расходы по разделу «Национальная безопасность и правоохранительная деятельность»</vt:lpstr>
      <vt:lpstr>Расходы по разделу «Национальная экономика»</vt:lpstr>
      <vt:lpstr> Дорожный фонд  муниципального района «Могочинский район» за 2019 год</vt:lpstr>
      <vt:lpstr>Расходы по разделу «Жилищно-коммунальное хозяйство»</vt:lpstr>
      <vt:lpstr>Расходы по разделу «Охрана окружающей среды»</vt:lpstr>
      <vt:lpstr>Бюджет муниципального района имеет социальную направленность. В 2019 году расходы на Образование, Культуру, Социальную политику, Физическую культуру и спорт направлено 599400,6 тыс.руб. Расходы  на социальную сферу по сравнению с 2018 годом увеличились на +32827,9 тыс.руб.</vt:lpstr>
      <vt:lpstr>Расходы по разделу «Образование»</vt:lpstr>
      <vt:lpstr>Структура расходов по разделу «Образование»</vt:lpstr>
      <vt:lpstr>Расходы по разделу «Культура»</vt:lpstr>
      <vt:lpstr>Структура расходов по разделу «Культура»</vt:lpstr>
      <vt:lpstr>Расходы по разделу Социальная политика</vt:lpstr>
      <vt:lpstr>Расходы по  разделу  Социальная политика  составили 19767,0тыс.руб., или 97,5% к уточненным бюджетным назначениям. Расходы на социальную поддержку, содержание ребенка в семье опекуна, выплаты приемным, патронатным  семьям; выплаты и содержание детей с ограниченными возможностями; осуществление льготного проезда компенсация части платы, взимаемой с родителей за присмотр и уход за детьми, осваивающими образовательные программы дошкольного образования; социальное  пенсионное обеспечение и иные выплаты. По сравнению с 2018 годом расходы по разделу  увеличились на 2466,7тыс.руб. </vt:lpstr>
      <vt:lpstr>Расходы по разделу «Физическая культура и спорт»</vt:lpstr>
      <vt:lpstr>Межбюджетные трансферты Расходы по данному разделу составили  29854,5тыс.руб., или 100% к уточненным бюджетным назначениям. По сравнению с 2018 годом расходы увеличились  на 3235,2 тыс.руб., в связи с предоставлением дотации на сбалансированность на погашение кредиторской задолженности. </vt:lpstr>
      <vt:lpstr>Муниципальный долг</vt:lpstr>
      <vt:lpstr>Заимствования подлежат учету в долговой книге района</vt:lpstr>
      <vt:lpstr>Слайд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Елена</dc:creator>
  <cp:lastModifiedBy>Елена</cp:lastModifiedBy>
  <cp:revision>158</cp:revision>
  <dcterms:created xsi:type="dcterms:W3CDTF">2019-04-20T20:48:23Z</dcterms:created>
  <dcterms:modified xsi:type="dcterms:W3CDTF">2020-04-28T23:53:57Z</dcterms:modified>
</cp:coreProperties>
</file>