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2" r:id="rId2"/>
    <p:sldId id="273" r:id="rId3"/>
    <p:sldId id="301" r:id="rId4"/>
    <p:sldId id="258" r:id="rId5"/>
    <p:sldId id="311" r:id="rId6"/>
    <p:sldId id="313" r:id="rId7"/>
    <p:sldId id="260" r:id="rId8"/>
    <p:sldId id="310" r:id="rId9"/>
    <p:sldId id="312" r:id="rId10"/>
    <p:sldId id="274" r:id="rId11"/>
    <p:sldId id="275" r:id="rId12"/>
    <p:sldId id="263" r:id="rId13"/>
    <p:sldId id="314" r:id="rId14"/>
    <p:sldId id="266" r:id="rId15"/>
    <p:sldId id="267" r:id="rId16"/>
    <p:sldId id="268" r:id="rId17"/>
    <p:sldId id="265" r:id="rId18"/>
    <p:sldId id="269" r:id="rId19"/>
    <p:sldId id="277" r:id="rId20"/>
    <p:sldId id="270" r:id="rId21"/>
    <p:sldId id="276" r:id="rId22"/>
    <p:sldId id="271" r:id="rId23"/>
    <p:sldId id="278" r:id="rId24"/>
    <p:sldId id="302" r:id="rId25"/>
    <p:sldId id="280" r:id="rId26"/>
    <p:sldId id="281" r:id="rId27"/>
    <p:sldId id="303" r:id="rId28"/>
    <p:sldId id="283" r:id="rId29"/>
    <p:sldId id="305" r:id="rId30"/>
    <p:sldId id="284" r:id="rId31"/>
    <p:sldId id="286" r:id="rId32"/>
    <p:sldId id="307" r:id="rId33"/>
    <p:sldId id="315" r:id="rId34"/>
    <p:sldId id="287" r:id="rId35"/>
    <p:sldId id="288" r:id="rId36"/>
    <p:sldId id="289" r:id="rId37"/>
    <p:sldId id="308" r:id="rId38"/>
    <p:sldId id="290" r:id="rId39"/>
    <p:sldId id="291" r:id="rId40"/>
    <p:sldId id="316" r:id="rId41"/>
    <p:sldId id="317" r:id="rId42"/>
    <p:sldId id="293" r:id="rId43"/>
    <p:sldId id="294" r:id="rId44"/>
    <p:sldId id="318" r:id="rId45"/>
    <p:sldId id="295" r:id="rId46"/>
    <p:sldId id="296" r:id="rId47"/>
    <p:sldId id="309" r:id="rId48"/>
    <p:sldId id="297" r:id="rId49"/>
    <p:sldId id="298" r:id="rId50"/>
    <p:sldId id="300"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003300"/>
    <a:srgbClr val="6600CC"/>
    <a:srgbClr val="336600"/>
    <a:srgbClr val="0066FF"/>
    <a:srgbClr val="006600"/>
    <a:srgbClr val="FF9900"/>
    <a:srgbClr val="00CC00"/>
    <a:srgbClr val="FF33CC"/>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44" autoAdjust="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image" Target="../media/image3.jpeg"/></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image" Target="../media/image3.jpeg"/></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Office_Excel6.xlsx"/><Relationship Id="rId1" Type="http://schemas.openxmlformats.org/officeDocument/2006/relationships/image" Target="../media/image3.jpeg"/></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7.xlsx"/><Relationship Id="rId1" Type="http://schemas.openxmlformats.org/officeDocument/2006/relationships/image" Target="../media/image3.jpeg"/></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0.11763978280019613"/>
          <c:y val="3.5089117000821818E-2"/>
          <c:w val="0.80596067031167895"/>
          <c:h val="0.81629285581215938"/>
        </c:manualLayout>
      </c:layout>
      <c:bar3DChart>
        <c:barDir val="col"/>
        <c:grouping val="clustered"/>
        <c:ser>
          <c:idx val="0"/>
          <c:order val="0"/>
          <c:tx>
            <c:strRef>
              <c:f>Лист1!$B$1</c:f>
              <c:strCache>
                <c:ptCount val="1"/>
                <c:pt idx="0">
                  <c:v>План</c:v>
                </c:pt>
              </c:strCache>
            </c:strRef>
          </c:tx>
          <c:spPr>
            <a:solidFill>
              <a:srgbClr val="00CC00"/>
            </a:solidFill>
          </c:spPr>
          <c:dLbls>
            <c:dLbl>
              <c:idx val="0"/>
              <c:layout>
                <c:manualLayout>
                  <c:x val="-8.5607271809716376E-3"/>
                  <c:y val="-3.7311382235496252E-2"/>
                </c:manualLayout>
              </c:layout>
              <c:spPr/>
              <c:txPr>
                <a:bodyPr/>
                <a:lstStyle/>
                <a:p>
                  <a:pPr>
                    <a:defRPr b="1">
                      <a:solidFill>
                        <a:srgbClr val="00CC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1"/>
              <c:layout>
                <c:manualLayout>
                  <c:x val="-1.8548354570939611E-2"/>
                  <c:y val="-3.2921807854849737E-2"/>
                </c:manualLayout>
              </c:layout>
              <c:spPr/>
              <c:txPr>
                <a:bodyPr/>
                <a:lstStyle/>
                <a:p>
                  <a:pPr>
                    <a:defRPr b="1">
                      <a:solidFill>
                        <a:srgbClr val="00CC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2"/>
              <c:layout>
                <c:manualLayout>
                  <c:x val="-2.7108969406410319E-2"/>
                  <c:y val="-1.7558297522586419E-2"/>
                </c:manualLayout>
              </c:layout>
              <c:spPr/>
              <c:txPr>
                <a:bodyPr/>
                <a:lstStyle/>
                <a:p>
                  <a:pPr>
                    <a:defRPr b="1">
                      <a:solidFill>
                        <a:srgbClr val="00CC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00CC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261602.8</c:v>
                </c:pt>
                <c:pt idx="1">
                  <c:v>15415</c:v>
                </c:pt>
                <c:pt idx="2">
                  <c:v>588309</c:v>
                </c:pt>
              </c:numCache>
            </c:numRef>
          </c:val>
        </c:ser>
        <c:ser>
          <c:idx val="1"/>
          <c:order val="1"/>
          <c:tx>
            <c:strRef>
              <c:f>Лист1!$C$1</c:f>
              <c:strCache>
                <c:ptCount val="1"/>
                <c:pt idx="0">
                  <c:v>Факт</c:v>
                </c:pt>
              </c:strCache>
            </c:strRef>
          </c:tx>
          <c:spPr>
            <a:solidFill>
              <a:srgbClr val="C00000"/>
            </a:solidFill>
          </c:spPr>
          <c:dLbls>
            <c:dLbl>
              <c:idx val="0"/>
              <c:layout>
                <c:manualLayout>
                  <c:x val="4.2803635904858542E-2"/>
                  <c:y val="-3.5116595045172866E-2"/>
                </c:manualLayout>
              </c:layou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1"/>
              <c:layout>
                <c:manualLayout>
                  <c:x val="4.1376848041362858E-2"/>
                  <c:y val="-2.8532233474203202E-2"/>
                </c:manualLayout>
              </c:layou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2"/>
              <c:layout>
                <c:manualLayout>
                  <c:x val="2.8535757269905569E-2"/>
                  <c:y val="-3.0727020664526292E-2"/>
                </c:manualLayout>
              </c:layou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C00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Лист1!$C$2:$C$4</c:f>
              <c:numCache>
                <c:formatCode>General</c:formatCode>
                <c:ptCount val="3"/>
                <c:pt idx="0">
                  <c:v>275745.59999999998</c:v>
                </c:pt>
                <c:pt idx="1">
                  <c:v>60609.7</c:v>
                </c:pt>
                <c:pt idx="2">
                  <c:v>562523.80000000005</c:v>
                </c:pt>
              </c:numCache>
            </c:numRef>
          </c:val>
        </c:ser>
        <c:shape val="cylinder"/>
        <c:axId val="84223488"/>
        <c:axId val="84225024"/>
        <c:axId val="0"/>
      </c:bar3DChart>
      <c:catAx>
        <c:axId val="84223488"/>
        <c:scaling>
          <c:orientation val="minMax"/>
        </c:scaling>
        <c:axPos val="b"/>
        <c:numFmt formatCode="General" sourceLinked="1"/>
        <c:tickLblPos val="nextTo"/>
        <c:txPr>
          <a:bodyPr/>
          <a:lstStyle/>
          <a:p>
            <a:pPr>
              <a:defRPr b="1" i="1">
                <a:solidFill>
                  <a:srgbClr val="002060"/>
                </a:solidFill>
                <a:latin typeface="Times New Roman" pitchFamily="18" charset="0"/>
                <a:cs typeface="Times New Roman" pitchFamily="18" charset="0"/>
              </a:defRPr>
            </a:pPr>
            <a:endParaRPr lang="ru-RU"/>
          </a:p>
        </c:txPr>
        <c:crossAx val="84225024"/>
        <c:crosses val="autoZero"/>
        <c:auto val="1"/>
        <c:lblAlgn val="ctr"/>
        <c:lblOffset val="100"/>
      </c:catAx>
      <c:valAx>
        <c:axId val="84225024"/>
        <c:scaling>
          <c:orientation val="minMax"/>
        </c:scaling>
        <c:axPos val="l"/>
        <c:majorGridlines/>
        <c:numFmt formatCode="General" sourceLinked="1"/>
        <c:tickLblPos val="nextTo"/>
        <c:txPr>
          <a:bodyPr/>
          <a:lstStyle/>
          <a:p>
            <a:pPr>
              <a:defRPr b="1">
                <a:solidFill>
                  <a:srgbClr val="002060"/>
                </a:solidFill>
                <a:latin typeface="Times New Roman" pitchFamily="18" charset="0"/>
                <a:cs typeface="Times New Roman" pitchFamily="18" charset="0"/>
              </a:defRPr>
            </a:pPr>
            <a:endParaRPr lang="ru-RU"/>
          </a:p>
        </c:txPr>
        <c:crossAx val="84223488"/>
        <c:crosses val="autoZero"/>
        <c:crossBetween val="between"/>
      </c:valAx>
      <c:spPr>
        <a:noFill/>
        <a:ln w="25383">
          <a:noFill/>
        </a:ln>
      </c:spPr>
    </c:plotArea>
    <c:legend>
      <c:legendPos val="r"/>
      <c:layout>
        <c:manualLayout>
          <c:xMode val="edge"/>
          <c:yMode val="edge"/>
          <c:x val="0.8736628786266587"/>
          <c:y val="0.37108787822926997"/>
          <c:w val="0.11777643470241936"/>
          <c:h val="0.18539629034664998"/>
        </c:manualLayout>
      </c:layout>
      <c:txPr>
        <a:bodyPr/>
        <a:lstStyle/>
        <a:p>
          <a:pPr>
            <a:defRPr b="1">
              <a:solidFill>
                <a:srgbClr val="002060"/>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Продажи</c:v>
                </c:pt>
              </c:strCache>
            </c:strRef>
          </c:tx>
          <c:dPt>
            <c:idx val="1"/>
            <c:spPr>
              <a:solidFill>
                <a:srgbClr val="C00000"/>
              </a:solidFill>
            </c:spPr>
          </c:dPt>
          <c:dPt>
            <c:idx val="2"/>
            <c:spPr>
              <a:solidFill>
                <a:srgbClr val="00B050"/>
              </a:solidFill>
            </c:spPr>
          </c:dPt>
          <c:dPt>
            <c:idx val="4"/>
            <c:spPr>
              <a:solidFill>
                <a:srgbClr val="FFC000"/>
              </a:solidFill>
            </c:spPr>
          </c:dPt>
          <c:dLbls>
            <c:dLbl>
              <c:idx val="0"/>
              <c:layout>
                <c:manualLayout>
                  <c:x val="-2.5255756038446608E-2"/>
                  <c:y val="1.0274361625478151E-2"/>
                </c:manualLayout>
              </c:layout>
              <c:showVal val="1"/>
              <c:showCatName val="1"/>
              <c:showPercent val="1"/>
            </c:dLbl>
            <c:dLbl>
              <c:idx val="2"/>
              <c:layout>
                <c:manualLayout>
                  <c:x val="-0.19806761487080118"/>
                  <c:y val="0.17062526286861537"/>
                </c:manualLayout>
              </c:layout>
              <c:showVal val="1"/>
              <c:showCatName val="1"/>
              <c:showPercent val="1"/>
            </c:dLbl>
            <c:txPr>
              <a:bodyPr/>
              <a:lstStyle/>
              <a:p>
                <a:pPr>
                  <a:defRPr sz="1400" b="1">
                    <a:latin typeface="Times New Roman" pitchFamily="18" charset="0"/>
                    <a:cs typeface="Times New Roman" pitchFamily="18" charset="0"/>
                  </a:defRPr>
                </a:pPr>
                <a:endParaRPr lang="ru-RU"/>
              </a:p>
            </c:txPr>
            <c:showVal val="1"/>
            <c:showCatName val="1"/>
            <c:showPercent val="1"/>
            <c:showLeaderLines val="1"/>
          </c:dLbls>
          <c:cat>
            <c:strRef>
              <c:f>Лист1!$A$2:$A$6</c:f>
              <c:strCache>
                <c:ptCount val="5"/>
                <c:pt idx="0">
                  <c:v>Дошкольное образование</c:v>
                </c:pt>
                <c:pt idx="1">
                  <c:v>Общее образование</c:v>
                </c:pt>
                <c:pt idx="2">
                  <c:v>Дополнительное образование</c:v>
                </c:pt>
                <c:pt idx="3">
                  <c:v>Молодежная политика</c:v>
                </c:pt>
                <c:pt idx="4">
                  <c:v>Другие вопросы в области образования</c:v>
                </c:pt>
              </c:strCache>
            </c:strRef>
          </c:cat>
          <c:val>
            <c:numRef>
              <c:f>Лист1!$B$2:$B$6</c:f>
              <c:numCache>
                <c:formatCode>General</c:formatCode>
                <c:ptCount val="5"/>
                <c:pt idx="0">
                  <c:v>194130.6</c:v>
                </c:pt>
                <c:pt idx="1">
                  <c:v>385428.8</c:v>
                </c:pt>
                <c:pt idx="2">
                  <c:v>27683.8</c:v>
                </c:pt>
                <c:pt idx="3">
                  <c:v>1949.6</c:v>
                </c:pt>
                <c:pt idx="4">
                  <c:v>26623.7</c:v>
                </c:pt>
              </c:numCache>
            </c:numRef>
          </c:val>
        </c:ser>
      </c:pie3DChart>
    </c:plotArea>
    <c:legend>
      <c:legendPos val="b"/>
      <c:layout>
        <c:manualLayout>
          <c:xMode val="edge"/>
          <c:yMode val="edge"/>
          <c:x val="1.5400244146418548E-2"/>
          <c:y val="0.87274423732462547"/>
          <c:w val="0.98330881055722152"/>
          <c:h val="0.11499526474469694"/>
        </c:manualLayout>
      </c:layout>
      <c:txPr>
        <a:bodyPr/>
        <a:lstStyle/>
        <a:p>
          <a:pPr>
            <a:defRPr sz="14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style val="18"/>
  <c:chart>
    <c:autoTitleDeleted val="1"/>
    <c:view3D>
      <c:rotX val="30"/>
      <c:perspective val="30"/>
    </c:view3D>
    <c:plotArea>
      <c:layout>
        <c:manualLayout>
          <c:layoutTarget val="inner"/>
          <c:xMode val="edge"/>
          <c:yMode val="edge"/>
          <c:x val="6.9083552055993185E-4"/>
          <c:y val="7.4364045080034871E-2"/>
          <c:w val="0.80998241857642339"/>
          <c:h val="0.92563595491996509"/>
        </c:manualLayout>
      </c:layout>
      <c:pie3DChart>
        <c:varyColors val="1"/>
        <c:ser>
          <c:idx val="0"/>
          <c:order val="0"/>
          <c:tx>
            <c:strRef>
              <c:f>Лист1!$B$1</c:f>
              <c:strCache>
                <c:ptCount val="1"/>
                <c:pt idx="0">
                  <c:v>Продажи</c:v>
                </c:pt>
              </c:strCache>
            </c:strRef>
          </c:tx>
          <c:explosion val="20"/>
          <c:dPt>
            <c:idx val="0"/>
            <c:spPr>
              <a:solidFill>
                <a:srgbClr val="FF9900"/>
              </a:solidFill>
            </c:spPr>
          </c:dPt>
          <c:dPt>
            <c:idx val="2"/>
            <c:spPr>
              <a:solidFill>
                <a:srgbClr val="00CC00"/>
              </a:solidFill>
            </c:spPr>
          </c:dPt>
          <c:dLbls>
            <c:spPr>
              <a:noFill/>
              <a:ln>
                <a:noFill/>
              </a:ln>
              <a:effectLst/>
            </c:spPr>
            <c:txPr>
              <a:bodyPr/>
              <a:lstStyle/>
              <a:p>
                <a:pPr>
                  <a:defRPr sz="1400" b="1">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15:layout/>
              </c:ext>
            </c:extLst>
          </c:dLbls>
          <c:cat>
            <c:strRef>
              <c:f>Лист1!$A$2:$A$6</c:f>
              <c:strCache>
                <c:ptCount val="5"/>
                <c:pt idx="0">
                  <c:v>Обеспечение деятельности клубов</c:v>
                </c:pt>
                <c:pt idx="1">
                  <c:v>Обеспечение деятельности библиотек</c:v>
                </c:pt>
                <c:pt idx="2">
                  <c:v>Программа Культура</c:v>
                </c:pt>
                <c:pt idx="3">
                  <c:v>Другие вопросы в области культуры</c:v>
                </c:pt>
                <c:pt idx="4">
                  <c:v>Мероприятия по развитию отрасли Культура</c:v>
                </c:pt>
              </c:strCache>
            </c:strRef>
          </c:cat>
          <c:val>
            <c:numRef>
              <c:f>Лист1!$B$2:$B$6</c:f>
              <c:numCache>
                <c:formatCode>General</c:formatCode>
                <c:ptCount val="5"/>
                <c:pt idx="0">
                  <c:v>14272.8</c:v>
                </c:pt>
                <c:pt idx="1">
                  <c:v>14648</c:v>
                </c:pt>
                <c:pt idx="2">
                  <c:v>1702</c:v>
                </c:pt>
                <c:pt idx="3">
                  <c:v>3838.4</c:v>
                </c:pt>
                <c:pt idx="4">
                  <c:v>4226.1000000000004</c:v>
                </c:pt>
              </c:numCache>
            </c:numRef>
          </c:val>
        </c:ser>
        <c:dLbls>
          <c:showPercent val="1"/>
        </c:dLbls>
      </c:pie3DChart>
      <c:spPr>
        <a:noFill/>
        <a:ln w="25395">
          <a:noFill/>
        </a:ln>
      </c:spPr>
    </c:plotArea>
    <c:legend>
      <c:legendPos val="r"/>
      <c:layout>
        <c:manualLayout>
          <c:xMode val="edge"/>
          <c:yMode val="edge"/>
          <c:x val="0.77488343802530368"/>
          <c:y val="2.9576426982696608E-3"/>
          <c:w val="0.21668959568256221"/>
          <c:h val="0.61181134660468794"/>
        </c:manualLayout>
      </c:layout>
      <c:txPr>
        <a:bodyPr/>
        <a:lstStyle/>
        <a:p>
          <a:pPr>
            <a:defRPr sz="1600" b="1">
              <a:latin typeface="Times New Roman" pitchFamily="18" charset="0"/>
              <a:cs typeface="Times New Roman" pitchFamily="18" charset="0"/>
            </a:defRPr>
          </a:pPr>
          <a:endParaRPr lang="ru-RU"/>
        </a:p>
      </c:txPr>
    </c:legend>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26"/>
  <c:chart>
    <c:autoTitleDeleted val="1"/>
    <c:view3D>
      <c:rotX val="30"/>
      <c:perspective val="30"/>
    </c:view3D>
    <c:plotArea>
      <c:layout/>
      <c:pie3DChart>
        <c:varyColors val="1"/>
        <c:ser>
          <c:idx val="0"/>
          <c:order val="0"/>
          <c:tx>
            <c:strRef>
              <c:f>Лист1!$B$1</c:f>
              <c:strCache>
                <c:ptCount val="1"/>
                <c:pt idx="0">
                  <c:v>Продажи</c:v>
                </c:pt>
              </c:strCache>
            </c:strRef>
          </c:tx>
          <c:explosion val="25"/>
          <c:dPt>
            <c:idx val="0"/>
            <c:spPr>
              <a:solidFill>
                <a:srgbClr val="FFFF00"/>
              </a:solidFill>
            </c:spPr>
          </c:dPt>
          <c:dPt>
            <c:idx val="2"/>
            <c:spPr>
              <a:solidFill>
                <a:srgbClr val="00CC00"/>
              </a:solidFill>
            </c:spPr>
          </c:dPt>
          <c:dPt>
            <c:idx val="3"/>
            <c:spPr>
              <a:solidFill>
                <a:srgbClr val="6600CC"/>
              </a:solidFill>
            </c:spPr>
          </c:dPt>
          <c:dPt>
            <c:idx val="4"/>
            <c:spPr>
              <a:solidFill>
                <a:srgbClr val="00B0F0"/>
              </a:solidFill>
            </c:spPr>
          </c:dPt>
          <c:dLbls>
            <c:txPr>
              <a:bodyPr/>
              <a:lstStyle/>
              <a:p>
                <a:pPr>
                  <a:defRPr sz="1600" b="1">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Лист1!$A$2:$A$9</c:f>
              <c:strCache>
                <c:ptCount val="8"/>
                <c:pt idx="0">
                  <c:v>Пенсионное обеспечение</c:v>
                </c:pt>
                <c:pt idx="1">
                  <c:v>Пособия по соц.помощи</c:v>
                </c:pt>
                <c:pt idx="2">
                  <c:v>Доступная среда</c:v>
                </c:pt>
                <c:pt idx="3">
                  <c:v>Обеспечение жильем детей сирот</c:v>
                </c:pt>
                <c:pt idx="4">
                  <c:v>Содержание детей с ограниченными возможностями</c:v>
                </c:pt>
                <c:pt idx="5">
                  <c:v>Содержание детей в семье опекуна, приемных семьях</c:v>
                </c:pt>
                <c:pt idx="6">
                  <c:v>Выплаты патронатной семье</c:v>
                </c:pt>
                <c:pt idx="7">
                  <c:v>Компенсация части род.платы</c:v>
                </c:pt>
              </c:strCache>
            </c:strRef>
          </c:cat>
          <c:val>
            <c:numRef>
              <c:f>Лист1!$B$2:$B$9</c:f>
              <c:numCache>
                <c:formatCode>General</c:formatCode>
                <c:ptCount val="8"/>
                <c:pt idx="0">
                  <c:v>6165.3</c:v>
                </c:pt>
                <c:pt idx="1">
                  <c:v>457.2</c:v>
                </c:pt>
                <c:pt idx="2">
                  <c:v>500</c:v>
                </c:pt>
                <c:pt idx="3">
                  <c:v>5070.2</c:v>
                </c:pt>
                <c:pt idx="4">
                  <c:v>57.1</c:v>
                </c:pt>
                <c:pt idx="5">
                  <c:v>7332.5</c:v>
                </c:pt>
                <c:pt idx="6">
                  <c:v>123.6</c:v>
                </c:pt>
                <c:pt idx="7">
                  <c:v>50</c:v>
                </c:pt>
              </c:numCache>
            </c:numRef>
          </c:val>
        </c:ser>
      </c:pie3DChart>
    </c:plotArea>
    <c:plotVisOnly val="1"/>
    <c:dispBlanksAs val="zero"/>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layout/>
      <c:txPr>
        <a:bodyPr/>
        <a:lstStyle/>
        <a:p>
          <a:pPr>
            <a:defRPr sz="1999">
              <a:latin typeface="Times New Roman" pitchFamily="18" charset="0"/>
              <a:cs typeface="Times New Roman" pitchFamily="18" charset="0"/>
            </a:defRPr>
          </a:pPr>
          <a:endParaRPr lang="ru-RU"/>
        </a:p>
      </c:txPr>
    </c:title>
    <c:plotArea>
      <c:layout/>
      <c:pieChart>
        <c:varyColors val="1"/>
        <c:ser>
          <c:idx val="0"/>
          <c:order val="0"/>
          <c:tx>
            <c:strRef>
              <c:f>Лист1!$B$1</c:f>
              <c:strCache>
                <c:ptCount val="1"/>
                <c:pt idx="0">
                  <c:v>2020 год</c:v>
                </c:pt>
              </c:strCache>
            </c:strRef>
          </c:tx>
          <c:spPr>
            <a:solidFill>
              <a:srgbClr val="C00000"/>
            </a:solidFill>
          </c:spPr>
          <c:dPt>
            <c:idx val="0"/>
            <c:explosion val="17"/>
            <c:spPr>
              <a:solidFill>
                <a:srgbClr val="0066FF"/>
              </a:solidFill>
            </c:spPr>
          </c:dPt>
          <c:dPt>
            <c:idx val="1"/>
            <c:explosion val="9"/>
            <c:spPr>
              <a:solidFill>
                <a:srgbClr val="FF0000"/>
              </a:solidFill>
            </c:spPr>
          </c:dPt>
          <c:dPt>
            <c:idx val="2"/>
            <c:explosion val="2"/>
            <c:spPr>
              <a:solidFill>
                <a:srgbClr val="FFC000"/>
              </a:solidFill>
            </c:spPr>
          </c:dPt>
          <c:dLbls>
            <c:spPr>
              <a:noFill/>
              <a:ln>
                <a:noFill/>
              </a:ln>
              <a:effectLst/>
            </c:spPr>
            <c:txPr>
              <a:bodyPr/>
              <a:lstStyle/>
              <a:p>
                <a:pPr>
                  <a:defRPr sz="1400" b="1">
                    <a:solidFill>
                      <a:schemeClr val="bg2">
                        <a:lumMod val="10000"/>
                      </a:schemeClr>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15:layout/>
              </c:ext>
            </c:extLst>
          </c:dLbls>
          <c:cat>
            <c:strRef>
              <c:f>Лист1!$A$2:$A$4</c:f>
              <c:strCache>
                <c:ptCount val="3"/>
                <c:pt idx="0">
                  <c:v>Дотации на выравнивание</c:v>
                </c:pt>
                <c:pt idx="1">
                  <c:v>Дотации на сбалансированность</c:v>
                </c:pt>
                <c:pt idx="2">
                  <c:v>Субсидии </c:v>
                </c:pt>
              </c:strCache>
            </c:strRef>
          </c:cat>
          <c:val>
            <c:numRef>
              <c:f>Лист1!$B$2:$B$4</c:f>
              <c:numCache>
                <c:formatCode>General</c:formatCode>
                <c:ptCount val="3"/>
                <c:pt idx="0">
                  <c:v>13230.1</c:v>
                </c:pt>
                <c:pt idx="1">
                  <c:v>16865.2</c:v>
                </c:pt>
                <c:pt idx="2">
                  <c:v>605.20000000000005</c:v>
                </c:pt>
              </c:numCache>
            </c:numRef>
          </c:val>
        </c:ser>
        <c:firstSliceAng val="0"/>
      </c:pieChart>
      <c:spPr>
        <a:noFill/>
        <a:ln w="25408">
          <a:noFill/>
        </a:ln>
      </c:spPr>
    </c:plotArea>
    <c:plotVisOnly val="1"/>
    <c:dispBlanksAs val="zero"/>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2000">
              <a:latin typeface="Times New Roman" pitchFamily="18" charset="0"/>
              <a:cs typeface="Times New Roman" pitchFamily="18" charset="0"/>
            </a:defRPr>
          </a:pPr>
          <a:endParaRPr lang="ru-RU"/>
        </a:p>
      </c:txPr>
    </c:title>
    <c:plotArea>
      <c:layout>
        <c:manualLayout>
          <c:layoutTarget val="inner"/>
          <c:xMode val="edge"/>
          <c:yMode val="edge"/>
          <c:x val="0.13120779992120121"/>
          <c:y val="0.1544667047223062"/>
          <c:w val="0.80927969515386522"/>
          <c:h val="0.69619378184891656"/>
        </c:manualLayout>
      </c:layout>
      <c:pieChart>
        <c:varyColors val="1"/>
        <c:ser>
          <c:idx val="0"/>
          <c:order val="0"/>
          <c:tx>
            <c:strRef>
              <c:f>Лист1!$B$1</c:f>
              <c:strCache>
                <c:ptCount val="1"/>
                <c:pt idx="0">
                  <c:v>2019 год</c:v>
                </c:pt>
              </c:strCache>
            </c:strRef>
          </c:tx>
          <c:spPr>
            <a:solidFill>
              <a:srgbClr val="FF0000"/>
            </a:solidFill>
          </c:spPr>
          <c:explosion val="13"/>
          <c:dPt>
            <c:idx val="0"/>
            <c:spPr>
              <a:solidFill>
                <a:srgbClr val="0066FF"/>
              </a:solidFill>
            </c:spPr>
          </c:dPt>
          <c:dPt>
            <c:idx val="2"/>
            <c:spPr>
              <a:solidFill>
                <a:srgbClr val="FFC000"/>
              </a:solidFill>
            </c:spPr>
          </c:dPt>
          <c:dLbls>
            <c:spPr>
              <a:noFill/>
              <a:ln>
                <a:noFill/>
              </a:ln>
              <a:effectLst/>
            </c:spPr>
            <c:txPr>
              <a:bodyPr/>
              <a:lstStyle/>
              <a:p>
                <a:pPr>
                  <a:defRPr sz="1400" b="1">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15:layout/>
              </c:ext>
            </c:extLst>
          </c:dLbls>
          <c:cat>
            <c:strRef>
              <c:f>Лист1!$A$2:$A$4</c:f>
              <c:strCache>
                <c:ptCount val="3"/>
                <c:pt idx="0">
                  <c:v>Дотации на выравнивание</c:v>
                </c:pt>
                <c:pt idx="1">
                  <c:v>Дотации на сбалансированность</c:v>
                </c:pt>
                <c:pt idx="2">
                  <c:v>Субсидии</c:v>
                </c:pt>
              </c:strCache>
            </c:strRef>
          </c:cat>
          <c:val>
            <c:numRef>
              <c:f>Лист1!$B$2:$B$4</c:f>
              <c:numCache>
                <c:formatCode>General</c:formatCode>
                <c:ptCount val="3"/>
                <c:pt idx="0">
                  <c:v>12518</c:v>
                </c:pt>
                <c:pt idx="1">
                  <c:v>6842.3</c:v>
                </c:pt>
                <c:pt idx="2">
                  <c:v>10494.2</c:v>
                </c:pt>
              </c:numCache>
            </c:numRef>
          </c:val>
        </c:ser>
        <c:firstSliceAng val="0"/>
      </c:pieChart>
      <c:spPr>
        <a:noFill/>
        <a:ln w="25400">
          <a:noFill/>
        </a:ln>
      </c:spPr>
    </c:plotArea>
    <c:plotVisOnly val="1"/>
    <c:dispBlanksAs val="zero"/>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style val="1"/>
  <c:chart>
    <c:view3D>
      <c:depthPercent val="100"/>
      <c:perspective val="30"/>
    </c:view3D>
    <c:plotArea>
      <c:layout/>
      <c:bar3DChart>
        <c:barDir val="col"/>
        <c:grouping val="standard"/>
        <c:ser>
          <c:idx val="0"/>
          <c:order val="0"/>
          <c:tx>
            <c:strRef>
              <c:f>Лист1!$B$1</c:f>
              <c:strCache>
                <c:ptCount val="1"/>
                <c:pt idx="0">
                  <c:v>2019</c:v>
                </c:pt>
              </c:strCache>
            </c:strRef>
          </c:tx>
          <c:spPr>
            <a:solidFill>
              <a:srgbClr val="0066FF"/>
            </a:solidFill>
          </c:spPr>
          <c:dLbls>
            <c:spPr>
              <a:noFill/>
              <a:ln>
                <a:noFill/>
              </a:ln>
              <a:effectLst/>
            </c:spPr>
            <c:txPr>
              <a:bodyPr/>
              <a:lstStyle/>
              <a:p>
                <a:pPr>
                  <a:defRPr b="1">
                    <a:latin typeface="Times New Roman" pitchFamily="18" charset="0"/>
                    <a:cs typeface="Times New Roman" pitchFamily="18" charset="0"/>
                  </a:defRPr>
                </a:pPr>
                <a:endParaRPr lang="ru-RU"/>
              </a:p>
            </c:txPr>
            <c:showVal val="1"/>
            <c:extLst>
              <c:ext xmlns:c15="http://schemas.microsoft.com/office/drawing/2012/chart" uri="{CE6537A1-D6FC-4f65-9D91-7224C49458BB}">
                <c15:layout/>
                <c15:showLeaderLines val="0"/>
              </c:ext>
            </c:extLst>
          </c:dLbls>
          <c:cat>
            <c:strRef>
              <c:f>Лист1!$A$2</c:f>
              <c:strCache>
                <c:ptCount val="1"/>
                <c:pt idx="0">
                  <c:v>муниципальный долг</c:v>
                </c:pt>
              </c:strCache>
            </c:strRef>
          </c:cat>
          <c:val>
            <c:numRef>
              <c:f>Лист1!$B$2</c:f>
              <c:numCache>
                <c:formatCode>General</c:formatCode>
                <c:ptCount val="1"/>
                <c:pt idx="0">
                  <c:v>16425.5</c:v>
                </c:pt>
              </c:numCache>
            </c:numRef>
          </c:val>
        </c:ser>
        <c:ser>
          <c:idx val="1"/>
          <c:order val="1"/>
          <c:tx>
            <c:strRef>
              <c:f>Лист1!$C$1</c:f>
              <c:strCache>
                <c:ptCount val="1"/>
                <c:pt idx="0">
                  <c:v>2020</c:v>
                </c:pt>
              </c:strCache>
            </c:strRef>
          </c:tx>
          <c:spPr>
            <a:solidFill>
              <a:srgbClr val="FF0000"/>
            </a:solidFill>
          </c:spPr>
          <c:dLbls>
            <c:dLbl>
              <c:idx val="0"/>
              <c:layout>
                <c:manualLayout>
                  <c:x val="0.21306818181818238"/>
                  <c:y val="-2.9393753827311693E-2"/>
                </c:manualLayout>
              </c:layout>
              <c:showVal val="1"/>
            </c:dLbl>
            <c:spPr>
              <a:noFill/>
              <a:ln>
                <a:noFill/>
              </a:ln>
              <a:effectLst/>
            </c:spPr>
            <c:txPr>
              <a:bodyPr/>
              <a:lstStyle/>
              <a:p>
                <a:pPr>
                  <a:defRPr b="1">
                    <a:latin typeface="Times New Roman" pitchFamily="18" charset="0"/>
                    <a:cs typeface="Times New Roman" pitchFamily="18" charset="0"/>
                  </a:defRPr>
                </a:pPr>
                <a:endParaRPr lang="ru-RU"/>
              </a:p>
            </c:txPr>
            <c:showVal val="1"/>
            <c:extLst>
              <c:ext xmlns:c15="http://schemas.microsoft.com/office/drawing/2012/chart" uri="{CE6537A1-D6FC-4f65-9D91-7224C49458BB}">
                <c15:layout/>
                <c15:showLeaderLines val="0"/>
              </c:ext>
            </c:extLst>
          </c:dLbls>
          <c:cat>
            <c:strRef>
              <c:f>Лист1!$A$2</c:f>
              <c:strCache>
                <c:ptCount val="1"/>
                <c:pt idx="0">
                  <c:v>муниципальный долг</c:v>
                </c:pt>
              </c:strCache>
            </c:strRef>
          </c:cat>
          <c:val>
            <c:numRef>
              <c:f>Лист1!$C$2</c:f>
              <c:numCache>
                <c:formatCode>General</c:formatCode>
                <c:ptCount val="1"/>
                <c:pt idx="0">
                  <c:v>0</c:v>
                </c:pt>
              </c:numCache>
            </c:numRef>
          </c:val>
        </c:ser>
        <c:shape val="cylinder"/>
        <c:axId val="101500416"/>
        <c:axId val="101501952"/>
        <c:axId val="75558912"/>
      </c:bar3DChart>
      <c:catAx>
        <c:axId val="101500416"/>
        <c:scaling>
          <c:orientation val="minMax"/>
        </c:scaling>
        <c:axPos val="b"/>
        <c:numFmt formatCode="General" sourceLinked="1"/>
        <c:tickLblPos val="nextTo"/>
        <c:txPr>
          <a:bodyPr/>
          <a:lstStyle/>
          <a:p>
            <a:pPr>
              <a:defRPr b="1">
                <a:latin typeface="Times New Roman" pitchFamily="18" charset="0"/>
                <a:cs typeface="Times New Roman" pitchFamily="18" charset="0"/>
              </a:defRPr>
            </a:pPr>
            <a:endParaRPr lang="ru-RU"/>
          </a:p>
        </c:txPr>
        <c:crossAx val="101501952"/>
        <c:crosses val="autoZero"/>
        <c:auto val="1"/>
        <c:lblAlgn val="ctr"/>
        <c:lblOffset val="100"/>
      </c:catAx>
      <c:valAx>
        <c:axId val="101501952"/>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01500416"/>
        <c:crosses val="autoZero"/>
        <c:crossBetween val="between"/>
      </c:valAx>
      <c:serAx>
        <c:axId val="75558912"/>
        <c:scaling>
          <c:orientation val="minMax"/>
        </c:scaling>
        <c:axPos val="b"/>
        <c:numFmt formatCode="General" sourceLinked="1"/>
        <c:tickLblPos val="nextTo"/>
        <c:spPr>
          <a:ln w="3172">
            <a:solidFill>
              <a:srgbClr val="808080"/>
            </a:solidFill>
            <a:prstDash val="solid"/>
          </a:ln>
        </c:spPr>
        <c:txPr>
          <a:bodyPr rot="0" vert="horz"/>
          <a:lstStyle/>
          <a:p>
            <a:pPr>
              <a:defRPr sz="1798" b="1" i="0" u="none" strike="noStrike" baseline="0">
                <a:solidFill>
                  <a:srgbClr val="000000"/>
                </a:solidFill>
                <a:latin typeface="Times New Roman" pitchFamily="18" charset="0"/>
                <a:ea typeface="Calibri"/>
                <a:cs typeface="Times New Roman" pitchFamily="18" charset="0"/>
              </a:defRPr>
            </a:pPr>
            <a:endParaRPr lang="ru-RU"/>
          </a:p>
        </c:txPr>
        <c:crossAx val="101501952"/>
        <c:crosses val="autoZero"/>
        <c:tickLblSkip val="1"/>
        <c:tickMarkSkip val="1"/>
      </c:serAx>
      <c:spPr>
        <a:noFill/>
        <a:ln w="25374">
          <a:noFill/>
        </a:ln>
      </c:spPr>
    </c:plotArea>
    <c:plotVisOnly val="1"/>
    <c:dispBlanksAs val="gap"/>
  </c:chart>
  <c:txPr>
    <a:bodyPr/>
    <a:lstStyle/>
    <a:p>
      <a:pPr>
        <a:defRPr sz="1798"/>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a:pPr>
            <a:r>
              <a:rPr lang="ru-RU" b="1" dirty="0">
                <a:solidFill>
                  <a:srgbClr val="002060"/>
                </a:solidFill>
                <a:latin typeface="Times New Roman" pitchFamily="18" charset="0"/>
                <a:cs typeface="Times New Roman" pitchFamily="18" charset="0"/>
              </a:rPr>
              <a:t>2020 год</a:t>
            </a:r>
          </a:p>
        </c:rich>
      </c:tx>
      <c:layout/>
    </c:title>
    <c:plotArea>
      <c:layout/>
      <c:doughnutChart>
        <c:varyColors val="1"/>
        <c:ser>
          <c:idx val="0"/>
          <c:order val="0"/>
          <c:tx>
            <c:strRef>
              <c:f>Лист1!$B$1</c:f>
              <c:strCache>
                <c:ptCount val="1"/>
                <c:pt idx="0">
                  <c:v>2020 год</c:v>
                </c:pt>
              </c:strCache>
            </c:strRef>
          </c:tx>
          <c:explosion val="14"/>
          <c:dPt>
            <c:idx val="1"/>
            <c:explosion val="10"/>
          </c:dPt>
          <c:dLbls>
            <c:dLbl>
              <c:idx val="0"/>
              <c:layout>
                <c:manualLayout>
                  <c:x val="6.779661016949165E-2"/>
                  <c:y val="-0.20347916484662612"/>
                </c:manualLayout>
              </c:layout>
              <c:tx>
                <c:rich>
                  <a:bodyPr/>
                  <a:lstStyle/>
                  <a:p>
                    <a:r>
                      <a:rPr lang="ru-RU" sz="1400" dirty="0">
                        <a:latin typeface="Times New Roman" pitchFamily="18" charset="0"/>
                        <a:cs typeface="Times New Roman" pitchFamily="18" charset="0"/>
                      </a:rPr>
                      <a:t>Налоговые доходы; 275745,6; 31</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c:rich>
              </c:tx>
              <c:showVal val="1"/>
              <c:showCatName val="1"/>
              <c:showPercent val="1"/>
            </c:dLbl>
            <c:dLbl>
              <c:idx val="1"/>
              <c:layout>
                <c:manualLayout>
                  <c:x val="5.0847457627118745E-2"/>
                  <c:y val="0.18848596322634836"/>
                </c:manualLayout>
              </c:layout>
              <c:tx>
                <c:rich>
                  <a:bodyPr/>
                  <a:lstStyle/>
                  <a:p>
                    <a:r>
                      <a:rPr lang="ru-RU" sz="1400" dirty="0">
                        <a:latin typeface="Times New Roman" pitchFamily="18" charset="0"/>
                        <a:cs typeface="Times New Roman" pitchFamily="18" charset="0"/>
                      </a:rPr>
                      <a:t>Неналоговые доходы; 60609,7; 7%</a:t>
                    </a:r>
                  </a:p>
                </c:rich>
              </c:tx>
              <c:showVal val="1"/>
              <c:showCatName val="1"/>
              <c:showPercent val="1"/>
            </c:dLbl>
            <c:dLbl>
              <c:idx val="2"/>
              <c:layout>
                <c:manualLayout>
                  <c:x val="-8.7570621468926552E-2"/>
                  <c:y val="0.2163303118687129"/>
                </c:manualLayout>
              </c:layout>
              <c:tx>
                <c:rich>
                  <a:bodyPr/>
                  <a:lstStyle/>
                  <a:p>
                    <a:r>
                      <a:rPr lang="ru-RU" sz="1400" dirty="0">
                        <a:latin typeface="Times New Roman" pitchFamily="18" charset="0"/>
                        <a:cs typeface="Times New Roman" pitchFamily="18" charset="0"/>
                      </a:rPr>
                      <a:t>Безвозмездные поступления; 562523,8; 62%</a:t>
                    </a:r>
                  </a:p>
                </c:rich>
              </c:tx>
              <c:showVal val="1"/>
              <c:showCatName val="1"/>
              <c:showPercent val="1"/>
            </c:dLbl>
            <c:txPr>
              <a:bodyPr/>
              <a:lstStyle/>
              <a:p>
                <a:pPr>
                  <a:defRPr>
                    <a:solidFill>
                      <a:schemeClr val="tx1"/>
                    </a:solidFill>
                  </a:defRPr>
                </a:pPr>
                <a:endParaRPr lang="ru-RU"/>
              </a:p>
            </c:txPr>
            <c:showVal val="1"/>
            <c:showCatName val="1"/>
            <c:showPercent val="1"/>
            <c:showLeaderLines val="1"/>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275745.59999999998</c:v>
                </c:pt>
                <c:pt idx="1">
                  <c:v>60609.7</c:v>
                </c:pt>
                <c:pt idx="2">
                  <c:v>562523.80000000005</c:v>
                </c:pt>
              </c:numCache>
            </c:numRef>
          </c:val>
        </c:ser>
        <c:firstSliceAng val="0"/>
        <c:holeSize val="50"/>
      </c:doughnutChart>
    </c:plotArea>
    <c:plotVisOnly val="1"/>
  </c:chart>
  <c:spPr>
    <a:blipFill>
      <a:blip xmlns:r="http://schemas.openxmlformats.org/officeDocument/2006/relationships" r:embed="rId1"/>
      <a:tile tx="0" ty="0" sx="100000" sy="100000" flip="none" algn="tl"/>
    </a:blipFill>
  </c:spPr>
  <c:txPr>
    <a:bodyPr/>
    <a:lstStyle/>
    <a:p>
      <a:pPr>
        <a:defRPr sz="1800"/>
      </a:pPr>
      <a:endParaRPr lang="ru-RU"/>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a:pPr>
            <a:r>
              <a:rPr lang="ru-RU" dirty="0">
                <a:solidFill>
                  <a:srgbClr val="002060"/>
                </a:solidFill>
                <a:latin typeface="Times New Roman" pitchFamily="18" charset="0"/>
                <a:cs typeface="Times New Roman" pitchFamily="18" charset="0"/>
              </a:rPr>
              <a:t>2019 год</a:t>
            </a:r>
          </a:p>
        </c:rich>
      </c:tx>
      <c:layout/>
    </c:title>
    <c:plotArea>
      <c:layout/>
      <c:doughnutChart>
        <c:varyColors val="1"/>
        <c:ser>
          <c:idx val="0"/>
          <c:order val="0"/>
          <c:tx>
            <c:strRef>
              <c:f>Лист1!$B$1</c:f>
              <c:strCache>
                <c:ptCount val="1"/>
                <c:pt idx="0">
                  <c:v>2019 год</c:v>
                </c:pt>
              </c:strCache>
            </c:strRef>
          </c:tx>
          <c:explosion val="14"/>
          <c:dLbls>
            <c:dLbl>
              <c:idx val="0"/>
              <c:layout>
                <c:manualLayout>
                  <c:x val="5.5433595009919803E-2"/>
                  <c:y val="-0.22547267663107487"/>
                </c:manualLayout>
              </c:layout>
              <c:tx>
                <c:rich>
                  <a:bodyPr/>
                  <a:lstStyle/>
                  <a:p>
                    <a:r>
                      <a:rPr lang="ru-RU" sz="1400" dirty="0">
                        <a:solidFill>
                          <a:schemeClr val="tx1"/>
                        </a:solidFill>
                        <a:latin typeface="Times New Roman" pitchFamily="18" charset="0"/>
                        <a:cs typeface="Times New Roman" pitchFamily="18" charset="0"/>
                      </a:rPr>
                      <a:t>Налоговые доходы; 279685,3; 37%</a:t>
                    </a:r>
                  </a:p>
                </c:rich>
              </c:tx>
              <c:showVal val="1"/>
              <c:showCatName val="1"/>
              <c:showPercent val="1"/>
            </c:dLbl>
            <c:dLbl>
              <c:idx val="1"/>
              <c:layout>
                <c:manualLayout>
                  <c:x val="0.14879543923715344"/>
                  <c:y val="0.16693650096723844"/>
                </c:manualLayout>
              </c:layout>
              <c:tx>
                <c:rich>
                  <a:bodyPr/>
                  <a:lstStyle/>
                  <a:p>
                    <a:r>
                      <a:rPr lang="ru-RU" sz="1400" dirty="0">
                        <a:solidFill>
                          <a:schemeClr val="tx1"/>
                        </a:solidFill>
                        <a:latin typeface="Times New Roman" pitchFamily="18" charset="0"/>
                        <a:cs typeface="Times New Roman" pitchFamily="18" charset="0"/>
                      </a:rPr>
                      <a:t>Неналоговые доходы; 17921,2; 3%</a:t>
                    </a:r>
                  </a:p>
                </c:rich>
              </c:tx>
              <c:showVal val="1"/>
              <c:showCatName val="1"/>
              <c:showPercent val="1"/>
            </c:dLbl>
            <c:dLbl>
              <c:idx val="2"/>
              <c:layout>
                <c:manualLayout>
                  <c:x val="-3.5010691585212451E-2"/>
                  <c:y val="0.2623287872342327"/>
                </c:manualLayout>
              </c:layout>
              <c:tx>
                <c:rich>
                  <a:bodyPr/>
                  <a:lstStyle/>
                  <a:p>
                    <a:r>
                      <a:rPr lang="ru-RU" sz="1400" dirty="0">
                        <a:solidFill>
                          <a:schemeClr val="tx1"/>
                        </a:solidFill>
                        <a:latin typeface="Times New Roman" pitchFamily="18" charset="0"/>
                        <a:cs typeface="Times New Roman" pitchFamily="18" charset="0"/>
                      </a:rPr>
                      <a:t>Безвозмездные поступления; 452862,8; 60%</a:t>
                    </a:r>
                  </a:p>
                </c:rich>
              </c:tx>
              <c:showVal val="1"/>
              <c:showCatName val="1"/>
              <c:showPercent val="1"/>
            </c:dLbl>
            <c:showVal val="1"/>
            <c:showCatName val="1"/>
            <c:showPercent val="1"/>
            <c:showLeaderLines val="1"/>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279685.3</c:v>
                </c:pt>
                <c:pt idx="1">
                  <c:v>17921.2</c:v>
                </c:pt>
                <c:pt idx="2">
                  <c:v>452862.8</c:v>
                </c:pt>
              </c:numCache>
            </c:numRef>
          </c:val>
        </c:ser>
        <c:firstSliceAng val="0"/>
        <c:holeSize val="50"/>
      </c:doughnutChart>
    </c:plotArea>
    <c:plotVisOnly val="1"/>
  </c:chart>
  <c:spPr>
    <a:blipFill>
      <a:blip xmlns:r="http://schemas.openxmlformats.org/officeDocument/2006/relationships" r:embed="rId1"/>
      <a:tile tx="0" ty="0" sx="100000" sy="100000" flip="none" algn="tl"/>
    </a:blipFill>
  </c:spPr>
  <c:txPr>
    <a:bodyPr/>
    <a:lstStyle/>
    <a:p>
      <a:pPr>
        <a:defRPr sz="1800"/>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1.849274785177606E-2"/>
          <c:y val="7.9146995753625736E-4"/>
          <c:w val="0.91437658466830718"/>
          <c:h val="0.9992086043323285"/>
        </c:manualLayout>
      </c:layout>
      <c:pie3DChart>
        <c:varyColors val="1"/>
        <c:ser>
          <c:idx val="0"/>
          <c:order val="0"/>
          <c:tx>
            <c:strRef>
              <c:f>Лист1!$B$1</c:f>
              <c:strCache>
                <c:ptCount val="1"/>
                <c:pt idx="0">
                  <c:v>Доходы</c:v>
                </c:pt>
              </c:strCache>
            </c:strRef>
          </c:tx>
          <c:explosion val="25"/>
          <c:dPt>
            <c:idx val="0"/>
            <c:spPr>
              <a:solidFill>
                <a:srgbClr val="00CC00"/>
              </a:solidFill>
            </c:spPr>
          </c:dPt>
          <c:dPt>
            <c:idx val="1"/>
            <c:spPr>
              <a:solidFill>
                <a:srgbClr val="FF0000"/>
              </a:solidFill>
            </c:spPr>
          </c:dPt>
          <c:dPt>
            <c:idx val="2"/>
            <c:spPr>
              <a:solidFill>
                <a:srgbClr val="006600"/>
              </a:solidFill>
            </c:spPr>
          </c:dPt>
          <c:dPt>
            <c:idx val="3"/>
            <c:spPr>
              <a:solidFill>
                <a:srgbClr val="00B0F0"/>
              </a:solidFill>
            </c:spPr>
          </c:dPt>
          <c:dPt>
            <c:idx val="4"/>
            <c:spPr>
              <a:solidFill>
                <a:srgbClr val="00FF99"/>
              </a:solidFill>
            </c:spPr>
          </c:dPt>
          <c:dPt>
            <c:idx val="5"/>
            <c:spPr>
              <a:solidFill>
                <a:srgbClr val="FFFF00"/>
              </a:solidFill>
            </c:spPr>
          </c:dPt>
          <c:dPt>
            <c:idx val="6"/>
            <c:spPr>
              <a:solidFill>
                <a:srgbClr val="7030A0"/>
              </a:solidFill>
            </c:spPr>
          </c:dPt>
          <c:dPt>
            <c:idx val="7"/>
            <c:spPr>
              <a:solidFill>
                <a:srgbClr val="FF9900"/>
              </a:solidFill>
            </c:spPr>
          </c:dPt>
          <c:dPt>
            <c:idx val="8"/>
            <c:spPr>
              <a:solidFill>
                <a:schemeClr val="accent2">
                  <a:lumMod val="75000"/>
                </a:schemeClr>
              </a:solidFill>
            </c:spPr>
          </c:dPt>
          <c:dPt>
            <c:idx val="9"/>
            <c:spPr>
              <a:solidFill>
                <a:srgbClr val="FF33CC"/>
              </a:solidFill>
            </c:spPr>
          </c:dPt>
          <c:dLbls>
            <c:dLbl>
              <c:idx val="0"/>
              <c:layout>
                <c:manualLayout>
                  <c:x val="-1.918225785275952E-2"/>
                  <c:y val="1.4769246416856658E-2"/>
                </c:manualLayout>
              </c:layout>
              <c:showVal val="1"/>
              <c:showCatName val="1"/>
              <c:showPercent val="1"/>
            </c:dLbl>
            <c:dLbl>
              <c:idx val="2"/>
              <c:layout>
                <c:manualLayout>
                  <c:x val="-9.147752799751499E-2"/>
                  <c:y val="9.4323758507581582E-2"/>
                </c:manualLayout>
              </c:layout>
              <c:showVal val="1"/>
              <c:showCatName val="1"/>
              <c:showPercent val="1"/>
            </c:dLbl>
            <c:dLbl>
              <c:idx val="3"/>
              <c:layout>
                <c:manualLayout>
                  <c:x val="0.19712812443201738"/>
                  <c:y val="-0.1270888178805421"/>
                </c:manualLayout>
              </c:layout>
              <c:showVal val="1"/>
              <c:showCatName val="1"/>
              <c:showPercent val="1"/>
            </c:dLbl>
            <c:dLbl>
              <c:idx val="4"/>
              <c:layout>
                <c:manualLayout>
                  <c:x val="7.0546494250294202E-3"/>
                  <c:y val="5.9119608882330824E-2"/>
                </c:manualLayout>
              </c:layout>
              <c:showVal val="1"/>
              <c:showCatName val="1"/>
              <c:showPercent val="1"/>
            </c:dLbl>
            <c:dLbl>
              <c:idx val="5"/>
              <c:layout>
                <c:manualLayout>
                  <c:x val="6.5608239652773523E-3"/>
                  <c:y val="0.2684714507753781"/>
                </c:manualLayout>
              </c:layout>
              <c:showVal val="1"/>
              <c:showCatName val="1"/>
              <c:showPercent val="1"/>
            </c:dLbl>
            <c:dLbl>
              <c:idx val="6"/>
              <c:layout>
                <c:manualLayout>
                  <c:x val="0"/>
                  <c:y val="-2.3047124864319202E-2"/>
                </c:manualLayout>
              </c:layout>
              <c:showVal val="1"/>
              <c:showCatName val="1"/>
              <c:showPercent val="1"/>
            </c:dLbl>
            <c:dLbl>
              <c:idx val="7"/>
              <c:layout>
                <c:manualLayout>
                  <c:x val="0.11250054992936458"/>
                  <c:y val="-9.9255663635170757E-2"/>
                </c:manualLayout>
              </c:layout>
              <c:showVal val="1"/>
              <c:showCatName val="1"/>
              <c:showPercent val="1"/>
            </c:dLbl>
            <c:dLbl>
              <c:idx val="8"/>
              <c:layout>
                <c:manualLayout>
                  <c:x val="0.18652093131148959"/>
                  <c:y val="-2.6085452988989996E-2"/>
                </c:manualLayout>
              </c:layout>
              <c:showVal val="1"/>
              <c:showCatName val="1"/>
              <c:showPercent val="1"/>
            </c:dLbl>
            <c:dLbl>
              <c:idx val="9"/>
              <c:layout>
                <c:manualLayout>
                  <c:x val="0.22993124438683249"/>
                  <c:y val="7.058644041938282E-4"/>
                </c:manualLayout>
              </c:layout>
              <c:showVal val="1"/>
              <c:showCatName val="1"/>
              <c:showPercent val="1"/>
            </c:dLbl>
            <c:txPr>
              <a:bodyPr/>
              <a:lstStyle/>
              <a:p>
                <a:pPr>
                  <a:defRPr sz="1400" b="1">
                    <a:latin typeface="Times New Roman" pitchFamily="18" charset="0"/>
                    <a:cs typeface="Times New Roman" pitchFamily="18" charset="0"/>
                  </a:defRPr>
                </a:pPr>
                <a:endParaRPr lang="ru-RU"/>
              </a:p>
            </c:txPr>
            <c:showVal val="1"/>
            <c:showCatName val="1"/>
            <c:showPercent val="1"/>
            <c:showLeaderLines val="1"/>
          </c:dLbls>
          <c:cat>
            <c:strRef>
              <c:f>Лист1!$A$2:$A$11</c:f>
              <c:strCache>
                <c:ptCount val="10"/>
                <c:pt idx="0">
                  <c:v>НДФЛ</c:v>
                </c:pt>
                <c:pt idx="1">
                  <c:v>ЕНВД</c:v>
                </c:pt>
                <c:pt idx="2">
                  <c:v>Акцизы</c:v>
                </c:pt>
                <c:pt idx="3">
                  <c:v>НДПИ</c:v>
                </c:pt>
                <c:pt idx="4">
                  <c:v>Гос.пошлина</c:v>
                </c:pt>
                <c:pt idx="5">
                  <c:v>Доходы от использования имущества</c:v>
                </c:pt>
                <c:pt idx="6">
                  <c:v>Доходы от продажи</c:v>
                </c:pt>
                <c:pt idx="7">
                  <c:v>Плата за негативное воздействие на окружающую среду</c:v>
                </c:pt>
                <c:pt idx="8">
                  <c:v>Штрафы</c:v>
                </c:pt>
                <c:pt idx="9">
                  <c:v>Прочие неналоговые доходы</c:v>
                </c:pt>
              </c:strCache>
            </c:strRef>
          </c:cat>
          <c:val>
            <c:numRef>
              <c:f>Лист1!$B$2:$B$11</c:f>
              <c:numCache>
                <c:formatCode>General</c:formatCode>
                <c:ptCount val="10"/>
                <c:pt idx="0">
                  <c:v>102998.1</c:v>
                </c:pt>
                <c:pt idx="1">
                  <c:v>13263.6</c:v>
                </c:pt>
                <c:pt idx="2">
                  <c:v>11816.4</c:v>
                </c:pt>
                <c:pt idx="3">
                  <c:v>144655.9</c:v>
                </c:pt>
                <c:pt idx="4">
                  <c:v>3011.6</c:v>
                </c:pt>
                <c:pt idx="5">
                  <c:v>12070.4</c:v>
                </c:pt>
                <c:pt idx="6">
                  <c:v>1090.5999999999999</c:v>
                </c:pt>
                <c:pt idx="7">
                  <c:v>911.1</c:v>
                </c:pt>
                <c:pt idx="8">
                  <c:v>42938.9</c:v>
                </c:pt>
                <c:pt idx="9">
                  <c:v>3598.7</c:v>
                </c:pt>
              </c:numCache>
            </c:numRef>
          </c:val>
        </c:ser>
      </c:pie3DChart>
      <c:spPr>
        <a:noFill/>
        <a:ln w="25382">
          <a:noFill/>
        </a:ln>
      </c:spPr>
    </c:plotArea>
    <c:plotVisOnly val="1"/>
    <c:dispBlanksAs val="zero"/>
  </c:chart>
  <c:txPr>
    <a:bodyPr/>
    <a:lstStyle/>
    <a:p>
      <a:pPr>
        <a:defRPr sz="1797"/>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tx>
            <c:strRef>
              <c:f>Лист1!$B$1</c:f>
              <c:strCache>
                <c:ptCount val="1"/>
                <c:pt idx="0">
                  <c:v>Продажи</c:v>
                </c:pt>
              </c:strCache>
            </c:strRef>
          </c:tx>
          <c:explosion val="25"/>
          <c:dPt>
            <c:idx val="0"/>
            <c:spPr>
              <a:solidFill>
                <a:srgbClr val="0066FF"/>
              </a:solidFill>
            </c:spPr>
          </c:dPt>
          <c:dPt>
            <c:idx val="1"/>
            <c:spPr>
              <a:solidFill>
                <a:srgbClr val="FF0000"/>
              </a:solidFill>
            </c:spPr>
          </c:dPt>
          <c:dPt>
            <c:idx val="2"/>
            <c:spPr>
              <a:solidFill>
                <a:srgbClr val="FFC000"/>
              </a:solidFill>
            </c:spPr>
          </c:dPt>
          <c:dPt>
            <c:idx val="3"/>
            <c:spPr>
              <a:solidFill>
                <a:srgbClr val="00CC00"/>
              </a:solidFill>
            </c:spPr>
          </c:dPt>
          <c:dLbls>
            <c:dLbl>
              <c:idx val="0"/>
              <c:layout/>
              <c:tx>
                <c:rich>
                  <a:bodyPr/>
                  <a:lstStyle/>
                  <a:p>
                    <a:r>
                      <a:rPr lang="ru-RU" dirty="0"/>
                      <a:t>Дотации; 57387</a:t>
                    </a:r>
                    <a:r>
                      <a:rPr lang="ru-RU"/>
                      <a:t>; </a:t>
                    </a:r>
                    <a:r>
                      <a:rPr lang="ru-RU" smtClean="0"/>
                      <a:t>10,2%</a:t>
                    </a:r>
                    <a:endParaRPr lang="ru-RU" dirty="0"/>
                  </a:p>
                </c:rich>
              </c:tx>
              <c:showVal val="1"/>
              <c:showCatName val="1"/>
              <c:showPercent val="1"/>
            </c:dLbl>
            <c:dLbl>
              <c:idx val="1"/>
              <c:layout/>
              <c:tx>
                <c:rich>
                  <a:bodyPr/>
                  <a:lstStyle/>
                  <a:p>
                    <a:pPr>
                      <a:defRPr b="1">
                        <a:solidFill>
                          <a:srgbClr val="002060"/>
                        </a:solidFill>
                        <a:latin typeface="Times New Roman" pitchFamily="18" charset="0"/>
                        <a:cs typeface="Times New Roman" pitchFamily="18" charset="0"/>
                      </a:defRPr>
                    </a:pPr>
                    <a:r>
                      <a:rPr lang="ru-RU" dirty="0">
                        <a:solidFill>
                          <a:srgbClr val="002060"/>
                        </a:solidFill>
                      </a:rPr>
                      <a:t>Субсидии
</a:t>
                    </a:r>
                    <a:r>
                      <a:rPr lang="ru-RU" dirty="0" smtClean="0">
                        <a:solidFill>
                          <a:srgbClr val="002060"/>
                        </a:solidFill>
                      </a:rPr>
                      <a:t>127690,6</a:t>
                    </a:r>
                    <a:r>
                      <a:rPr lang="ru-RU" dirty="0">
                        <a:solidFill>
                          <a:srgbClr val="002060"/>
                        </a:solidFill>
                      </a:rPr>
                      <a:t>
</a:t>
                    </a:r>
                    <a:r>
                      <a:rPr lang="ru-RU" dirty="0" smtClean="0">
                        <a:solidFill>
                          <a:srgbClr val="002060"/>
                        </a:solidFill>
                      </a:rPr>
                      <a:t>22,7%</a:t>
                    </a:r>
                    <a:endParaRPr lang="ru-RU" dirty="0">
                      <a:solidFill>
                        <a:srgbClr val="002060"/>
                      </a:solidFill>
                    </a:endParaRPr>
                  </a:p>
                </c:rich>
              </c:tx>
              <c:spPr/>
              <c:extLst>
                <c:ext xmlns:c15="http://schemas.microsoft.com/office/drawing/2012/chart" uri="{CE6537A1-D6FC-4f65-9D91-7224C49458BB}"/>
              </c:extLst>
            </c:dLbl>
            <c:dLbl>
              <c:idx val="2"/>
              <c:layout/>
              <c:tx>
                <c:rich>
                  <a:bodyPr/>
                  <a:lstStyle/>
                  <a:p>
                    <a:pPr>
                      <a:defRPr b="1">
                        <a:solidFill>
                          <a:srgbClr val="002060"/>
                        </a:solidFill>
                        <a:latin typeface="Times New Roman" pitchFamily="18" charset="0"/>
                        <a:cs typeface="Times New Roman" pitchFamily="18" charset="0"/>
                      </a:defRPr>
                    </a:pPr>
                    <a:r>
                      <a:rPr lang="ru-RU" dirty="0">
                        <a:solidFill>
                          <a:srgbClr val="002060"/>
                        </a:solidFill>
                      </a:rPr>
                      <a:t>Субвенции
</a:t>
                    </a:r>
                    <a:r>
                      <a:rPr lang="ru-RU" dirty="0" smtClean="0">
                        <a:solidFill>
                          <a:srgbClr val="002060"/>
                        </a:solidFill>
                      </a:rPr>
                      <a:t>306335,5</a:t>
                    </a:r>
                    <a:r>
                      <a:rPr lang="ru-RU" dirty="0">
                        <a:solidFill>
                          <a:srgbClr val="002060"/>
                        </a:solidFill>
                      </a:rPr>
                      <a:t>
</a:t>
                    </a:r>
                    <a:r>
                      <a:rPr lang="ru-RU" dirty="0" smtClean="0">
                        <a:solidFill>
                          <a:srgbClr val="002060"/>
                        </a:solidFill>
                      </a:rPr>
                      <a:t>54,5%</a:t>
                    </a:r>
                    <a:endParaRPr lang="ru-RU" dirty="0">
                      <a:solidFill>
                        <a:srgbClr val="002060"/>
                      </a:solidFill>
                    </a:endParaRPr>
                  </a:p>
                </c:rich>
              </c:tx>
              <c:spPr/>
              <c:extLst>
                <c:ext xmlns:c15="http://schemas.microsoft.com/office/drawing/2012/chart" uri="{CE6537A1-D6FC-4f65-9D91-7224C49458BB}"/>
              </c:extLst>
            </c:dLbl>
            <c:dLbl>
              <c:idx val="3"/>
              <c:layout/>
              <c:tx>
                <c:rich>
                  <a:bodyPr/>
                  <a:lstStyle/>
                  <a:p>
                    <a:pPr>
                      <a:defRPr b="1">
                        <a:solidFill>
                          <a:srgbClr val="002060"/>
                        </a:solidFill>
                        <a:latin typeface="Times New Roman" pitchFamily="18" charset="0"/>
                        <a:cs typeface="Times New Roman" pitchFamily="18" charset="0"/>
                      </a:defRPr>
                    </a:pPr>
                    <a:r>
                      <a:rPr lang="ru-RU" dirty="0">
                        <a:solidFill>
                          <a:srgbClr val="002060"/>
                        </a:solidFill>
                      </a:rPr>
                      <a:t>Иные межбюджетные трансферты
</a:t>
                    </a:r>
                    <a:r>
                      <a:rPr lang="ru-RU" dirty="0" smtClean="0">
                        <a:solidFill>
                          <a:srgbClr val="002060"/>
                        </a:solidFill>
                      </a:rPr>
                      <a:t>71110,7</a:t>
                    </a:r>
                    <a:r>
                      <a:rPr lang="ru-RU" dirty="0">
                        <a:solidFill>
                          <a:srgbClr val="002060"/>
                        </a:solidFill>
                      </a:rPr>
                      <a:t>
</a:t>
                    </a:r>
                    <a:r>
                      <a:rPr lang="ru-RU" dirty="0" smtClean="0">
                        <a:solidFill>
                          <a:srgbClr val="002060"/>
                        </a:solidFill>
                      </a:rPr>
                      <a:t>12,6%</a:t>
                    </a:r>
                    <a:endParaRPr lang="ru-RU" dirty="0">
                      <a:solidFill>
                        <a:srgbClr val="002060"/>
                      </a:solidFill>
                    </a:endParaRPr>
                  </a:p>
                </c:rich>
              </c:tx>
              <c:spPr/>
              <c:extLst>
                <c:ext xmlns:c15="http://schemas.microsoft.com/office/drawing/2012/chart" uri="{CE6537A1-D6FC-4f65-9D91-7224C49458BB}"/>
              </c:extLst>
            </c:dLbl>
            <c:spPr>
              <a:noFill/>
              <a:ln>
                <a:noFill/>
              </a:ln>
              <a:effectLst/>
            </c:spPr>
            <c:txPr>
              <a:bodyPr/>
              <a:lstStyle/>
              <a:p>
                <a:pPr>
                  <a:defRPr b="1">
                    <a:solidFill>
                      <a:srgbClr val="002060"/>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General</c:formatCode>
                <c:ptCount val="4"/>
                <c:pt idx="0">
                  <c:v>57387</c:v>
                </c:pt>
                <c:pt idx="1">
                  <c:v>127690.6</c:v>
                </c:pt>
                <c:pt idx="2">
                  <c:v>306335.5</c:v>
                </c:pt>
                <c:pt idx="3">
                  <c:v>71110.7</c:v>
                </c:pt>
              </c:numCache>
            </c:numRef>
          </c:val>
        </c:ser>
      </c:pie3DChart>
      <c:spPr>
        <a:noFill/>
        <a:ln w="25392">
          <a:noFill/>
        </a:ln>
      </c:spPr>
    </c:plotArea>
    <c:plotVisOnly val="1"/>
    <c:dispBlanksAs val="zero"/>
  </c:chart>
  <c:txPr>
    <a:bodyPr/>
    <a:lstStyle/>
    <a:p>
      <a:pPr>
        <a:defRPr sz="1798"/>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34"/>
  <c:chart>
    <c:view3D>
      <c:depthPercent val="100"/>
      <c:perspective val="30"/>
    </c:view3D>
    <c:floor>
      <c:spPr>
        <a:blipFill>
          <a:blip xmlns:r="http://schemas.openxmlformats.org/officeDocument/2006/relationships" r:embed="rId1"/>
          <a:tile tx="0" ty="0" sx="100000" sy="100000" flip="none" algn="tl"/>
        </a:blipFill>
      </c:spPr>
    </c:floor>
    <c:sideWall>
      <c:spPr>
        <a:blipFill>
          <a:blip xmlns:r="http://schemas.openxmlformats.org/officeDocument/2006/relationships" r:embed="rId1"/>
          <a:tile tx="0" ty="0" sx="100000" sy="100000" flip="none" algn="tl"/>
        </a:blipFill>
      </c:spPr>
    </c:sideWall>
    <c:backWall>
      <c:spPr>
        <a:blipFill>
          <a:blip xmlns:r="http://schemas.openxmlformats.org/officeDocument/2006/relationships" r:embed="rId1"/>
          <a:tile tx="0" ty="0" sx="100000" sy="100000" flip="none" algn="tl"/>
        </a:blipFill>
      </c:spPr>
    </c:backWall>
    <c:plotArea>
      <c:layout>
        <c:manualLayout>
          <c:layoutTarget val="inner"/>
          <c:xMode val="edge"/>
          <c:yMode val="edge"/>
          <c:x val="0.10797719639883695"/>
          <c:y val="2.3873018043019122E-2"/>
          <c:w val="0.89202280360116271"/>
          <c:h val="0.83144978072738918"/>
        </c:manualLayout>
      </c:layout>
      <c:bar3DChart>
        <c:barDir val="col"/>
        <c:grouping val="clustered"/>
        <c:ser>
          <c:idx val="0"/>
          <c:order val="0"/>
          <c:tx>
            <c:strRef>
              <c:f>Лист1!$B$1</c:f>
              <c:strCache>
                <c:ptCount val="1"/>
                <c:pt idx="0">
                  <c:v>2019 год</c:v>
                </c:pt>
              </c:strCache>
            </c:strRef>
          </c:tx>
          <c:spPr>
            <a:solidFill>
              <a:srgbClr val="FFC000"/>
            </a:solidFill>
          </c:spPr>
          <c:dLbls>
            <c:dLbl>
              <c:idx val="0"/>
              <c:layout>
                <c:manualLayout>
                  <c:x val="-2.5806451612903236E-2"/>
                  <c:y val="-1.8470420149337766E-2"/>
                </c:manualLayout>
              </c:layout>
              <c:tx>
                <c:rich>
                  <a:bodyPr/>
                  <a:lstStyle/>
                  <a:p>
                    <a:pPr>
                      <a:defRPr b="1">
                        <a:solidFill>
                          <a:srgbClr val="FFC000"/>
                        </a:solidFill>
                        <a:latin typeface="Times New Roman" pitchFamily="18" charset="0"/>
                        <a:cs typeface="Times New Roman" pitchFamily="18" charset="0"/>
                      </a:defRPr>
                    </a:pPr>
                    <a:r>
                      <a:rPr lang="ru-RU" b="1" dirty="0" smtClean="0">
                        <a:solidFill>
                          <a:srgbClr val="FFC000"/>
                        </a:solidFill>
                        <a:latin typeface="Times New Roman" pitchFamily="18" charset="0"/>
                        <a:cs typeface="Times New Roman" pitchFamily="18" charset="0"/>
                      </a:rPr>
                      <a:t>72458,0</a:t>
                    </a:r>
                    <a:endParaRPr lang="en-US" b="1" dirty="0">
                      <a:solidFill>
                        <a:srgbClr val="FFC0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1"/>
              <c:layout>
                <c:manualLayout>
                  <c:x val="-2.0833333333333395E-2"/>
                  <c:y val="-1.4814770376058531E-2"/>
                </c:manualLayout>
              </c:layout>
              <c:tx>
                <c:rich>
                  <a:bodyPr/>
                  <a:lstStyle/>
                  <a:p>
                    <a:pPr>
                      <a:defRPr b="1">
                        <a:solidFill>
                          <a:srgbClr val="FFC000"/>
                        </a:solidFill>
                        <a:latin typeface="Times New Roman" pitchFamily="18" charset="0"/>
                        <a:cs typeface="Times New Roman" pitchFamily="18" charset="0"/>
                      </a:defRPr>
                    </a:pPr>
                    <a:r>
                      <a:rPr lang="ru-RU" b="1" dirty="0" smtClean="0">
                        <a:solidFill>
                          <a:srgbClr val="FFC000"/>
                        </a:solidFill>
                        <a:latin typeface="Times New Roman" pitchFamily="18" charset="0"/>
                        <a:cs typeface="Times New Roman" pitchFamily="18" charset="0"/>
                      </a:rPr>
                      <a:t>78268,7</a:t>
                    </a:r>
                    <a:endParaRPr lang="en-US" b="1" dirty="0">
                      <a:solidFill>
                        <a:srgbClr val="FFC0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2"/>
              <c:layout>
                <c:manualLayout>
                  <c:x val="-2.0071684587813766E-2"/>
                  <c:y val="-2.3088025186672211E-3"/>
                </c:manualLayout>
              </c:layout>
              <c:tx>
                <c:rich>
                  <a:bodyPr/>
                  <a:lstStyle/>
                  <a:p>
                    <a:pPr>
                      <a:defRPr b="1">
                        <a:solidFill>
                          <a:srgbClr val="FFC000"/>
                        </a:solidFill>
                        <a:latin typeface="Times New Roman" pitchFamily="18" charset="0"/>
                        <a:cs typeface="Times New Roman" pitchFamily="18" charset="0"/>
                      </a:defRPr>
                    </a:pPr>
                    <a:r>
                      <a:rPr lang="ru-RU" b="1" dirty="0" smtClean="0">
                        <a:solidFill>
                          <a:srgbClr val="FFC000"/>
                        </a:solidFill>
                        <a:latin typeface="Times New Roman" pitchFamily="18" charset="0"/>
                        <a:cs typeface="Times New Roman" pitchFamily="18" charset="0"/>
                      </a:rPr>
                      <a:t>274898,8</a:t>
                    </a:r>
                    <a:endParaRPr lang="en-US" b="1" dirty="0">
                      <a:solidFill>
                        <a:srgbClr val="FFC0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3"/>
              <c:layout>
                <c:manualLayout>
                  <c:x val="-3.5842293906810055E-2"/>
                  <c:y val="-4.6176050373344275E-2"/>
                </c:manualLayout>
              </c:layout>
              <c:spPr/>
              <c:txPr>
                <a:bodyPr/>
                <a:lstStyle/>
                <a:p>
                  <a:pPr>
                    <a:defRPr b="1">
                      <a:solidFill>
                        <a:srgbClr val="FFC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FFC0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Межбюджетные трансферты</c:v>
                </c:pt>
              </c:strCache>
            </c:strRef>
          </c:cat>
          <c:val>
            <c:numRef>
              <c:f>Лист1!$B$2:$B$5</c:f>
              <c:numCache>
                <c:formatCode>General</c:formatCode>
                <c:ptCount val="4"/>
                <c:pt idx="0">
                  <c:v>72458</c:v>
                </c:pt>
                <c:pt idx="1">
                  <c:v>78268.7</c:v>
                </c:pt>
                <c:pt idx="2">
                  <c:v>274898.8</c:v>
                </c:pt>
                <c:pt idx="3">
                  <c:v>27237.3</c:v>
                </c:pt>
              </c:numCache>
            </c:numRef>
          </c:val>
        </c:ser>
        <c:ser>
          <c:idx val="1"/>
          <c:order val="1"/>
          <c:tx>
            <c:strRef>
              <c:f>Лист1!$C$1</c:f>
              <c:strCache>
                <c:ptCount val="1"/>
                <c:pt idx="0">
                  <c:v>2020 год</c:v>
                </c:pt>
              </c:strCache>
            </c:strRef>
          </c:tx>
          <c:spPr>
            <a:solidFill>
              <a:srgbClr val="00CC00"/>
            </a:solidFill>
          </c:spPr>
          <c:dLbls>
            <c:dLbl>
              <c:idx val="0"/>
              <c:layout>
                <c:manualLayout>
                  <c:x val="4.7535870516185477E-2"/>
                  <c:y val="-9.2736796356733028E-2"/>
                </c:manualLayout>
              </c:layout>
              <c:tx>
                <c:rich>
                  <a:bodyPr/>
                  <a:lstStyle/>
                  <a:p>
                    <a:pPr>
                      <a:defRPr>
                        <a:solidFill>
                          <a:srgbClr val="006600"/>
                        </a:solidFill>
                      </a:defRPr>
                    </a:pPr>
                    <a:r>
                      <a:rPr lang="ru-RU" b="1" dirty="0" smtClean="0">
                        <a:solidFill>
                          <a:srgbClr val="006600"/>
                        </a:solidFill>
                        <a:latin typeface="Times New Roman" pitchFamily="18" charset="0"/>
                        <a:cs typeface="Times New Roman" pitchFamily="18" charset="0"/>
                      </a:rPr>
                      <a:t>57387,0</a:t>
                    </a:r>
                    <a:endParaRPr lang="en-US" b="1" dirty="0">
                      <a:solidFill>
                        <a:srgbClr val="0066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1"/>
              <c:layout>
                <c:manualLayout>
                  <c:x val="5.7347670250896397E-2"/>
                  <c:y val="-3.4632037780008326E-2"/>
                </c:manualLayout>
              </c:layout>
              <c:tx>
                <c:rich>
                  <a:bodyPr/>
                  <a:lstStyle/>
                  <a:p>
                    <a:pPr>
                      <a:defRPr>
                        <a:solidFill>
                          <a:srgbClr val="006600"/>
                        </a:solidFill>
                      </a:defRPr>
                    </a:pPr>
                    <a:r>
                      <a:rPr lang="ru-RU" b="1" dirty="0" smtClean="0">
                        <a:solidFill>
                          <a:srgbClr val="006600"/>
                        </a:solidFill>
                        <a:latin typeface="Times New Roman" pitchFamily="18" charset="0"/>
                        <a:cs typeface="Times New Roman" pitchFamily="18" charset="0"/>
                      </a:rPr>
                      <a:t>127690,6</a:t>
                    </a:r>
                    <a:endParaRPr lang="en-US" b="1" dirty="0">
                      <a:solidFill>
                        <a:srgbClr val="0066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2"/>
              <c:layout>
                <c:manualLayout>
                  <c:x val="6.1648745519712951E-2"/>
                  <c:y val="0"/>
                </c:manualLayout>
              </c:layout>
              <c:tx>
                <c:rich>
                  <a:bodyPr/>
                  <a:lstStyle/>
                  <a:p>
                    <a:pPr>
                      <a:defRPr>
                        <a:solidFill>
                          <a:srgbClr val="006600"/>
                        </a:solidFill>
                      </a:defRPr>
                    </a:pPr>
                    <a:r>
                      <a:rPr lang="ru-RU" b="1" dirty="0" smtClean="0">
                        <a:solidFill>
                          <a:srgbClr val="006600"/>
                        </a:solidFill>
                        <a:latin typeface="Times New Roman" pitchFamily="18" charset="0"/>
                        <a:cs typeface="Times New Roman" pitchFamily="18" charset="0"/>
                      </a:rPr>
                      <a:t>306335,5</a:t>
                    </a:r>
                    <a:endParaRPr lang="en-US" b="1" dirty="0">
                      <a:solidFill>
                        <a:srgbClr val="006600"/>
                      </a:solidFill>
                      <a:latin typeface="Times New Roman" pitchFamily="18" charset="0"/>
                      <a:cs typeface="Times New Roman" pitchFamily="18" charset="0"/>
                    </a:endParaRPr>
                  </a:p>
                </c:rich>
              </c:tx>
              <c:spPr/>
              <c:extLst>
                <c:ext xmlns:c15="http://schemas.microsoft.com/office/drawing/2012/chart" uri="{CE6537A1-D6FC-4f65-9D91-7224C49458BB}"/>
              </c:extLst>
            </c:dLbl>
            <c:dLbl>
              <c:idx val="3"/>
              <c:layout>
                <c:manualLayout>
                  <c:x val="2.0071684587813748E-2"/>
                  <c:y val="-3.0014432742673892E-2"/>
                </c:manualLayout>
              </c:layout>
              <c:spPr/>
              <c:txPr>
                <a:bodyPr/>
                <a:lstStyle/>
                <a:p>
                  <a:pPr>
                    <a:defRPr b="1">
                      <a:solidFill>
                        <a:srgbClr val="0066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a:solidFill>
                      <a:srgbClr val="006600"/>
                    </a:solidFill>
                  </a:defRPr>
                </a:pPr>
                <a:endParaRPr lang="ru-RU"/>
              </a:p>
            </c:txPr>
            <c:showVal val="1"/>
            <c:extLs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Межбюджетные трансферты</c:v>
                </c:pt>
              </c:strCache>
            </c:strRef>
          </c:cat>
          <c:val>
            <c:numRef>
              <c:f>Лист1!$C$2:$C$5</c:f>
              <c:numCache>
                <c:formatCode>General</c:formatCode>
                <c:ptCount val="4"/>
                <c:pt idx="0">
                  <c:v>57387</c:v>
                </c:pt>
                <c:pt idx="1">
                  <c:v>127690.6</c:v>
                </c:pt>
                <c:pt idx="2">
                  <c:v>306335.5</c:v>
                </c:pt>
                <c:pt idx="3">
                  <c:v>71110.7</c:v>
                </c:pt>
              </c:numCache>
            </c:numRef>
          </c:val>
        </c:ser>
        <c:shape val="box"/>
        <c:axId val="100760576"/>
        <c:axId val="100786944"/>
        <c:axId val="0"/>
      </c:bar3DChart>
      <c:catAx>
        <c:axId val="100760576"/>
        <c:scaling>
          <c:orientation val="minMax"/>
        </c:scaling>
        <c:axPos val="b"/>
        <c:numFmt formatCode="General" sourceLinked="1"/>
        <c:tickLblPos val="nextTo"/>
        <c:txPr>
          <a:bodyPr/>
          <a:lstStyle/>
          <a:p>
            <a:pPr>
              <a:defRPr sz="1399" b="1">
                <a:solidFill>
                  <a:srgbClr val="002060"/>
                </a:solidFill>
                <a:latin typeface="Times New Roman" pitchFamily="18" charset="0"/>
                <a:cs typeface="Times New Roman" pitchFamily="18" charset="0"/>
              </a:defRPr>
            </a:pPr>
            <a:endParaRPr lang="ru-RU"/>
          </a:p>
        </c:txPr>
        <c:crossAx val="100786944"/>
        <c:crosses val="autoZero"/>
        <c:auto val="1"/>
        <c:lblAlgn val="ctr"/>
        <c:lblOffset val="100"/>
      </c:catAx>
      <c:valAx>
        <c:axId val="100786944"/>
        <c:scaling>
          <c:orientation val="minMax"/>
        </c:scaling>
        <c:axPos val="l"/>
        <c:majorGridlines/>
        <c:numFmt formatCode="General" sourceLinked="1"/>
        <c:tickLblPos val="nextTo"/>
        <c:txPr>
          <a:bodyPr/>
          <a:lstStyle/>
          <a:p>
            <a:pPr>
              <a:defRPr b="1">
                <a:solidFill>
                  <a:srgbClr val="002060"/>
                </a:solidFill>
                <a:latin typeface="Times New Roman" pitchFamily="18" charset="0"/>
                <a:cs typeface="Times New Roman" pitchFamily="18" charset="0"/>
              </a:defRPr>
            </a:pPr>
            <a:endParaRPr lang="ru-RU"/>
          </a:p>
        </c:txPr>
        <c:crossAx val="100760576"/>
        <c:crosses val="autoZero"/>
        <c:crossBetween val="between"/>
      </c:valAx>
      <c:spPr>
        <a:blipFill>
          <a:blip xmlns:r="http://schemas.openxmlformats.org/officeDocument/2006/relationships" r:embed="rId1"/>
          <a:tile tx="0" ty="0" sx="100000" sy="100000" flip="none" algn="tl"/>
        </a:blipFill>
      </c:spPr>
    </c:plotArea>
    <c:legend>
      <c:legendPos val="b"/>
      <c:layout/>
      <c:txPr>
        <a:bodyPr/>
        <a:lstStyle/>
        <a:p>
          <a:pPr>
            <a:defRPr b="1">
              <a:solidFill>
                <a:srgbClr val="002060"/>
              </a:solidFill>
              <a:latin typeface="Times New Roman" pitchFamily="18" charset="0"/>
              <a:cs typeface="Times New Roman" pitchFamily="18" charset="0"/>
            </a:defRPr>
          </a:pPr>
          <a:endParaRPr lang="ru-RU"/>
        </a:p>
      </c:txPr>
    </c:legend>
    <c:plotVisOnly val="1"/>
    <c:dispBlanksAs val="gap"/>
  </c:chart>
  <c:spPr>
    <a:gradFill>
      <a:gsLst>
        <a:gs pos="0">
          <a:srgbClr val="8488C4"/>
        </a:gs>
        <a:gs pos="53000">
          <a:srgbClr val="D4DEFF"/>
        </a:gs>
        <a:gs pos="83000">
          <a:srgbClr val="D4DEFF"/>
        </a:gs>
        <a:gs pos="100000">
          <a:srgbClr val="96AB94"/>
        </a:gs>
      </a:gsLst>
      <a:lin ang="10800000" scaled="0"/>
    </a:gradFill>
  </c:spPr>
  <c:txPr>
    <a:bodyPr/>
    <a:lstStyle/>
    <a:p>
      <a:pPr>
        <a:defRPr sz="1798"/>
      </a:pPr>
      <a:endParaRPr lang="ru-RU"/>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0.10526315789473686"/>
          <c:y val="1.4414414414414415E-2"/>
          <c:w val="0.75725026852846544"/>
          <c:h val="0.85045045045045065"/>
        </c:manualLayout>
      </c:layout>
      <c:bar3DChart>
        <c:barDir val="col"/>
        <c:grouping val="clustered"/>
        <c:ser>
          <c:idx val="0"/>
          <c:order val="0"/>
          <c:tx>
            <c:strRef>
              <c:f>Лист1!$B$1</c:f>
              <c:strCache>
                <c:ptCount val="1"/>
                <c:pt idx="0">
                  <c:v>План</c:v>
                </c:pt>
              </c:strCache>
            </c:strRef>
          </c:tx>
          <c:spPr>
            <a:solidFill>
              <a:srgbClr val="00B0F0"/>
            </a:solidFill>
          </c:spPr>
          <c:dLbls>
            <c:dLbl>
              <c:idx val="0"/>
              <c:layout>
                <c:manualLayout>
                  <c:x val="-3.4972304413257015E-2"/>
                  <c:y val="-3.9999720036955122E-2"/>
                </c:manualLayout>
              </c:layout>
              <c:spPr/>
              <c:txPr>
                <a:bodyPr/>
                <a:lstStyle/>
                <a:p>
                  <a:pPr>
                    <a:defRPr b="1">
                      <a:solidFill>
                        <a:srgbClr val="00B0F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dLbl>
              <c:idx val="1"/>
              <c:layout>
                <c:manualLayout>
                  <c:x val="-3.4972304413257015E-2"/>
                  <c:y val="-1.9999860018477644E-2"/>
                </c:manualLayout>
              </c:layout>
              <c:spPr/>
              <c:txPr>
                <a:bodyPr/>
                <a:lstStyle/>
                <a:p>
                  <a:pPr>
                    <a:defRPr b="1">
                      <a:solidFill>
                        <a:srgbClr val="00B0F0"/>
                      </a:solidFill>
                      <a:latin typeface="Times New Roman" pitchFamily="18" charset="0"/>
                      <a:cs typeface="Times New Roman" pitchFamily="18" charset="0"/>
                    </a:defRPr>
                  </a:pPr>
                  <a:endParaRPr lang="ru-RU"/>
                </a:p>
              </c:txPr>
              <c:showVal val="1"/>
              <c:extLst>
                <c:ext xmlns:c15="http://schemas.microsoft.com/office/drawing/2012/chart" uri="{CE6537A1-D6FC-4f65-9D91-7224C49458BB}"/>
              </c:extLst>
            </c:dLbl>
            <c:spPr>
              <a:noFill/>
              <a:ln>
                <a:noFill/>
              </a:ln>
              <a:effectLst/>
            </c:spPr>
            <c:txPr>
              <a:bodyPr/>
              <a:lstStyle/>
              <a:p>
                <a:pPr>
                  <a:defRPr b="1">
                    <a:solidFill>
                      <a:srgbClr val="00B0F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Лист1!$A$2:$A$3</c:f>
              <c:strCache>
                <c:ptCount val="2"/>
                <c:pt idx="0">
                  <c:v>2019 год</c:v>
                </c:pt>
                <c:pt idx="1">
                  <c:v>2020 год</c:v>
                </c:pt>
              </c:strCache>
            </c:strRef>
          </c:cat>
          <c:val>
            <c:numRef>
              <c:f>Лист1!$B$2:$B$3</c:f>
              <c:numCache>
                <c:formatCode>General</c:formatCode>
                <c:ptCount val="2"/>
                <c:pt idx="0">
                  <c:v>755009.2</c:v>
                </c:pt>
                <c:pt idx="1">
                  <c:v>889369.5</c:v>
                </c:pt>
              </c:numCache>
            </c:numRef>
          </c:val>
        </c:ser>
        <c:ser>
          <c:idx val="1"/>
          <c:order val="1"/>
          <c:tx>
            <c:strRef>
              <c:f>Лист1!$C$1</c:f>
              <c:strCache>
                <c:ptCount val="1"/>
                <c:pt idx="0">
                  <c:v>Факт</c:v>
                </c:pt>
              </c:strCache>
            </c:strRef>
          </c:tx>
          <c:spPr>
            <a:solidFill>
              <a:srgbClr val="FF9900"/>
            </a:solidFill>
          </c:spPr>
          <c:dLbls>
            <c:dLbl>
              <c:idx val="0"/>
              <c:layout>
                <c:manualLayout>
                  <c:x val="3.3515125062704605E-2"/>
                  <c:y val="-5.5555166717993217E-2"/>
                </c:manualLayout>
              </c:layout>
              <c:tx>
                <c:rich>
                  <a:bodyPr/>
                  <a:lstStyle/>
                  <a:p>
                    <a:pPr>
                      <a:defRPr b="1">
                        <a:solidFill>
                          <a:srgbClr val="FF9900"/>
                        </a:solidFill>
                        <a:latin typeface="Times New Roman" pitchFamily="18" charset="0"/>
                        <a:cs typeface="Times New Roman" pitchFamily="18" charset="0"/>
                      </a:defRPr>
                    </a:pPr>
                    <a:r>
                      <a:rPr lang="ru-RU" dirty="0" smtClean="0">
                        <a:solidFill>
                          <a:srgbClr val="FF9900"/>
                        </a:solidFill>
                      </a:rPr>
                      <a:t>721601,0</a:t>
                    </a:r>
                    <a:endParaRPr lang="en-US" dirty="0">
                      <a:solidFill>
                        <a:srgbClr val="FF9900"/>
                      </a:solidFill>
                    </a:endParaRPr>
                  </a:p>
                </c:rich>
              </c:tx>
              <c:spPr/>
              <c:extLst>
                <c:ext xmlns:c15="http://schemas.microsoft.com/office/drawing/2012/chart" uri="{CE6537A1-D6FC-4f65-9D91-7224C49458BB}"/>
              </c:extLst>
            </c:dLbl>
            <c:dLbl>
              <c:idx val="1"/>
              <c:layout>
                <c:manualLayout>
                  <c:x val="2.6229228309942735E-2"/>
                  <c:y val="-2.8888686693356487E-2"/>
                </c:manualLayout>
              </c:layout>
              <c:tx>
                <c:rich>
                  <a:bodyPr/>
                  <a:lstStyle/>
                  <a:p>
                    <a:pPr>
                      <a:defRPr b="1">
                        <a:solidFill>
                          <a:srgbClr val="FF9900"/>
                        </a:solidFill>
                        <a:latin typeface="Times New Roman" pitchFamily="18" charset="0"/>
                        <a:cs typeface="Times New Roman" pitchFamily="18" charset="0"/>
                      </a:defRPr>
                    </a:pPr>
                    <a:r>
                      <a:rPr lang="ru-RU" dirty="0" smtClean="0">
                        <a:solidFill>
                          <a:srgbClr val="FF9900"/>
                        </a:solidFill>
                      </a:rPr>
                      <a:t>850375,6</a:t>
                    </a:r>
                    <a:endParaRPr lang="en-US" dirty="0">
                      <a:solidFill>
                        <a:srgbClr val="FF9900"/>
                      </a:solidFill>
                    </a:endParaRPr>
                  </a:p>
                </c:rich>
              </c:tx>
              <c:spPr/>
              <c:extLst>
                <c:ext xmlns:c15="http://schemas.microsoft.com/office/drawing/2012/chart" uri="{CE6537A1-D6FC-4f65-9D91-7224C49458BB}"/>
              </c:extLst>
            </c:dLbl>
            <c:spPr>
              <a:noFill/>
              <a:ln>
                <a:noFill/>
              </a:ln>
              <a:effectLst/>
            </c:spPr>
            <c:txPr>
              <a:bodyPr/>
              <a:lstStyle/>
              <a:p>
                <a:pPr>
                  <a:defRPr b="1">
                    <a:solidFill>
                      <a:srgbClr val="FF9900"/>
                    </a:solidFill>
                    <a:latin typeface="Times New Roman" pitchFamily="18" charset="0"/>
                    <a:cs typeface="Times New Roman" pitchFamily="18" charset="0"/>
                  </a:defRPr>
                </a:pPr>
                <a:endParaRPr lang="ru-RU"/>
              </a:p>
            </c:txPr>
            <c:showVal val="1"/>
            <c:extLst>
              <c:ext xmlns:c15="http://schemas.microsoft.com/office/drawing/2012/chart" uri="{CE6537A1-D6FC-4f65-9D91-7224C49458BB}">
                <c15:showLeaderLines val="0"/>
              </c:ext>
            </c:extLst>
          </c:dLbls>
          <c:cat>
            <c:strRef>
              <c:f>Лист1!$A$2:$A$3</c:f>
              <c:strCache>
                <c:ptCount val="2"/>
                <c:pt idx="0">
                  <c:v>2019 год</c:v>
                </c:pt>
                <c:pt idx="1">
                  <c:v>2020 год</c:v>
                </c:pt>
              </c:strCache>
            </c:strRef>
          </c:cat>
          <c:val>
            <c:numRef>
              <c:f>Лист1!$C$2:$C$3</c:f>
              <c:numCache>
                <c:formatCode>General</c:formatCode>
                <c:ptCount val="2"/>
                <c:pt idx="0">
                  <c:v>721601</c:v>
                </c:pt>
                <c:pt idx="1">
                  <c:v>850375.6</c:v>
                </c:pt>
              </c:numCache>
            </c:numRef>
          </c:val>
        </c:ser>
        <c:shape val="cylinder"/>
        <c:axId val="99633024"/>
        <c:axId val="99634560"/>
        <c:axId val="0"/>
      </c:bar3DChart>
      <c:catAx>
        <c:axId val="99633024"/>
        <c:scaling>
          <c:orientation val="minMax"/>
        </c:scaling>
        <c:axPos val="b"/>
        <c:numFmt formatCode="General" sourceLinked="1"/>
        <c:tickLblPos val="nextTo"/>
        <c:txPr>
          <a:bodyPr/>
          <a:lstStyle/>
          <a:p>
            <a:pPr>
              <a:defRPr sz="2044">
                <a:latin typeface="Times New Roman" pitchFamily="18" charset="0"/>
                <a:cs typeface="Times New Roman" pitchFamily="18" charset="0"/>
              </a:defRPr>
            </a:pPr>
            <a:endParaRPr lang="ru-RU"/>
          </a:p>
        </c:txPr>
        <c:crossAx val="99634560"/>
        <c:crosses val="autoZero"/>
        <c:auto val="1"/>
        <c:lblAlgn val="ctr"/>
        <c:lblOffset val="100"/>
      </c:catAx>
      <c:valAx>
        <c:axId val="99634560"/>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99633024"/>
        <c:crosses val="autoZero"/>
        <c:crossBetween val="between"/>
      </c:valAx>
      <c:spPr>
        <a:blipFill>
          <a:blip xmlns:r="http://schemas.openxmlformats.org/officeDocument/2006/relationships" r:embed="rId1"/>
          <a:tile tx="0" ty="0" sx="100000" sy="100000" flip="none" algn="tl"/>
        </a:blipFill>
        <a:ln w="25967">
          <a:noFill/>
        </a:ln>
      </c:spPr>
    </c:plotArea>
    <c:legend>
      <c:legendPos val="r"/>
      <c:layout>
        <c:manualLayout>
          <c:xMode val="edge"/>
          <c:yMode val="edge"/>
          <c:x val="0.87534335993747969"/>
          <c:y val="0.3250333308205518"/>
          <c:w val="0.1159135727619573"/>
          <c:h val="0.34993353725981058"/>
        </c:manualLayout>
      </c:layout>
      <c:txPr>
        <a:bodyPr/>
        <a:lstStyle/>
        <a:p>
          <a:pPr>
            <a:defRPr sz="2044">
              <a:latin typeface="Times New Roman" pitchFamily="18" charset="0"/>
              <a:cs typeface="Times New Roman" pitchFamily="18" charset="0"/>
            </a:defRPr>
          </a:pPr>
          <a:endParaRPr lang="ru-RU"/>
        </a:p>
      </c:txPr>
    </c:legend>
    <c:plotVisOnly val="1"/>
    <c:dispBlanksAs val="gap"/>
  </c:chart>
  <c:spPr>
    <a:blipFill>
      <a:blip xmlns:r="http://schemas.openxmlformats.org/officeDocument/2006/relationships" r:embed="rId1"/>
      <a:tile tx="0" ty="0" sx="100000" sy="100000" flip="none" algn="tl"/>
    </a:blipFill>
  </c:spPr>
  <c:txPr>
    <a:bodyPr/>
    <a:lstStyle/>
    <a:p>
      <a:pPr>
        <a:defRPr sz="1839"/>
      </a:pPr>
      <a:endParaRPr lang="ru-RU"/>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10"/>
  <c:chart>
    <c:autoTitleDeleted val="1"/>
    <c:plotArea>
      <c:layout>
        <c:manualLayout>
          <c:layoutTarget val="inner"/>
          <c:xMode val="edge"/>
          <c:yMode val="edge"/>
          <c:x val="0.14437502314210654"/>
          <c:y val="0"/>
          <c:w val="0.73422904950740064"/>
          <c:h val="1"/>
        </c:manualLayout>
      </c:layout>
      <c:pieChart>
        <c:varyColors val="1"/>
        <c:ser>
          <c:idx val="0"/>
          <c:order val="0"/>
          <c:tx>
            <c:strRef>
              <c:f>Лист1!$B$1</c:f>
              <c:strCache>
                <c:ptCount val="1"/>
                <c:pt idx="0">
                  <c:v>Продажи</c:v>
                </c:pt>
              </c:strCache>
            </c:strRef>
          </c:tx>
          <c:explosion val="11"/>
          <c:dPt>
            <c:idx val="0"/>
            <c:spPr>
              <a:solidFill>
                <a:srgbClr val="FF0000"/>
              </a:solidFill>
            </c:spPr>
          </c:dPt>
          <c:dPt>
            <c:idx val="3"/>
            <c:spPr>
              <a:solidFill>
                <a:srgbClr val="FFFF00"/>
              </a:solidFill>
            </c:spPr>
          </c:dPt>
          <c:dPt>
            <c:idx val="6"/>
            <c:spPr>
              <a:solidFill>
                <a:srgbClr val="FF33CC"/>
              </a:solidFill>
            </c:spPr>
          </c:dPt>
          <c:dPt>
            <c:idx val="8"/>
            <c:spPr>
              <a:solidFill>
                <a:srgbClr val="FFC000"/>
              </a:solidFill>
            </c:spPr>
          </c:dPt>
          <c:dPt>
            <c:idx val="9"/>
            <c:spPr>
              <a:solidFill>
                <a:srgbClr val="6600CC"/>
              </a:solidFill>
            </c:spPr>
          </c:dPt>
          <c:dPt>
            <c:idx val="10"/>
            <c:spPr>
              <a:solidFill>
                <a:srgbClr val="00CC00"/>
              </a:solidFill>
            </c:spPr>
          </c:dPt>
          <c:dLbls>
            <c:txPr>
              <a:bodyPr/>
              <a:lstStyle/>
              <a:p>
                <a:pPr>
                  <a:defRPr sz="1200" b="1">
                    <a:latin typeface="Times New Roman" pitchFamily="18" charset="0"/>
                    <a:cs typeface="Times New Roman" pitchFamily="18" charset="0"/>
                  </a:defRPr>
                </a:pPr>
                <a:endParaRPr lang="ru-RU"/>
              </a:p>
            </c:txPr>
            <c:showVal val="1"/>
            <c:showCatName val="1"/>
            <c:showPercent val="1"/>
            <c:showLeaderLines val="1"/>
          </c:dLbls>
          <c:cat>
            <c:strRef>
              <c:f>Лист1!$A$2:$A$12</c:f>
              <c:strCache>
                <c:ptCount val="11"/>
                <c:pt idx="0">
                  <c:v>Зарплата и начисления</c:v>
                </c:pt>
                <c:pt idx="1">
                  <c:v>Прочие выплаты</c:v>
                </c:pt>
                <c:pt idx="2">
                  <c:v>Услуги связи</c:v>
                </c:pt>
                <c:pt idx="3">
                  <c:v>Коммунальные услуги</c:v>
                </c:pt>
                <c:pt idx="4">
                  <c:v>Работы и услуги, содержание имущества</c:v>
                </c:pt>
                <c:pt idx="5">
                  <c:v>Обслуживание долга</c:v>
                </c:pt>
                <c:pt idx="6">
                  <c:v>Социальное обеспечение</c:v>
                </c:pt>
                <c:pt idx="7">
                  <c:v>Прочие расходы</c:v>
                </c:pt>
                <c:pt idx="8">
                  <c:v>Увеличение стоимости ОС</c:v>
                </c:pt>
                <c:pt idx="9">
                  <c:v>Увеличение стоимости МЗ</c:v>
                </c:pt>
                <c:pt idx="10">
                  <c:v>Перечисления другим бюджетам</c:v>
                </c:pt>
              </c:strCache>
            </c:strRef>
          </c:cat>
          <c:val>
            <c:numRef>
              <c:f>Лист1!$B$2:$B$12</c:f>
              <c:numCache>
                <c:formatCode>General</c:formatCode>
                <c:ptCount val="11"/>
                <c:pt idx="0">
                  <c:v>491301.7</c:v>
                </c:pt>
                <c:pt idx="1">
                  <c:v>800.1</c:v>
                </c:pt>
                <c:pt idx="2">
                  <c:v>1366.7</c:v>
                </c:pt>
                <c:pt idx="3">
                  <c:v>62577.1</c:v>
                </c:pt>
                <c:pt idx="4">
                  <c:v>74577.2</c:v>
                </c:pt>
                <c:pt idx="5">
                  <c:v>15.2</c:v>
                </c:pt>
                <c:pt idx="6">
                  <c:v>13649.4</c:v>
                </c:pt>
                <c:pt idx="7">
                  <c:v>5336.2</c:v>
                </c:pt>
                <c:pt idx="8">
                  <c:v>110330.1</c:v>
                </c:pt>
                <c:pt idx="9">
                  <c:v>28118.799999999996</c:v>
                </c:pt>
                <c:pt idx="10">
                  <c:v>62685.7</c:v>
                </c:pt>
              </c:numCache>
            </c:numRef>
          </c:val>
        </c:ser>
        <c:firstSliceAng val="0"/>
      </c:pieChart>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Продажи</c:v>
                </c:pt>
              </c:strCache>
            </c:strRef>
          </c:tx>
          <c:explosion val="21"/>
          <c:dPt>
            <c:idx val="0"/>
            <c:spPr>
              <a:solidFill>
                <a:srgbClr val="FFFF00"/>
              </a:solidFill>
            </c:spPr>
          </c:dPt>
          <c:dPt>
            <c:idx val="1"/>
            <c:spPr>
              <a:solidFill>
                <a:srgbClr val="FF0000"/>
              </a:solidFill>
            </c:spPr>
          </c:dPt>
          <c:dPt>
            <c:idx val="3"/>
            <c:spPr>
              <a:solidFill>
                <a:srgbClr val="00B050"/>
              </a:solidFill>
            </c:spPr>
          </c:dPt>
          <c:dPt>
            <c:idx val="4"/>
            <c:spPr>
              <a:solidFill>
                <a:srgbClr val="00B0F0"/>
              </a:solidFill>
            </c:spPr>
          </c:dPt>
          <c:dPt>
            <c:idx val="5"/>
            <c:spPr>
              <a:solidFill>
                <a:srgbClr val="FF9900"/>
              </a:solidFill>
            </c:spPr>
          </c:dPt>
          <c:dPt>
            <c:idx val="7"/>
            <c:spPr>
              <a:solidFill>
                <a:srgbClr val="C00000"/>
              </a:solidFill>
            </c:spPr>
          </c:dPt>
          <c:dLbls>
            <c:dLbl>
              <c:idx val="0"/>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1"/>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2"/>
              <c:layout>
                <c:manualLayout>
                  <c:x val="0.12288277947311005"/>
                  <c:y val="-3.5425206225719492E-2"/>
                </c:manualLayout>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3"/>
              <c:layout>
                <c:manualLayout>
                  <c:x val="0.10274496992203501"/>
                  <c:y val="5.6055353634496707E-2"/>
                </c:manualLayout>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4"/>
              <c:layout>
                <c:manualLayout>
                  <c:x val="0.15386622191677149"/>
                  <c:y val="0.1855082893763918"/>
                </c:manualLayout>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5"/>
              <c:layout>
                <c:manualLayout>
                  <c:x val="6.5223600162197942E-2"/>
                  <c:y val="0.29495407782643385"/>
                </c:manualLayout>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6"/>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7"/>
              <c:layout>
                <c:manualLayout>
                  <c:x val="-0.20360865591548366"/>
                  <c:y val="0.23191726927339759"/>
                </c:manualLayout>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8"/>
              <c:layout>
                <c:manualLayout>
                  <c:x val="-0.25424183523903876"/>
                  <c:y val="0.14032521824766189"/>
                </c:manualLayout>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9"/>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10"/>
              <c:layout>
                <c:manualLayout>
                  <c:x val="-0.1176355608156501"/>
                  <c:y val="-4.3317693829120825E-2"/>
                </c:manualLayout>
              </c:layout>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dLbl>
              <c:idx val="11"/>
              <c:spPr/>
              <c:txPr>
                <a:bodyPr/>
                <a:lstStyle/>
                <a:p>
                  <a:pPr>
                    <a:defRPr sz="1199" b="1">
                      <a:solidFill>
                        <a:srgbClr val="003300"/>
                      </a:solidFill>
                      <a:latin typeface="Times New Roman" pitchFamily="18" charset="0"/>
                      <a:cs typeface="Times New Roman" pitchFamily="18" charset="0"/>
                    </a:defRPr>
                  </a:pPr>
                  <a:endParaRPr lang="ru-RU"/>
                </a:p>
              </c:txPr>
              <c:dLblPos val="bestFit"/>
              <c:showVal val="1"/>
              <c:showCatName val="1"/>
              <c:showPercent val="1"/>
              <c:extLst>
                <c:ext xmlns:c15="http://schemas.microsoft.com/office/drawing/2012/chart" uri="{CE6537A1-D6FC-4f65-9D91-7224C49458BB}"/>
              </c:extLst>
            </c:dLbl>
            <c:spPr>
              <a:noFill/>
              <a:ln>
                <a:noFill/>
              </a:ln>
              <a:effectLst/>
            </c:spPr>
            <c:txPr>
              <a:bodyPr/>
              <a:lstStyle/>
              <a:p>
                <a:pPr>
                  <a:defRPr sz="1199" b="1">
                    <a:solidFill>
                      <a:srgbClr val="003300"/>
                    </a:solidFill>
                    <a:latin typeface="Times New Roman" pitchFamily="18" charset="0"/>
                    <a:cs typeface="Times New Roman" pitchFamily="18" charset="0"/>
                  </a:defRPr>
                </a:pPr>
                <a:endParaRPr lang="ru-RU"/>
              </a:p>
            </c:txPr>
            <c:showVal val="1"/>
            <c:showCatName val="1"/>
            <c:showPercent val="1"/>
            <c:showLeaderLines val="1"/>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безопасность</c:v>
                </c:pt>
                <c:pt idx="2">
                  <c:v>Национальная эеономика</c:v>
                </c:pt>
                <c:pt idx="3">
                  <c:v>ЖКХ</c:v>
                </c:pt>
                <c:pt idx="4">
                  <c:v>Охрана окружающей среды</c:v>
                </c:pt>
                <c:pt idx="5">
                  <c:v>Образование </c:v>
                </c:pt>
                <c:pt idx="6">
                  <c:v>Культура</c:v>
                </c:pt>
                <c:pt idx="7">
                  <c:v>Социальная политика</c:v>
                </c:pt>
                <c:pt idx="8">
                  <c:v>ФК и спорт</c:v>
                </c:pt>
                <c:pt idx="9">
                  <c:v>Обслуживание долга</c:v>
                </c:pt>
                <c:pt idx="10">
                  <c:v>Межбюджетные трансферты</c:v>
                </c:pt>
              </c:strCache>
            </c:strRef>
          </c:cat>
          <c:val>
            <c:numRef>
              <c:f>Лист1!$B$2:$B$12</c:f>
              <c:numCache>
                <c:formatCode>General</c:formatCode>
                <c:ptCount val="11"/>
                <c:pt idx="0">
                  <c:v>58996.3</c:v>
                </c:pt>
                <c:pt idx="1">
                  <c:v>3954.9</c:v>
                </c:pt>
                <c:pt idx="2">
                  <c:v>27073.1</c:v>
                </c:pt>
                <c:pt idx="3">
                  <c:v>23127.3</c:v>
                </c:pt>
                <c:pt idx="4">
                  <c:v>1515.2</c:v>
                </c:pt>
                <c:pt idx="5">
                  <c:v>635816.6</c:v>
                </c:pt>
                <c:pt idx="6">
                  <c:v>38687.300000000003</c:v>
                </c:pt>
                <c:pt idx="7">
                  <c:v>19755.900000000001</c:v>
                </c:pt>
                <c:pt idx="8">
                  <c:v>10733.3</c:v>
                </c:pt>
                <c:pt idx="9">
                  <c:v>15.2</c:v>
                </c:pt>
                <c:pt idx="10">
                  <c:v>30700.5</c:v>
                </c:pt>
              </c:numCache>
            </c:numRef>
          </c:val>
        </c:ser>
      </c:pie3DChart>
      <c:spPr>
        <a:noFill/>
        <a:ln w="25383">
          <a:noFill/>
        </a:ln>
      </c:spPr>
    </c:plotArea>
    <c:plotVisOnly val="1"/>
    <c:dispBlanksAs val="zero"/>
  </c:chart>
  <c:txPr>
    <a:bodyPr/>
    <a:lstStyle/>
    <a:p>
      <a:pPr>
        <a:defRPr sz="1799"/>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C34EB-283F-43AB-866F-11CBE53C883E}" type="doc">
      <dgm:prSet loTypeId="urn:microsoft.com/office/officeart/2005/8/layout/list1" loCatId="list" qsTypeId="urn:microsoft.com/office/officeart/2005/8/quickstyle/simple5" qsCatId="simple" csTypeId="urn:microsoft.com/office/officeart/2005/8/colors/colorful1#1" csCatId="colorful" phldr="1"/>
      <dgm:spPr/>
      <dgm:t>
        <a:bodyPr/>
        <a:lstStyle/>
        <a:p>
          <a:endParaRPr lang="ru-RU"/>
        </a:p>
      </dgm:t>
    </dgm:pt>
    <dgm:pt modelId="{08648942-32AD-4E4A-A45A-565A729D8A8D}">
      <dgm:prSet phldrT="[Текст]"/>
      <dgm:spPr>
        <a:solidFill>
          <a:srgbClr val="FF0000"/>
        </a:solidFill>
      </dgm:spPr>
      <dgm:t>
        <a:bodyPr/>
        <a:lstStyle/>
        <a:p>
          <a:r>
            <a:rPr lang="ru-RU" b="1" dirty="0" smtClean="0">
              <a:solidFill>
                <a:srgbClr val="FFFF00"/>
              </a:solidFill>
              <a:latin typeface="Times New Roman" pitchFamily="18" charset="0"/>
              <a:cs typeface="Times New Roman" pitchFamily="18" charset="0"/>
            </a:rPr>
            <a:t>ДОХОДЫ – 898 879,1 тыс.руб.    </a:t>
          </a:r>
          <a:endParaRPr lang="ru-RU" b="1" dirty="0">
            <a:solidFill>
              <a:srgbClr val="FFFF00"/>
            </a:solidFill>
            <a:latin typeface="Times New Roman" pitchFamily="18" charset="0"/>
            <a:cs typeface="Times New Roman" pitchFamily="18" charset="0"/>
          </a:endParaRPr>
        </a:p>
      </dgm:t>
    </dgm:pt>
    <dgm:pt modelId="{0528C594-2760-46D4-8D13-91026DE29635}" type="parTrans" cxnId="{D54469E7-D1AA-4A35-BF6E-A6D2B56F7D83}">
      <dgm:prSet/>
      <dgm:spPr/>
      <dgm:t>
        <a:bodyPr/>
        <a:lstStyle/>
        <a:p>
          <a:endParaRPr lang="ru-RU"/>
        </a:p>
      </dgm:t>
    </dgm:pt>
    <dgm:pt modelId="{89975CD9-E77A-4AD3-B219-F4F40DE1C851}" type="sibTrans" cxnId="{D54469E7-D1AA-4A35-BF6E-A6D2B56F7D83}">
      <dgm:prSet/>
      <dgm:spPr/>
      <dgm:t>
        <a:bodyPr/>
        <a:lstStyle/>
        <a:p>
          <a:endParaRPr lang="ru-RU"/>
        </a:p>
      </dgm:t>
    </dgm:pt>
    <dgm:pt modelId="{CB2A024E-A999-43FF-9ABF-0990029F44FC}">
      <dgm:prSet phldrT="[Текст]"/>
      <dgm:spPr>
        <a:solidFill>
          <a:srgbClr val="00CC00"/>
        </a:solidFill>
      </dgm:spPr>
      <dgm:t>
        <a:bodyPr/>
        <a:lstStyle/>
        <a:p>
          <a:r>
            <a:rPr lang="ru-RU" b="1" dirty="0" smtClean="0">
              <a:solidFill>
                <a:srgbClr val="002060"/>
              </a:solidFill>
              <a:latin typeface="Times New Roman" pitchFamily="18" charset="0"/>
              <a:cs typeface="Times New Roman" pitchFamily="18" charset="0"/>
            </a:rPr>
            <a:t>РАСХОДЫ – 850 375,6 тыс.руб.</a:t>
          </a:r>
          <a:endParaRPr lang="ru-RU" b="1" dirty="0">
            <a:solidFill>
              <a:srgbClr val="002060"/>
            </a:solidFill>
            <a:latin typeface="Times New Roman" pitchFamily="18" charset="0"/>
            <a:cs typeface="Times New Roman" pitchFamily="18" charset="0"/>
          </a:endParaRPr>
        </a:p>
      </dgm:t>
    </dgm:pt>
    <dgm:pt modelId="{71B14118-C76A-43E5-A211-CA3601A5DE99}" type="parTrans" cxnId="{953A2941-6E39-4A62-ACBA-485F1FD13A4E}">
      <dgm:prSet/>
      <dgm:spPr/>
      <dgm:t>
        <a:bodyPr/>
        <a:lstStyle/>
        <a:p>
          <a:endParaRPr lang="ru-RU"/>
        </a:p>
      </dgm:t>
    </dgm:pt>
    <dgm:pt modelId="{FDC65271-AC3A-4BA3-89E9-C4F92856F632}" type="sibTrans" cxnId="{953A2941-6E39-4A62-ACBA-485F1FD13A4E}">
      <dgm:prSet/>
      <dgm:spPr/>
      <dgm:t>
        <a:bodyPr/>
        <a:lstStyle/>
        <a:p>
          <a:endParaRPr lang="ru-RU"/>
        </a:p>
      </dgm:t>
    </dgm:pt>
    <dgm:pt modelId="{D86F37E6-2E45-4918-AF1E-32D7F05A3BA2}">
      <dgm:prSet phldrT="[Текст]"/>
      <dgm:spPr>
        <a:solidFill>
          <a:srgbClr val="6600CC"/>
        </a:solidFill>
      </dgm:spPr>
      <dgm:t>
        <a:bodyPr/>
        <a:lstStyle/>
        <a:p>
          <a:r>
            <a:rPr lang="ru-RU" b="1" dirty="0" smtClean="0">
              <a:solidFill>
                <a:srgbClr val="FFC000"/>
              </a:solidFill>
              <a:latin typeface="Times New Roman" pitchFamily="18" charset="0"/>
              <a:cs typeface="Times New Roman" pitchFamily="18" charset="0"/>
            </a:rPr>
            <a:t>ПРОФИЦИТ – 48 503,5тыс.руб.</a:t>
          </a:r>
          <a:endParaRPr lang="ru-RU" b="1" dirty="0">
            <a:solidFill>
              <a:srgbClr val="FFC000"/>
            </a:solidFill>
            <a:latin typeface="Times New Roman" pitchFamily="18" charset="0"/>
            <a:cs typeface="Times New Roman" pitchFamily="18" charset="0"/>
          </a:endParaRPr>
        </a:p>
      </dgm:t>
    </dgm:pt>
    <dgm:pt modelId="{05E3A3F8-D49F-4AF2-BCA3-20EE32EEB081}" type="parTrans" cxnId="{B79B49CE-85C9-493D-AA48-0F14674601F3}">
      <dgm:prSet/>
      <dgm:spPr/>
      <dgm:t>
        <a:bodyPr/>
        <a:lstStyle/>
        <a:p>
          <a:endParaRPr lang="ru-RU"/>
        </a:p>
      </dgm:t>
    </dgm:pt>
    <dgm:pt modelId="{3E10C450-F4D1-4B0A-80D7-5C471A8ECA98}" type="sibTrans" cxnId="{B79B49CE-85C9-493D-AA48-0F14674601F3}">
      <dgm:prSet/>
      <dgm:spPr/>
      <dgm:t>
        <a:bodyPr/>
        <a:lstStyle/>
        <a:p>
          <a:endParaRPr lang="ru-RU"/>
        </a:p>
      </dgm:t>
    </dgm:pt>
    <dgm:pt modelId="{F55EA6FE-4150-4172-BE44-E099F03C2A40}" type="pres">
      <dgm:prSet presAssocID="{79EC34EB-283F-43AB-866F-11CBE53C883E}" presName="linear" presStyleCnt="0">
        <dgm:presLayoutVars>
          <dgm:dir/>
          <dgm:animLvl val="lvl"/>
          <dgm:resizeHandles val="exact"/>
        </dgm:presLayoutVars>
      </dgm:prSet>
      <dgm:spPr/>
      <dgm:t>
        <a:bodyPr/>
        <a:lstStyle/>
        <a:p>
          <a:endParaRPr lang="ru-RU"/>
        </a:p>
      </dgm:t>
    </dgm:pt>
    <dgm:pt modelId="{7954609D-DBF4-4EF3-BADF-1881FDC900C5}" type="pres">
      <dgm:prSet presAssocID="{08648942-32AD-4E4A-A45A-565A729D8A8D}" presName="parentLin" presStyleCnt="0"/>
      <dgm:spPr/>
    </dgm:pt>
    <dgm:pt modelId="{691B7568-71EE-44DF-9227-9E721DAE88CC}" type="pres">
      <dgm:prSet presAssocID="{08648942-32AD-4E4A-A45A-565A729D8A8D}" presName="parentLeftMargin" presStyleLbl="node1" presStyleIdx="0" presStyleCnt="3"/>
      <dgm:spPr/>
      <dgm:t>
        <a:bodyPr/>
        <a:lstStyle/>
        <a:p>
          <a:endParaRPr lang="ru-RU"/>
        </a:p>
      </dgm:t>
    </dgm:pt>
    <dgm:pt modelId="{22FA0E90-48D7-401A-B9B6-3DECFC4668E2}" type="pres">
      <dgm:prSet presAssocID="{08648942-32AD-4E4A-A45A-565A729D8A8D}" presName="parentText" presStyleLbl="node1" presStyleIdx="0" presStyleCnt="3" custScaleX="117362">
        <dgm:presLayoutVars>
          <dgm:chMax val="0"/>
          <dgm:bulletEnabled val="1"/>
        </dgm:presLayoutVars>
      </dgm:prSet>
      <dgm:spPr>
        <a:prstGeom prst="horizontalScroll">
          <a:avLst/>
        </a:prstGeom>
      </dgm:spPr>
      <dgm:t>
        <a:bodyPr/>
        <a:lstStyle/>
        <a:p>
          <a:endParaRPr lang="ru-RU"/>
        </a:p>
      </dgm:t>
    </dgm:pt>
    <dgm:pt modelId="{C0EAD8A9-E146-4225-8FB2-E4A32376D9CE}" type="pres">
      <dgm:prSet presAssocID="{08648942-32AD-4E4A-A45A-565A729D8A8D}" presName="negativeSpace" presStyleCnt="0"/>
      <dgm:spPr/>
    </dgm:pt>
    <dgm:pt modelId="{AA055E02-FF0B-481F-9106-E602553B0691}" type="pres">
      <dgm:prSet presAssocID="{08648942-32AD-4E4A-A45A-565A729D8A8D}" presName="childText" presStyleLbl="conFgAcc1" presStyleIdx="0" presStyleCnt="3">
        <dgm:presLayoutVars>
          <dgm:bulletEnabled val="1"/>
        </dgm:presLayoutVars>
      </dgm:prSet>
      <dgm:spPr>
        <a:prstGeom prst="horizontalScroll">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0800000" scaled="0"/>
          <a:tileRect/>
        </a:gradFill>
      </dgm:spPr>
      <dgm:t>
        <a:bodyPr/>
        <a:lstStyle/>
        <a:p>
          <a:endParaRPr lang="ru-RU"/>
        </a:p>
      </dgm:t>
    </dgm:pt>
    <dgm:pt modelId="{160CFA55-7410-48C5-A929-547260D10DE4}" type="pres">
      <dgm:prSet presAssocID="{89975CD9-E77A-4AD3-B219-F4F40DE1C851}" presName="spaceBetweenRectangles" presStyleCnt="0"/>
      <dgm:spPr/>
    </dgm:pt>
    <dgm:pt modelId="{84D2A226-88FB-4834-A450-0856D6F5A32B}" type="pres">
      <dgm:prSet presAssocID="{CB2A024E-A999-43FF-9ABF-0990029F44FC}" presName="parentLin" presStyleCnt="0"/>
      <dgm:spPr/>
    </dgm:pt>
    <dgm:pt modelId="{F03C30E9-A0B2-40D0-8474-8F36C7374C90}" type="pres">
      <dgm:prSet presAssocID="{CB2A024E-A999-43FF-9ABF-0990029F44FC}" presName="parentLeftMargin" presStyleLbl="node1" presStyleIdx="0" presStyleCnt="3"/>
      <dgm:spPr/>
      <dgm:t>
        <a:bodyPr/>
        <a:lstStyle/>
        <a:p>
          <a:endParaRPr lang="ru-RU"/>
        </a:p>
      </dgm:t>
    </dgm:pt>
    <dgm:pt modelId="{180B4985-EA28-4159-8695-7A88DF0A2B83}" type="pres">
      <dgm:prSet presAssocID="{CB2A024E-A999-43FF-9ABF-0990029F44FC}" presName="parentText" presStyleLbl="node1" presStyleIdx="1" presStyleCnt="3" custScaleX="117760" custLinFactNeighborX="14577" custLinFactNeighborY="3071">
        <dgm:presLayoutVars>
          <dgm:chMax val="0"/>
          <dgm:bulletEnabled val="1"/>
        </dgm:presLayoutVars>
      </dgm:prSet>
      <dgm:spPr>
        <a:prstGeom prst="horizontalScroll">
          <a:avLst/>
        </a:prstGeom>
      </dgm:spPr>
      <dgm:t>
        <a:bodyPr/>
        <a:lstStyle/>
        <a:p>
          <a:endParaRPr lang="ru-RU"/>
        </a:p>
      </dgm:t>
    </dgm:pt>
    <dgm:pt modelId="{7984C306-6FE6-421C-8964-67BA4DEB9A57}" type="pres">
      <dgm:prSet presAssocID="{CB2A024E-A999-43FF-9ABF-0990029F44FC}" presName="negativeSpace" presStyleCnt="0"/>
      <dgm:spPr/>
    </dgm:pt>
    <dgm:pt modelId="{7C177EA8-8CD1-459C-A70D-796978DA2A52}" type="pres">
      <dgm:prSet presAssocID="{CB2A024E-A999-43FF-9ABF-0990029F44FC}" presName="childText" presStyleLbl="conFgAcc1" presStyleIdx="1" presStyleCnt="3">
        <dgm:presLayoutVars>
          <dgm:bulletEnabled val="1"/>
        </dgm:presLayoutVars>
      </dgm:prSet>
      <dgm:spPr>
        <a:prstGeom prst="horizontalScroll">
          <a:avLst/>
        </a:prstGeom>
        <a:gradFill flip="none" rotWithShape="1">
          <a:gsLst>
            <a:gs pos="0">
              <a:srgbClr val="DDEBCF"/>
            </a:gs>
            <a:gs pos="50000">
              <a:srgbClr val="9CB86E"/>
            </a:gs>
            <a:gs pos="100000">
              <a:srgbClr val="156B13"/>
            </a:gs>
          </a:gsLst>
          <a:lin ang="16200000" scaled="1"/>
          <a:tileRect/>
        </a:gradFill>
      </dgm:spPr>
      <dgm:t>
        <a:bodyPr/>
        <a:lstStyle/>
        <a:p>
          <a:endParaRPr lang="ru-RU"/>
        </a:p>
      </dgm:t>
    </dgm:pt>
    <dgm:pt modelId="{733E9456-9392-4048-AB20-0E0B5D0AD48B}" type="pres">
      <dgm:prSet presAssocID="{FDC65271-AC3A-4BA3-89E9-C4F92856F632}" presName="spaceBetweenRectangles" presStyleCnt="0"/>
      <dgm:spPr/>
    </dgm:pt>
    <dgm:pt modelId="{011FE08B-1459-42F1-8798-48CC1B3B0968}" type="pres">
      <dgm:prSet presAssocID="{D86F37E6-2E45-4918-AF1E-32D7F05A3BA2}" presName="parentLin" presStyleCnt="0"/>
      <dgm:spPr/>
    </dgm:pt>
    <dgm:pt modelId="{4C9DD386-44E9-49C3-9520-E24521A0E55E}" type="pres">
      <dgm:prSet presAssocID="{D86F37E6-2E45-4918-AF1E-32D7F05A3BA2}" presName="parentLeftMargin" presStyleLbl="node1" presStyleIdx="1" presStyleCnt="3"/>
      <dgm:spPr/>
      <dgm:t>
        <a:bodyPr/>
        <a:lstStyle/>
        <a:p>
          <a:endParaRPr lang="ru-RU"/>
        </a:p>
      </dgm:t>
    </dgm:pt>
    <dgm:pt modelId="{7169AD68-209A-4E02-8D78-87DE5553A469}" type="pres">
      <dgm:prSet presAssocID="{D86F37E6-2E45-4918-AF1E-32D7F05A3BA2}" presName="parentText" presStyleLbl="node1" presStyleIdx="2" presStyleCnt="3" custScaleX="120338">
        <dgm:presLayoutVars>
          <dgm:chMax val="0"/>
          <dgm:bulletEnabled val="1"/>
        </dgm:presLayoutVars>
      </dgm:prSet>
      <dgm:spPr>
        <a:prstGeom prst="horizontalScroll">
          <a:avLst/>
        </a:prstGeom>
      </dgm:spPr>
      <dgm:t>
        <a:bodyPr/>
        <a:lstStyle/>
        <a:p>
          <a:endParaRPr lang="ru-RU"/>
        </a:p>
      </dgm:t>
    </dgm:pt>
    <dgm:pt modelId="{62449F81-CB96-4B9F-82C3-804CE289A777}" type="pres">
      <dgm:prSet presAssocID="{D86F37E6-2E45-4918-AF1E-32D7F05A3BA2}" presName="negativeSpace" presStyleCnt="0"/>
      <dgm:spPr/>
    </dgm:pt>
    <dgm:pt modelId="{6A7D8213-54F5-4CAE-AE24-9491FFE6F999}" type="pres">
      <dgm:prSet presAssocID="{D86F37E6-2E45-4918-AF1E-32D7F05A3BA2}" presName="childText" presStyleLbl="conFgAcc1" presStyleIdx="2" presStyleCnt="3">
        <dgm:presLayoutVars>
          <dgm:bulletEnabled val="1"/>
        </dgm:presLayoutVars>
      </dgm:prSet>
      <dgm:spPr>
        <a:prstGeom prst="horizontalScroll">
          <a:avLst/>
        </a:prstGeom>
        <a:gradFill flip="none" rotWithShape="1">
          <a:gsLst>
            <a:gs pos="0">
              <a:srgbClr val="8488C4"/>
            </a:gs>
            <a:gs pos="53000">
              <a:srgbClr val="D4DEFF"/>
            </a:gs>
            <a:gs pos="83000">
              <a:srgbClr val="D4DEFF"/>
            </a:gs>
            <a:gs pos="100000">
              <a:srgbClr val="96AB94"/>
            </a:gs>
          </a:gsLst>
          <a:lin ang="10800000" scaled="0"/>
          <a:tileRect/>
        </a:gradFill>
      </dgm:spPr>
      <dgm:t>
        <a:bodyPr/>
        <a:lstStyle/>
        <a:p>
          <a:endParaRPr lang="ru-RU"/>
        </a:p>
      </dgm:t>
    </dgm:pt>
  </dgm:ptLst>
  <dgm:cxnLst>
    <dgm:cxn modelId="{953A2941-6E39-4A62-ACBA-485F1FD13A4E}" srcId="{79EC34EB-283F-43AB-866F-11CBE53C883E}" destId="{CB2A024E-A999-43FF-9ABF-0990029F44FC}" srcOrd="1" destOrd="0" parTransId="{71B14118-C76A-43E5-A211-CA3601A5DE99}" sibTransId="{FDC65271-AC3A-4BA3-89E9-C4F92856F632}"/>
    <dgm:cxn modelId="{D54469E7-D1AA-4A35-BF6E-A6D2B56F7D83}" srcId="{79EC34EB-283F-43AB-866F-11CBE53C883E}" destId="{08648942-32AD-4E4A-A45A-565A729D8A8D}" srcOrd="0" destOrd="0" parTransId="{0528C594-2760-46D4-8D13-91026DE29635}" sibTransId="{89975CD9-E77A-4AD3-B219-F4F40DE1C851}"/>
    <dgm:cxn modelId="{B79B49CE-85C9-493D-AA48-0F14674601F3}" srcId="{79EC34EB-283F-43AB-866F-11CBE53C883E}" destId="{D86F37E6-2E45-4918-AF1E-32D7F05A3BA2}" srcOrd="2" destOrd="0" parTransId="{05E3A3F8-D49F-4AF2-BCA3-20EE32EEB081}" sibTransId="{3E10C450-F4D1-4B0A-80D7-5C471A8ECA98}"/>
    <dgm:cxn modelId="{DC1919B5-5042-4C0D-932C-FA91F4A1F9A5}" type="presOf" srcId="{79EC34EB-283F-43AB-866F-11CBE53C883E}" destId="{F55EA6FE-4150-4172-BE44-E099F03C2A40}" srcOrd="0" destOrd="0" presId="urn:microsoft.com/office/officeart/2005/8/layout/list1"/>
    <dgm:cxn modelId="{24826CC9-A55F-4817-A42B-1C3D27D5ACAE}" type="presOf" srcId="{D86F37E6-2E45-4918-AF1E-32D7F05A3BA2}" destId="{4C9DD386-44E9-49C3-9520-E24521A0E55E}" srcOrd="0" destOrd="0" presId="urn:microsoft.com/office/officeart/2005/8/layout/list1"/>
    <dgm:cxn modelId="{624FD236-3B97-4C1D-AA58-4EF3C3E4E30A}" type="presOf" srcId="{CB2A024E-A999-43FF-9ABF-0990029F44FC}" destId="{180B4985-EA28-4159-8695-7A88DF0A2B83}" srcOrd="1" destOrd="0" presId="urn:microsoft.com/office/officeart/2005/8/layout/list1"/>
    <dgm:cxn modelId="{94444587-50CE-4C2B-8CFB-67F0EC546F5B}" type="presOf" srcId="{D86F37E6-2E45-4918-AF1E-32D7F05A3BA2}" destId="{7169AD68-209A-4E02-8D78-87DE5553A469}" srcOrd="1" destOrd="0" presId="urn:microsoft.com/office/officeart/2005/8/layout/list1"/>
    <dgm:cxn modelId="{531F33DA-32E4-4173-84AE-DEAAFDD63AF2}" type="presOf" srcId="{CB2A024E-A999-43FF-9ABF-0990029F44FC}" destId="{F03C30E9-A0B2-40D0-8474-8F36C7374C90}" srcOrd="0" destOrd="0" presId="urn:microsoft.com/office/officeart/2005/8/layout/list1"/>
    <dgm:cxn modelId="{16D29025-14E1-4091-BDEC-3225F2F7FF12}" type="presOf" srcId="{08648942-32AD-4E4A-A45A-565A729D8A8D}" destId="{22FA0E90-48D7-401A-B9B6-3DECFC4668E2}" srcOrd="1" destOrd="0" presId="urn:microsoft.com/office/officeart/2005/8/layout/list1"/>
    <dgm:cxn modelId="{AB1E74BF-796B-4AEF-B8A6-4F33EBBE0D7C}" type="presOf" srcId="{08648942-32AD-4E4A-A45A-565A729D8A8D}" destId="{691B7568-71EE-44DF-9227-9E721DAE88CC}" srcOrd="0" destOrd="0" presId="urn:microsoft.com/office/officeart/2005/8/layout/list1"/>
    <dgm:cxn modelId="{B6559237-422F-4260-9ED4-21136C7F2496}" type="presParOf" srcId="{F55EA6FE-4150-4172-BE44-E099F03C2A40}" destId="{7954609D-DBF4-4EF3-BADF-1881FDC900C5}" srcOrd="0" destOrd="0" presId="urn:microsoft.com/office/officeart/2005/8/layout/list1"/>
    <dgm:cxn modelId="{D558A1F3-7549-4867-923B-0171162F1161}" type="presParOf" srcId="{7954609D-DBF4-4EF3-BADF-1881FDC900C5}" destId="{691B7568-71EE-44DF-9227-9E721DAE88CC}" srcOrd="0" destOrd="0" presId="urn:microsoft.com/office/officeart/2005/8/layout/list1"/>
    <dgm:cxn modelId="{833444AE-5C97-48FC-B161-A3B3B8924609}" type="presParOf" srcId="{7954609D-DBF4-4EF3-BADF-1881FDC900C5}" destId="{22FA0E90-48D7-401A-B9B6-3DECFC4668E2}" srcOrd="1" destOrd="0" presId="urn:microsoft.com/office/officeart/2005/8/layout/list1"/>
    <dgm:cxn modelId="{99B445E4-44B1-4072-B859-F33A86134633}" type="presParOf" srcId="{F55EA6FE-4150-4172-BE44-E099F03C2A40}" destId="{C0EAD8A9-E146-4225-8FB2-E4A32376D9CE}" srcOrd="1" destOrd="0" presId="urn:microsoft.com/office/officeart/2005/8/layout/list1"/>
    <dgm:cxn modelId="{76D40FC0-E102-4C29-AEEE-C91CEBA08C77}" type="presParOf" srcId="{F55EA6FE-4150-4172-BE44-E099F03C2A40}" destId="{AA055E02-FF0B-481F-9106-E602553B0691}" srcOrd="2" destOrd="0" presId="urn:microsoft.com/office/officeart/2005/8/layout/list1"/>
    <dgm:cxn modelId="{5548BF39-2E13-46FF-A996-71597593E7D8}" type="presParOf" srcId="{F55EA6FE-4150-4172-BE44-E099F03C2A40}" destId="{160CFA55-7410-48C5-A929-547260D10DE4}" srcOrd="3" destOrd="0" presId="urn:microsoft.com/office/officeart/2005/8/layout/list1"/>
    <dgm:cxn modelId="{E056C4B7-DC05-4FCE-A381-1D95F84B6B1A}" type="presParOf" srcId="{F55EA6FE-4150-4172-BE44-E099F03C2A40}" destId="{84D2A226-88FB-4834-A450-0856D6F5A32B}" srcOrd="4" destOrd="0" presId="urn:microsoft.com/office/officeart/2005/8/layout/list1"/>
    <dgm:cxn modelId="{15F46F15-2964-4C8C-A44E-0D99366AC104}" type="presParOf" srcId="{84D2A226-88FB-4834-A450-0856D6F5A32B}" destId="{F03C30E9-A0B2-40D0-8474-8F36C7374C90}" srcOrd="0" destOrd="0" presId="urn:microsoft.com/office/officeart/2005/8/layout/list1"/>
    <dgm:cxn modelId="{F65BB344-98C9-4EF3-A50B-C777414E6076}" type="presParOf" srcId="{84D2A226-88FB-4834-A450-0856D6F5A32B}" destId="{180B4985-EA28-4159-8695-7A88DF0A2B83}" srcOrd="1" destOrd="0" presId="urn:microsoft.com/office/officeart/2005/8/layout/list1"/>
    <dgm:cxn modelId="{F02D1A80-142D-48DD-96BA-EBFB35315E50}" type="presParOf" srcId="{F55EA6FE-4150-4172-BE44-E099F03C2A40}" destId="{7984C306-6FE6-421C-8964-67BA4DEB9A57}" srcOrd="5" destOrd="0" presId="urn:microsoft.com/office/officeart/2005/8/layout/list1"/>
    <dgm:cxn modelId="{A34F8A00-94B4-43F6-9EC4-345FB3F1D4BB}" type="presParOf" srcId="{F55EA6FE-4150-4172-BE44-E099F03C2A40}" destId="{7C177EA8-8CD1-459C-A70D-796978DA2A52}" srcOrd="6" destOrd="0" presId="urn:microsoft.com/office/officeart/2005/8/layout/list1"/>
    <dgm:cxn modelId="{DA753AE8-BFE7-40D0-B8A7-649D67DACBBE}" type="presParOf" srcId="{F55EA6FE-4150-4172-BE44-E099F03C2A40}" destId="{733E9456-9392-4048-AB20-0E0B5D0AD48B}" srcOrd="7" destOrd="0" presId="urn:microsoft.com/office/officeart/2005/8/layout/list1"/>
    <dgm:cxn modelId="{FABDA0CD-6C33-4FB3-8716-D6EADF383449}" type="presParOf" srcId="{F55EA6FE-4150-4172-BE44-E099F03C2A40}" destId="{011FE08B-1459-42F1-8798-48CC1B3B0968}" srcOrd="8" destOrd="0" presId="urn:microsoft.com/office/officeart/2005/8/layout/list1"/>
    <dgm:cxn modelId="{347345BF-01D1-4687-84D3-C8820041B80B}" type="presParOf" srcId="{011FE08B-1459-42F1-8798-48CC1B3B0968}" destId="{4C9DD386-44E9-49C3-9520-E24521A0E55E}" srcOrd="0" destOrd="0" presId="urn:microsoft.com/office/officeart/2005/8/layout/list1"/>
    <dgm:cxn modelId="{7A1D5ECB-0568-4DDC-9FCF-109E2824AA24}" type="presParOf" srcId="{011FE08B-1459-42F1-8798-48CC1B3B0968}" destId="{7169AD68-209A-4E02-8D78-87DE5553A469}" srcOrd="1" destOrd="0" presId="urn:microsoft.com/office/officeart/2005/8/layout/list1"/>
    <dgm:cxn modelId="{FECCCAC4-58E7-4F9D-B7F9-F279FA3D1E55}" type="presParOf" srcId="{F55EA6FE-4150-4172-BE44-E099F03C2A40}" destId="{62449F81-CB96-4B9F-82C3-804CE289A777}" srcOrd="9" destOrd="0" presId="urn:microsoft.com/office/officeart/2005/8/layout/list1"/>
    <dgm:cxn modelId="{53B435AD-F216-4B0F-A2EA-3E4C09793DD3}" type="presParOf" srcId="{F55EA6FE-4150-4172-BE44-E099F03C2A40}" destId="{6A7D8213-54F5-4CAE-AE24-9491FFE6F999}"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055E02-FF0B-481F-9106-E602553B0691}">
      <dsp:nvSpPr>
        <dsp:cNvPr id="0" name=""/>
        <dsp:cNvSpPr/>
      </dsp:nvSpPr>
      <dsp:spPr>
        <a:xfrm>
          <a:off x="0" y="846741"/>
          <a:ext cx="8229600" cy="705600"/>
        </a:xfrm>
        <a:prstGeom prst="horizontalScroll">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0800000" scaled="0"/>
          <a:tileRect/>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2FA0E90-48D7-401A-B9B6-3DECFC4668E2}">
      <dsp:nvSpPr>
        <dsp:cNvPr id="0" name=""/>
        <dsp:cNvSpPr/>
      </dsp:nvSpPr>
      <dsp:spPr>
        <a:xfrm>
          <a:off x="411480" y="433461"/>
          <a:ext cx="6760896" cy="826560"/>
        </a:xfrm>
        <a:prstGeom prst="horizontalScroll">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b="1" kern="1200" dirty="0" smtClean="0">
              <a:solidFill>
                <a:srgbClr val="FFFF00"/>
              </a:solidFill>
              <a:latin typeface="Times New Roman" pitchFamily="18" charset="0"/>
              <a:cs typeface="Times New Roman" pitchFamily="18" charset="0"/>
            </a:rPr>
            <a:t>ДОХОДЫ – 898 879,1 тыс.руб.    </a:t>
          </a:r>
          <a:endParaRPr lang="ru-RU" sz="2800" b="1" kern="1200" dirty="0">
            <a:solidFill>
              <a:srgbClr val="FFFF00"/>
            </a:solidFill>
            <a:latin typeface="Times New Roman" pitchFamily="18" charset="0"/>
            <a:cs typeface="Times New Roman" pitchFamily="18" charset="0"/>
          </a:endParaRPr>
        </a:p>
      </dsp:txBody>
      <dsp:txXfrm>
        <a:off x="411480" y="433461"/>
        <a:ext cx="6760896" cy="826560"/>
      </dsp:txXfrm>
    </dsp:sp>
    <dsp:sp modelId="{7C177EA8-8CD1-459C-A70D-796978DA2A52}">
      <dsp:nvSpPr>
        <dsp:cNvPr id="0" name=""/>
        <dsp:cNvSpPr/>
      </dsp:nvSpPr>
      <dsp:spPr>
        <a:xfrm>
          <a:off x="0" y="2116821"/>
          <a:ext cx="8229600" cy="705600"/>
        </a:xfrm>
        <a:prstGeom prst="horizontalScroll">
          <a:avLst/>
        </a:prstGeom>
        <a:gradFill flip="none" rotWithShape="1">
          <a:gsLst>
            <a:gs pos="0">
              <a:srgbClr val="DDEBCF"/>
            </a:gs>
            <a:gs pos="50000">
              <a:srgbClr val="9CB86E"/>
            </a:gs>
            <a:gs pos="100000">
              <a:srgbClr val="156B13"/>
            </a:gs>
          </a:gsLst>
          <a:lin ang="16200000" scaled="1"/>
          <a:tileRect/>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80B4985-EA28-4159-8695-7A88DF0A2B83}">
      <dsp:nvSpPr>
        <dsp:cNvPr id="0" name=""/>
        <dsp:cNvSpPr/>
      </dsp:nvSpPr>
      <dsp:spPr>
        <a:xfrm>
          <a:off x="471461" y="1728925"/>
          <a:ext cx="6783823" cy="826560"/>
        </a:xfrm>
        <a:prstGeom prst="horizontalScroll">
          <a:avLst/>
        </a:prstGeom>
        <a:solidFill>
          <a:srgbClr val="00CC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b="1" kern="1200" dirty="0" smtClean="0">
              <a:solidFill>
                <a:srgbClr val="002060"/>
              </a:solidFill>
              <a:latin typeface="Times New Roman" pitchFamily="18" charset="0"/>
              <a:cs typeface="Times New Roman" pitchFamily="18" charset="0"/>
            </a:rPr>
            <a:t>РАСХОДЫ – 850 375,6 тыс.руб.</a:t>
          </a:r>
          <a:endParaRPr lang="ru-RU" sz="2800" b="1" kern="1200" dirty="0">
            <a:solidFill>
              <a:srgbClr val="002060"/>
            </a:solidFill>
            <a:latin typeface="Times New Roman" pitchFamily="18" charset="0"/>
            <a:cs typeface="Times New Roman" pitchFamily="18" charset="0"/>
          </a:endParaRPr>
        </a:p>
      </dsp:txBody>
      <dsp:txXfrm>
        <a:off x="471461" y="1728925"/>
        <a:ext cx="6783823" cy="826560"/>
      </dsp:txXfrm>
    </dsp:sp>
    <dsp:sp modelId="{6A7D8213-54F5-4CAE-AE24-9491FFE6F999}">
      <dsp:nvSpPr>
        <dsp:cNvPr id="0" name=""/>
        <dsp:cNvSpPr/>
      </dsp:nvSpPr>
      <dsp:spPr>
        <a:xfrm>
          <a:off x="0" y="3386901"/>
          <a:ext cx="8229600" cy="705600"/>
        </a:xfrm>
        <a:prstGeom prst="horizontalScroll">
          <a:avLst/>
        </a:prstGeom>
        <a:gradFill flip="none" rotWithShape="1">
          <a:gsLst>
            <a:gs pos="0">
              <a:srgbClr val="8488C4"/>
            </a:gs>
            <a:gs pos="53000">
              <a:srgbClr val="D4DEFF"/>
            </a:gs>
            <a:gs pos="83000">
              <a:srgbClr val="D4DEFF"/>
            </a:gs>
            <a:gs pos="100000">
              <a:srgbClr val="96AB94"/>
            </a:gs>
          </a:gsLst>
          <a:lin ang="10800000" scaled="0"/>
          <a:tileRect/>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69AD68-209A-4E02-8D78-87DE5553A469}">
      <dsp:nvSpPr>
        <dsp:cNvPr id="0" name=""/>
        <dsp:cNvSpPr/>
      </dsp:nvSpPr>
      <dsp:spPr>
        <a:xfrm>
          <a:off x="411480" y="2973621"/>
          <a:ext cx="6932335" cy="826560"/>
        </a:xfrm>
        <a:prstGeom prst="horizontalScroll">
          <a:avLst/>
        </a:prstGeom>
        <a:solidFill>
          <a:srgbClr val="66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b="1" kern="1200" dirty="0" smtClean="0">
              <a:solidFill>
                <a:srgbClr val="FFC000"/>
              </a:solidFill>
              <a:latin typeface="Times New Roman" pitchFamily="18" charset="0"/>
              <a:cs typeface="Times New Roman" pitchFamily="18" charset="0"/>
            </a:rPr>
            <a:t>ПРОФИЦИТ – 48 503,5тыс.руб.</a:t>
          </a:r>
          <a:endParaRPr lang="ru-RU" sz="2800" b="1" kern="1200" dirty="0">
            <a:solidFill>
              <a:srgbClr val="FFC000"/>
            </a:solidFill>
            <a:latin typeface="Times New Roman" pitchFamily="18" charset="0"/>
            <a:cs typeface="Times New Roman" pitchFamily="18" charset="0"/>
          </a:endParaRPr>
        </a:p>
      </dsp:txBody>
      <dsp:txXfrm>
        <a:off x="411480" y="2973621"/>
        <a:ext cx="6932335" cy="8265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8FF9F-DB9B-4B7A-834D-0E6D5C012D5F}" type="datetimeFigureOut">
              <a:rPr lang="ru-RU" smtClean="0"/>
              <a:pPr/>
              <a:t>28.04.2021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BC88E-AB87-4D2D-B510-DDCB8DBB2EF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A1BC88E-AB87-4D2D-B510-DDCB8DBB2EF7}"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E438925-2F81-435B-B51B-AC540C68CB93}" type="datetimeFigureOut">
              <a:rPr lang="ru-RU"/>
              <a:pPr>
                <a:defRPr/>
              </a:pPr>
              <a:t>28.04.2021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54B59DE-512D-4000-8C23-4DE9469FB04A}" type="slidenum">
              <a:rPr lang="ru-RU" altLang="ru-RU"/>
              <a:pPr/>
              <a:t>‹#›</a:t>
            </a:fld>
            <a:endParaRPr lang="ru-RU" altLang="ru-RU"/>
          </a:p>
        </p:txBody>
      </p:sp>
    </p:spTree>
    <p:extLst>
      <p:ext uri="{BB962C8B-B14F-4D97-AF65-F5344CB8AC3E}">
        <p14:creationId xmlns:p14="http://schemas.microsoft.com/office/powerpoint/2010/main" xmlns="" val="384421830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5D211A-4C22-4111-B48F-A24923BDA94D}" type="datetimeFigureOut">
              <a:rPr lang="ru-RU"/>
              <a:pPr>
                <a:defRPr/>
              </a:pPr>
              <a:t>28.04.2021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A4D287A-8A3D-49CA-A884-94239819632E}" type="slidenum">
              <a:rPr lang="ru-RU" altLang="ru-RU"/>
              <a:pPr/>
              <a:t>‹#›</a:t>
            </a:fld>
            <a:endParaRPr lang="ru-RU" altLang="ru-RU"/>
          </a:p>
        </p:txBody>
      </p:sp>
    </p:spTree>
    <p:extLst>
      <p:ext uri="{BB962C8B-B14F-4D97-AF65-F5344CB8AC3E}">
        <p14:creationId xmlns:p14="http://schemas.microsoft.com/office/powerpoint/2010/main" xmlns="" val="37414414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0072FD-2B06-4BC0-99FA-98DFA6F910C0}" type="datetimeFigureOut">
              <a:rPr lang="ru-RU"/>
              <a:pPr>
                <a:defRPr/>
              </a:pPr>
              <a:t>28.04.2021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C39E1F6-E056-4A4F-8CAD-F8F3AF884F04}" type="slidenum">
              <a:rPr lang="ru-RU" altLang="ru-RU"/>
              <a:pPr/>
              <a:t>‹#›</a:t>
            </a:fld>
            <a:endParaRPr lang="ru-RU" altLang="ru-RU"/>
          </a:p>
        </p:txBody>
      </p:sp>
    </p:spTree>
    <p:extLst>
      <p:ext uri="{BB962C8B-B14F-4D97-AF65-F5344CB8AC3E}">
        <p14:creationId xmlns:p14="http://schemas.microsoft.com/office/powerpoint/2010/main" xmlns="" val="14941768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822348-0749-4E1A-98E4-6751257D5ECA}" type="datetimeFigureOut">
              <a:rPr lang="ru-RU"/>
              <a:pPr>
                <a:defRPr/>
              </a:pPr>
              <a:t>28.04.2021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BBB029D-03B5-4EC5-9B06-D3BFE1564B08}" type="slidenum">
              <a:rPr lang="ru-RU" altLang="ru-RU"/>
              <a:pPr/>
              <a:t>‹#›</a:t>
            </a:fld>
            <a:endParaRPr lang="ru-RU" altLang="ru-RU"/>
          </a:p>
        </p:txBody>
      </p:sp>
    </p:spTree>
    <p:extLst>
      <p:ext uri="{BB962C8B-B14F-4D97-AF65-F5344CB8AC3E}">
        <p14:creationId xmlns:p14="http://schemas.microsoft.com/office/powerpoint/2010/main" xmlns="" val="9597926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49003F9-C052-414A-99F7-579337E7A5D5}" type="datetimeFigureOut">
              <a:rPr lang="ru-RU"/>
              <a:pPr>
                <a:defRPr/>
              </a:pPr>
              <a:t>28.04.2021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43F835C-A372-4686-ACA2-A3A25DF10A3B}" type="slidenum">
              <a:rPr lang="ru-RU" altLang="ru-RU"/>
              <a:pPr/>
              <a:t>‹#›</a:t>
            </a:fld>
            <a:endParaRPr lang="ru-RU" altLang="ru-RU"/>
          </a:p>
        </p:txBody>
      </p:sp>
    </p:spTree>
    <p:extLst>
      <p:ext uri="{BB962C8B-B14F-4D97-AF65-F5344CB8AC3E}">
        <p14:creationId xmlns:p14="http://schemas.microsoft.com/office/powerpoint/2010/main" xmlns="" val="333523631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C6E185-B0BE-49F9-A29C-80AAEC32F4E7}" type="datetimeFigureOut">
              <a:rPr lang="ru-RU"/>
              <a:pPr>
                <a:defRPr/>
              </a:pPr>
              <a:t>28.04.2021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43A64D5-4F66-4F7F-A221-1EA9CD16980F}" type="slidenum">
              <a:rPr lang="ru-RU" altLang="ru-RU"/>
              <a:pPr/>
              <a:t>‹#›</a:t>
            </a:fld>
            <a:endParaRPr lang="ru-RU" altLang="ru-RU"/>
          </a:p>
        </p:txBody>
      </p:sp>
    </p:spTree>
    <p:extLst>
      <p:ext uri="{BB962C8B-B14F-4D97-AF65-F5344CB8AC3E}">
        <p14:creationId xmlns:p14="http://schemas.microsoft.com/office/powerpoint/2010/main" xmlns="" val="15779383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78AECF0-FEE4-4BD6-AED2-8C3520DB4EA2}" type="datetimeFigureOut">
              <a:rPr lang="ru-RU"/>
              <a:pPr>
                <a:defRPr/>
              </a:pPr>
              <a:t>28.04.2021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122AE7F2-2621-4048-9E7C-262A4885642F}" type="slidenum">
              <a:rPr lang="ru-RU" altLang="ru-RU"/>
              <a:pPr/>
              <a:t>‹#›</a:t>
            </a:fld>
            <a:endParaRPr lang="ru-RU" altLang="ru-RU"/>
          </a:p>
        </p:txBody>
      </p:sp>
    </p:spTree>
    <p:extLst>
      <p:ext uri="{BB962C8B-B14F-4D97-AF65-F5344CB8AC3E}">
        <p14:creationId xmlns:p14="http://schemas.microsoft.com/office/powerpoint/2010/main" xmlns="" val="155344188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1FA7EBC-1A4C-4090-870D-2A10C860E223}" type="datetimeFigureOut">
              <a:rPr lang="ru-RU"/>
              <a:pPr>
                <a:defRPr/>
              </a:pPr>
              <a:t>28.04.2021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D7D336BD-7420-411F-94E3-2DD5DFFEE107}" type="slidenum">
              <a:rPr lang="ru-RU" altLang="ru-RU"/>
              <a:pPr/>
              <a:t>‹#›</a:t>
            </a:fld>
            <a:endParaRPr lang="ru-RU" altLang="ru-RU"/>
          </a:p>
        </p:txBody>
      </p:sp>
    </p:spTree>
    <p:extLst>
      <p:ext uri="{BB962C8B-B14F-4D97-AF65-F5344CB8AC3E}">
        <p14:creationId xmlns:p14="http://schemas.microsoft.com/office/powerpoint/2010/main" xmlns="" val="23944588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A30541A-B153-415B-B839-84D9FD6F427E}" type="datetimeFigureOut">
              <a:rPr lang="ru-RU"/>
              <a:pPr>
                <a:defRPr/>
              </a:pPr>
              <a:t>28.04.2021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3BC54A06-46E4-4EDA-9F3F-0CA42274FB68}" type="slidenum">
              <a:rPr lang="ru-RU" altLang="ru-RU"/>
              <a:pPr/>
              <a:t>‹#›</a:t>
            </a:fld>
            <a:endParaRPr lang="ru-RU" altLang="ru-RU"/>
          </a:p>
        </p:txBody>
      </p:sp>
    </p:spTree>
    <p:extLst>
      <p:ext uri="{BB962C8B-B14F-4D97-AF65-F5344CB8AC3E}">
        <p14:creationId xmlns:p14="http://schemas.microsoft.com/office/powerpoint/2010/main" xmlns="" val="187613175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F0277D6-F822-403D-A23D-230E5DD9BDE6}" type="datetimeFigureOut">
              <a:rPr lang="ru-RU"/>
              <a:pPr>
                <a:defRPr/>
              </a:pPr>
              <a:t>28.04.2021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14FFA0F-A256-45AE-B24F-C9C602C26058}" type="slidenum">
              <a:rPr lang="ru-RU" altLang="ru-RU"/>
              <a:pPr/>
              <a:t>‹#›</a:t>
            </a:fld>
            <a:endParaRPr lang="ru-RU" altLang="ru-RU"/>
          </a:p>
        </p:txBody>
      </p:sp>
    </p:spTree>
    <p:extLst>
      <p:ext uri="{BB962C8B-B14F-4D97-AF65-F5344CB8AC3E}">
        <p14:creationId xmlns:p14="http://schemas.microsoft.com/office/powerpoint/2010/main" xmlns="" val="8153649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1C34CF4-2569-46F6-9172-0C0F1DD6D40B}" type="datetimeFigureOut">
              <a:rPr lang="ru-RU"/>
              <a:pPr>
                <a:defRPr/>
              </a:pPr>
              <a:t>28.04.2021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59551FC-D279-4C5E-9296-1ED57634E746}" type="slidenum">
              <a:rPr lang="ru-RU" altLang="ru-RU"/>
              <a:pPr/>
              <a:t>‹#›</a:t>
            </a:fld>
            <a:endParaRPr lang="ru-RU" altLang="ru-RU"/>
          </a:p>
        </p:txBody>
      </p:sp>
    </p:spTree>
    <p:extLst>
      <p:ext uri="{BB962C8B-B14F-4D97-AF65-F5344CB8AC3E}">
        <p14:creationId xmlns:p14="http://schemas.microsoft.com/office/powerpoint/2010/main" xmlns="" val="14310426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17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979074-146A-4EEA-9CCC-188578ADD9D0}" type="datetimeFigureOut">
              <a:rPr lang="ru-RU"/>
              <a:pPr>
                <a:defRPr/>
              </a:pPr>
              <a:t>28.04.2021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24D7886-A135-4460-9966-B62FFF4587C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4294967295"/>
          </p:nvPr>
        </p:nvSpPr>
        <p:spPr>
          <a:xfrm>
            <a:off x="357188" y="0"/>
            <a:ext cx="8786812" cy="6126163"/>
          </a:xfrm>
        </p:spPr>
        <p:txBody>
          <a:bodyPr/>
          <a:lstStyle/>
          <a:p>
            <a:pPr algn="ctr">
              <a:buNone/>
            </a:pPr>
            <a:r>
              <a:rPr lang="ru-RU" altLang="ru-RU" sz="5400" b="1" dirty="0" smtClean="0">
                <a:solidFill>
                  <a:srgbClr val="C00000"/>
                </a:solidFill>
                <a:latin typeface="Times New Roman" panose="02020603050405020304" pitchFamily="18" charset="0"/>
                <a:cs typeface="Times New Roman" panose="02020603050405020304" pitchFamily="18" charset="0"/>
              </a:rPr>
              <a:t>БЮДЖЕТ ДЛЯ ГРАЖДАН</a:t>
            </a:r>
          </a:p>
          <a:p>
            <a:pPr algn="ctr">
              <a:buNone/>
            </a:pPr>
            <a:r>
              <a:rPr lang="ru-RU" altLang="ru-RU" sz="4000" b="1" dirty="0" smtClean="0">
                <a:solidFill>
                  <a:srgbClr val="C00000"/>
                </a:solidFill>
                <a:latin typeface="Times New Roman" panose="02020603050405020304" pitchFamily="18" charset="0"/>
                <a:cs typeface="Times New Roman" panose="02020603050405020304" pitchFamily="18" charset="0"/>
              </a:rPr>
              <a:t>ОТЧЕТ ОБ ИСПОЛНЕНИИ БЮДЖЕТА МУНИЦИПАЛЬНОГО РАЙОНА «МОГОЧИНСКИЙ РАЙОН» </a:t>
            </a:r>
          </a:p>
          <a:p>
            <a:pPr algn="ctr">
              <a:buNone/>
            </a:pPr>
            <a:endParaRPr lang="ru-RU" altLang="ru-RU" sz="4000" b="1" dirty="0" smtClean="0">
              <a:solidFill>
                <a:srgbClr val="FF0000"/>
              </a:solidFill>
              <a:latin typeface="Times New Roman" panose="02020603050405020304" pitchFamily="18" charset="0"/>
              <a:cs typeface="Times New Roman" panose="02020603050405020304" pitchFamily="18" charset="0"/>
            </a:endParaRPr>
          </a:p>
          <a:p>
            <a:pPr algn="ctr">
              <a:buNone/>
            </a:pPr>
            <a:endParaRPr lang="ru-RU" altLang="ru-RU" sz="4000" b="1" dirty="0" smtClean="0">
              <a:solidFill>
                <a:srgbClr val="FF0000"/>
              </a:solidFill>
              <a:latin typeface="Times New Roman" panose="02020603050405020304" pitchFamily="18" charset="0"/>
              <a:cs typeface="Times New Roman" panose="02020603050405020304" pitchFamily="18" charset="0"/>
            </a:endParaRPr>
          </a:p>
          <a:p>
            <a:pPr>
              <a:buNone/>
            </a:pPr>
            <a:r>
              <a:rPr lang="ru-RU" altLang="ru-RU" sz="4000" b="1" dirty="0" smtClean="0">
                <a:solidFill>
                  <a:srgbClr val="FF0000"/>
                </a:solidFill>
                <a:latin typeface="Times New Roman" panose="02020603050405020304" pitchFamily="18" charset="0"/>
                <a:cs typeface="Times New Roman" panose="02020603050405020304" pitchFamily="18" charset="0"/>
              </a:rPr>
              <a:t>                  </a:t>
            </a:r>
            <a:r>
              <a:rPr lang="ru-RU" altLang="ru-RU" sz="4800" b="1" dirty="0" smtClean="0">
                <a:latin typeface="Times New Roman" panose="02020603050405020304" pitchFamily="18" charset="0"/>
                <a:cs typeface="Times New Roman" panose="02020603050405020304" pitchFamily="18" charset="0"/>
              </a:rPr>
              <a:t>ЗА</a:t>
            </a:r>
          </a:p>
          <a:p>
            <a:pPr algn="ctr">
              <a:buNone/>
            </a:pPr>
            <a:r>
              <a:rPr lang="ru-RU" altLang="ru-RU" sz="4000" b="1" dirty="0" smtClean="0">
                <a:solidFill>
                  <a:srgbClr val="FF0000"/>
                </a:solidFill>
                <a:latin typeface="Times New Roman" panose="02020603050405020304" pitchFamily="18" charset="0"/>
                <a:cs typeface="Times New Roman" panose="02020603050405020304" pitchFamily="18" charset="0"/>
              </a:rPr>
              <a:t>                                                  </a:t>
            </a:r>
            <a:r>
              <a:rPr lang="ru-RU" altLang="ru-RU" sz="4000" b="1" dirty="0" smtClean="0">
                <a:latin typeface="Times New Roman" panose="02020603050405020304" pitchFamily="18" charset="0"/>
                <a:cs typeface="Times New Roman" panose="02020603050405020304" pitchFamily="18" charset="0"/>
              </a:rPr>
              <a:t>ГОД</a:t>
            </a:r>
          </a:p>
          <a:p>
            <a:pPr algn="ctr">
              <a:buNone/>
            </a:pPr>
            <a:endParaRPr lang="ru-RU" altLang="ru-RU" sz="4000" b="1" dirty="0" smtClean="0">
              <a:solidFill>
                <a:srgbClr val="FF0000"/>
              </a:solidFill>
              <a:latin typeface="Times New Roman" panose="02020603050405020304" pitchFamily="18" charset="0"/>
              <a:cs typeface="Times New Roman" panose="02020603050405020304" pitchFamily="18" charset="0"/>
            </a:endParaRPr>
          </a:p>
          <a:p>
            <a:pPr algn="ctr">
              <a:buNone/>
            </a:pPr>
            <a:r>
              <a:rPr lang="ru-RU" altLang="ru-RU" sz="4000" b="1" dirty="0" smtClean="0">
                <a:solidFill>
                  <a:srgbClr val="FF0000"/>
                </a:solidFill>
                <a:latin typeface="Times New Roman" panose="02020603050405020304" pitchFamily="18" charset="0"/>
                <a:cs typeface="Times New Roman" panose="02020603050405020304" pitchFamily="18" charset="0"/>
              </a:rPr>
              <a:t/>
            </a:r>
            <a:br>
              <a:rPr lang="ru-RU" altLang="ru-RU" sz="4000" b="1" dirty="0" smtClean="0">
                <a:solidFill>
                  <a:srgbClr val="FF0000"/>
                </a:solidFill>
                <a:latin typeface="Times New Roman" panose="02020603050405020304" pitchFamily="18" charset="0"/>
                <a:cs typeface="Times New Roman" panose="02020603050405020304" pitchFamily="18" charset="0"/>
              </a:rPr>
            </a:br>
            <a:endParaRPr lang="ru-RU" altLang="ru-RU" sz="4000" b="1" dirty="0" smtClean="0">
              <a:solidFill>
                <a:srgbClr val="FF0000"/>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714348" y="714356"/>
            <a:ext cx="7786741" cy="34163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42875" y="274638"/>
            <a:ext cx="8858250" cy="1143000"/>
          </a:xfrm>
        </p:spPr>
        <p:txBody>
          <a:bodyPr/>
          <a:lstStyle/>
          <a:p>
            <a:r>
              <a:rPr lang="ru-RU" altLang="ru-RU" sz="3200" b="1" dirty="0" smtClean="0">
                <a:solidFill>
                  <a:srgbClr val="002060"/>
                </a:solidFill>
                <a:latin typeface="Times New Roman" panose="02020603050405020304" pitchFamily="18" charset="0"/>
                <a:cs typeface="Times New Roman" panose="02020603050405020304" pitchFamily="18" charset="0"/>
              </a:rPr>
              <a:t>Основные характеристики бюджета муниципального района за 2020 год  </a:t>
            </a:r>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31000" r="-3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8596" y="500042"/>
            <a:ext cx="8143932" cy="4401205"/>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Исполнение бюджета</a:t>
            </a:r>
          </a:p>
          <a:p>
            <a:pPr algn="just"/>
            <a:r>
              <a:rPr lang="ru-RU" sz="2400" dirty="0" smtClean="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-получение доходов бюджета и распределение бюджетных средств в соответствии с нормативно—правовым актом о бюджете; </a:t>
            </a:r>
          </a:p>
          <a:p>
            <a:pPr algn="just"/>
            <a:endParaRPr lang="ru-RU" sz="2800" dirty="0" smtClean="0">
              <a:solidFill>
                <a:srgbClr val="002060"/>
              </a:solidFill>
              <a:latin typeface="Times New Roman" pitchFamily="18" charset="0"/>
              <a:cs typeface="Times New Roman" pitchFamily="18" charset="0"/>
            </a:endParaRPr>
          </a:p>
          <a:p>
            <a:pPr algn="just"/>
            <a:r>
              <a:rPr lang="ru-RU" sz="2800" dirty="0" smtClean="0">
                <a:solidFill>
                  <a:srgbClr val="002060"/>
                </a:solidFill>
                <a:latin typeface="Times New Roman" pitchFamily="18" charset="0"/>
                <a:cs typeface="Times New Roman" pitchFamily="18" charset="0"/>
              </a:rPr>
              <a:t>- обеспечение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утвержденными бюджетными назначениями.</a:t>
            </a:r>
            <a:endParaRPr lang="ru-RU" sz="2800" dirty="0">
              <a:solidFill>
                <a:srgbClr val="00206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28" name="Заголовок 1"/>
          <p:cNvSpPr>
            <a:spLocks noGrp="1"/>
          </p:cNvSpPr>
          <p:nvPr>
            <p:ph type="title"/>
          </p:nvPr>
        </p:nvSpPr>
        <p:spPr>
          <a:xfrm>
            <a:off x="457200" y="0"/>
            <a:ext cx="8229600" cy="857250"/>
          </a:xfrm>
        </p:spPr>
        <p:txBody>
          <a:bodyPr/>
          <a:lstStyle/>
          <a:p>
            <a:pPr eaLnBrk="1" hangingPunct="1"/>
            <a:r>
              <a:rPr lang="ru-RU" altLang="ru-RU" sz="2800" b="1" dirty="0" smtClean="0">
                <a:solidFill>
                  <a:srgbClr val="C00000"/>
                </a:solidFill>
                <a:latin typeface="Times New Roman" panose="02020603050405020304" pitchFamily="18" charset="0"/>
                <a:cs typeface="Times New Roman" panose="02020603050405020304" pitchFamily="18" charset="0"/>
              </a:rPr>
              <a:t>Основные показатели доходной части бюджета муниципального района за 2020 год </a:t>
            </a:r>
          </a:p>
        </p:txBody>
      </p:sp>
      <p:graphicFrame>
        <p:nvGraphicFramePr>
          <p:cNvPr id="2" name="Содержимое 3"/>
          <p:cNvGraphicFramePr>
            <a:graphicFrameLocks noGrp="1"/>
          </p:cNvGraphicFramePr>
          <p:nvPr>
            <p:ph idx="1"/>
          </p:nvPr>
        </p:nvGraphicFramePr>
        <p:xfrm>
          <a:off x="193675" y="908050"/>
          <a:ext cx="8799513" cy="56848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0"/>
            <a:ext cx="8229600" cy="642918"/>
          </a:xfrm>
        </p:spPr>
        <p:txBody>
          <a:bodyPr/>
          <a:lstStyle/>
          <a:p>
            <a:r>
              <a:rPr lang="ru-RU" altLang="ru-RU" sz="2400" b="1" dirty="0" smtClean="0">
                <a:solidFill>
                  <a:srgbClr val="002060"/>
                </a:solidFill>
                <a:latin typeface="Times New Roman" panose="02020603050405020304" pitchFamily="18" charset="0"/>
                <a:cs typeface="Times New Roman" panose="02020603050405020304" pitchFamily="18" charset="0"/>
              </a:rPr>
              <a:t>Динамика доходов бюджета района в 2019-2020 гг.</a:t>
            </a:r>
            <a:endParaRPr lang="ru-RU" sz="2400" dirty="0"/>
          </a:p>
        </p:txBody>
      </p:sp>
      <p:graphicFrame>
        <p:nvGraphicFramePr>
          <p:cNvPr id="9" name="Содержимое 8"/>
          <p:cNvGraphicFramePr>
            <a:graphicFrameLocks noGrp="1"/>
          </p:cNvGraphicFramePr>
          <p:nvPr>
            <p:ph sz="half" idx="1"/>
          </p:nvPr>
        </p:nvGraphicFramePr>
        <p:xfrm>
          <a:off x="0" y="500042"/>
          <a:ext cx="4495800" cy="6215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Содержимое 9"/>
          <p:cNvGraphicFramePr>
            <a:graphicFrameLocks noGrp="1"/>
          </p:cNvGraphicFramePr>
          <p:nvPr>
            <p:ph sz="half" idx="2"/>
          </p:nvPr>
        </p:nvGraphicFramePr>
        <p:xfrm>
          <a:off x="4648200" y="500042"/>
          <a:ext cx="4352956" cy="62151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229600" cy="439737"/>
          </a:xfrm>
          <a:blipFill>
            <a:blip r:embed="rId2" cstate="print"/>
            <a:tile tx="0" ty="0" sx="100000" sy="100000" flip="none" algn="tl"/>
          </a:blipFill>
        </p:spPr>
        <p:txBody>
          <a:bodyPr/>
          <a:lstStyle/>
          <a:p>
            <a:r>
              <a:rPr lang="ru-RU" altLang="ru-RU" sz="2400" b="1" dirty="0" smtClean="0">
                <a:solidFill>
                  <a:srgbClr val="C00000"/>
                </a:solidFill>
                <a:latin typeface="Times New Roman" panose="02020603050405020304" pitchFamily="18" charset="0"/>
                <a:cs typeface="Times New Roman" panose="02020603050405020304" pitchFamily="18" charset="0"/>
              </a:rPr>
              <a:t>Анализ исполнения доходной части бюджета района за 2020 год</a:t>
            </a:r>
          </a:p>
        </p:txBody>
      </p:sp>
      <p:graphicFrame>
        <p:nvGraphicFramePr>
          <p:cNvPr id="5" name="Содержимое 4"/>
          <p:cNvGraphicFramePr>
            <a:graphicFrameLocks noGrp="1"/>
          </p:cNvGraphicFramePr>
          <p:nvPr>
            <p:ph idx="1"/>
          </p:nvPr>
        </p:nvGraphicFramePr>
        <p:xfrm>
          <a:off x="142875" y="928671"/>
          <a:ext cx="8858250" cy="5572143"/>
        </p:xfrm>
        <a:graphic>
          <a:graphicData uri="http://schemas.openxmlformats.org/drawingml/2006/table">
            <a:tbl>
              <a:tblPr firstRow="1" bandRow="1">
                <a:tableStyleId>{C4B1156A-380E-4F78-BDF5-A606A8083BF9}</a:tableStyleId>
              </a:tblPr>
              <a:tblGrid>
                <a:gridCol w="3214655"/>
                <a:gridCol w="1214437"/>
                <a:gridCol w="1142999"/>
                <a:gridCol w="1106773"/>
                <a:gridCol w="1107789"/>
                <a:gridCol w="1071597"/>
              </a:tblGrid>
              <a:tr h="1218904">
                <a:tc>
                  <a:txBody>
                    <a:bodyPr/>
                    <a:lstStyle/>
                    <a:p>
                      <a:pPr algn="ctr"/>
                      <a:r>
                        <a:rPr lang="ru-RU" sz="1200" dirty="0" smtClean="0">
                          <a:latin typeface="Times New Roman" pitchFamily="18" charset="0"/>
                          <a:cs typeface="Times New Roman" pitchFamily="18" charset="0"/>
                        </a:rPr>
                        <a:t> </a:t>
                      </a:r>
                    </a:p>
                    <a:p>
                      <a:pPr algn="ctr"/>
                      <a:r>
                        <a:rPr lang="ru-RU" sz="1200" dirty="0" smtClean="0">
                          <a:latin typeface="Times New Roman" pitchFamily="18" charset="0"/>
                          <a:cs typeface="Times New Roman" pitchFamily="18" charset="0"/>
                        </a:rPr>
                        <a:t>Наименование доходов</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Уточненный план  2020 год</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Факт исполнения 2020 год</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 исполнения</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Факт исполнения 2019 год</a:t>
                      </a:r>
                      <a:endParaRPr lang="ru-RU" sz="1200" dirty="0">
                        <a:solidFill>
                          <a:srgbClr val="002060"/>
                        </a:solidFill>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Отклонение</a:t>
                      </a:r>
                      <a:endParaRPr lang="ru-RU" sz="1200" dirty="0">
                        <a:solidFill>
                          <a:srgbClr val="002060"/>
                        </a:solidFill>
                        <a:latin typeface="Times New Roman" pitchFamily="18" charset="0"/>
                        <a:cs typeface="Times New Roman" pitchFamily="18" charset="0"/>
                      </a:endParaRPr>
                    </a:p>
                  </a:txBody>
                  <a:tcPr marL="91439" marR="91439"/>
                </a:tc>
              </a:tr>
              <a:tr h="588542">
                <a:tc>
                  <a:txBody>
                    <a:bodyPr/>
                    <a:lstStyle/>
                    <a:p>
                      <a:r>
                        <a:rPr lang="ru-RU" sz="1600" b="1" dirty="0" smtClean="0">
                          <a:latin typeface="Times New Roman" pitchFamily="18" charset="0"/>
                          <a:cs typeface="Times New Roman" pitchFamily="18" charset="0"/>
                        </a:rPr>
                        <a:t>Налоговые доходы всего</a:t>
                      </a:r>
                      <a:endParaRPr lang="ru-RU" sz="1600" b="1" dirty="0">
                        <a:latin typeface="Times New Roman" pitchFamily="18" charset="0"/>
                        <a:cs typeface="Times New Roman" pitchFamily="18" charset="0"/>
                      </a:endParaRPr>
                    </a:p>
                  </a:txBody>
                  <a:tcPr marL="91439" marR="91439"/>
                </a:tc>
                <a:tc>
                  <a:txBody>
                    <a:bodyPr/>
                    <a:lstStyle/>
                    <a:p>
                      <a:pPr algn="r" fontAlgn="b"/>
                      <a:r>
                        <a:rPr lang="ru-RU" sz="1600" b="1" u="none" strike="noStrike" dirty="0" smtClean="0">
                          <a:latin typeface="Times New Roman" pitchFamily="18" charset="0"/>
                          <a:cs typeface="Times New Roman" pitchFamily="18" charset="0"/>
                        </a:rPr>
                        <a:t>261602,8</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275745,6</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105,4%</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279685,3</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-3939,7</a:t>
                      </a:r>
                      <a:endParaRPr lang="ru-RU" sz="1600" b="1" i="0" u="none" strike="noStrike" dirty="0">
                        <a:latin typeface="Times New Roman" pitchFamily="18" charset="0"/>
                        <a:cs typeface="Times New Roman" pitchFamily="18" charset="0"/>
                      </a:endParaRPr>
                    </a:p>
                  </a:txBody>
                  <a:tcPr marL="9525" marR="9525" marT="9525" marB="0" anchor="b"/>
                </a:tc>
              </a:tr>
              <a:tr h="630365">
                <a:tc>
                  <a:txBody>
                    <a:bodyPr/>
                    <a:lstStyle/>
                    <a:p>
                      <a:pPr algn="l" fontAlgn="b"/>
                      <a:r>
                        <a:rPr lang="ru-RU" sz="1600" u="none" strike="noStrike" dirty="0">
                          <a:latin typeface="Times New Roman" pitchFamily="18" charset="0"/>
                          <a:cs typeface="Times New Roman" pitchFamily="18" charset="0"/>
                        </a:rPr>
                        <a:t>Налог на доходы физических лиц</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108720,4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102998,1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94,7%</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108399,5</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-5401,4</a:t>
                      </a:r>
                      <a:endParaRPr lang="ru-RU" sz="1600" b="0" i="1" u="none" strike="noStrike" dirty="0">
                        <a:latin typeface="Times New Roman" pitchFamily="18" charset="0"/>
                        <a:cs typeface="Times New Roman" pitchFamily="18" charset="0"/>
                      </a:endParaRPr>
                    </a:p>
                  </a:txBody>
                  <a:tcPr marL="9525" marR="9525" marT="9525" marB="0" anchor="b"/>
                </a:tc>
              </a:tr>
              <a:tr h="696518">
                <a:tc>
                  <a:txBody>
                    <a:bodyPr/>
                    <a:lstStyle/>
                    <a:p>
                      <a:pPr algn="l" fontAlgn="b"/>
                      <a:r>
                        <a:rPr lang="ru-RU" sz="1600" u="none" strike="noStrike" dirty="0">
                          <a:latin typeface="Times New Roman" pitchFamily="18" charset="0"/>
                          <a:cs typeface="Times New Roman" pitchFamily="18" charset="0"/>
                        </a:rPr>
                        <a:t>Налоги на совокупный доход</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14220,0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13263,6</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93,3%</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14492,0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-1228,4</a:t>
                      </a:r>
                      <a:endParaRPr lang="ru-RU" sz="1600" b="0" i="1" u="none" strike="noStrike" dirty="0">
                        <a:latin typeface="Times New Roman" pitchFamily="18" charset="0"/>
                        <a:cs typeface="Times New Roman" pitchFamily="18" charset="0"/>
                      </a:endParaRPr>
                    </a:p>
                  </a:txBody>
                  <a:tcPr marL="9525" marR="9525" marT="9525" marB="0" anchor="b"/>
                </a:tc>
              </a:tr>
              <a:tr h="696518">
                <a:tc>
                  <a:txBody>
                    <a:bodyPr/>
                    <a:lstStyle/>
                    <a:p>
                      <a:pPr algn="l" fontAlgn="b"/>
                      <a:r>
                        <a:rPr lang="ru-RU" sz="1600" u="none" strike="noStrike" dirty="0">
                          <a:latin typeface="Times New Roman" pitchFamily="18" charset="0"/>
                          <a:cs typeface="Times New Roman" pitchFamily="18" charset="0"/>
                        </a:rPr>
                        <a:t>Акцизы</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12037,1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11816,4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109,4%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9720,9</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+2095,5</a:t>
                      </a:r>
                      <a:endParaRPr lang="ru-RU" sz="1600" b="0" i="1" u="none" strike="noStrike" dirty="0">
                        <a:latin typeface="Times New Roman" pitchFamily="18" charset="0"/>
                        <a:cs typeface="Times New Roman" pitchFamily="18" charset="0"/>
                      </a:endParaRPr>
                    </a:p>
                  </a:txBody>
                  <a:tcPr marL="9525" marR="9525" marT="9525" marB="0" anchor="b"/>
                </a:tc>
              </a:tr>
              <a:tr h="1075630">
                <a:tc>
                  <a:txBody>
                    <a:bodyPr/>
                    <a:lstStyle/>
                    <a:p>
                      <a:pPr algn="l" fontAlgn="b"/>
                      <a:r>
                        <a:rPr lang="ru-RU" sz="1600" u="none" strike="noStrike" dirty="0" smtClean="0">
                          <a:latin typeface="Times New Roman" pitchFamily="18" charset="0"/>
                          <a:cs typeface="Times New Roman" pitchFamily="18" charset="0"/>
                        </a:rPr>
                        <a:t>Налоги, сборы и регулярные платежи  за пользование природными ресурсами</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a:r>
                        <a:rPr lang="ru-RU" sz="1600" dirty="0" smtClean="0">
                          <a:latin typeface="Times New Roman" pitchFamily="18" charset="0"/>
                          <a:cs typeface="Times New Roman" pitchFamily="18" charset="0"/>
                        </a:rPr>
                        <a:t>123679,3</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144655,9</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113,2%</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144133,1</a:t>
                      </a:r>
                      <a:endParaRPr lang="ru-RU" sz="1600" i="1"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+522,8</a:t>
                      </a:r>
                      <a:endParaRPr lang="ru-RU" sz="1600" i="1" dirty="0">
                        <a:latin typeface="Times New Roman" pitchFamily="18" charset="0"/>
                        <a:cs typeface="Times New Roman" pitchFamily="18" charset="0"/>
                      </a:endParaRPr>
                    </a:p>
                  </a:txBody>
                  <a:tcPr marL="91439" marR="91439" anchor="b"/>
                </a:tc>
              </a:tr>
              <a:tr h="665666">
                <a:tc>
                  <a:txBody>
                    <a:bodyPr/>
                    <a:lstStyle/>
                    <a:p>
                      <a:pPr algn="l" fontAlgn="b"/>
                      <a:r>
                        <a:rPr lang="ru-RU" sz="1600" u="none" strike="noStrike" dirty="0" smtClean="0">
                          <a:latin typeface="Times New Roman" pitchFamily="18" charset="0"/>
                          <a:cs typeface="Times New Roman" pitchFamily="18" charset="0"/>
                        </a:rPr>
                        <a:t>Государственная пошлина</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2946,0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3011,6</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102,2%</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2939,8</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+71,8</a:t>
                      </a:r>
                      <a:endParaRPr lang="ru-RU" sz="1600" b="0" i="1" u="none" strike="noStrike" dirty="0">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0"/>
            <a:ext cx="8229600" cy="857250"/>
          </a:xfrm>
        </p:spPr>
        <p:txBody>
          <a:bodyPr/>
          <a:lstStyle/>
          <a:p>
            <a:r>
              <a:rPr lang="ru-RU" altLang="ru-RU" smtClean="0"/>
              <a:t>.</a:t>
            </a:r>
          </a:p>
        </p:txBody>
      </p:sp>
      <p:graphicFrame>
        <p:nvGraphicFramePr>
          <p:cNvPr id="4" name="Содержимое 3"/>
          <p:cNvGraphicFramePr>
            <a:graphicFrameLocks noGrp="1"/>
          </p:cNvGraphicFramePr>
          <p:nvPr>
            <p:ph idx="1"/>
          </p:nvPr>
        </p:nvGraphicFramePr>
        <p:xfrm>
          <a:off x="142875" y="230188"/>
          <a:ext cx="8858249" cy="6127749"/>
        </p:xfrm>
        <a:graphic>
          <a:graphicData uri="http://schemas.openxmlformats.org/drawingml/2006/table">
            <a:tbl>
              <a:tblPr firstRow="1" bandRow="1">
                <a:tableStyleId>{C4B1156A-380E-4F78-BDF5-A606A8083BF9}</a:tableStyleId>
              </a:tblPr>
              <a:tblGrid>
                <a:gridCol w="3286125"/>
                <a:gridCol w="1071562"/>
                <a:gridCol w="1214437"/>
                <a:gridCol w="1071562"/>
                <a:gridCol w="1168821"/>
                <a:gridCol w="1045742"/>
              </a:tblGrid>
              <a:tr h="803967">
                <a:tc>
                  <a:txBody>
                    <a:bodyPr/>
                    <a:lstStyle/>
                    <a:p>
                      <a:pPr algn="ctr"/>
                      <a:r>
                        <a:rPr lang="ru-RU" sz="1200" dirty="0" smtClean="0">
                          <a:latin typeface="Times New Roman" pitchFamily="18" charset="0"/>
                          <a:cs typeface="Times New Roman" pitchFamily="18" charset="0"/>
                        </a:rPr>
                        <a:t> Наименование доходов</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Уточненный план  2020 год</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Факт исполнения 2020 год</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 исполнения</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Факт исполнения 2019</a:t>
                      </a:r>
                      <a:r>
                        <a:rPr lang="ru-RU" sz="1200" baseline="0" dirty="0" smtClean="0">
                          <a:latin typeface="Times New Roman" pitchFamily="18" charset="0"/>
                          <a:cs typeface="Times New Roman" pitchFamily="18" charset="0"/>
                        </a:rPr>
                        <a:t> год</a:t>
                      </a:r>
                      <a:endParaRPr lang="ru-RU" sz="1200" dirty="0">
                        <a:latin typeface="Times New Roman" pitchFamily="18" charset="0"/>
                        <a:cs typeface="Times New Roman" pitchFamily="18" charset="0"/>
                      </a:endParaRPr>
                    </a:p>
                  </a:txBody>
                  <a:tcPr marL="91439" marR="91439"/>
                </a:tc>
                <a:tc>
                  <a:txBody>
                    <a:bodyPr/>
                    <a:lstStyle/>
                    <a:p>
                      <a:pPr algn="ctr"/>
                      <a:r>
                        <a:rPr lang="ru-RU" sz="1200" dirty="0" smtClean="0">
                          <a:latin typeface="Times New Roman" pitchFamily="18" charset="0"/>
                          <a:cs typeface="Times New Roman" pitchFamily="18" charset="0"/>
                        </a:rPr>
                        <a:t>Отклонение</a:t>
                      </a:r>
                      <a:endParaRPr lang="ru-RU" sz="1200" dirty="0">
                        <a:latin typeface="Times New Roman" pitchFamily="18" charset="0"/>
                        <a:cs typeface="Times New Roman" pitchFamily="18" charset="0"/>
                      </a:endParaRPr>
                    </a:p>
                  </a:txBody>
                  <a:tcPr marL="91439" marR="91439"/>
                </a:tc>
              </a:tr>
              <a:tr h="430261">
                <a:tc>
                  <a:txBody>
                    <a:bodyPr/>
                    <a:lstStyle/>
                    <a:p>
                      <a:r>
                        <a:rPr lang="ru-RU" sz="1600" b="1" dirty="0" smtClean="0">
                          <a:latin typeface="Times New Roman" pitchFamily="18" charset="0"/>
                          <a:cs typeface="Times New Roman" pitchFamily="18" charset="0"/>
                        </a:rPr>
                        <a:t> Неналоговые доходы</a:t>
                      </a:r>
                      <a:endParaRPr lang="ru-RU" sz="1600" b="1" dirty="0">
                        <a:latin typeface="Times New Roman" pitchFamily="18" charset="0"/>
                        <a:cs typeface="Times New Roman" pitchFamily="18" charset="0"/>
                      </a:endParaRPr>
                    </a:p>
                  </a:txBody>
                  <a:tcPr marL="91439" marR="91439"/>
                </a:tc>
                <a:tc>
                  <a:txBody>
                    <a:bodyPr/>
                    <a:lstStyle/>
                    <a:p>
                      <a:pPr algn="r" fontAlgn="b"/>
                      <a:r>
                        <a:rPr lang="ru-RU" sz="1600" b="1" u="none" strike="noStrike" dirty="0" smtClean="0">
                          <a:latin typeface="Times New Roman" pitchFamily="18" charset="0"/>
                          <a:cs typeface="Times New Roman" pitchFamily="18" charset="0"/>
                        </a:rPr>
                        <a:t>15415,0</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60609,7</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393,2%</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17921,2</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+42688,5</a:t>
                      </a:r>
                      <a:endParaRPr lang="ru-RU" sz="1600" b="1" i="0"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Доходы от </a:t>
                      </a:r>
                      <a:r>
                        <a:rPr lang="ru-RU" sz="1600" u="none" strike="noStrike" dirty="0" smtClean="0">
                          <a:latin typeface="Times New Roman" pitchFamily="18" charset="0"/>
                          <a:cs typeface="Times New Roman" pitchFamily="18" charset="0"/>
                        </a:rPr>
                        <a:t>использования </a:t>
                      </a:r>
                      <a:r>
                        <a:rPr lang="ru-RU" sz="1600" u="none" strike="noStrike" dirty="0">
                          <a:latin typeface="Times New Roman" pitchFamily="18" charset="0"/>
                          <a:cs typeface="Times New Roman" pitchFamily="18" charset="0"/>
                        </a:rPr>
                        <a:t>имущества  в том числе:</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9125,0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12070,4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132,3%</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11167,2</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+903,2</a:t>
                      </a:r>
                      <a:endParaRPr lang="ru-RU" sz="1600" b="0" i="1"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Арендная плата за земельные участки</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8525,0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11892,2</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139,5%</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10534,2</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+1358,0</a:t>
                      </a:r>
                      <a:endParaRPr lang="ru-RU" sz="1600" b="0" i="0" u="none" strike="noStrike" dirty="0">
                        <a:latin typeface="Times New Roman" pitchFamily="18" charset="0"/>
                        <a:cs typeface="Times New Roman" pitchFamily="18" charset="0"/>
                      </a:endParaRPr>
                    </a:p>
                  </a:txBody>
                  <a:tcPr marL="9525" marR="9525" marT="9525" marB="0" anchor="b"/>
                </a:tc>
              </a:tr>
              <a:tr h="421773">
                <a:tc>
                  <a:txBody>
                    <a:bodyPr/>
                    <a:lstStyle/>
                    <a:p>
                      <a:pPr algn="l" fontAlgn="b"/>
                      <a:r>
                        <a:rPr lang="ru-RU" sz="1600" u="none" strike="noStrike" dirty="0">
                          <a:latin typeface="Times New Roman" pitchFamily="18" charset="0"/>
                          <a:cs typeface="Times New Roman" pitchFamily="18" charset="0"/>
                        </a:rPr>
                        <a:t>Доходы от сдачи в аренду имущества</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600,0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167,9</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28%</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633,0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-465,1</a:t>
                      </a:r>
                      <a:endParaRPr lang="ru-RU" sz="1600" b="0" i="0"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Плата за негативное воздействие на окружающую среду</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1170,0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911,1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77,9%</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658,7</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+252,4</a:t>
                      </a:r>
                      <a:endParaRPr lang="ru-RU" sz="1600" b="0" i="1" u="none" strike="noStrike" dirty="0">
                        <a:latin typeface="Times New Roman" pitchFamily="18" charset="0"/>
                        <a:cs typeface="Times New Roman" pitchFamily="18" charset="0"/>
                      </a:endParaRPr>
                    </a:p>
                  </a:txBody>
                  <a:tcPr marL="9525" marR="9525" marT="9525" marB="0" anchor="b"/>
                </a:tc>
              </a:tr>
              <a:tr h="558094">
                <a:tc>
                  <a:txBody>
                    <a:bodyPr/>
                    <a:lstStyle/>
                    <a:p>
                      <a:pPr algn="l" fontAlgn="b"/>
                      <a:r>
                        <a:rPr lang="ru-RU" sz="1600" u="none" strike="noStrike" dirty="0">
                          <a:latin typeface="Times New Roman" pitchFamily="18" charset="0"/>
                          <a:cs typeface="Times New Roman" pitchFamily="18" charset="0"/>
                        </a:rPr>
                        <a:t>Доходы от оказания платных услуг и компенсация затрат государства</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640,0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847,2</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132,4%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715,0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+132,2</a:t>
                      </a:r>
                      <a:endParaRPr lang="ru-RU" sz="1600" b="0" i="1" u="none" strike="noStrike" dirty="0">
                        <a:latin typeface="Times New Roman" pitchFamily="18" charset="0"/>
                        <a:cs typeface="Times New Roman" pitchFamily="18" charset="0"/>
                      </a:endParaRPr>
                    </a:p>
                  </a:txBody>
                  <a:tcPr marL="9525" marR="9525" marT="9525" marB="0" anchor="b"/>
                </a:tc>
              </a:tr>
              <a:tr h="654338">
                <a:tc>
                  <a:txBody>
                    <a:bodyPr/>
                    <a:lstStyle/>
                    <a:p>
                      <a:r>
                        <a:rPr lang="ru-RU" sz="1600" dirty="0" smtClean="0">
                          <a:latin typeface="Times New Roman" pitchFamily="18" charset="0"/>
                          <a:cs typeface="Times New Roman" pitchFamily="18" charset="0"/>
                        </a:rPr>
                        <a:t>Доходы от продажи материальных и нематериальных активов</a:t>
                      </a:r>
                      <a:endParaRPr lang="ru-RU" sz="1600" dirty="0">
                        <a:latin typeface="Times New Roman" pitchFamily="18" charset="0"/>
                        <a:cs typeface="Times New Roman" pitchFamily="18" charset="0"/>
                      </a:endParaRPr>
                    </a:p>
                  </a:txBody>
                  <a:tcPr marL="91439" marR="91439"/>
                </a:tc>
                <a:tc>
                  <a:txBody>
                    <a:bodyPr/>
                    <a:lstStyle/>
                    <a:p>
                      <a:pPr algn="r"/>
                      <a:r>
                        <a:rPr lang="ru-RU" sz="1600" dirty="0" smtClean="0">
                          <a:latin typeface="Times New Roman" pitchFamily="18" charset="0"/>
                          <a:cs typeface="Times New Roman" pitchFamily="18" charset="0"/>
                        </a:rPr>
                        <a:t>740,0</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1090,6</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149,4%</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944,4</a:t>
                      </a:r>
                      <a:endParaRPr lang="ru-RU" sz="1600" dirty="0">
                        <a:latin typeface="Times New Roman" pitchFamily="18" charset="0"/>
                        <a:cs typeface="Times New Roman" pitchFamily="18" charset="0"/>
                      </a:endParaRPr>
                    </a:p>
                  </a:txBody>
                  <a:tcPr marL="91439" marR="91439" anchor="b"/>
                </a:tc>
                <a:tc>
                  <a:txBody>
                    <a:bodyPr/>
                    <a:lstStyle/>
                    <a:p>
                      <a:pPr algn="r"/>
                      <a:r>
                        <a:rPr lang="ru-RU" sz="1600" dirty="0" smtClean="0">
                          <a:latin typeface="Times New Roman" pitchFamily="18" charset="0"/>
                          <a:cs typeface="Times New Roman" pitchFamily="18" charset="0"/>
                        </a:rPr>
                        <a:t>+146,2</a:t>
                      </a:r>
                      <a:endParaRPr lang="ru-RU" sz="1600" dirty="0">
                        <a:latin typeface="Times New Roman" pitchFamily="18" charset="0"/>
                        <a:cs typeface="Times New Roman" pitchFamily="18" charset="0"/>
                      </a:endParaRPr>
                    </a:p>
                  </a:txBody>
                  <a:tcPr marL="91439" marR="91439" anchor="b"/>
                </a:tc>
              </a:tr>
              <a:tr h="558094">
                <a:tc>
                  <a:txBody>
                    <a:bodyPr/>
                    <a:lstStyle/>
                    <a:p>
                      <a:pPr algn="l" fontAlgn="b"/>
                      <a:r>
                        <a:rPr lang="ru-RU" sz="1600" u="none" strike="noStrike">
                          <a:latin typeface="Times New Roman" pitchFamily="18" charset="0"/>
                          <a:cs typeface="Times New Roman" pitchFamily="18" charset="0"/>
                        </a:rPr>
                        <a:t>Штрафы , санкции, возмщение ущерба</a:t>
                      </a:r>
                      <a:endParaRPr lang="ru-RU" sz="1600" b="0" i="1" u="none" strike="noStrike">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1250,0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42938,9</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3435,1%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3567,1</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+39371,8</a:t>
                      </a:r>
                      <a:endParaRPr lang="ru-RU" sz="1600" b="0" i="1" u="none" strike="noStrike" dirty="0">
                        <a:latin typeface="Times New Roman" pitchFamily="18" charset="0"/>
                        <a:cs typeface="Times New Roman" pitchFamily="18" charset="0"/>
                      </a:endParaRPr>
                    </a:p>
                  </a:txBody>
                  <a:tcPr marL="9525" marR="9525" marT="9525" marB="0" anchor="b"/>
                </a:tc>
              </a:tr>
              <a:tr h="376899">
                <a:tc>
                  <a:txBody>
                    <a:bodyPr/>
                    <a:lstStyle/>
                    <a:p>
                      <a:pPr algn="l" fontAlgn="b"/>
                      <a:r>
                        <a:rPr lang="ru-RU" sz="1600" u="none" strike="noStrike" dirty="0">
                          <a:latin typeface="Times New Roman" pitchFamily="18" charset="0"/>
                          <a:cs typeface="Times New Roman" pitchFamily="18" charset="0"/>
                        </a:rPr>
                        <a:t>Прочие неналоговые доходы</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2500,0</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2761,8</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110,4%</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868,8</a:t>
                      </a:r>
                      <a:endParaRPr lang="ru-RU" sz="1600" b="0"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+1893,0</a:t>
                      </a:r>
                      <a:endParaRPr lang="ru-RU" sz="1600" b="0" i="1" u="none" strike="noStrike" dirty="0">
                        <a:latin typeface="Times New Roman" pitchFamily="18" charset="0"/>
                        <a:cs typeface="Times New Roman" pitchFamily="18" charset="0"/>
                      </a:endParaRPr>
                    </a:p>
                  </a:txBody>
                  <a:tcPr marL="9525" marR="9525" marT="9525" marB="0" anchor="b"/>
                </a:tc>
              </a:tr>
              <a:tr h="650041">
                <a:tc>
                  <a:txBody>
                    <a:bodyPr/>
                    <a:lstStyle/>
                    <a:p>
                      <a:r>
                        <a:rPr lang="ru-RU" sz="1600" b="1" i="1" smtClean="0">
                          <a:latin typeface="Times New Roman" pitchFamily="18" charset="0"/>
                          <a:cs typeface="Times New Roman" pitchFamily="18" charset="0"/>
                        </a:rPr>
                        <a:t>Всего налоговые </a:t>
                      </a:r>
                      <a:r>
                        <a:rPr lang="ru-RU" sz="1600" b="1" i="1" dirty="0" smtClean="0">
                          <a:latin typeface="Times New Roman" pitchFamily="18" charset="0"/>
                          <a:cs typeface="Times New Roman" pitchFamily="18" charset="0"/>
                        </a:rPr>
                        <a:t>и неналоговые доходы</a:t>
                      </a:r>
                      <a:endParaRPr lang="ru-RU" sz="1600" b="1" i="1" dirty="0">
                        <a:latin typeface="Times New Roman" pitchFamily="18" charset="0"/>
                        <a:cs typeface="Times New Roman" pitchFamily="18" charset="0"/>
                      </a:endParaRPr>
                    </a:p>
                  </a:txBody>
                  <a:tcPr marL="91439" marR="91439" anchor="b"/>
                </a:tc>
                <a:tc>
                  <a:txBody>
                    <a:bodyPr/>
                    <a:lstStyle/>
                    <a:p>
                      <a:pPr algn="r" fontAlgn="b"/>
                      <a:r>
                        <a:rPr lang="ru-RU" sz="1600" b="1" i="1" u="none" strike="noStrike" dirty="0" smtClean="0">
                          <a:latin typeface="Times New Roman" pitchFamily="18" charset="0"/>
                          <a:cs typeface="Times New Roman" pitchFamily="18" charset="0"/>
                        </a:rPr>
                        <a:t>277017,8</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336355,3</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121,4%</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297606,5</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+38748,8</a:t>
                      </a:r>
                      <a:endParaRPr lang="ru-RU" sz="1600" b="1" i="1" u="none" strike="noStrike" dirty="0">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altLang="ru-RU" smtClean="0"/>
              <a:t>.</a:t>
            </a:r>
          </a:p>
        </p:txBody>
      </p:sp>
      <p:graphicFrame>
        <p:nvGraphicFramePr>
          <p:cNvPr id="4" name="Содержимое 3"/>
          <p:cNvGraphicFramePr>
            <a:graphicFrameLocks noGrp="1"/>
          </p:cNvGraphicFramePr>
          <p:nvPr>
            <p:ph idx="1"/>
          </p:nvPr>
        </p:nvGraphicFramePr>
        <p:xfrm>
          <a:off x="285750" y="1"/>
          <a:ext cx="8643939" cy="4546519"/>
        </p:xfrm>
        <a:graphic>
          <a:graphicData uri="http://schemas.openxmlformats.org/drawingml/2006/table">
            <a:tbl>
              <a:tblPr firstRow="1" bandRow="1">
                <a:tableStyleId>{C4B1156A-380E-4F78-BDF5-A606A8083BF9}</a:tableStyleId>
              </a:tblPr>
              <a:tblGrid>
                <a:gridCol w="2596170"/>
                <a:gridCol w="1200556"/>
                <a:gridCol w="1425659"/>
                <a:gridCol w="1135553"/>
                <a:gridCol w="1214438"/>
                <a:gridCol w="1071563"/>
              </a:tblGrid>
              <a:tr h="657410">
                <a:tc>
                  <a:txBody>
                    <a:bodyPr/>
                    <a:lstStyle/>
                    <a:p>
                      <a:pPr algn="ctr"/>
                      <a:r>
                        <a:rPr lang="ru-RU" sz="1200" dirty="0" smtClean="0">
                          <a:latin typeface="Times New Roman" pitchFamily="18" charset="0"/>
                          <a:cs typeface="Times New Roman" pitchFamily="18" charset="0"/>
                        </a:rPr>
                        <a:t> Наименование доходов</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dirty="0" smtClean="0">
                          <a:latin typeface="Times New Roman" pitchFamily="18" charset="0"/>
                          <a:cs typeface="Times New Roman" pitchFamily="18" charset="0"/>
                        </a:rPr>
                        <a:t>Уточненный план  2020 год</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dirty="0" smtClean="0">
                          <a:latin typeface="Times New Roman" pitchFamily="18" charset="0"/>
                          <a:cs typeface="Times New Roman" pitchFamily="18" charset="0"/>
                        </a:rPr>
                        <a:t>Факт исполнения 2020 год</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dirty="0" smtClean="0">
                          <a:latin typeface="Times New Roman" pitchFamily="18" charset="0"/>
                          <a:cs typeface="Times New Roman" pitchFamily="18" charset="0"/>
                        </a:rPr>
                        <a:t>% исполнения</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dirty="0" smtClean="0">
                          <a:latin typeface="Times New Roman" pitchFamily="18" charset="0"/>
                          <a:cs typeface="Times New Roman" pitchFamily="18" charset="0"/>
                        </a:rPr>
                        <a:t>Факт исполнения 2019 год</a:t>
                      </a:r>
                      <a:endParaRPr lang="ru-RU" sz="1200" b="1" dirty="0">
                        <a:latin typeface="Times New Roman" pitchFamily="18" charset="0"/>
                        <a:cs typeface="Times New Roman" pitchFamily="18" charset="0"/>
                      </a:endParaRPr>
                    </a:p>
                  </a:txBody>
                  <a:tcPr marL="91439" marR="91439" marT="45722" marB="45722"/>
                </a:tc>
                <a:tc>
                  <a:txBody>
                    <a:bodyPr/>
                    <a:lstStyle/>
                    <a:p>
                      <a:pPr algn="ctr"/>
                      <a:r>
                        <a:rPr lang="ru-RU" sz="1200" dirty="0" smtClean="0">
                          <a:latin typeface="Times New Roman" pitchFamily="18" charset="0"/>
                          <a:cs typeface="Times New Roman" pitchFamily="18" charset="0"/>
                        </a:rPr>
                        <a:t>Отклонение</a:t>
                      </a:r>
                      <a:endParaRPr lang="ru-RU" sz="1200" b="1" dirty="0">
                        <a:latin typeface="Times New Roman" pitchFamily="18" charset="0"/>
                        <a:cs typeface="Times New Roman" pitchFamily="18" charset="0"/>
                      </a:endParaRPr>
                    </a:p>
                  </a:txBody>
                  <a:tcPr marL="91439" marR="91439" marT="45722" marB="45722"/>
                </a:tc>
              </a:tr>
              <a:tr h="485573">
                <a:tc>
                  <a:txBody>
                    <a:bodyPr/>
                    <a:lstStyle/>
                    <a:p>
                      <a:r>
                        <a:rPr lang="ru-RU" sz="1600" b="1" dirty="0" smtClean="0">
                          <a:latin typeface="Times New Roman" pitchFamily="18" charset="0"/>
                          <a:cs typeface="Times New Roman" pitchFamily="18" charset="0"/>
                        </a:rPr>
                        <a:t>Безвозмездные поступления </a:t>
                      </a:r>
                      <a:endParaRPr lang="ru-RU" sz="1600" b="1" dirty="0">
                        <a:latin typeface="Times New Roman" pitchFamily="18" charset="0"/>
                        <a:cs typeface="Times New Roman" pitchFamily="18" charset="0"/>
                      </a:endParaRPr>
                    </a:p>
                  </a:txBody>
                  <a:tcPr marL="91439" marR="91439" marT="45722" marB="45722" anchor="b"/>
                </a:tc>
                <a:tc>
                  <a:txBody>
                    <a:bodyPr/>
                    <a:lstStyle/>
                    <a:p>
                      <a:pPr algn="r" fontAlgn="b"/>
                      <a:r>
                        <a:rPr lang="ru-RU" sz="1600" b="1" u="none" strike="noStrike" dirty="0" smtClean="0">
                          <a:latin typeface="Times New Roman" pitchFamily="18" charset="0"/>
                          <a:cs typeface="Times New Roman" pitchFamily="18" charset="0"/>
                        </a:rPr>
                        <a:t>588309,0</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562523,8</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95,6%</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452862,8</a:t>
                      </a:r>
                      <a:endParaRPr lang="ru-RU" sz="1600" b="1"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u="none" strike="noStrike" dirty="0" smtClean="0">
                          <a:latin typeface="Times New Roman" pitchFamily="18" charset="0"/>
                          <a:cs typeface="Times New Roman" pitchFamily="18" charset="0"/>
                        </a:rPr>
                        <a:t>+109661,0</a:t>
                      </a:r>
                      <a:endParaRPr lang="ru-RU" sz="1600" b="1" i="0" u="none" strike="noStrike" dirty="0">
                        <a:latin typeface="Times New Roman" pitchFamily="18" charset="0"/>
                        <a:cs typeface="Times New Roman" pitchFamily="18" charset="0"/>
                      </a:endParaRPr>
                    </a:p>
                  </a:txBody>
                  <a:tcPr marL="9525" marR="9525" marT="9525" marB="0" anchor="b"/>
                </a:tc>
              </a:tr>
              <a:tr h="508688">
                <a:tc>
                  <a:txBody>
                    <a:bodyPr/>
                    <a:lstStyle/>
                    <a:p>
                      <a:r>
                        <a:rPr lang="ru-RU" sz="1600" dirty="0" smtClean="0">
                          <a:latin typeface="Times New Roman" pitchFamily="18" charset="0"/>
                          <a:cs typeface="Times New Roman" pitchFamily="18" charset="0"/>
                        </a:rPr>
                        <a:t>Дотации</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u="none" strike="noStrike" dirty="0" smtClean="0">
                          <a:latin typeface="Times New Roman" pitchFamily="18" charset="0"/>
                          <a:cs typeface="Times New Roman" pitchFamily="18" charset="0"/>
                        </a:rPr>
                        <a:t>57387,0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57387,0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a:latin typeface="Times New Roman" pitchFamily="18" charset="0"/>
                          <a:cs typeface="Times New Roman" pitchFamily="18" charset="0"/>
                        </a:rPr>
                        <a:t>100,0%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72458,0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-15071,0</a:t>
                      </a:r>
                      <a:endParaRPr lang="ru-RU" sz="1600" b="0" i="0" u="none" strike="noStrike" dirty="0">
                        <a:latin typeface="Times New Roman" pitchFamily="18" charset="0"/>
                        <a:cs typeface="Times New Roman" pitchFamily="18" charset="0"/>
                      </a:endParaRPr>
                    </a:p>
                  </a:txBody>
                  <a:tcPr marL="9525" marR="9525" marT="9525" marB="0" anchor="b"/>
                </a:tc>
              </a:tr>
              <a:tr h="440230">
                <a:tc>
                  <a:txBody>
                    <a:bodyPr/>
                    <a:lstStyle/>
                    <a:p>
                      <a:r>
                        <a:rPr lang="ru-RU" sz="1600" dirty="0" smtClean="0">
                          <a:latin typeface="Times New Roman" pitchFamily="18" charset="0"/>
                          <a:cs typeface="Times New Roman" pitchFamily="18" charset="0"/>
                        </a:rPr>
                        <a:t>Субсидии</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u="none" strike="noStrike" dirty="0" smtClean="0">
                          <a:latin typeface="Times New Roman" pitchFamily="18" charset="0"/>
                          <a:cs typeface="Times New Roman" pitchFamily="18" charset="0"/>
                        </a:rPr>
                        <a:t>149505,6</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127690,6</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85,4%</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78268,7</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+49421,9</a:t>
                      </a:r>
                      <a:endParaRPr lang="ru-RU" sz="1600" b="0" i="0" u="none" strike="noStrike" dirty="0">
                        <a:latin typeface="Times New Roman" pitchFamily="18" charset="0"/>
                        <a:cs typeface="Times New Roman" pitchFamily="18" charset="0"/>
                      </a:endParaRPr>
                    </a:p>
                  </a:txBody>
                  <a:tcPr marL="9525" marR="9525" marT="9525" marB="0" anchor="b"/>
                </a:tc>
              </a:tr>
              <a:tr h="440230">
                <a:tc>
                  <a:txBody>
                    <a:bodyPr/>
                    <a:lstStyle/>
                    <a:p>
                      <a:r>
                        <a:rPr lang="ru-RU" sz="1600" dirty="0" smtClean="0">
                          <a:latin typeface="Times New Roman" pitchFamily="18" charset="0"/>
                          <a:cs typeface="Times New Roman" pitchFamily="18" charset="0"/>
                        </a:rPr>
                        <a:t>Субвенции</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u="none" strike="noStrike" dirty="0" smtClean="0">
                          <a:latin typeface="Times New Roman" pitchFamily="18" charset="0"/>
                          <a:cs typeface="Times New Roman" pitchFamily="18" charset="0"/>
                        </a:rPr>
                        <a:t>308616,2</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306335,5</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99,3%</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274898,8</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+31436,7</a:t>
                      </a:r>
                      <a:endParaRPr lang="ru-RU" sz="1600" b="0" i="0" u="none" strike="noStrike" dirty="0">
                        <a:latin typeface="Times New Roman" pitchFamily="18" charset="0"/>
                        <a:cs typeface="Times New Roman" pitchFamily="18" charset="0"/>
                      </a:endParaRPr>
                    </a:p>
                  </a:txBody>
                  <a:tcPr marL="9525" marR="9525" marT="9525" marB="0" anchor="b"/>
                </a:tc>
              </a:tr>
              <a:tr h="501889">
                <a:tc>
                  <a:txBody>
                    <a:bodyPr/>
                    <a:lstStyle/>
                    <a:p>
                      <a:r>
                        <a:rPr lang="ru-RU" sz="1600" dirty="0" smtClean="0">
                          <a:latin typeface="Times New Roman" pitchFamily="18" charset="0"/>
                          <a:cs typeface="Times New Roman" pitchFamily="18" charset="0"/>
                        </a:rPr>
                        <a:t>Иные межбюджетные трансферты</a:t>
                      </a:r>
                      <a:endParaRPr lang="ru-RU" sz="1600" b="0" dirty="0">
                        <a:latin typeface="Times New Roman" pitchFamily="18" charset="0"/>
                        <a:cs typeface="Times New Roman" pitchFamily="18" charset="0"/>
                      </a:endParaRPr>
                    </a:p>
                  </a:txBody>
                  <a:tcPr marL="91439" marR="91439" marT="45722" marB="45722" anchor="b"/>
                </a:tc>
                <a:tc>
                  <a:txBody>
                    <a:bodyPr/>
                    <a:lstStyle/>
                    <a:p>
                      <a:pPr algn="r" fontAlgn="b"/>
                      <a:r>
                        <a:rPr lang="ru-RU" sz="1600" u="none" strike="noStrike" dirty="0" smtClean="0">
                          <a:latin typeface="Times New Roman" pitchFamily="18" charset="0"/>
                          <a:cs typeface="Times New Roman" pitchFamily="18" charset="0"/>
                        </a:rPr>
                        <a:t>72848,2</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71158,7</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97,7%</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27237,3</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+43921,4,8</a:t>
                      </a:r>
                      <a:endParaRPr lang="ru-RU" sz="1600" b="0" i="0" u="none" strike="noStrike" dirty="0">
                        <a:latin typeface="Times New Roman" pitchFamily="18" charset="0"/>
                        <a:cs typeface="Times New Roman" pitchFamily="18" charset="0"/>
                      </a:endParaRPr>
                    </a:p>
                  </a:txBody>
                  <a:tcPr marL="9525" marR="9525" marT="9525" marB="0" anchor="b"/>
                </a:tc>
              </a:tr>
              <a:tr h="660374">
                <a:tc>
                  <a:txBody>
                    <a:bodyPr/>
                    <a:lstStyle/>
                    <a:p>
                      <a:r>
                        <a:rPr lang="ru-RU" sz="1200" dirty="0" smtClean="0">
                          <a:latin typeface="Times New Roman" pitchFamily="18" charset="0"/>
                          <a:cs typeface="Times New Roman" pitchFamily="18" charset="0"/>
                        </a:rPr>
                        <a:t>Возврат остатков субсидий, субвенций и иных межбюджетных трансфертов</a:t>
                      </a:r>
                      <a:endParaRPr lang="ru-RU" sz="1200" b="0" dirty="0">
                        <a:latin typeface="Times New Roman" pitchFamily="18" charset="0"/>
                        <a:cs typeface="Times New Roman" pitchFamily="18" charset="0"/>
                      </a:endParaRPr>
                    </a:p>
                  </a:txBody>
                  <a:tcPr marL="91439" marR="91439" marT="45722" marB="45722" anchor="b"/>
                </a:tc>
                <a:tc>
                  <a:txBody>
                    <a:bodyPr/>
                    <a:lstStyle/>
                    <a:p>
                      <a:pPr algn="r" fontAlgn="b"/>
                      <a:r>
                        <a:rPr lang="ru-RU" sz="1600" u="none" strike="noStrike" dirty="0" smtClean="0">
                          <a:latin typeface="Times New Roman" pitchFamily="18" charset="0"/>
                          <a:cs typeface="Times New Roman" pitchFamily="18" charset="0"/>
                        </a:rPr>
                        <a:t>-48,0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-48,0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100%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0,0</a:t>
                      </a:r>
                      <a:endParaRPr lang="ru-RU" sz="16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u="none" strike="noStrike" dirty="0" smtClean="0">
                          <a:latin typeface="Times New Roman" pitchFamily="18" charset="0"/>
                          <a:cs typeface="Times New Roman" pitchFamily="18" charset="0"/>
                        </a:rPr>
                        <a:t>-48,0</a:t>
                      </a:r>
                      <a:endParaRPr lang="ru-RU" sz="1600" b="0" i="0" u="none" strike="noStrike" dirty="0">
                        <a:latin typeface="Times New Roman" pitchFamily="18" charset="0"/>
                        <a:cs typeface="Times New Roman" pitchFamily="18" charset="0"/>
                      </a:endParaRPr>
                    </a:p>
                  </a:txBody>
                  <a:tcPr marL="9525" marR="9525" marT="9525" marB="0" anchor="b"/>
                </a:tc>
              </a:tr>
              <a:tr h="681339">
                <a:tc>
                  <a:txBody>
                    <a:bodyPr/>
                    <a:lstStyle/>
                    <a:p>
                      <a:r>
                        <a:rPr lang="ru-RU" sz="1600" b="1" i="1" dirty="0" smtClean="0">
                          <a:latin typeface="Times New Roman" pitchFamily="18" charset="0"/>
                          <a:cs typeface="Times New Roman" pitchFamily="18" charset="0"/>
                        </a:rPr>
                        <a:t>Доходы бюджета  района -  Всего </a:t>
                      </a:r>
                      <a:endParaRPr lang="ru-RU" sz="1600" b="1" i="1" dirty="0">
                        <a:latin typeface="Times New Roman" pitchFamily="18" charset="0"/>
                        <a:cs typeface="Times New Roman" pitchFamily="18" charset="0"/>
                      </a:endParaRPr>
                    </a:p>
                  </a:txBody>
                  <a:tcPr marL="91439" marR="91439" marT="45722" marB="45722" anchor="b"/>
                </a:tc>
                <a:tc>
                  <a:txBody>
                    <a:bodyPr/>
                    <a:lstStyle/>
                    <a:p>
                      <a:pPr algn="r" fontAlgn="b"/>
                      <a:r>
                        <a:rPr lang="ru-RU" sz="1600" b="1" i="1" u="none" strike="noStrike" dirty="0" smtClean="0">
                          <a:latin typeface="Times New Roman" pitchFamily="18" charset="0"/>
                          <a:cs typeface="Times New Roman" pitchFamily="18" charset="0"/>
                        </a:rPr>
                        <a:t>865326,8</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898879,1</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103,9%</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750469,3</a:t>
                      </a:r>
                      <a:endParaRPr lang="ru-RU" sz="1600" b="1" i="1" u="none" strike="noStrike" dirty="0">
                        <a:latin typeface="Times New Roman" pitchFamily="18" charset="0"/>
                        <a:cs typeface="Times New Roman" pitchFamily="18" charset="0"/>
                      </a:endParaRPr>
                    </a:p>
                  </a:txBody>
                  <a:tcPr marL="9525" marR="9525" marT="9525" marB="0" anchor="b"/>
                </a:tc>
                <a:tc>
                  <a:txBody>
                    <a:bodyPr/>
                    <a:lstStyle/>
                    <a:p>
                      <a:pPr algn="r" fontAlgn="b"/>
                      <a:r>
                        <a:rPr lang="ru-RU" sz="1600" b="1" i="1" u="none" strike="noStrike" dirty="0" smtClean="0">
                          <a:latin typeface="Times New Roman" pitchFamily="18" charset="0"/>
                          <a:cs typeface="Times New Roman" pitchFamily="18" charset="0"/>
                        </a:rPr>
                        <a:t>+148409,8</a:t>
                      </a:r>
                      <a:endParaRPr lang="ru-RU" sz="1600" b="1" i="1" u="none" strike="noStrike" dirty="0">
                        <a:latin typeface="Times New Roman" pitchFamily="18" charset="0"/>
                        <a:cs typeface="Times New Roman" pitchFamily="18" charset="0"/>
                      </a:endParaRPr>
                    </a:p>
                  </a:txBody>
                  <a:tcPr marL="9525" marR="9525" marT="9525" marB="0" anchor="b"/>
                </a:tc>
              </a:tr>
            </a:tbl>
          </a:graphicData>
        </a:graphic>
      </p:graphicFrame>
      <p:pic>
        <p:nvPicPr>
          <p:cNvPr id="1026" name="Picture 2" descr="D:\Общая\Бюджет для граждан мой\график.jpg"/>
          <p:cNvPicPr>
            <a:picLocks noChangeAspect="1" noChangeArrowheads="1"/>
          </p:cNvPicPr>
          <p:nvPr/>
        </p:nvPicPr>
        <p:blipFill>
          <a:blip r:embed="rId3" cstate="print"/>
          <a:srcRect/>
          <a:stretch>
            <a:fillRect/>
          </a:stretch>
        </p:blipFill>
        <p:spPr bwMode="auto">
          <a:xfrm>
            <a:off x="1142976" y="4572008"/>
            <a:ext cx="6786610" cy="2285992"/>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6" name="Заголовок 1"/>
          <p:cNvSpPr>
            <a:spLocks noGrp="1"/>
          </p:cNvSpPr>
          <p:nvPr>
            <p:ph type="title"/>
          </p:nvPr>
        </p:nvSpPr>
        <p:spPr>
          <a:xfrm>
            <a:off x="142875" y="0"/>
            <a:ext cx="8858250" cy="714375"/>
          </a:xfrm>
          <a:blipFill>
            <a:blip r:embed="rId2" cstate="print"/>
            <a:tile tx="0" ty="0" sx="100000" sy="100000" flip="none" algn="tl"/>
          </a:blipFill>
        </p:spPr>
        <p:txBody>
          <a:bodyPr/>
          <a:lstStyle/>
          <a:p>
            <a:r>
              <a:rPr lang="ru-RU" altLang="ru-RU" sz="2000" b="1" dirty="0" smtClean="0">
                <a:solidFill>
                  <a:srgbClr val="002060"/>
                </a:solidFill>
                <a:latin typeface="Times New Roman" panose="02020603050405020304" pitchFamily="18" charset="0"/>
                <a:cs typeface="Times New Roman" panose="02020603050405020304" pitchFamily="18" charset="0"/>
              </a:rPr>
              <a:t>Структура налоговых и неналоговых доходов за 2020 год</a:t>
            </a:r>
          </a:p>
        </p:txBody>
      </p:sp>
      <p:graphicFrame>
        <p:nvGraphicFramePr>
          <p:cNvPr id="2" name="Содержимое 3"/>
          <p:cNvGraphicFramePr>
            <a:graphicFrameLocks noGrp="1"/>
          </p:cNvGraphicFramePr>
          <p:nvPr>
            <p:ph idx="1"/>
          </p:nvPr>
        </p:nvGraphicFramePr>
        <p:xfrm>
          <a:off x="142844" y="500042"/>
          <a:ext cx="9001156" cy="61642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4" name="Picture 2" descr="D:\Общая\Бюджет для граждан мой\Картинки 2021\12-budget.jpg"/>
          <p:cNvPicPr>
            <a:picLocks noChangeAspect="1" noChangeArrowheads="1"/>
          </p:cNvPicPr>
          <p:nvPr/>
        </p:nvPicPr>
        <p:blipFill>
          <a:blip r:embed="rId3" cstate="print"/>
          <a:srcRect/>
          <a:stretch>
            <a:fillRect/>
          </a:stretch>
        </p:blipFill>
        <p:spPr bwMode="auto">
          <a:xfrm>
            <a:off x="285750" y="1571612"/>
            <a:ext cx="8572500" cy="3643338"/>
          </a:xfrm>
          <a:prstGeom prst="rect">
            <a:avLst/>
          </a:prstGeom>
          <a:noFill/>
        </p:spPr>
      </p:pic>
      <p:sp>
        <p:nvSpPr>
          <p:cNvPr id="17411" name="Заголовок 1"/>
          <p:cNvSpPr>
            <a:spLocks noGrp="1"/>
          </p:cNvSpPr>
          <p:nvPr>
            <p:ph type="title" idx="4294967295"/>
          </p:nvPr>
        </p:nvSpPr>
        <p:spPr>
          <a:xfrm>
            <a:off x="285720" y="142875"/>
            <a:ext cx="8643998" cy="1785927"/>
          </a:xfrm>
        </p:spPr>
        <p:txBody>
          <a:bodyPr/>
          <a:lstStyle/>
          <a:p>
            <a:pPr algn="just"/>
            <a:r>
              <a:rPr lang="ru-RU" altLang="ru-RU" sz="2000" b="1" dirty="0" smtClean="0">
                <a:solidFill>
                  <a:srgbClr val="002060"/>
                </a:solidFill>
                <a:latin typeface="Times New Roman" panose="02020603050405020304" pitchFamily="18" charset="0"/>
                <a:cs typeface="Times New Roman" panose="02020603050405020304" pitchFamily="18" charset="0"/>
              </a:rPr>
              <a:t>Основные источники поступлений собственных доходов в бюджет муниципального района это налоговые доходы, доля которых в общем объеме поступлений собственных доходов составляет  82%, из них налог на доходы физических лиц составляет  30,6% Налог на добычу полезных ископаемых 43% </a:t>
            </a:r>
            <a:endParaRPr lang="ru-RU" altLang="ru-RU" sz="2000" dirty="0" smtClean="0">
              <a:solidFill>
                <a:srgbClr val="002060"/>
              </a:solidFill>
              <a:latin typeface="Times New Roman" panose="02020603050405020304" pitchFamily="18" charset="0"/>
              <a:cs typeface="Times New Roman" panose="02020603050405020304" pitchFamily="18" charset="0"/>
            </a:endParaRPr>
          </a:p>
        </p:txBody>
      </p:sp>
      <p:sp>
        <p:nvSpPr>
          <p:cNvPr id="6" name="Содержимое 5"/>
          <p:cNvSpPr>
            <a:spLocks noGrp="1"/>
          </p:cNvSpPr>
          <p:nvPr>
            <p:ph idx="4294967295"/>
          </p:nvPr>
        </p:nvSpPr>
        <p:spPr>
          <a:xfrm>
            <a:off x="214282" y="4929198"/>
            <a:ext cx="8786874" cy="1785950"/>
          </a:xfrm>
        </p:spPr>
        <p:txBody>
          <a:bodyPr/>
          <a:lstStyle/>
          <a:p>
            <a:pPr marL="0" indent="0">
              <a:buNone/>
            </a:pPr>
            <a:r>
              <a:rPr lang="ru-RU" altLang="ru-RU" sz="2000" b="1" dirty="0" smtClean="0">
                <a:solidFill>
                  <a:srgbClr val="C00000"/>
                </a:solidFill>
                <a:latin typeface="Times New Roman" panose="02020603050405020304" pitchFamily="18" charset="0"/>
                <a:cs typeface="Times New Roman" panose="02020603050405020304" pitchFamily="18" charset="0"/>
              </a:rPr>
              <a:t>Доля неналоговых доходов в общем объеме поступлений собственных доходов за отчетный период составила 18%. Объем собственных доходов бюджета муниципального района по сравнению с 2019 годом увеличился на +38748,8тыс. руб., в том числе налоговые доходы уменьшились на 3939,7тыс. руб., неналоговые доходы увеличились на +42688,5 тыс. руб</a:t>
            </a:r>
            <a:r>
              <a:rPr lang="ru-RU" altLang="ru-RU" sz="2000" dirty="0" smtClean="0">
                <a:solidFill>
                  <a:srgbClr val="002060"/>
                </a:solidFill>
                <a:latin typeface="Times New Roman" panose="02020603050405020304" pitchFamily="18" charset="0"/>
                <a:cs typeface="Times New Roman" panose="02020603050405020304" pitchFamily="18" charset="0"/>
              </a:rPr>
              <a:t>.</a:t>
            </a:r>
            <a:endParaRPr lang="ru-RU" altLang="ru-RU" sz="2000" dirty="0" smtClean="0"/>
          </a:p>
          <a:p>
            <a:endParaRPr lang="ru-RU" sz="2000" dirty="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14290"/>
            <a:ext cx="8229600" cy="1500198"/>
          </a:xfrm>
        </p:spPr>
        <p:txBody>
          <a:bodyPr rtlCol="0">
            <a:normAutofit fontScale="90000"/>
          </a:bodyPr>
          <a:lstStyle/>
          <a:p>
            <a:pPr fontAlgn="auto">
              <a:spcAft>
                <a:spcPts val="0"/>
              </a:spcAft>
              <a:defRPr/>
            </a:pPr>
            <a:r>
              <a:rPr lang="ru-RU" sz="3600" b="1" dirty="0" smtClean="0">
                <a:solidFill>
                  <a:srgbClr val="003300"/>
                </a:solidFill>
                <a:latin typeface="Times New Roman" pitchFamily="18" charset="0"/>
                <a:cs typeface="Times New Roman" pitchFamily="18" charset="0"/>
              </a:rPr>
              <a:t>Безвозмездные поступления</a:t>
            </a:r>
            <a:br>
              <a:rPr lang="ru-RU" sz="3600" b="1" dirty="0" smtClean="0">
                <a:solidFill>
                  <a:srgbClr val="003300"/>
                </a:solidFill>
                <a:latin typeface="Times New Roman" pitchFamily="18" charset="0"/>
                <a:cs typeface="Times New Roman" pitchFamily="18" charset="0"/>
              </a:rPr>
            </a:br>
            <a:r>
              <a:rPr lang="ru-RU" sz="3600" b="1" dirty="0" smtClean="0">
                <a:solidFill>
                  <a:srgbClr val="003300"/>
                </a:solidFill>
                <a:latin typeface="Times New Roman" pitchFamily="18" charset="0"/>
                <a:cs typeface="Times New Roman" pitchFamily="18" charset="0"/>
              </a:rPr>
              <a:t> </a:t>
            </a:r>
            <a:r>
              <a:rPr lang="ru-RU" sz="2700" b="1" dirty="0" smtClean="0">
                <a:solidFill>
                  <a:srgbClr val="003300"/>
                </a:solidFill>
                <a:latin typeface="Times New Roman" pitchFamily="18" charset="0"/>
                <a:cs typeface="Times New Roman" pitchFamily="18" charset="0"/>
              </a:rPr>
              <a:t>это финансовые поступления из бюджетов других уровней</a:t>
            </a: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sp>
        <p:nvSpPr>
          <p:cNvPr id="5" name="Содержимое 4"/>
          <p:cNvSpPr>
            <a:spLocks noGrp="1"/>
          </p:cNvSpPr>
          <p:nvPr>
            <p:ph sz="half" idx="1"/>
          </p:nvPr>
        </p:nvSpPr>
        <p:spPr>
          <a:xfrm>
            <a:off x="142875" y="1428736"/>
            <a:ext cx="8858281" cy="1928826"/>
          </a:xfrm>
        </p:spPr>
        <p:txBody>
          <a:bodyPr rtlCol="0">
            <a:noAutofit/>
          </a:bodyPr>
          <a:lstStyle/>
          <a:p>
            <a:pPr fontAlgn="auto">
              <a:spcAft>
                <a:spcPts val="0"/>
              </a:spcAft>
              <a:buFont typeface="Arial" panose="020B0604020202020204" pitchFamily="34" charset="0"/>
              <a:buNone/>
              <a:defRPr/>
            </a:pPr>
            <a:endParaRPr lang="ru-RU" sz="1800" b="1" dirty="0" smtClean="0">
              <a:solidFill>
                <a:srgbClr val="006600"/>
              </a:solidFill>
              <a:latin typeface="Times New Roman" pitchFamily="18" charset="0"/>
              <a:cs typeface="Times New Roman" pitchFamily="18" charset="0"/>
            </a:endParaRPr>
          </a:p>
          <a:p>
            <a:pPr fontAlgn="auto">
              <a:spcAft>
                <a:spcPts val="0"/>
              </a:spcAft>
              <a:buFont typeface="Arial" panose="020B0604020202020204" pitchFamily="34" charset="0"/>
              <a:buNone/>
              <a:defRPr/>
            </a:pPr>
            <a:r>
              <a:rPr lang="ru-RU" sz="1800" b="1" dirty="0" smtClean="0">
                <a:solidFill>
                  <a:srgbClr val="006600"/>
                </a:solidFill>
                <a:latin typeface="Times New Roman" pitchFamily="18" charset="0"/>
                <a:cs typeface="Times New Roman" pitchFamily="18" charset="0"/>
              </a:rPr>
              <a:t>-</a:t>
            </a:r>
            <a:r>
              <a:rPr lang="ru-RU" sz="2000" b="1" dirty="0" smtClean="0">
                <a:solidFill>
                  <a:srgbClr val="006600"/>
                </a:solidFill>
                <a:latin typeface="Times New Roman" pitchFamily="18" charset="0"/>
                <a:cs typeface="Times New Roman" pitchFamily="18" charset="0"/>
              </a:rPr>
              <a:t>Дотации (от латинского “</a:t>
            </a:r>
            <a:r>
              <a:rPr lang="ru-RU" sz="2000" b="1" dirty="0" err="1" smtClean="0">
                <a:solidFill>
                  <a:srgbClr val="006600"/>
                </a:solidFill>
                <a:latin typeface="Times New Roman" pitchFamily="18" charset="0"/>
                <a:cs typeface="Times New Roman" pitchFamily="18" charset="0"/>
              </a:rPr>
              <a:t>Dotatio</a:t>
            </a:r>
            <a:r>
              <a:rPr lang="ru-RU" sz="2000" b="1" dirty="0" smtClean="0">
                <a:solidFill>
                  <a:srgbClr val="006600"/>
                </a:solidFill>
                <a:latin typeface="Times New Roman" pitchFamily="18" charset="0"/>
                <a:cs typeface="Times New Roman" pitchFamily="18" charset="0"/>
              </a:rPr>
              <a:t>” – дар, пожертвование) - предоставляются на безвозмездной безвозвратной основе без установления направлений и условий их использования</a:t>
            </a:r>
          </a:p>
          <a:p>
            <a:pPr fontAlgn="auto">
              <a:spcAft>
                <a:spcPts val="0"/>
              </a:spcAft>
              <a:buFont typeface="Arial" panose="020B0604020202020204" pitchFamily="34" charset="0"/>
              <a:buNone/>
              <a:defRPr/>
            </a:pPr>
            <a:endParaRPr lang="ru-RU" sz="2000" b="1" dirty="0" smtClean="0">
              <a:solidFill>
                <a:srgbClr val="006600"/>
              </a:solidFill>
              <a:latin typeface="Times New Roman" pitchFamily="18" charset="0"/>
              <a:cs typeface="Times New Roman" pitchFamily="18" charset="0"/>
            </a:endParaRPr>
          </a:p>
          <a:p>
            <a:pPr fontAlgn="auto">
              <a:spcAft>
                <a:spcPts val="0"/>
              </a:spcAft>
              <a:buFont typeface="Arial" panose="020B0604020202020204" pitchFamily="34" charset="0"/>
              <a:buNone/>
              <a:defRPr/>
            </a:pPr>
            <a:r>
              <a:rPr lang="ru-RU" sz="2000" b="1" dirty="0" smtClean="0">
                <a:solidFill>
                  <a:srgbClr val="006600"/>
                </a:solidFill>
                <a:latin typeface="Times New Roman" pitchFamily="18" charset="0"/>
                <a:cs typeface="Times New Roman" pitchFamily="18" charset="0"/>
              </a:rPr>
              <a:t>-Субвенции (от латинского “</a:t>
            </a:r>
            <a:r>
              <a:rPr lang="ru-RU" sz="2000" b="1" dirty="0" err="1" smtClean="0">
                <a:solidFill>
                  <a:srgbClr val="006600"/>
                </a:solidFill>
                <a:latin typeface="Times New Roman" pitchFamily="18" charset="0"/>
                <a:cs typeface="Times New Roman" pitchFamily="18" charset="0"/>
              </a:rPr>
              <a:t>Subvenire</a:t>
            </a:r>
            <a:r>
              <a:rPr lang="ru-RU" sz="2000" b="1" dirty="0" smtClean="0">
                <a:solidFill>
                  <a:srgbClr val="006600"/>
                </a:solidFill>
                <a:latin typeface="Times New Roman" pitchFamily="18" charset="0"/>
                <a:cs typeface="Times New Roman" pitchFamily="18" charset="0"/>
              </a:rPr>
              <a:t>” – приходить на помощь)- предоставляются на финансирование “переданных” полномочий другим публично-правовым образованиям</a:t>
            </a:r>
          </a:p>
          <a:p>
            <a:pPr algn="r" fontAlgn="auto">
              <a:spcAft>
                <a:spcPts val="0"/>
              </a:spcAft>
              <a:buFont typeface="Arial" panose="020B0604020202020204" pitchFamily="34" charset="0"/>
              <a:buNone/>
              <a:defRPr/>
            </a:pPr>
            <a:endParaRPr lang="ru-RU" sz="1800" b="1" dirty="0" smtClean="0">
              <a:solidFill>
                <a:srgbClr val="002060"/>
              </a:solidFill>
              <a:latin typeface="Times New Roman" pitchFamily="18" charset="0"/>
              <a:cs typeface="Times New Roman" pitchFamily="18" charset="0"/>
            </a:endParaRPr>
          </a:p>
          <a:p>
            <a:pPr fontAlgn="auto">
              <a:spcAft>
                <a:spcPts val="0"/>
              </a:spcAft>
              <a:buFont typeface="Arial" panose="020B0604020202020204" pitchFamily="34" charset="0"/>
              <a:buNone/>
              <a:defRPr/>
            </a:pPr>
            <a:endParaRPr lang="ru-RU" sz="1800" dirty="0"/>
          </a:p>
        </p:txBody>
      </p:sp>
      <p:sp>
        <p:nvSpPr>
          <p:cNvPr id="18438" name="Прямоугольник 6"/>
          <p:cNvSpPr>
            <a:spLocks noChangeArrowheads="1"/>
          </p:cNvSpPr>
          <p:nvPr/>
        </p:nvSpPr>
        <p:spPr bwMode="auto">
          <a:xfrm>
            <a:off x="142845" y="4429132"/>
            <a:ext cx="878687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ru-RU" altLang="ru-RU" sz="2000" b="1" dirty="0" smtClean="0">
                <a:solidFill>
                  <a:srgbClr val="006600"/>
                </a:solidFill>
                <a:latin typeface="Times New Roman" panose="02020603050405020304" pitchFamily="18" charset="0"/>
                <a:cs typeface="Times New Roman" panose="02020603050405020304" pitchFamily="18" charset="0"/>
              </a:rPr>
              <a:t>Субсидии </a:t>
            </a:r>
            <a:r>
              <a:rPr lang="ru-RU" altLang="ru-RU" sz="2000" b="1" dirty="0">
                <a:solidFill>
                  <a:srgbClr val="006600"/>
                </a:solidFill>
                <a:latin typeface="Times New Roman" panose="02020603050405020304" pitchFamily="18" charset="0"/>
                <a:cs typeface="Times New Roman" panose="02020603050405020304" pitchFamily="18" charset="0"/>
              </a:rPr>
              <a:t>(от латинского “</a:t>
            </a:r>
            <a:r>
              <a:rPr lang="ru-RU" altLang="ru-RU" sz="2000" b="1" dirty="0" err="1">
                <a:solidFill>
                  <a:srgbClr val="006600"/>
                </a:solidFill>
                <a:latin typeface="Times New Roman" panose="02020603050405020304" pitchFamily="18" charset="0"/>
                <a:cs typeface="Times New Roman" panose="02020603050405020304" pitchFamily="18" charset="0"/>
              </a:rPr>
              <a:t>Subsidium</a:t>
            </a:r>
            <a:r>
              <a:rPr lang="ru-RU" altLang="ru-RU" sz="2000" b="1" dirty="0">
                <a:solidFill>
                  <a:srgbClr val="006600"/>
                </a:solidFill>
                <a:latin typeface="Times New Roman" panose="02020603050405020304" pitchFamily="18" charset="0"/>
                <a:cs typeface="Times New Roman" panose="02020603050405020304" pitchFamily="18" charset="0"/>
              </a:rPr>
              <a:t>” – поддержка) - предоставляется на условиях долевого </a:t>
            </a:r>
            <a:r>
              <a:rPr lang="ru-RU" altLang="ru-RU" sz="2000" b="1" dirty="0" err="1">
                <a:solidFill>
                  <a:srgbClr val="006600"/>
                </a:solidFill>
                <a:latin typeface="Times New Roman" panose="02020603050405020304" pitchFamily="18" charset="0"/>
                <a:cs typeface="Times New Roman" panose="02020603050405020304" pitchFamily="18" charset="0"/>
              </a:rPr>
              <a:t>софинансирования</a:t>
            </a:r>
            <a:r>
              <a:rPr lang="ru-RU" altLang="ru-RU" sz="2000" b="1" dirty="0">
                <a:solidFill>
                  <a:srgbClr val="006600"/>
                </a:solidFill>
                <a:latin typeface="Times New Roman" panose="02020603050405020304" pitchFamily="18" charset="0"/>
                <a:cs typeface="Times New Roman" panose="02020603050405020304" pitchFamily="18" charset="0"/>
              </a:rPr>
              <a:t> расходов других </a:t>
            </a:r>
            <a:r>
              <a:rPr lang="ru-RU" altLang="ru-RU" sz="2000" b="1" dirty="0" smtClean="0">
                <a:solidFill>
                  <a:srgbClr val="006600"/>
                </a:solidFill>
                <a:latin typeface="Times New Roman" panose="02020603050405020304" pitchFamily="18" charset="0"/>
                <a:cs typeface="Times New Roman" panose="02020603050405020304" pitchFamily="18" charset="0"/>
              </a:rPr>
              <a:t>бюджетов</a:t>
            </a:r>
          </a:p>
          <a:p>
            <a:pPr eaLnBrk="1" hangingPunct="1">
              <a:buFontTx/>
              <a:buChar char="-"/>
            </a:pPr>
            <a:endParaRPr lang="ru-RU" altLang="ru-RU" sz="2000" b="1" dirty="0">
              <a:solidFill>
                <a:srgbClr val="0066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ru-RU" altLang="ru-RU" sz="2000" b="1" dirty="0">
              <a:solidFill>
                <a:srgbClr val="0066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ru-RU" altLang="ru-RU" sz="2000" b="1" dirty="0">
                <a:solidFill>
                  <a:srgbClr val="006600"/>
                </a:solidFill>
                <a:latin typeface="Times New Roman" panose="02020603050405020304" pitchFamily="18" charset="0"/>
                <a:cs typeface="Times New Roman" panose="02020603050405020304" pitchFamily="18" charset="0"/>
              </a:rPr>
              <a:t>-Иные межбюджетные трансферты – предоставляются на определенные цели</a:t>
            </a:r>
          </a:p>
        </p:txBody>
      </p:sp>
      <p:sp>
        <p:nvSpPr>
          <p:cNvPr id="7" name="Содержимое 6"/>
          <p:cNvSpPr>
            <a:spLocks noGrp="1"/>
          </p:cNvSpPr>
          <p:nvPr>
            <p:ph sz="half" idx="2"/>
          </p:nvPr>
        </p:nvSpPr>
        <p:spPr>
          <a:xfrm>
            <a:off x="4714876" y="3714752"/>
            <a:ext cx="4038600" cy="2697163"/>
          </a:xfrm>
        </p:spPr>
        <p:txBody>
          <a:bodyPr/>
          <a:lstStyle/>
          <a:p>
            <a:endParaRPr lang="ru-RU" dirty="0" smtClean="0"/>
          </a:p>
          <a:p>
            <a:endParaRPr lang="ru-RU" dirty="0" smtClean="0"/>
          </a:p>
          <a:p>
            <a:endParaRPr lang="ru-RU" dirty="0"/>
          </a:p>
        </p:txBody>
      </p:sp>
      <p:sp>
        <p:nvSpPr>
          <p:cNvPr id="8" name="Стрелка вниз 7"/>
          <p:cNvSpPr/>
          <p:nvPr/>
        </p:nvSpPr>
        <p:spPr>
          <a:xfrm>
            <a:off x="4357686" y="1428736"/>
            <a:ext cx="285752" cy="428628"/>
          </a:xfrm>
          <a:prstGeom prst="downArrow">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6600"/>
              </a:solidFill>
            </a:endParaRPr>
          </a:p>
        </p:txBody>
      </p:sp>
      <p:sp>
        <p:nvSpPr>
          <p:cNvPr id="9" name="Стрелка вниз 8"/>
          <p:cNvSpPr/>
          <p:nvPr/>
        </p:nvSpPr>
        <p:spPr>
          <a:xfrm>
            <a:off x="4357686" y="2500306"/>
            <a:ext cx="285752" cy="428628"/>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357686" y="3643314"/>
            <a:ext cx="285752" cy="428628"/>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357686" y="4786322"/>
            <a:ext cx="285752" cy="428628"/>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10243" name="Заголовок 1"/>
          <p:cNvSpPr>
            <a:spLocks noGrp="1"/>
          </p:cNvSpPr>
          <p:nvPr>
            <p:ph type="title" idx="4294967295"/>
          </p:nvPr>
        </p:nvSpPr>
        <p:spPr>
          <a:xfrm>
            <a:off x="285720" y="142875"/>
            <a:ext cx="8572530" cy="2357438"/>
          </a:xfrm>
        </p:spPr>
        <p:txBody>
          <a:bodyPr/>
          <a:lstStyle/>
          <a:p>
            <a:pPr algn="just"/>
            <a:r>
              <a:rPr lang="ru-RU" altLang="ru-RU" sz="2400" b="1" dirty="0" smtClean="0">
                <a:latin typeface="Times New Roman" panose="02020603050405020304" pitchFamily="18" charset="0"/>
                <a:cs typeface="Times New Roman" panose="02020603050405020304" pitchFamily="18" charset="0"/>
              </a:rPr>
              <a:t>В целях реализации принципа прозрачности, открытости бюджета, информирования жителей о поступлении и расходовании средств бюджета муниципального района «</a:t>
            </a:r>
            <a:r>
              <a:rPr lang="ru-RU" altLang="ru-RU" sz="2400" b="1" dirty="0" err="1" smtClean="0">
                <a:latin typeface="Times New Roman" panose="02020603050405020304" pitchFamily="18" charset="0"/>
                <a:cs typeface="Times New Roman" panose="02020603050405020304" pitchFamily="18" charset="0"/>
              </a:rPr>
              <a:t>Могочинский</a:t>
            </a:r>
            <a:r>
              <a:rPr lang="ru-RU" altLang="ru-RU" sz="2400" b="1" dirty="0" smtClean="0">
                <a:latin typeface="Times New Roman" panose="02020603050405020304" pitchFamily="18" charset="0"/>
                <a:cs typeface="Times New Roman" panose="02020603050405020304" pitchFamily="18" charset="0"/>
              </a:rPr>
              <a:t> район» разработан информационный ресурс «Бюджет для граждан» по исполнению бюджета района за 2020 год</a:t>
            </a:r>
          </a:p>
        </p:txBody>
      </p:sp>
      <p:sp>
        <p:nvSpPr>
          <p:cNvPr id="10244" name="Содержимое 2"/>
          <p:cNvSpPr>
            <a:spLocks noGrp="1"/>
          </p:cNvSpPr>
          <p:nvPr>
            <p:ph sz="half" idx="4294967295"/>
          </p:nvPr>
        </p:nvSpPr>
        <p:spPr>
          <a:xfrm>
            <a:off x="357159" y="3429000"/>
            <a:ext cx="8429683" cy="3286125"/>
          </a:xfrm>
        </p:spPr>
        <p:txBody>
          <a:bodyPr/>
          <a:lstStyle/>
          <a:p>
            <a:pPr marL="0" indent="0" algn="ctr">
              <a:buFont typeface="Arial" panose="020B0604020202020204" pitchFamily="34" charset="0"/>
              <a:buNone/>
            </a:pPr>
            <a:r>
              <a:rPr lang="ru-RU" altLang="ru-RU" sz="2400" b="1" dirty="0" smtClean="0">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ru-RU" altLang="ru-RU" sz="2400" b="1" dirty="0" smtClean="0">
                <a:latin typeface="Times New Roman" panose="02020603050405020304" pitchFamily="18" charset="0"/>
                <a:cs typeface="Times New Roman" panose="02020603050405020304" pitchFamily="18" charset="0"/>
              </a:rPr>
              <a:t> Представленная информация познакомит Вас с основами бюджетного процесса, данными отчета об исполнении финансового документа района.</a:t>
            </a:r>
          </a:p>
          <a:p>
            <a:pPr marL="0" indent="0" algn="ctr">
              <a:buFont typeface="Arial" panose="020B0604020202020204" pitchFamily="34" charset="0"/>
              <a:buNone/>
            </a:pPr>
            <a:r>
              <a:rPr lang="ru-RU" altLang="ru-RU" sz="2400" b="1" dirty="0" smtClean="0">
                <a:latin typeface="Times New Roman" panose="02020603050405020304" pitchFamily="18" charset="0"/>
                <a:cs typeface="Times New Roman" panose="02020603050405020304" pitchFamily="18" charset="0"/>
              </a:rPr>
              <a:t>Бюджет для граждан направлен на увеличение степени информированности граждан о проводимой бюджетной политике в муниципальном районе.</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00" name="Заголовок 1"/>
          <p:cNvSpPr>
            <a:spLocks noGrp="1"/>
          </p:cNvSpPr>
          <p:nvPr>
            <p:ph type="title"/>
          </p:nvPr>
        </p:nvSpPr>
        <p:spPr>
          <a:xfrm>
            <a:off x="142875" y="142875"/>
            <a:ext cx="9001125" cy="500063"/>
          </a:xfrm>
        </p:spPr>
        <p:txBody>
          <a:bodyPr/>
          <a:lstStyle/>
          <a:p>
            <a:r>
              <a:rPr lang="ru-RU" altLang="ru-RU" sz="2800" b="1" dirty="0" smtClean="0">
                <a:solidFill>
                  <a:srgbClr val="002060"/>
                </a:solidFill>
                <a:latin typeface="Times New Roman" panose="02020603050405020304" pitchFamily="18" charset="0"/>
                <a:cs typeface="Times New Roman" panose="02020603050405020304" pitchFamily="18" charset="0"/>
              </a:rPr>
              <a:t>Структура безвозмездных поступлений в 2020 году</a:t>
            </a:r>
          </a:p>
        </p:txBody>
      </p:sp>
      <p:graphicFrame>
        <p:nvGraphicFramePr>
          <p:cNvPr id="2" name="Содержимое 3"/>
          <p:cNvGraphicFramePr>
            <a:graphicFrameLocks noGrp="1"/>
          </p:cNvGraphicFramePr>
          <p:nvPr>
            <p:ph idx="1"/>
          </p:nvPr>
        </p:nvGraphicFramePr>
        <p:xfrm>
          <a:off x="265113" y="1122363"/>
          <a:ext cx="8613775" cy="53990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124" name="Заголовок 1"/>
          <p:cNvSpPr>
            <a:spLocks noGrp="1"/>
          </p:cNvSpPr>
          <p:nvPr>
            <p:ph type="title"/>
          </p:nvPr>
        </p:nvSpPr>
        <p:spPr>
          <a:xfrm>
            <a:off x="142875" y="142875"/>
            <a:ext cx="8858250" cy="1000125"/>
          </a:xfrm>
        </p:spPr>
        <p:txBody>
          <a:bodyPr/>
          <a:lstStyle/>
          <a:p>
            <a:r>
              <a:rPr lang="ru-RU" altLang="ru-RU" sz="2800" b="1" dirty="0" smtClean="0">
                <a:solidFill>
                  <a:srgbClr val="006600"/>
                </a:solidFill>
                <a:latin typeface="Times New Roman" panose="02020603050405020304" pitchFamily="18" charset="0"/>
                <a:cs typeface="Times New Roman" panose="02020603050405020304" pitchFamily="18" charset="0"/>
              </a:rPr>
              <a:t>Динамика безвозмездных поступлений в 2019-2020 гг.</a:t>
            </a:r>
          </a:p>
        </p:txBody>
      </p:sp>
      <p:graphicFrame>
        <p:nvGraphicFramePr>
          <p:cNvPr id="2" name="Содержимое 3"/>
          <p:cNvGraphicFramePr>
            <a:graphicFrameLocks noGrp="1"/>
          </p:cNvGraphicFramePr>
          <p:nvPr>
            <p:ph idx="1"/>
          </p:nvPr>
        </p:nvGraphicFramePr>
        <p:xfrm>
          <a:off x="0" y="857232"/>
          <a:ext cx="9144000" cy="60007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4099" name="Picture 3" descr="D:\Общая\Бюджет для граждан мой\картинки 2020\direct.jpg"/>
          <p:cNvPicPr>
            <a:picLocks noChangeAspect="1" noChangeArrowheads="1"/>
          </p:cNvPicPr>
          <p:nvPr/>
        </p:nvPicPr>
        <p:blipFill>
          <a:blip r:embed="rId3" cstate="print"/>
          <a:srcRect/>
          <a:stretch>
            <a:fillRect/>
          </a:stretch>
        </p:blipFill>
        <p:spPr bwMode="auto">
          <a:xfrm>
            <a:off x="0" y="4357694"/>
            <a:ext cx="9144000" cy="2500306"/>
          </a:xfrm>
          <a:prstGeom prst="rect">
            <a:avLst/>
          </a:prstGeom>
          <a:noFill/>
        </p:spPr>
      </p:pic>
      <p:sp>
        <p:nvSpPr>
          <p:cNvPr id="19460" name="Заголовок 1"/>
          <p:cNvSpPr>
            <a:spLocks noGrp="1"/>
          </p:cNvSpPr>
          <p:nvPr>
            <p:ph type="title" idx="4294967295"/>
          </p:nvPr>
        </p:nvSpPr>
        <p:spPr>
          <a:xfrm>
            <a:off x="0" y="142852"/>
            <a:ext cx="9144000" cy="5286412"/>
          </a:xfrm>
        </p:spPr>
        <p:txBody>
          <a:bodyPr/>
          <a:lstStyle/>
          <a:p>
            <a:r>
              <a:rPr lang="ru-RU" altLang="ru-RU" sz="2000" b="1" i="1" dirty="0" smtClean="0">
                <a:solidFill>
                  <a:srgbClr val="FFFF00"/>
                </a:solidFill>
                <a:latin typeface="Times New Roman" panose="02020603050405020304" pitchFamily="18" charset="0"/>
                <a:cs typeface="Times New Roman" panose="02020603050405020304" pitchFamily="18" charset="0"/>
              </a:rPr>
              <a:t/>
            </a:r>
            <a:br>
              <a:rPr lang="ru-RU" altLang="ru-RU" sz="2000" b="1" i="1" dirty="0" smtClean="0">
                <a:solidFill>
                  <a:srgbClr val="FFFF00"/>
                </a:solidFill>
                <a:latin typeface="Times New Roman" panose="02020603050405020304" pitchFamily="18" charset="0"/>
                <a:cs typeface="Times New Roman" panose="02020603050405020304" pitchFamily="18" charset="0"/>
              </a:rPr>
            </a:br>
            <a:r>
              <a:rPr lang="ru-RU" altLang="ru-RU" sz="2000" b="1" i="1" u="sng" dirty="0" smtClean="0">
                <a:solidFill>
                  <a:schemeClr val="accent4">
                    <a:lumMod val="50000"/>
                  </a:schemeClr>
                </a:solidFill>
                <a:latin typeface="Times New Roman" panose="02020603050405020304" pitchFamily="18" charset="0"/>
                <a:cs typeface="Times New Roman" panose="02020603050405020304" pitchFamily="18" charset="0"/>
              </a:rPr>
              <a:t>Безвозмездные поступления</a:t>
            </a:r>
            <a:r>
              <a:rPr lang="ru-RU" altLang="ru-RU" sz="2000" u="sng"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из других бюджетов бюджетной системы в 2020 году составили 562523,8тыс. руб., с увеличением по сравнению с 2019 годом на 109661,0тыс. руб., из них:</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i="1" u="sng" dirty="0" smtClean="0">
                <a:solidFill>
                  <a:schemeClr val="accent4">
                    <a:lumMod val="50000"/>
                  </a:schemeClr>
                </a:solidFill>
                <a:latin typeface="Times New Roman" panose="02020603050405020304" pitchFamily="18" charset="0"/>
                <a:cs typeface="Times New Roman" panose="02020603050405020304" pitchFamily="18" charset="0"/>
              </a:rPr>
              <a:t>- дотации </a:t>
            </a: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бюджету муниципального района в сумме 57387,0тыс. руб. (уменьшение по сравнению с 2019 годом на 15071,0тыс. руб.)</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i="1" u="sng" dirty="0" smtClean="0">
                <a:solidFill>
                  <a:schemeClr val="accent4">
                    <a:lumMod val="50000"/>
                  </a:schemeClr>
                </a:solidFill>
                <a:latin typeface="Times New Roman" panose="02020603050405020304" pitchFamily="18" charset="0"/>
                <a:cs typeface="Times New Roman" panose="02020603050405020304" pitchFamily="18" charset="0"/>
              </a:rPr>
              <a:t>- субсидии </a:t>
            </a: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бюджетам бюджетной системы Российской Федерации (межбюджетные субсидии) в сумме 127690,6тыс.руб. (увеличение по сравнению с 2019 годом на 49421,9 тыс. руб.)</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altLang="ru-RU" sz="1800" b="1" i="1" u="sng" dirty="0" smtClean="0">
                <a:solidFill>
                  <a:schemeClr val="accent4">
                    <a:lumMod val="50000"/>
                  </a:schemeClr>
                </a:solidFill>
                <a:latin typeface="Times New Roman" panose="02020603050405020304" pitchFamily="18" charset="0"/>
                <a:cs typeface="Times New Roman" panose="02020603050405020304" pitchFamily="18" charset="0"/>
              </a:rPr>
              <a:t>субвенции</a:t>
            </a: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 бюджетам бюджетной системы Российской Федерации в сумме 306335,5тыс.руб. (увеличение по сравнению с 2019 годом на 31436,7тыс. руб.)</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altLang="ru-RU" sz="1800" b="1" i="1" u="sng" dirty="0" smtClean="0">
                <a:solidFill>
                  <a:schemeClr val="accent4">
                    <a:lumMod val="50000"/>
                  </a:schemeClr>
                </a:solidFill>
                <a:latin typeface="Times New Roman" panose="02020603050405020304" pitchFamily="18" charset="0"/>
                <a:cs typeface="Times New Roman" panose="02020603050405020304" pitchFamily="18" charset="0"/>
              </a:rPr>
              <a:t>иные межбюджетные трансферты </a:t>
            </a:r>
            <a:r>
              <a:rPr lang="ru-RU" altLang="ru-RU" sz="1800" b="1" dirty="0" smtClean="0">
                <a:solidFill>
                  <a:schemeClr val="accent4">
                    <a:lumMod val="50000"/>
                  </a:schemeClr>
                </a:solidFill>
                <a:latin typeface="Times New Roman" panose="02020603050405020304" pitchFamily="18" charset="0"/>
                <a:cs typeface="Times New Roman" panose="02020603050405020304" pitchFamily="18" charset="0"/>
              </a:rPr>
              <a:t>в сумме 71110,7тыс.руб. (увеличение по сравнению с 2019 годом на 43921,4тыс. руб.)</a:t>
            </a:r>
            <a:r>
              <a:rPr lang="ru-RU" altLang="ru-RU" sz="1800" b="1" dirty="0" smtClean="0">
                <a:solidFill>
                  <a:srgbClr val="002060"/>
                </a:solidFill>
              </a:rPr>
              <a:t/>
            </a:r>
            <a:br>
              <a:rPr lang="ru-RU" altLang="ru-RU" sz="1800" b="1" dirty="0" smtClean="0">
                <a:solidFill>
                  <a:srgbClr val="002060"/>
                </a:solidFill>
              </a:rPr>
            </a:br>
            <a:r>
              <a:rPr lang="ru-RU" altLang="ru-RU" sz="1800" dirty="0" smtClean="0"/>
              <a:t/>
            </a:r>
            <a:br>
              <a:rPr lang="ru-RU" altLang="ru-RU" sz="1800" dirty="0" smtClean="0"/>
            </a:br>
            <a:r>
              <a:rPr lang="ru-RU" altLang="ru-RU" sz="1800" dirty="0" smtClean="0"/>
              <a:t> </a:t>
            </a:r>
            <a:br>
              <a:rPr lang="ru-RU" altLang="ru-RU" sz="1800" dirty="0" smtClean="0"/>
            </a:br>
            <a:endParaRPr lang="ru-RU" altLang="ru-RU" sz="1800" dirty="0" smtClean="0"/>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4" name="Заголовок 1"/>
          <p:cNvSpPr>
            <a:spLocks noGrp="1"/>
          </p:cNvSpPr>
          <p:nvPr>
            <p:ph type="title" idx="4294967295"/>
          </p:nvPr>
        </p:nvSpPr>
        <p:spPr>
          <a:xfrm>
            <a:off x="0" y="142875"/>
            <a:ext cx="8229600" cy="714375"/>
          </a:xfrm>
        </p:spPr>
        <p:txBody>
          <a:bodyPr/>
          <a:lstStyle/>
          <a:p>
            <a:r>
              <a:rPr lang="ru-RU" altLang="ru-RU" sz="3200" b="1" dirty="0" smtClean="0">
                <a:solidFill>
                  <a:srgbClr val="003300"/>
                </a:solidFill>
                <a:latin typeface="Times New Roman" panose="02020603050405020304" pitchFamily="18" charset="0"/>
                <a:cs typeface="Times New Roman" panose="02020603050405020304" pitchFamily="18" charset="0"/>
              </a:rPr>
              <a:t>Исполнение бюджета по расходам</a:t>
            </a:r>
          </a:p>
        </p:txBody>
      </p:sp>
      <p:sp>
        <p:nvSpPr>
          <p:cNvPr id="20485" name="Содержимое 3"/>
          <p:cNvSpPr>
            <a:spLocks noGrp="1"/>
          </p:cNvSpPr>
          <p:nvPr>
            <p:ph sz="half" idx="4294967295"/>
          </p:nvPr>
        </p:nvSpPr>
        <p:spPr>
          <a:xfrm>
            <a:off x="0" y="714356"/>
            <a:ext cx="7358082" cy="3714769"/>
          </a:xfrm>
        </p:spPr>
        <p:txBody>
          <a:bodyPr/>
          <a:lstStyle/>
          <a:p>
            <a:pPr marL="0" indent="0">
              <a:buFont typeface="Arial" panose="020B0604020202020204" pitchFamily="34" charset="0"/>
              <a:buNone/>
            </a:pPr>
            <a:r>
              <a:rPr lang="ru-RU" altLang="ru-RU" sz="2400" b="1" i="1" dirty="0" smtClean="0">
                <a:solidFill>
                  <a:srgbClr val="003300"/>
                </a:solidFill>
                <a:latin typeface="Times New Roman" panose="02020603050405020304" pitchFamily="18" charset="0"/>
                <a:cs typeface="Times New Roman" panose="02020603050405020304" pitchFamily="18" charset="0"/>
              </a:rPr>
              <a:t>Исполнение бюджета по расходам предусматривает:</a:t>
            </a:r>
          </a:p>
          <a:p>
            <a:pPr marL="0" indent="0">
              <a:buFontTx/>
              <a:buChar char="-"/>
            </a:pPr>
            <a:r>
              <a:rPr lang="ru-RU" altLang="ru-RU" sz="2000" b="1" dirty="0" smtClean="0">
                <a:solidFill>
                  <a:srgbClr val="003300"/>
                </a:solidFill>
                <a:latin typeface="Times New Roman" panose="02020603050405020304" pitchFamily="18" charset="0"/>
                <a:cs typeface="Times New Roman" panose="02020603050405020304" pitchFamily="18" charset="0"/>
              </a:rPr>
              <a:t>Принятие бюджетных обязательств;</a:t>
            </a:r>
          </a:p>
          <a:p>
            <a:pPr marL="0" indent="0">
              <a:buFontTx/>
              <a:buChar char="-"/>
            </a:pPr>
            <a:r>
              <a:rPr lang="ru-RU" altLang="ru-RU" sz="2000" b="1" dirty="0" smtClean="0">
                <a:solidFill>
                  <a:srgbClr val="003300"/>
                </a:solidFill>
                <a:latin typeface="Times New Roman" panose="02020603050405020304" pitchFamily="18" charset="0"/>
                <a:cs typeface="Times New Roman" panose="02020603050405020304" pitchFamily="18" charset="0"/>
              </a:rPr>
              <a:t>Подтверждение денежных обязательств;</a:t>
            </a:r>
          </a:p>
          <a:p>
            <a:pPr marL="0" indent="0">
              <a:buFontTx/>
              <a:buChar char="-"/>
            </a:pPr>
            <a:r>
              <a:rPr lang="ru-RU" altLang="ru-RU" sz="2000" b="1" dirty="0" smtClean="0">
                <a:solidFill>
                  <a:srgbClr val="003300"/>
                </a:solidFill>
                <a:latin typeface="Times New Roman" panose="02020603050405020304" pitchFamily="18" charset="0"/>
                <a:cs typeface="Times New Roman" panose="02020603050405020304" pitchFamily="18" charset="0"/>
              </a:rPr>
              <a:t>Санкционирование оплаты денежных обязательств;</a:t>
            </a:r>
          </a:p>
          <a:p>
            <a:pPr marL="0" indent="0">
              <a:buFontTx/>
              <a:buChar char="-"/>
            </a:pPr>
            <a:r>
              <a:rPr lang="ru-RU" altLang="ru-RU" sz="2000" b="1" dirty="0" smtClean="0">
                <a:solidFill>
                  <a:srgbClr val="003300"/>
                </a:solidFill>
                <a:latin typeface="Times New Roman" panose="02020603050405020304" pitchFamily="18" charset="0"/>
                <a:cs typeface="Times New Roman" panose="02020603050405020304" pitchFamily="18" charset="0"/>
              </a:rPr>
              <a:t>Получатель бюджетных средств  принимает бюджетные обязательства в пределах доведенных лимитов;</a:t>
            </a:r>
          </a:p>
          <a:p>
            <a:pPr marL="0" indent="0">
              <a:buFontTx/>
              <a:buChar char="-"/>
            </a:pPr>
            <a:r>
              <a:rPr lang="ru-RU" altLang="ru-RU" sz="2000" b="1" dirty="0" smtClean="0">
                <a:solidFill>
                  <a:srgbClr val="003300"/>
                </a:solidFill>
                <a:latin typeface="Times New Roman" panose="02020603050405020304" pitchFamily="18" charset="0"/>
                <a:cs typeface="Times New Roman" panose="02020603050405020304" pitchFamily="18" charset="0"/>
              </a:rPr>
              <a:t>Получатель бюджетных средств принимает бюджетные обязательства путем заключения контрактов, договоров, соглашений. </a:t>
            </a:r>
          </a:p>
          <a:p>
            <a:pPr marL="0" indent="0">
              <a:buNone/>
            </a:pPr>
            <a:r>
              <a:rPr lang="ru-RU" altLang="ru-RU" sz="2000" b="1" dirty="0" smtClean="0">
                <a:solidFill>
                  <a:srgbClr val="800000"/>
                </a:solidFill>
                <a:latin typeface="Times New Roman" panose="02020603050405020304" pitchFamily="18" charset="0"/>
                <a:cs typeface="Times New Roman" panose="02020603050405020304" pitchFamily="18" charset="0"/>
              </a:rPr>
              <a:t>Особенность исполнения бюджета по расходам является, то что расходы полностью зависят от объема доходных поступлений</a:t>
            </a:r>
          </a:p>
          <a:p>
            <a:pPr marL="0" indent="0">
              <a:buFont typeface="Arial" panose="020B0604020202020204" pitchFamily="34" charset="0"/>
              <a:buNone/>
            </a:pPr>
            <a:r>
              <a:rPr lang="ru-RU" altLang="ru-RU" sz="2000" b="1" dirty="0" smtClean="0">
                <a:solidFill>
                  <a:srgbClr val="800000"/>
                </a:solidFill>
                <a:latin typeface="Times New Roman" panose="02020603050405020304" pitchFamily="18" charset="0"/>
                <a:cs typeface="Times New Roman" panose="02020603050405020304" pitchFamily="18" charset="0"/>
              </a:rPr>
              <a:t>Расходы осуществляются в пределах фактического наличия бюджетных средств на едином бюджетном счете. При этом обязательно соблюдаются процедуры – санкционирование и финансирование. Финансирование заключается в расходовании бюджетных средств.</a:t>
            </a: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1506" name="Picture 2" descr="D:\Общая\Бюджет для граждан мой\картинки 2020\418a4656bab479238d57793b52be426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3375" y="1000125"/>
            <a:ext cx="4786313" cy="421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Содержимое 5"/>
          <p:cNvSpPr>
            <a:spLocks noGrp="1"/>
          </p:cNvSpPr>
          <p:nvPr>
            <p:ph idx="4294967295"/>
          </p:nvPr>
        </p:nvSpPr>
        <p:spPr>
          <a:xfrm>
            <a:off x="142875" y="0"/>
            <a:ext cx="5715000" cy="6858000"/>
          </a:xfrm>
        </p:spPr>
        <p:txBody>
          <a:bodyPr/>
          <a:lstStyle/>
          <a:p>
            <a:pPr marL="0" indent="0">
              <a:buFont typeface="Arial" panose="020B0604020202020204" pitchFamily="34" charset="0"/>
              <a:buNone/>
            </a:pPr>
            <a:endParaRPr lang="ru-RU" altLang="ru-RU" sz="1800" b="1" dirty="0" smtClean="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ru-RU" altLang="ru-RU" sz="1800" b="1" dirty="0" smtClean="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ru-RU" altLang="ru-RU" sz="1800" b="1" dirty="0" smtClean="0">
                <a:solidFill>
                  <a:srgbClr val="002060"/>
                </a:solidFill>
                <a:latin typeface="Times New Roman" panose="02020603050405020304" pitchFamily="18" charset="0"/>
                <a:cs typeface="Times New Roman" panose="02020603050405020304" pitchFamily="18" charset="0"/>
              </a:rPr>
              <a:t>При исполнении бюджета района в 2020 году основная часть расходов направлялась на социальную сферу муниципального района, так как бюджет района имеет  социальную направленность. </a:t>
            </a:r>
          </a:p>
          <a:p>
            <a:pPr marL="0" indent="0">
              <a:buFont typeface="Arial" panose="020B0604020202020204" pitchFamily="34" charset="0"/>
              <a:buNone/>
            </a:pPr>
            <a:r>
              <a:rPr lang="ru-RU" altLang="ru-RU" sz="1800" b="1" dirty="0" smtClean="0">
                <a:solidFill>
                  <a:srgbClr val="002060"/>
                </a:solidFill>
                <a:latin typeface="Times New Roman" panose="02020603050405020304" pitchFamily="18" charset="0"/>
                <a:cs typeface="Times New Roman" panose="02020603050405020304" pitchFamily="18" charset="0"/>
              </a:rPr>
              <a:t>В 2020 году осуществлялись своевременные выплаты заработанной платы, начислений на оплату труда работникам бюджетной сферы, оплата коммунальных услуг, содержание  учреждений муниципального района, выполнение обязательств.</a:t>
            </a:r>
          </a:p>
          <a:p>
            <a:pPr marL="0" indent="0">
              <a:buFont typeface="Arial" panose="020B0604020202020204" pitchFamily="34" charset="0"/>
              <a:buNone/>
            </a:pPr>
            <a:r>
              <a:rPr lang="ru-RU" altLang="ru-RU" sz="1800" b="1" dirty="0" smtClean="0">
                <a:solidFill>
                  <a:srgbClr val="002060"/>
                </a:solidFill>
                <a:latin typeface="Times New Roman" panose="02020603050405020304" pitchFamily="18" charset="0"/>
                <a:cs typeface="Times New Roman" panose="02020603050405020304" pitchFamily="18" charset="0"/>
              </a:rPr>
              <a:t>Расходование средств бюджета в 2020 году осуществлялось в полном объеме в размере фактического поступления доходов и перечислений из бюджета края.</a:t>
            </a:r>
          </a:p>
          <a:p>
            <a:pPr marL="0" indent="0">
              <a:buFont typeface="Arial" panose="020B0604020202020204" pitchFamily="34" charset="0"/>
              <a:buNone/>
            </a:pPr>
            <a:endParaRPr lang="ru-RU" altLang="ru-RU" sz="1800" b="1" dirty="0" smtClean="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ru-RU" altLang="ru-RU" sz="1800" b="1" dirty="0" smtClean="0">
                <a:solidFill>
                  <a:srgbClr val="002060"/>
                </a:solidFill>
                <a:latin typeface="Times New Roman" panose="02020603050405020304" pitchFamily="18" charset="0"/>
                <a:cs typeface="Times New Roman" panose="02020603050405020304" pitchFamily="18" charset="0"/>
              </a:rPr>
              <a:t>Расходы бюджета района составили 850375,6 тыс.руб. или 95,6% к уточненным  бюджетным ассигнованиям</a:t>
            </a: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148" name="Заголовок 4"/>
          <p:cNvSpPr>
            <a:spLocks noGrp="1"/>
          </p:cNvSpPr>
          <p:nvPr>
            <p:ph type="title"/>
          </p:nvPr>
        </p:nvSpPr>
        <p:spPr>
          <a:xfrm>
            <a:off x="457200" y="274638"/>
            <a:ext cx="8229600" cy="725487"/>
          </a:xfrm>
        </p:spPr>
        <p:txBody>
          <a:bodyPr/>
          <a:lstStyle/>
          <a:p>
            <a:r>
              <a:rPr lang="ru-RU" altLang="ru-RU" sz="2800" b="1" i="1" dirty="0" smtClean="0">
                <a:solidFill>
                  <a:srgbClr val="0070C0"/>
                </a:solidFill>
                <a:latin typeface="Times New Roman" panose="02020603050405020304" pitchFamily="18" charset="0"/>
                <a:cs typeface="Times New Roman" panose="02020603050405020304" pitchFamily="18" charset="0"/>
              </a:rPr>
              <a:t>Исполнение бюджета муниципального района по расходам в 2019-2020 годах</a:t>
            </a:r>
          </a:p>
        </p:txBody>
      </p:sp>
      <p:graphicFrame>
        <p:nvGraphicFramePr>
          <p:cNvPr id="2" name="Содержимое 6"/>
          <p:cNvGraphicFramePr>
            <a:graphicFrameLocks noGrp="1"/>
          </p:cNvGraphicFramePr>
          <p:nvPr>
            <p:ph idx="1"/>
          </p:nvPr>
        </p:nvGraphicFramePr>
        <p:xfrm>
          <a:off x="195263" y="1360488"/>
          <a:ext cx="8623300" cy="5137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357188" y="0"/>
            <a:ext cx="8501092" cy="571500"/>
          </a:xfrm>
        </p:spPr>
        <p:txBody>
          <a:bodyPr/>
          <a:lstStyle/>
          <a:p>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Анализ исполнения бюджета муниципального района по расходам 2019- 2020 гг.</a:t>
            </a:r>
          </a:p>
        </p:txBody>
      </p:sp>
      <p:graphicFrame>
        <p:nvGraphicFramePr>
          <p:cNvPr id="4" name="Содержимое 3"/>
          <p:cNvGraphicFramePr>
            <a:graphicFrameLocks noGrp="1"/>
          </p:cNvGraphicFramePr>
          <p:nvPr>
            <p:ph idx="1"/>
          </p:nvPr>
        </p:nvGraphicFramePr>
        <p:xfrm>
          <a:off x="0" y="714375"/>
          <a:ext cx="9143999" cy="6265861"/>
        </p:xfrm>
        <a:graphic>
          <a:graphicData uri="http://schemas.openxmlformats.org/drawingml/2006/table">
            <a:tbl>
              <a:tblPr firstRow="1" bandRow="1">
                <a:tableStyleId>{69CF1AB2-1976-4502-BF36-3FF5EA218861}</a:tableStyleId>
              </a:tblPr>
              <a:tblGrid>
                <a:gridCol w="3392131"/>
                <a:gridCol w="1253612"/>
                <a:gridCol w="1253612"/>
                <a:gridCol w="1030100"/>
                <a:gridCol w="1143008"/>
                <a:gridCol w="1071536"/>
              </a:tblGrid>
              <a:tr h="487902">
                <a:tc>
                  <a:txBody>
                    <a:bodyPr/>
                    <a:lstStyle/>
                    <a:p>
                      <a:pPr algn="ctr"/>
                      <a:r>
                        <a:rPr lang="ru-RU" sz="1100" dirty="0" smtClean="0">
                          <a:latin typeface="Times New Roman" pitchFamily="18" charset="0"/>
                          <a:cs typeface="Times New Roman" pitchFamily="18" charset="0"/>
                        </a:rPr>
                        <a:t>Наименование</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Уточненный план 2020 год</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Исполнение 2020</a:t>
                      </a:r>
                      <a:r>
                        <a:rPr lang="ru-RU" sz="1100" baseline="0" dirty="0" smtClean="0">
                          <a:latin typeface="Times New Roman" pitchFamily="18" charset="0"/>
                          <a:cs typeface="Times New Roman" pitchFamily="18" charset="0"/>
                        </a:rPr>
                        <a:t> год</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 Исполнения</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Исполнение 2019</a:t>
                      </a:r>
                      <a:r>
                        <a:rPr lang="ru-RU" sz="1100" baseline="0" dirty="0" smtClean="0">
                          <a:latin typeface="Times New Roman" pitchFamily="18" charset="0"/>
                          <a:cs typeface="Times New Roman" pitchFamily="18" charset="0"/>
                        </a:rPr>
                        <a:t> год</a:t>
                      </a:r>
                      <a:endParaRPr lang="ru-RU" sz="1100" dirty="0">
                        <a:latin typeface="Times New Roman" pitchFamily="18" charset="0"/>
                        <a:cs typeface="Times New Roman" pitchFamily="18" charset="0"/>
                      </a:endParaRPr>
                    </a:p>
                  </a:txBody>
                  <a:tcPr marT="45723" marB="45723"/>
                </a:tc>
                <a:tc>
                  <a:txBody>
                    <a:bodyPr/>
                    <a:lstStyle/>
                    <a:p>
                      <a:pPr algn="ctr"/>
                      <a:r>
                        <a:rPr lang="ru-RU" sz="1100" dirty="0" smtClean="0">
                          <a:latin typeface="Times New Roman" pitchFamily="18" charset="0"/>
                          <a:cs typeface="Times New Roman" pitchFamily="18" charset="0"/>
                        </a:rPr>
                        <a:t>Отклонение</a:t>
                      </a:r>
                      <a:endParaRPr lang="ru-RU" sz="1100" dirty="0">
                        <a:latin typeface="Times New Roman" pitchFamily="18" charset="0"/>
                        <a:cs typeface="Times New Roman" pitchFamily="18" charset="0"/>
                      </a:endParaRPr>
                    </a:p>
                  </a:txBody>
                  <a:tcPr marT="45723" marB="45723"/>
                </a:tc>
              </a:tr>
              <a:tr h="385500">
                <a:tc>
                  <a:txBody>
                    <a:bodyPr/>
                    <a:lstStyle/>
                    <a:p>
                      <a:r>
                        <a:rPr lang="ru-RU" sz="1600" dirty="0" smtClean="0">
                          <a:latin typeface="Times New Roman" pitchFamily="18" charset="0"/>
                          <a:cs typeface="Times New Roman" pitchFamily="18" charset="0"/>
                        </a:rPr>
                        <a:t>Общегосударственные вопросы</a:t>
                      </a:r>
                      <a:endParaRPr lang="ru-RU" sz="1600" dirty="0">
                        <a:latin typeface="Times New Roman" pitchFamily="18" charset="0"/>
                        <a:cs typeface="Times New Roman" pitchFamily="18" charset="0"/>
                      </a:endParaRPr>
                    </a:p>
                  </a:txBody>
                  <a:tcPr marT="45723" marB="45723"/>
                </a:tc>
                <a:tc>
                  <a:txBody>
                    <a:bodyPr/>
                    <a:lstStyle/>
                    <a:p>
                      <a:pPr algn="l"/>
                      <a:r>
                        <a:rPr lang="ru-RU" sz="1600" dirty="0" smtClean="0">
                          <a:latin typeface="Times New Roman" pitchFamily="18" charset="0"/>
                          <a:cs typeface="Times New Roman" pitchFamily="18" charset="0"/>
                        </a:rPr>
                        <a:t>61493,2</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58996,3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95,9%</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56544,1</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+2452,2</a:t>
                      </a:r>
                      <a:endParaRPr lang="ru-RU" sz="1600" dirty="0">
                        <a:latin typeface="Times New Roman" pitchFamily="18" charset="0"/>
                        <a:cs typeface="Times New Roman" pitchFamily="18" charset="0"/>
                      </a:endParaRPr>
                    </a:p>
                  </a:txBody>
                  <a:tcPr marT="45723" marB="45723"/>
                </a:tc>
              </a:tr>
              <a:tr h="348516">
                <a:tc>
                  <a:txBody>
                    <a:bodyPr/>
                    <a:lstStyle/>
                    <a:p>
                      <a:r>
                        <a:rPr lang="ru-RU" sz="1600" dirty="0" smtClean="0">
                          <a:latin typeface="Times New Roman" pitchFamily="18" charset="0"/>
                          <a:cs typeface="Times New Roman" pitchFamily="18" charset="0"/>
                        </a:rPr>
                        <a:t>Национальная оборона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0,0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0,0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1226,7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-1226,7</a:t>
                      </a:r>
                      <a:endParaRPr lang="ru-RU" sz="1600" dirty="0">
                        <a:latin typeface="Times New Roman" pitchFamily="18" charset="0"/>
                        <a:cs typeface="Times New Roman" pitchFamily="18" charset="0"/>
                      </a:endParaRPr>
                    </a:p>
                  </a:txBody>
                  <a:tcPr marT="45723" marB="45723"/>
                </a:tc>
              </a:tr>
              <a:tr h="579155">
                <a:tc>
                  <a:txBody>
                    <a:bodyPr/>
                    <a:lstStyle/>
                    <a:p>
                      <a:r>
                        <a:rPr lang="ru-RU" sz="1600" dirty="0" smtClean="0">
                          <a:latin typeface="Times New Roman" pitchFamily="18" charset="0"/>
                          <a:cs typeface="Times New Roman" pitchFamily="18" charset="0"/>
                        </a:rPr>
                        <a:t>Национальная безопасность и правоохранительная деятельность</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4090,3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3954,9</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96,7%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3012,0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+942,9</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Национальная экономика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29129,1</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27073,1</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92,9%</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12159,5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+14913,6</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Жилищно-коммунальное</a:t>
                      </a:r>
                      <a:r>
                        <a:rPr lang="ru-RU" sz="1600" baseline="0" dirty="0" smtClean="0">
                          <a:latin typeface="Times New Roman" pitchFamily="18" charset="0"/>
                          <a:cs typeface="Times New Roman" pitchFamily="18" charset="0"/>
                        </a:rPr>
                        <a:t> хозяйство</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23127,3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23127,3</a:t>
                      </a:r>
                      <a:endParaRPr lang="ru-RU" sz="1600" dirty="0">
                        <a:latin typeface="Times New Roman" pitchFamily="18" charset="0"/>
                        <a:cs typeface="Times New Roman" pitchFamily="18" charset="0"/>
                      </a:endParaRPr>
                    </a:p>
                  </a:txBody>
                  <a:tcPr marT="45723" marB="45723"/>
                </a:tc>
                <a:tc>
                  <a:txBody>
                    <a:bodyPr/>
                    <a:lstStyle/>
                    <a:p>
                      <a:r>
                        <a:rPr lang="ru-RU" sz="1600" baseline="0" dirty="0" smtClean="0">
                          <a:latin typeface="Times New Roman" pitchFamily="18" charset="0"/>
                          <a:cs typeface="Times New Roman" pitchFamily="18" charset="0"/>
                        </a:rPr>
                        <a:t> 100</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15980,5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+7146,8</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Охрана окружающей среды</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1515,2</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1515,2</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  100%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3397,7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-1882,5</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Образование</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666936,8</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635816,6</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95,3%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537698,4</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+98118,2</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Культура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38968,4</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38687,3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99,3%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36615,9</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+2071,4</a:t>
                      </a:r>
                      <a:endParaRPr lang="ru-RU" sz="1600" dirty="0">
                        <a:latin typeface="Times New Roman" pitchFamily="18" charset="0"/>
                        <a:cs typeface="Times New Roman" pitchFamily="18" charset="0"/>
                      </a:endParaRPr>
                    </a:p>
                  </a:txBody>
                  <a:tcPr marT="45723" marB="45723"/>
                </a:tc>
              </a:tr>
              <a:tr h="421105">
                <a:tc>
                  <a:txBody>
                    <a:bodyPr/>
                    <a:lstStyle/>
                    <a:p>
                      <a:r>
                        <a:rPr lang="ru-RU" sz="1600" dirty="0" smtClean="0">
                          <a:latin typeface="Times New Roman" pitchFamily="18" charset="0"/>
                          <a:cs typeface="Times New Roman" pitchFamily="18" charset="0"/>
                        </a:rPr>
                        <a:t>Социальная политика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22622,4</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19755,9</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87,3%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19767,0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-11,1</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Физическая</a:t>
                      </a:r>
                      <a:r>
                        <a:rPr lang="ru-RU" sz="1600" baseline="0" dirty="0" smtClean="0">
                          <a:latin typeface="Times New Roman" pitchFamily="18" charset="0"/>
                          <a:cs typeface="Times New Roman" pitchFamily="18" charset="0"/>
                        </a:rPr>
                        <a:t> культура и спорт</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10761,0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10733,3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99,7%</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5319,3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+5414,0</a:t>
                      </a:r>
                      <a:endParaRPr lang="ru-RU" sz="1600" dirty="0">
                        <a:latin typeface="Times New Roman" pitchFamily="18" charset="0"/>
                        <a:cs typeface="Times New Roman" pitchFamily="18" charset="0"/>
                      </a:endParaRPr>
                    </a:p>
                  </a:txBody>
                  <a:tcPr marT="45723" marB="45723"/>
                </a:tc>
              </a:tr>
              <a:tr h="579155">
                <a:tc>
                  <a:txBody>
                    <a:bodyPr/>
                    <a:lstStyle/>
                    <a:p>
                      <a:r>
                        <a:rPr lang="ru-RU" sz="1600" dirty="0" smtClean="0">
                          <a:latin typeface="Times New Roman" pitchFamily="18" charset="0"/>
                          <a:cs typeface="Times New Roman" pitchFamily="18" charset="0"/>
                        </a:rPr>
                        <a:t>Обслуживание муниципального долга</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25,3</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15,2</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60,1%</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25,4</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-10,2</a:t>
                      </a:r>
                      <a:endParaRPr lang="ru-RU" sz="1600" dirty="0">
                        <a:latin typeface="Times New Roman" pitchFamily="18" charset="0"/>
                        <a:cs typeface="Times New Roman" pitchFamily="18" charset="0"/>
                      </a:endParaRPr>
                    </a:p>
                  </a:txBody>
                  <a:tcPr marT="45723" marB="45723"/>
                </a:tc>
              </a:tr>
              <a:tr h="433066">
                <a:tc>
                  <a:txBody>
                    <a:bodyPr/>
                    <a:lstStyle/>
                    <a:p>
                      <a:r>
                        <a:rPr lang="ru-RU" sz="1600" dirty="0" smtClean="0">
                          <a:latin typeface="Times New Roman" pitchFamily="18" charset="0"/>
                          <a:cs typeface="Times New Roman" pitchFamily="18" charset="0"/>
                        </a:rPr>
                        <a:t>Межбюджетные трансферты</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30700,5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30700,5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29854,5</a:t>
                      </a:r>
                      <a:endParaRPr lang="ru-RU" sz="1600" dirty="0">
                        <a:latin typeface="Times New Roman" pitchFamily="18" charset="0"/>
                        <a:cs typeface="Times New Roman" pitchFamily="18" charset="0"/>
                      </a:endParaRPr>
                    </a:p>
                  </a:txBody>
                  <a:tcPr marT="45723" marB="45723"/>
                </a:tc>
                <a:tc>
                  <a:txBody>
                    <a:bodyPr/>
                    <a:lstStyle/>
                    <a:p>
                      <a:r>
                        <a:rPr lang="ru-RU" sz="1600" dirty="0" smtClean="0">
                          <a:latin typeface="Times New Roman" pitchFamily="18" charset="0"/>
                          <a:cs typeface="Times New Roman" pitchFamily="18" charset="0"/>
                        </a:rPr>
                        <a:t>+846,0</a:t>
                      </a:r>
                      <a:endParaRPr lang="ru-RU" sz="1600" dirty="0">
                        <a:latin typeface="Times New Roman" pitchFamily="18" charset="0"/>
                        <a:cs typeface="Times New Roman" pitchFamily="18" charset="0"/>
                      </a:endParaRPr>
                    </a:p>
                  </a:txBody>
                  <a:tcPr marT="45723" marB="45723"/>
                </a:tc>
              </a:tr>
              <a:tr h="433066">
                <a:tc>
                  <a:txBody>
                    <a:bodyPr/>
                    <a:lstStyle/>
                    <a:p>
                      <a:r>
                        <a:rPr lang="ru-RU" sz="1600" b="1" dirty="0" smtClean="0">
                          <a:latin typeface="Times New Roman" pitchFamily="18" charset="0"/>
                          <a:cs typeface="Times New Roman" pitchFamily="18" charset="0"/>
                        </a:rPr>
                        <a:t>Итого расходов</a:t>
                      </a:r>
                      <a:endParaRPr lang="ru-RU" sz="1600" b="1" dirty="0">
                        <a:latin typeface="Times New Roman" pitchFamily="18" charset="0"/>
                        <a:cs typeface="Times New Roman" pitchFamily="18" charset="0"/>
                      </a:endParaRPr>
                    </a:p>
                  </a:txBody>
                  <a:tcPr marT="45723" marB="45723"/>
                </a:tc>
                <a:tc>
                  <a:txBody>
                    <a:bodyPr/>
                    <a:lstStyle/>
                    <a:p>
                      <a:r>
                        <a:rPr lang="ru-RU" sz="1600" b="1" dirty="0" smtClean="0">
                          <a:latin typeface="Times New Roman" pitchFamily="18" charset="0"/>
                          <a:cs typeface="Times New Roman" pitchFamily="18" charset="0"/>
                        </a:rPr>
                        <a:t>889369,5</a:t>
                      </a:r>
                      <a:endParaRPr lang="ru-RU" sz="1600" b="1" dirty="0">
                        <a:latin typeface="Times New Roman" pitchFamily="18" charset="0"/>
                        <a:cs typeface="Times New Roman" pitchFamily="18" charset="0"/>
                      </a:endParaRPr>
                    </a:p>
                  </a:txBody>
                  <a:tcPr marT="45723" marB="45723"/>
                </a:tc>
                <a:tc>
                  <a:txBody>
                    <a:bodyPr/>
                    <a:lstStyle/>
                    <a:p>
                      <a:r>
                        <a:rPr lang="ru-RU" sz="1600" b="1" dirty="0" smtClean="0">
                          <a:latin typeface="Times New Roman" pitchFamily="18" charset="0"/>
                          <a:cs typeface="Times New Roman" pitchFamily="18" charset="0"/>
                        </a:rPr>
                        <a:t>850375,6</a:t>
                      </a:r>
                      <a:endParaRPr lang="ru-RU" sz="1600" b="1" dirty="0">
                        <a:latin typeface="Times New Roman" pitchFamily="18" charset="0"/>
                        <a:cs typeface="Times New Roman" pitchFamily="18" charset="0"/>
                      </a:endParaRPr>
                    </a:p>
                  </a:txBody>
                  <a:tcPr marT="45723" marB="45723"/>
                </a:tc>
                <a:tc>
                  <a:txBody>
                    <a:bodyPr/>
                    <a:lstStyle/>
                    <a:p>
                      <a:r>
                        <a:rPr lang="ru-RU" sz="1600" b="1" dirty="0" smtClean="0">
                          <a:latin typeface="Times New Roman" pitchFamily="18" charset="0"/>
                          <a:cs typeface="Times New Roman" pitchFamily="18" charset="0"/>
                        </a:rPr>
                        <a:t>95,6%</a:t>
                      </a:r>
                      <a:endParaRPr lang="ru-RU" sz="1600" b="1" dirty="0">
                        <a:latin typeface="Times New Roman" pitchFamily="18" charset="0"/>
                        <a:cs typeface="Times New Roman" pitchFamily="18" charset="0"/>
                      </a:endParaRPr>
                    </a:p>
                  </a:txBody>
                  <a:tcPr marT="45723" marB="45723"/>
                </a:tc>
                <a:tc>
                  <a:txBody>
                    <a:bodyPr/>
                    <a:lstStyle/>
                    <a:p>
                      <a:r>
                        <a:rPr lang="ru-RU" sz="1600" b="1" dirty="0" smtClean="0">
                          <a:latin typeface="Times New Roman" pitchFamily="18" charset="0"/>
                          <a:cs typeface="Times New Roman" pitchFamily="18" charset="0"/>
                        </a:rPr>
                        <a:t>721601,0</a:t>
                      </a:r>
                      <a:endParaRPr lang="ru-RU" sz="1600" b="1" dirty="0">
                        <a:latin typeface="Times New Roman" pitchFamily="18" charset="0"/>
                        <a:cs typeface="Times New Roman" pitchFamily="18" charset="0"/>
                      </a:endParaRPr>
                    </a:p>
                  </a:txBody>
                  <a:tcPr marT="45723" marB="45723"/>
                </a:tc>
                <a:tc>
                  <a:txBody>
                    <a:bodyPr/>
                    <a:lstStyle/>
                    <a:p>
                      <a:r>
                        <a:rPr lang="ru-RU" sz="1600" b="1" dirty="0" smtClean="0">
                          <a:latin typeface="Times New Roman" pitchFamily="18" charset="0"/>
                          <a:cs typeface="Times New Roman" pitchFamily="18" charset="0"/>
                        </a:rPr>
                        <a:t>+128774,6</a:t>
                      </a:r>
                      <a:endParaRPr lang="ru-RU" sz="1600" b="1" dirty="0">
                        <a:latin typeface="Times New Roman" pitchFamily="18" charset="0"/>
                        <a:cs typeface="Times New Roman" pitchFamily="18" charset="0"/>
                      </a:endParaRPr>
                    </a:p>
                  </a:txBody>
                  <a:tcPr marT="45723" marB="45723"/>
                </a:tc>
              </a:tr>
            </a:tbl>
          </a:graphicData>
        </a:graphic>
      </p:graphicFrame>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0" y="71414"/>
            <a:ext cx="9144000" cy="357188"/>
          </a:xfrm>
        </p:spPr>
        <p:txBody>
          <a:bodyPr/>
          <a:lstStyle/>
          <a:p>
            <a:pPr>
              <a:defRPr/>
            </a:pPr>
            <a:r>
              <a:rPr lang="ru-RU" sz="2250" b="1" dirty="0" smtClean="0">
                <a:solidFill>
                  <a:srgbClr val="002060"/>
                </a:solidFill>
                <a:latin typeface="Times New Roman" pitchFamily="18" charset="0"/>
                <a:cs typeface="Times New Roman" pitchFamily="18" charset="0"/>
              </a:rPr>
              <a:t>Направление расходов  бюджета муниципального района в 2020 году</a:t>
            </a:r>
          </a:p>
        </p:txBody>
      </p:sp>
      <p:graphicFrame>
        <p:nvGraphicFramePr>
          <p:cNvPr id="7" name="Содержимое 6"/>
          <p:cNvGraphicFramePr>
            <a:graphicFrameLocks noGrp="1"/>
          </p:cNvGraphicFramePr>
          <p:nvPr>
            <p:ph idx="1"/>
          </p:nvPr>
        </p:nvGraphicFramePr>
        <p:xfrm>
          <a:off x="0" y="500042"/>
          <a:ext cx="8858312" cy="60722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9" name="Заголовок 6"/>
          <p:cNvSpPr>
            <a:spLocks noGrp="1"/>
          </p:cNvSpPr>
          <p:nvPr>
            <p:ph type="title" idx="4294967295"/>
          </p:nvPr>
        </p:nvSpPr>
        <p:spPr>
          <a:xfrm>
            <a:off x="0" y="142852"/>
            <a:ext cx="5429256" cy="6572273"/>
          </a:xfrm>
        </p:spPr>
        <p:txBody>
          <a:bodyPr/>
          <a:lstStyle/>
          <a:p>
            <a:r>
              <a:rPr lang="ru-RU" altLang="ru-RU" sz="2100" b="1" dirty="0" smtClean="0">
                <a:solidFill>
                  <a:srgbClr val="003300"/>
                </a:solidFill>
                <a:latin typeface="Times New Roman" panose="02020603050405020304" pitchFamily="18" charset="0"/>
                <a:cs typeface="Times New Roman" panose="02020603050405020304" pitchFamily="18" charset="0"/>
              </a:rPr>
              <a:t>Расходы бюджета муниципального района по сравнению с 2019 годом увеличились на + 128774,6 тыс.руб., </a:t>
            </a:r>
            <a:br>
              <a:rPr lang="ru-RU" altLang="ru-RU" sz="2100" b="1" dirty="0" smtClean="0">
                <a:solidFill>
                  <a:srgbClr val="003300"/>
                </a:solidFill>
                <a:latin typeface="Times New Roman" panose="02020603050405020304" pitchFamily="18" charset="0"/>
                <a:cs typeface="Times New Roman" panose="02020603050405020304" pitchFamily="18" charset="0"/>
              </a:rPr>
            </a:br>
            <a:r>
              <a:rPr lang="ru-RU" altLang="ru-RU" sz="2100" b="1" dirty="0" smtClean="0">
                <a:solidFill>
                  <a:srgbClr val="003300"/>
                </a:solidFill>
                <a:latin typeface="Times New Roman" panose="02020603050405020304" pitchFamily="18" charset="0"/>
                <a:cs typeface="Times New Roman" panose="02020603050405020304" pitchFamily="18" charset="0"/>
              </a:rPr>
              <a:t/>
            </a:r>
            <a:br>
              <a:rPr lang="ru-RU" altLang="ru-RU" sz="2100" b="1" dirty="0" smtClean="0">
                <a:solidFill>
                  <a:srgbClr val="003300"/>
                </a:solidFill>
                <a:latin typeface="Times New Roman" panose="02020603050405020304" pitchFamily="18" charset="0"/>
                <a:cs typeface="Times New Roman" panose="02020603050405020304" pitchFamily="18" charset="0"/>
              </a:rPr>
            </a:br>
            <a:r>
              <a:rPr lang="ru-RU" altLang="ru-RU" sz="2100" b="1" dirty="0" smtClean="0">
                <a:solidFill>
                  <a:srgbClr val="003300"/>
                </a:solidFill>
                <a:latin typeface="Times New Roman" panose="02020603050405020304" pitchFamily="18" charset="0"/>
                <a:cs typeface="Times New Roman" panose="02020603050405020304" pitchFamily="18" charset="0"/>
              </a:rPr>
              <a:t> В общем объеме расходов бюджета муниципального района расходы по общегосударственным вопросам составили 6,9%; национальная безопасность -0,6%; национальная экономика 3,2%; расходы по ЖКХ – 2,7%; охрана окружающей среды 0,2% расходы по образованию – 74,7% ; расходы по культуре –4,5 % ; социальная политика – 2,3%;  физическая культура и спорт – 1,3% ; межбюджетные трансферты поселениям– 3,6% .</a:t>
            </a:r>
            <a:r>
              <a:rPr lang="ru-RU" altLang="ru-RU" sz="2100" b="1" dirty="0" smtClean="0">
                <a:solidFill>
                  <a:srgbClr val="7030A0"/>
                </a:solidFill>
                <a:latin typeface="Times New Roman" panose="02020603050405020304" pitchFamily="18" charset="0"/>
                <a:cs typeface="Times New Roman" panose="02020603050405020304" pitchFamily="18" charset="0"/>
              </a:rPr>
              <a:t/>
            </a:r>
            <a:br>
              <a:rPr lang="ru-RU" altLang="ru-RU" sz="2100" b="1" dirty="0" smtClean="0">
                <a:solidFill>
                  <a:srgbClr val="7030A0"/>
                </a:solidFill>
                <a:latin typeface="Times New Roman" panose="02020603050405020304" pitchFamily="18" charset="0"/>
                <a:cs typeface="Times New Roman" panose="02020603050405020304" pitchFamily="18" charset="0"/>
              </a:rPr>
            </a:br>
            <a:r>
              <a:rPr lang="ru-RU" altLang="ru-RU" sz="2400" dirty="0" smtClean="0"/>
              <a:t/>
            </a:r>
            <a:br>
              <a:rPr lang="ru-RU" altLang="ru-RU" sz="2400" dirty="0" smtClean="0"/>
            </a:br>
            <a:endParaRPr lang="ru-RU" altLang="ru-RU" sz="2400" dirty="0" smtClean="0"/>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142875"/>
            <a:ext cx="9144000" cy="571500"/>
          </a:xfrm>
        </p:spPr>
        <p:txBody>
          <a:bodyPr/>
          <a:lstStyle/>
          <a:p>
            <a:r>
              <a:rPr lang="ru-RU" altLang="ru-RU" sz="2200" b="1" dirty="0" smtClean="0">
                <a:solidFill>
                  <a:srgbClr val="003300"/>
                </a:solidFill>
                <a:latin typeface="Times New Roman" panose="02020603050405020304" pitchFamily="18" charset="0"/>
                <a:cs typeface="Times New Roman" panose="02020603050405020304" pitchFamily="18" charset="0"/>
              </a:rPr>
              <a:t>Структура расходов бюджета муниципального района в 2020 году</a:t>
            </a:r>
          </a:p>
        </p:txBody>
      </p:sp>
      <p:graphicFrame>
        <p:nvGraphicFramePr>
          <p:cNvPr id="2" name="Содержимое 4"/>
          <p:cNvGraphicFramePr>
            <a:graphicFrameLocks noGrp="1"/>
          </p:cNvGraphicFramePr>
          <p:nvPr>
            <p:ph idx="1"/>
          </p:nvPr>
        </p:nvGraphicFramePr>
        <p:xfrm>
          <a:off x="193675" y="979488"/>
          <a:ext cx="8756650" cy="58277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219" name="Заголовок 4"/>
          <p:cNvSpPr>
            <a:spLocks noGrp="1"/>
          </p:cNvSpPr>
          <p:nvPr>
            <p:ph type="title" idx="4294967295"/>
          </p:nvPr>
        </p:nvSpPr>
        <p:spPr>
          <a:xfrm>
            <a:off x="4643438" y="142875"/>
            <a:ext cx="4500562" cy="6500813"/>
          </a:xfrm>
        </p:spPr>
        <p:txBody>
          <a:bodyPr/>
          <a:lstStyle/>
          <a:p>
            <a:r>
              <a:rPr lang="ru-RU" altLang="ru-RU" sz="2000" dirty="0" smtClean="0">
                <a:solidFill>
                  <a:srgbClr val="C00000"/>
                </a:solidFill>
                <a:latin typeface="Times New Roman" panose="02020603050405020304" pitchFamily="18" charset="0"/>
                <a:cs typeface="Times New Roman" panose="02020603050405020304" pitchFamily="18" charset="0"/>
              </a:rPr>
              <a:t> </a:t>
            </a:r>
            <a:r>
              <a:rPr lang="ru-RU" altLang="ru-RU" sz="2000" b="1" dirty="0" smtClean="0">
                <a:solidFill>
                  <a:srgbClr val="800000"/>
                </a:solidFill>
                <a:latin typeface="Times New Roman" panose="02020603050405020304" pitchFamily="18" charset="0"/>
                <a:cs typeface="Times New Roman" panose="02020603050405020304" pitchFamily="18" charset="0"/>
              </a:rPr>
              <a:t>В соответствии с постановлением администрации муниципального района «</a:t>
            </a:r>
            <a:r>
              <a:rPr lang="ru-RU" altLang="ru-RU" sz="2000" b="1" dirty="0" err="1" smtClean="0">
                <a:solidFill>
                  <a:srgbClr val="800000"/>
                </a:solidFill>
                <a:latin typeface="Times New Roman" panose="02020603050405020304" pitchFamily="18" charset="0"/>
                <a:cs typeface="Times New Roman" panose="02020603050405020304" pitchFamily="18" charset="0"/>
              </a:rPr>
              <a:t>Могочинский</a:t>
            </a:r>
            <a:r>
              <a:rPr lang="ru-RU" altLang="ru-RU" sz="2000" b="1" dirty="0" smtClean="0">
                <a:solidFill>
                  <a:srgbClr val="800000"/>
                </a:solidFill>
                <a:latin typeface="Times New Roman" panose="02020603050405020304" pitchFamily="18" charset="0"/>
                <a:cs typeface="Times New Roman" panose="02020603050405020304" pitchFamily="18" charset="0"/>
              </a:rPr>
              <a:t> район» от  30 марта 2021 года № 156 «О назначении публичных слушаний по проекту решения  Совета муниципального района «</a:t>
            </a:r>
            <a:r>
              <a:rPr lang="ru-RU" altLang="ru-RU" sz="2000" b="1" dirty="0" err="1" smtClean="0">
                <a:solidFill>
                  <a:srgbClr val="800000"/>
                </a:solidFill>
                <a:latin typeface="Times New Roman" panose="02020603050405020304" pitchFamily="18" charset="0"/>
                <a:cs typeface="Times New Roman" panose="02020603050405020304" pitchFamily="18" charset="0"/>
              </a:rPr>
              <a:t>Могочинский</a:t>
            </a:r>
            <a:r>
              <a:rPr lang="ru-RU" altLang="ru-RU" sz="2000" b="1" dirty="0" smtClean="0">
                <a:solidFill>
                  <a:srgbClr val="800000"/>
                </a:solidFill>
                <a:latin typeface="Times New Roman" panose="02020603050405020304" pitchFamily="18" charset="0"/>
                <a:cs typeface="Times New Roman" panose="02020603050405020304" pitchFamily="18" charset="0"/>
              </a:rPr>
              <a:t> район»  об исполнении бюджета  муниципального района «</a:t>
            </a:r>
            <a:r>
              <a:rPr lang="ru-RU" altLang="ru-RU" sz="2000" b="1" dirty="0" err="1" smtClean="0">
                <a:solidFill>
                  <a:srgbClr val="800000"/>
                </a:solidFill>
                <a:latin typeface="Times New Roman" panose="02020603050405020304" pitchFamily="18" charset="0"/>
                <a:cs typeface="Times New Roman" panose="02020603050405020304" pitchFamily="18" charset="0"/>
              </a:rPr>
              <a:t>Могочинский</a:t>
            </a:r>
            <a:r>
              <a:rPr lang="ru-RU" altLang="ru-RU" sz="2000" b="1" dirty="0" smtClean="0">
                <a:solidFill>
                  <a:srgbClr val="800000"/>
                </a:solidFill>
                <a:latin typeface="Times New Roman" panose="02020603050405020304" pitchFamily="18" charset="0"/>
                <a:cs typeface="Times New Roman" panose="02020603050405020304" pitchFamily="18" charset="0"/>
              </a:rPr>
              <a:t> район» за 2020 год».</a:t>
            </a:r>
            <a:br>
              <a:rPr lang="ru-RU" altLang="ru-RU" sz="2000" b="1" dirty="0" smtClean="0">
                <a:solidFill>
                  <a:srgbClr val="800000"/>
                </a:solidFill>
                <a:latin typeface="Times New Roman" panose="02020603050405020304" pitchFamily="18" charset="0"/>
                <a:cs typeface="Times New Roman" panose="02020603050405020304" pitchFamily="18" charset="0"/>
              </a:rPr>
            </a:br>
            <a:r>
              <a:rPr lang="ru-RU" altLang="ru-RU" sz="2000" b="1" dirty="0" smtClean="0">
                <a:solidFill>
                  <a:srgbClr val="800000"/>
                </a:solidFill>
                <a:latin typeface="Times New Roman" panose="02020603050405020304" pitchFamily="18" charset="0"/>
                <a:cs typeface="Times New Roman" panose="02020603050405020304" pitchFamily="18" charset="0"/>
              </a:rPr>
              <a:t> 19 апреля 2021 года проведены публичные слушания по отчету об исполнении бюджета муниципального района  за 2020 год. </a:t>
            </a:r>
            <a:br>
              <a:rPr lang="ru-RU" altLang="ru-RU" sz="2000" b="1" dirty="0" smtClean="0">
                <a:solidFill>
                  <a:srgbClr val="800000"/>
                </a:solidFill>
                <a:latin typeface="Times New Roman" panose="02020603050405020304" pitchFamily="18" charset="0"/>
                <a:cs typeface="Times New Roman" panose="02020603050405020304" pitchFamily="18" charset="0"/>
              </a:rPr>
            </a:br>
            <a:r>
              <a:rPr lang="ru-RU" altLang="ru-RU" sz="2000" b="1" dirty="0" smtClean="0">
                <a:solidFill>
                  <a:srgbClr val="800000"/>
                </a:solidFill>
                <a:latin typeface="Times New Roman" panose="02020603050405020304" pitchFamily="18" charset="0"/>
                <a:cs typeface="Times New Roman" panose="02020603050405020304" pitchFamily="18" charset="0"/>
              </a:rPr>
              <a:t>По итогам проведения публичных слушаний рабочей группой приняты рекомендации по исполнению бюджета.</a:t>
            </a:r>
          </a:p>
        </p:txBody>
      </p:sp>
      <p:pic>
        <p:nvPicPr>
          <p:cNvPr id="2050" name="Picture 2" descr="D:\Общая\Бюджет для граждан мой\Картинки 2021\ПС.jpg"/>
          <p:cNvPicPr>
            <a:picLocks noChangeAspect="1" noChangeArrowheads="1"/>
          </p:cNvPicPr>
          <p:nvPr/>
        </p:nvPicPr>
        <p:blipFill>
          <a:blip r:embed="rId3" cstate="print"/>
          <a:srcRect/>
          <a:stretch>
            <a:fillRect/>
          </a:stretch>
        </p:blipFill>
        <p:spPr bwMode="auto">
          <a:xfrm>
            <a:off x="0" y="1285860"/>
            <a:ext cx="4643438" cy="4071966"/>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0"/>
            <a:ext cx="8229600" cy="928688"/>
          </a:xfrm>
        </p:spPr>
        <p:txBody>
          <a:bodyPr/>
          <a:lstStyle/>
          <a:p>
            <a:pPr>
              <a:defRPr/>
            </a:pPr>
            <a:r>
              <a:rPr lang="ru-RU" sz="3200" b="1" dirty="0" smtClean="0">
                <a:solidFill>
                  <a:srgbClr val="002060"/>
                </a:solidFill>
                <a:latin typeface="Times New Roman" pitchFamily="18" charset="0"/>
                <a:cs typeface="Times New Roman" pitchFamily="18" charset="0"/>
              </a:rPr>
              <a:t>Расходы бюджета муниципального района, в рамках программ</a:t>
            </a:r>
          </a:p>
        </p:txBody>
      </p:sp>
      <p:sp>
        <p:nvSpPr>
          <p:cNvPr id="25605" name="Содержимое 2"/>
          <p:cNvSpPr>
            <a:spLocks noGrp="1"/>
          </p:cNvSpPr>
          <p:nvPr>
            <p:ph idx="1"/>
          </p:nvPr>
        </p:nvSpPr>
        <p:spPr>
          <a:xfrm>
            <a:off x="142875" y="1214438"/>
            <a:ext cx="8358215" cy="5500687"/>
          </a:xfrm>
        </p:spPr>
        <p:txBody>
          <a:bodyPr/>
          <a:lstStyle/>
          <a:p>
            <a:pPr marL="0" indent="0">
              <a:buFont typeface="Arial" panose="020B0604020202020204" pitchFamily="34" charset="0"/>
              <a:buNone/>
            </a:pPr>
            <a:r>
              <a:rPr lang="ru-RU" altLang="ru-RU" sz="2400" b="1" dirty="0" smtClean="0">
                <a:solidFill>
                  <a:srgbClr val="800000"/>
                </a:solidFill>
                <a:latin typeface="Times New Roman" panose="02020603050405020304" pitchFamily="18" charset="0"/>
                <a:cs typeface="Times New Roman" panose="02020603050405020304" pitchFamily="18" charset="0"/>
              </a:rPr>
              <a:t>В 2020 году в муниципальном районе реализовывалось 32 программы (24 муниципальных программ, 8 программ финансируемых за счет средств Федерального бюджета и бюджета Забайкальского края).</a:t>
            </a:r>
          </a:p>
          <a:p>
            <a:pPr marL="0" indent="0">
              <a:buFont typeface="Arial" panose="020B0604020202020204" pitchFamily="34" charset="0"/>
              <a:buNone/>
            </a:pPr>
            <a:r>
              <a:rPr lang="ru-RU" altLang="ru-RU" sz="2400" b="1" dirty="0" smtClean="0">
                <a:solidFill>
                  <a:srgbClr val="800000"/>
                </a:solidFill>
                <a:latin typeface="Times New Roman" panose="02020603050405020304" pitchFamily="18" charset="0"/>
                <a:cs typeface="Times New Roman" panose="02020603050405020304" pitchFamily="18" charset="0"/>
              </a:rPr>
              <a:t> Всего исполнение составило 164064,5 тыс.руб. при запланированном объеме бюджетных ассигнований 189137,3 тыс.руб. или 86,7%. По сравнению с 2019 годом расходы в рамках программ увеличились на 89978,7 тыс.руб. </a:t>
            </a: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0" y="0"/>
            <a:ext cx="8786813" cy="714375"/>
          </a:xfrm>
        </p:spPr>
        <p:txBody>
          <a:bodyPr/>
          <a:lstStyle/>
          <a:p>
            <a:pPr>
              <a:defRPr/>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Расходы по разделу общегосударственные вопросы</a:t>
            </a:r>
          </a:p>
        </p:txBody>
      </p:sp>
      <p:sp>
        <p:nvSpPr>
          <p:cNvPr id="27652" name="Содержимое 2"/>
          <p:cNvSpPr>
            <a:spLocks noGrp="1"/>
          </p:cNvSpPr>
          <p:nvPr>
            <p:ph idx="1"/>
          </p:nvPr>
        </p:nvSpPr>
        <p:spPr>
          <a:xfrm>
            <a:off x="0" y="1000109"/>
            <a:ext cx="9286875" cy="2286016"/>
          </a:xfrm>
        </p:spPr>
        <p:txBody>
          <a:bodyPr/>
          <a:lstStyle/>
          <a:p>
            <a:pPr marL="0" indent="0">
              <a:buFont typeface="Arial" panose="020B0604020202020204" pitchFamily="34" charset="0"/>
              <a:buNone/>
            </a:pPr>
            <a:r>
              <a:rPr lang="ru-RU" altLang="ru-RU" sz="2000" b="1" dirty="0" smtClean="0">
                <a:latin typeface="Times New Roman" pitchFamily="18" charset="0"/>
                <a:cs typeface="Times New Roman" pitchFamily="18" charset="0"/>
              </a:rPr>
              <a:t>Расходы по разделу составили 58996,3 тыс.руб., или 95,9% от уточненных бюджетных назначений. расходы  направлены на функционирование главы МР, представительного органа местного самоуправления, обеспечение деятельности органов исполнительной власти, осуществление  государственных полномочий, расходы по муниципальным программам, обеспечение проведения выборов.</a:t>
            </a:r>
          </a:p>
          <a:p>
            <a:pPr marL="0" indent="0">
              <a:buFont typeface="Arial" panose="020B0604020202020204" pitchFamily="34" charset="0"/>
              <a:buNone/>
            </a:pPr>
            <a:r>
              <a:rPr lang="ru-RU" altLang="ru-RU" sz="2000" b="1" dirty="0" smtClean="0">
                <a:latin typeface="Times New Roman" pitchFamily="18" charset="0"/>
                <a:cs typeface="Times New Roman" pitchFamily="18" charset="0"/>
              </a:rPr>
              <a:t> </a:t>
            </a:r>
          </a:p>
        </p:txBody>
      </p:sp>
      <p:sp>
        <p:nvSpPr>
          <p:cNvPr id="27653" name="Прямоугольник 5"/>
          <p:cNvSpPr>
            <a:spLocks noChangeArrowheads="1"/>
          </p:cNvSpPr>
          <p:nvPr/>
        </p:nvSpPr>
        <p:spPr bwMode="auto">
          <a:xfrm>
            <a:off x="428596" y="3000372"/>
            <a:ext cx="885827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dirty="0">
                <a:latin typeface="Times New Roman" pitchFamily="18" charset="0"/>
                <a:cs typeface="Times New Roman" pitchFamily="18" charset="0"/>
              </a:rPr>
              <a:t>По сравнению с </a:t>
            </a:r>
            <a:r>
              <a:rPr lang="ru-RU" altLang="ru-RU" sz="2000" b="1" dirty="0" smtClean="0">
                <a:latin typeface="Times New Roman" pitchFamily="18" charset="0"/>
                <a:cs typeface="Times New Roman" pitchFamily="18" charset="0"/>
              </a:rPr>
              <a:t>2019 </a:t>
            </a:r>
            <a:r>
              <a:rPr lang="ru-RU" altLang="ru-RU" sz="2000" b="1" dirty="0">
                <a:latin typeface="Times New Roman" pitchFamily="18" charset="0"/>
                <a:cs typeface="Times New Roman" pitchFamily="18" charset="0"/>
              </a:rPr>
              <a:t>годом расходы </a:t>
            </a:r>
            <a:r>
              <a:rPr lang="ru-RU" altLang="ru-RU" sz="2000" b="1" dirty="0" smtClean="0">
                <a:latin typeface="Times New Roman" pitchFamily="18" charset="0"/>
                <a:cs typeface="Times New Roman" pitchFamily="18" charset="0"/>
              </a:rPr>
              <a:t>по разделу увеличились </a:t>
            </a:r>
            <a:r>
              <a:rPr lang="ru-RU" altLang="ru-RU" sz="2000" b="1" dirty="0">
                <a:latin typeface="Times New Roman" pitchFamily="18" charset="0"/>
                <a:cs typeface="Times New Roman" pitchFamily="18" charset="0"/>
              </a:rPr>
              <a:t>по </a:t>
            </a:r>
            <a:r>
              <a:rPr lang="ru-RU" altLang="ru-RU" sz="2000" b="1" dirty="0" smtClean="0">
                <a:latin typeface="Times New Roman" pitchFamily="18" charset="0"/>
                <a:cs typeface="Times New Roman" pitchFamily="18" charset="0"/>
              </a:rPr>
              <a:t> </a:t>
            </a:r>
            <a:r>
              <a:rPr lang="ru-RU" altLang="ru-RU" sz="2000" b="1" dirty="0">
                <a:latin typeface="Times New Roman" pitchFamily="18" charset="0"/>
                <a:cs typeface="Times New Roman" pitchFamily="18" charset="0"/>
              </a:rPr>
              <a:t>на </a:t>
            </a:r>
            <a:r>
              <a:rPr lang="ru-RU" altLang="ru-RU" sz="2000" b="1" dirty="0" smtClean="0">
                <a:latin typeface="Times New Roman" pitchFamily="18" charset="0"/>
                <a:cs typeface="Times New Roman" pitchFamily="18" charset="0"/>
              </a:rPr>
              <a:t>2452,2 тыс.руб</a:t>
            </a:r>
            <a:r>
              <a:rPr lang="ru-RU" altLang="ru-RU" sz="2000" b="1" dirty="0">
                <a:latin typeface="Times New Roman" pitchFamily="18" charset="0"/>
                <a:cs typeface="Times New Roman" pitchFamily="18" charset="0"/>
              </a:rPr>
              <a:t>. в связи с </a:t>
            </a:r>
            <a:r>
              <a:rPr lang="ru-RU" altLang="ru-RU" sz="2000" b="1" dirty="0" smtClean="0">
                <a:latin typeface="Times New Roman" pitchFamily="18" charset="0"/>
                <a:cs typeface="Times New Roman" pitchFamily="18" charset="0"/>
              </a:rPr>
              <a:t>проведением выборов, </a:t>
            </a:r>
            <a:r>
              <a:rPr lang="ru-RU" altLang="ru-RU" sz="2000" b="1" dirty="0">
                <a:latin typeface="Times New Roman" pitchFamily="18" charset="0"/>
                <a:cs typeface="Times New Roman" pitchFamily="18" charset="0"/>
              </a:rPr>
              <a:t>увеличением расходных обязательств по оплате </a:t>
            </a:r>
            <a:r>
              <a:rPr lang="ru-RU" altLang="ru-RU" sz="2000" b="1" dirty="0" smtClean="0">
                <a:latin typeface="Times New Roman" pitchFamily="18" charset="0"/>
                <a:cs typeface="Times New Roman" pitchFamily="18" charset="0"/>
              </a:rPr>
              <a:t>труда.</a:t>
            </a:r>
            <a:endParaRPr lang="ru-RU" altLang="ru-RU" sz="20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7" name="Picture 3" descr="D:\Общая\Бюджет для граждан мой\Картинки 2021\depositphotos_10924557-stock-illustration-funny-cartoon-policeman.jpg"/>
          <p:cNvPicPr>
            <a:picLocks noChangeAspect="1" noChangeArrowheads="1"/>
          </p:cNvPicPr>
          <p:nvPr/>
        </p:nvPicPr>
        <p:blipFill>
          <a:blip r:embed="rId3" cstate="print"/>
          <a:srcRect/>
          <a:stretch>
            <a:fillRect/>
          </a:stretch>
        </p:blipFill>
        <p:spPr bwMode="auto">
          <a:xfrm rot="1282432">
            <a:off x="4640163" y="3628767"/>
            <a:ext cx="3714744" cy="2643206"/>
          </a:xfrm>
          <a:prstGeom prst="rect">
            <a:avLst/>
          </a:prstGeom>
          <a:noFill/>
        </p:spPr>
      </p:pic>
      <p:pic>
        <p:nvPicPr>
          <p:cNvPr id="1026" name="Picture 2" descr="D:\Общая\Бюджет для граждан мой\Картинки 2021\2299.png_860.png"/>
          <p:cNvPicPr>
            <a:picLocks noChangeAspect="1" noChangeArrowheads="1"/>
          </p:cNvPicPr>
          <p:nvPr/>
        </p:nvPicPr>
        <p:blipFill>
          <a:blip r:embed="rId4" cstate="print"/>
          <a:srcRect/>
          <a:stretch>
            <a:fillRect/>
          </a:stretch>
        </p:blipFill>
        <p:spPr bwMode="auto">
          <a:xfrm rot="21125785">
            <a:off x="541908" y="3512880"/>
            <a:ext cx="3500438" cy="2928958"/>
          </a:xfrm>
          <a:prstGeom prst="rect">
            <a:avLst/>
          </a:prstGeom>
          <a:noFill/>
        </p:spPr>
      </p:pic>
      <p:sp>
        <p:nvSpPr>
          <p:cNvPr id="2" name="Заголовок 1"/>
          <p:cNvSpPr>
            <a:spLocks noGrp="1"/>
          </p:cNvSpPr>
          <p:nvPr>
            <p:ph type="title"/>
          </p:nvPr>
        </p:nvSpPr>
        <p:spPr>
          <a:xfrm>
            <a:off x="0" y="0"/>
            <a:ext cx="9144000" cy="1071563"/>
          </a:xfrm>
        </p:spPr>
        <p:txBody>
          <a:bodyPr/>
          <a:lstStyle/>
          <a:p>
            <a:pPr>
              <a:defRPr/>
            </a:pPr>
            <a:r>
              <a:rPr lang="ru-RU" sz="28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«Национальная безопасность и правоохранительная деятельность»</a:t>
            </a:r>
            <a:endParaRPr lang="ru-RU" sz="2800" b="1" dirty="0">
              <a:solidFill>
                <a:srgbClr val="8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2" name="Содержимое 2"/>
          <p:cNvSpPr>
            <a:spLocks noGrp="1"/>
          </p:cNvSpPr>
          <p:nvPr>
            <p:ph idx="1"/>
          </p:nvPr>
        </p:nvSpPr>
        <p:spPr>
          <a:xfrm>
            <a:off x="642910" y="1357298"/>
            <a:ext cx="8001056" cy="3429025"/>
          </a:xfrm>
        </p:spPr>
        <p:txBody>
          <a:bodyPr/>
          <a:lstStyle/>
          <a:p>
            <a:pPr marL="0" indent="0" algn="ctr">
              <a:buFont typeface="Arial" panose="020B0604020202020204" pitchFamily="34" charset="0"/>
              <a:buNone/>
            </a:pPr>
            <a:r>
              <a:rPr lang="ru-RU" altLang="ru-RU" sz="2000" b="1" dirty="0" smtClean="0">
                <a:latin typeface="Times New Roman" pitchFamily="18" charset="0"/>
                <a:cs typeface="Times New Roman" pitchFamily="18" charset="0"/>
              </a:rPr>
              <a:t>Расходы по разделу составили  3954,9 тыс.руб. или 96,7% от уточненных бюджетных назначений. Учтены расходы на содержание единой дежурной диспетчерской службы в сумме 3909,9 тыс.руб.; расходы в рамках муниципальных программ «Безопасность дорожного движения» в сумме 30,0 тыс. руб.. «Профилактика терроризма и экстремизма» в сумме 15,0 тыс.руб. По сравнению с прошлым годом расходы увеличились на 942,9,0 тыс.руб.</a:t>
            </a: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7000" r="-3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01156" cy="1143000"/>
          </a:xfrm>
        </p:spPr>
        <p:txBody>
          <a:bodyPr/>
          <a:lstStyle/>
          <a:p>
            <a:r>
              <a:rPr lang="ru-RU" sz="32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«Национальная экономика»</a:t>
            </a:r>
            <a:endParaRPr lang="ru-RU" sz="3200" dirty="0">
              <a:solidFill>
                <a:srgbClr val="800000"/>
              </a:solidFill>
            </a:endParaRPr>
          </a:p>
        </p:txBody>
      </p:sp>
      <p:sp>
        <p:nvSpPr>
          <p:cNvPr id="4" name="Содержимое 3"/>
          <p:cNvSpPr>
            <a:spLocks noGrp="1"/>
          </p:cNvSpPr>
          <p:nvPr>
            <p:ph idx="1"/>
          </p:nvPr>
        </p:nvSpPr>
        <p:spPr>
          <a:xfrm>
            <a:off x="457200" y="2285992"/>
            <a:ext cx="8229600" cy="4357718"/>
          </a:xfrm>
        </p:spPr>
        <p:txBody>
          <a:bodyPr/>
          <a:lstStyle/>
          <a:p>
            <a:pPr marL="0" indent="0">
              <a:buNone/>
            </a:pPr>
            <a:r>
              <a:rPr lang="ru-RU" sz="2800" b="1" dirty="0" smtClean="0">
                <a:solidFill>
                  <a:srgbClr val="800000"/>
                </a:solidFill>
                <a:latin typeface="Times New Roman" pitchFamily="18" charset="0"/>
                <a:cs typeface="Times New Roman" pitchFamily="18" charset="0"/>
              </a:rPr>
              <a:t>Расходы по разделу составили 27073,1 тыс.руб. или 92,9% от уточненных бюджетных назначений. Расходы направлены на Дорожный фонд, муниципальную программу «Развитие малого и среднего предпринимательства» и на мероприятия по развитию центров экономического роста. По сравнению с 2019 годом расходы увеличились на 14913,6 тыс.руб</a:t>
            </a:r>
            <a:r>
              <a:rPr lang="ru-RU" sz="2800" b="1" dirty="0" smtClean="0">
                <a:solidFill>
                  <a:srgbClr val="800000"/>
                </a:solidFill>
              </a:rPr>
              <a:t>.</a:t>
            </a:r>
            <a:endParaRPr lang="ru-RU" sz="2800" b="1" dirty="0">
              <a:solidFill>
                <a:srgbClr val="800000"/>
              </a:solidFill>
            </a:endParaRPr>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1" y="0"/>
            <a:ext cx="8929718" cy="1000108"/>
          </a:xfrm>
        </p:spPr>
        <p:txBody>
          <a:bodyPr/>
          <a:lstStyle/>
          <a:p>
            <a:pPr>
              <a:defRPr/>
            </a:pP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«Дорожный фонд»</a:t>
            </a:r>
          </a:p>
        </p:txBody>
      </p:sp>
      <p:sp>
        <p:nvSpPr>
          <p:cNvPr id="3" name="Содержимое 2"/>
          <p:cNvSpPr>
            <a:spLocks noGrp="1"/>
          </p:cNvSpPr>
          <p:nvPr>
            <p:ph idx="1"/>
          </p:nvPr>
        </p:nvSpPr>
        <p:spPr>
          <a:xfrm>
            <a:off x="0" y="1071546"/>
            <a:ext cx="9144000" cy="2428892"/>
          </a:xfrm>
        </p:spPr>
        <p:txBody>
          <a:bodyPr/>
          <a:lstStyle/>
          <a:p>
            <a:pPr algn="ctr">
              <a:buFont typeface="Arial" charset="0"/>
              <a:buNone/>
              <a:defRPr/>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Дорожная деятельность (дорожные фонды)</a:t>
            </a:r>
          </a:p>
          <a:p>
            <a:pPr marL="0" indent="0">
              <a:buFont typeface="Arial" charset="0"/>
              <a:buNone/>
              <a:defRPr/>
            </a:pPr>
            <a:r>
              <a:rPr lang="ru-RU" sz="1800" b="1" dirty="0" smtClean="0">
                <a:latin typeface="Times New Roman" pitchFamily="18" charset="0"/>
                <a:cs typeface="Times New Roman" pitchFamily="18" charset="0"/>
              </a:rPr>
              <a:t>Дорожный фонд муниципального района «</a:t>
            </a:r>
            <a:r>
              <a:rPr lang="ru-RU" sz="1800" b="1" dirty="0" err="1" smtClean="0">
                <a:latin typeface="Times New Roman" pitchFamily="18" charset="0"/>
                <a:cs typeface="Times New Roman" pitchFamily="18" charset="0"/>
              </a:rPr>
              <a:t>Могочинский</a:t>
            </a:r>
            <a:r>
              <a:rPr lang="ru-RU" sz="1800" b="1" dirty="0" smtClean="0">
                <a:latin typeface="Times New Roman" pitchFamily="18" charset="0"/>
                <a:cs typeface="Times New Roman" pitchFamily="18" charset="0"/>
              </a:rPr>
              <a:t> район» формируется за счет доходов от уплаты акцизов на нефтепродукты и безвозмездных поступлений из бюджета Забайкальского края на дорожную деятельность.</a:t>
            </a:r>
          </a:p>
          <a:p>
            <a:pPr>
              <a:buFont typeface="Arial" charset="0"/>
              <a:buNone/>
              <a:defRPr/>
            </a:pPr>
            <a:endParaRPr lang="ru-RU" sz="1800" dirty="0">
              <a:latin typeface="Times New Roman" pitchFamily="18" charset="0"/>
              <a:cs typeface="Times New Roman" pitchFamily="18" charset="0"/>
            </a:endParaRPr>
          </a:p>
        </p:txBody>
      </p:sp>
      <p:pic>
        <p:nvPicPr>
          <p:cNvPr id="2050" name="Picture 2" descr="D:\Общая\Бюджет для граждан мой\Картинки 2021\construction-worker-clipart-png-download-2016409.png"/>
          <p:cNvPicPr>
            <a:picLocks noChangeAspect="1" noChangeArrowheads="1"/>
          </p:cNvPicPr>
          <p:nvPr/>
        </p:nvPicPr>
        <p:blipFill>
          <a:blip r:embed="rId3" cstate="print"/>
          <a:srcRect/>
          <a:stretch>
            <a:fillRect/>
          </a:stretch>
        </p:blipFill>
        <p:spPr bwMode="auto">
          <a:xfrm>
            <a:off x="4909656" y="2786058"/>
            <a:ext cx="4234344" cy="4071942"/>
          </a:xfrm>
          <a:prstGeom prst="rect">
            <a:avLst/>
          </a:prstGeom>
          <a:noFill/>
        </p:spPr>
      </p:pic>
      <p:pic>
        <p:nvPicPr>
          <p:cNvPr id="2051" name="Picture 3" descr="D:\Общая\Бюджет для граждан мой\Картинки 2021\i (2).jpg"/>
          <p:cNvPicPr>
            <a:picLocks noChangeAspect="1" noChangeArrowheads="1"/>
          </p:cNvPicPr>
          <p:nvPr/>
        </p:nvPicPr>
        <p:blipFill>
          <a:blip r:embed="rId4" cstate="print"/>
          <a:srcRect/>
          <a:stretch>
            <a:fillRect/>
          </a:stretch>
        </p:blipFill>
        <p:spPr bwMode="auto">
          <a:xfrm>
            <a:off x="0" y="3071810"/>
            <a:ext cx="4929190" cy="3286148"/>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0" y="142875"/>
            <a:ext cx="9144000" cy="428625"/>
          </a:xfrm>
        </p:spPr>
        <p:txBody>
          <a:bodyPr/>
          <a:lstStyle/>
          <a:p>
            <a:pPr>
              <a:defRPr/>
            </a:pPr>
            <a:r>
              <a:rPr lang="ru-RU" sz="2400" dirty="0" smtClean="0">
                <a:solidFill>
                  <a:schemeClr val="accent2">
                    <a:lumMod val="50000"/>
                  </a:schemeClr>
                </a:solidFill>
                <a:latin typeface="Arial Black" pitchFamily="34" charset="0"/>
              </a:rPr>
              <a:t/>
            </a:r>
            <a:br>
              <a:rPr lang="ru-RU" sz="2400" dirty="0" smtClean="0">
                <a:solidFill>
                  <a:schemeClr val="accent2">
                    <a:lumMod val="50000"/>
                  </a:schemeClr>
                </a:solidFill>
                <a:latin typeface="Arial Black" pitchFamily="34" charset="0"/>
              </a:rPr>
            </a:br>
            <a:r>
              <a:rPr lang="ru-RU" sz="2600" b="1" dirty="0" smtClean="0">
                <a:solidFill>
                  <a:srgbClr val="800000"/>
                </a:solidFill>
                <a:latin typeface="Times New Roman" pitchFamily="18" charset="0"/>
                <a:cs typeface="Times New Roman" pitchFamily="18" charset="0"/>
              </a:rPr>
              <a:t>Дорожный фонд </a:t>
            </a:r>
            <a:br>
              <a:rPr lang="ru-RU" sz="2600" b="1" dirty="0" smtClean="0">
                <a:solidFill>
                  <a:srgbClr val="800000"/>
                </a:solidFill>
                <a:latin typeface="Times New Roman" pitchFamily="18" charset="0"/>
                <a:cs typeface="Times New Roman" pitchFamily="18" charset="0"/>
              </a:rPr>
            </a:br>
            <a:r>
              <a:rPr lang="ru-RU" sz="2600" b="1" dirty="0" smtClean="0">
                <a:solidFill>
                  <a:srgbClr val="800000"/>
                </a:solidFill>
                <a:latin typeface="Times New Roman" pitchFamily="18" charset="0"/>
                <a:cs typeface="Times New Roman" pitchFamily="18" charset="0"/>
              </a:rPr>
              <a:t>муниципального района «</a:t>
            </a:r>
            <a:r>
              <a:rPr lang="ru-RU" sz="2600" b="1" dirty="0" err="1" smtClean="0">
                <a:solidFill>
                  <a:srgbClr val="800000"/>
                </a:solidFill>
                <a:latin typeface="Times New Roman" pitchFamily="18" charset="0"/>
                <a:cs typeface="Times New Roman" pitchFamily="18" charset="0"/>
              </a:rPr>
              <a:t>Могочинский</a:t>
            </a:r>
            <a:r>
              <a:rPr lang="ru-RU" sz="2600" b="1" dirty="0" smtClean="0">
                <a:solidFill>
                  <a:srgbClr val="800000"/>
                </a:solidFill>
                <a:latin typeface="Times New Roman" pitchFamily="18" charset="0"/>
                <a:cs typeface="Times New Roman" pitchFamily="18" charset="0"/>
              </a:rPr>
              <a:t> район» за 2020 год</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155438824"/>
              </p:ext>
            </p:extLst>
          </p:nvPr>
        </p:nvGraphicFramePr>
        <p:xfrm>
          <a:off x="395535" y="1000108"/>
          <a:ext cx="8319841" cy="5813527"/>
        </p:xfrm>
        <a:graphic>
          <a:graphicData uri="http://schemas.openxmlformats.org/drawingml/2006/table">
            <a:tbl>
              <a:tblPr firstRow="1" bandRow="1">
                <a:tableStyleId>{8A107856-5554-42FB-B03E-39F5DBC370BA}</a:tableStyleId>
              </a:tblPr>
              <a:tblGrid>
                <a:gridCol w="3654370"/>
                <a:gridCol w="2311084"/>
                <a:gridCol w="2354387"/>
              </a:tblGrid>
              <a:tr h="449828">
                <a:tc>
                  <a:txBody>
                    <a:bodyPr/>
                    <a:lstStyle/>
                    <a:p>
                      <a:pPr algn="just">
                        <a:lnSpc>
                          <a:spcPct val="115000"/>
                        </a:lnSpc>
                        <a:spcAft>
                          <a:spcPts val="1000"/>
                        </a:spcAft>
                      </a:pPr>
                      <a:endParaRPr lang="ru-RU" sz="18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1800" dirty="0">
                          <a:solidFill>
                            <a:schemeClr val="tx1"/>
                          </a:solidFill>
                          <a:latin typeface="Times New Roman" pitchFamily="18" charset="0"/>
                          <a:cs typeface="Times New Roman" pitchFamily="18" charset="0"/>
                        </a:rPr>
                        <a:t>План</a:t>
                      </a:r>
                      <a:endParaRPr lang="ru-RU" sz="18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1800" dirty="0">
                          <a:solidFill>
                            <a:schemeClr val="tx1"/>
                          </a:solidFill>
                          <a:latin typeface="Times New Roman" pitchFamily="18" charset="0"/>
                          <a:cs typeface="Times New Roman" pitchFamily="18" charset="0"/>
                        </a:rPr>
                        <a:t>Факт</a:t>
                      </a:r>
                      <a:endParaRPr lang="ru-RU" sz="18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670118">
                <a:tc>
                  <a:txBody>
                    <a:bodyPr/>
                    <a:lstStyle/>
                    <a:p>
                      <a:pPr algn="just">
                        <a:lnSpc>
                          <a:spcPct val="115000"/>
                        </a:lnSpc>
                        <a:spcAft>
                          <a:spcPts val="1000"/>
                        </a:spcAft>
                      </a:pPr>
                      <a:r>
                        <a:rPr lang="ru-RU" sz="2200" b="1" i="1" dirty="0">
                          <a:solidFill>
                            <a:schemeClr val="tx1"/>
                          </a:solidFill>
                          <a:latin typeface="Times New Roman" pitchFamily="18" charset="0"/>
                          <a:cs typeface="Times New Roman" pitchFamily="18" charset="0"/>
                        </a:rPr>
                        <a:t>Остаток на </a:t>
                      </a:r>
                      <a:r>
                        <a:rPr lang="ru-RU" sz="2200" b="1" i="1" dirty="0" smtClean="0">
                          <a:solidFill>
                            <a:schemeClr val="tx1"/>
                          </a:solidFill>
                          <a:latin typeface="Times New Roman" pitchFamily="18" charset="0"/>
                          <a:cs typeface="Times New Roman" pitchFamily="18" charset="0"/>
                        </a:rPr>
                        <a:t>01.01.2020 год</a:t>
                      </a:r>
                      <a:endParaRPr lang="ru-RU" sz="2200" b="1" i="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endParaRPr lang="ru-RU" sz="2400" i="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b="1" i="1" dirty="0" smtClean="0">
                          <a:solidFill>
                            <a:schemeClr val="tx1"/>
                          </a:solidFill>
                          <a:latin typeface="Times New Roman" pitchFamily="18" charset="0"/>
                          <a:cs typeface="Times New Roman" pitchFamily="18" charset="0"/>
                        </a:rPr>
                        <a:t>3983,5</a:t>
                      </a:r>
                      <a:endParaRPr lang="ru-RU" sz="2400" b="1" i="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539837">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Доходы: в том</a:t>
                      </a:r>
                      <a:r>
                        <a:rPr lang="ru-RU" sz="2400" b="1" baseline="0" dirty="0" smtClean="0">
                          <a:solidFill>
                            <a:schemeClr val="tx1"/>
                          </a:solidFill>
                          <a:latin typeface="Times New Roman" pitchFamily="18" charset="0"/>
                          <a:cs typeface="Times New Roman" pitchFamily="18" charset="0"/>
                        </a:rPr>
                        <a:t> числе:</a:t>
                      </a:r>
                      <a:endParaRPr lang="ru-RU" sz="2400" b="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24985,6</a:t>
                      </a:r>
                      <a:endParaRPr lang="ru-RU" sz="2400" b="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24764,9</a:t>
                      </a:r>
                      <a:endParaRPr lang="ru-RU" sz="2400" b="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539837">
                <a:tc>
                  <a:txBody>
                    <a:bodyPr/>
                    <a:lstStyle/>
                    <a:p>
                      <a:pPr algn="just">
                        <a:lnSpc>
                          <a:spcPct val="115000"/>
                        </a:lnSpc>
                        <a:spcAft>
                          <a:spcPts val="1000"/>
                        </a:spcAft>
                      </a:pPr>
                      <a:r>
                        <a:rPr lang="ru-RU" sz="2400" b="0" dirty="0">
                          <a:solidFill>
                            <a:schemeClr val="tx1"/>
                          </a:solidFill>
                          <a:latin typeface="Times New Roman" pitchFamily="18" charset="0"/>
                          <a:cs typeface="Times New Roman" pitchFamily="18" charset="0"/>
                        </a:rPr>
                        <a:t>Акцизы (103)</a:t>
                      </a:r>
                      <a:endParaRPr lang="ru-RU" sz="2400" b="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12037,1</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11816,4</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539837">
                <a:tc>
                  <a:txBody>
                    <a:bodyPr/>
                    <a:lstStyle/>
                    <a:p>
                      <a:pPr algn="just">
                        <a:lnSpc>
                          <a:spcPct val="115000"/>
                        </a:lnSpc>
                        <a:spcAft>
                          <a:spcPts val="1000"/>
                        </a:spcAft>
                      </a:pPr>
                      <a:r>
                        <a:rPr lang="ru-RU" sz="2400" b="0" dirty="0">
                          <a:solidFill>
                            <a:schemeClr val="tx1"/>
                          </a:solidFill>
                          <a:latin typeface="Times New Roman" pitchFamily="18" charset="0"/>
                          <a:cs typeface="Times New Roman" pitchFamily="18" charset="0"/>
                        </a:rPr>
                        <a:t>Субсидии</a:t>
                      </a:r>
                      <a:endParaRPr lang="ru-RU" sz="2400" b="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12948,5</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12948,5</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539837">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Расходы: в том числе</a:t>
                      </a:r>
                      <a:endParaRPr lang="ru-RU" sz="2400" b="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28969,1</a:t>
                      </a:r>
                      <a:endParaRPr lang="ru-RU" sz="2400" b="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b="1" dirty="0" smtClean="0">
                          <a:solidFill>
                            <a:schemeClr val="tx1"/>
                          </a:solidFill>
                          <a:latin typeface="Times New Roman" pitchFamily="18" charset="0"/>
                          <a:cs typeface="Times New Roman" pitchFamily="18" charset="0"/>
                        </a:rPr>
                        <a:t>26913,1</a:t>
                      </a:r>
                      <a:endParaRPr lang="ru-RU" sz="2400" b="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848742">
                <a:tc>
                  <a:txBody>
                    <a:bodyPr/>
                    <a:lstStyle/>
                    <a:p>
                      <a:pPr algn="just">
                        <a:lnSpc>
                          <a:spcPct val="115000"/>
                        </a:lnSpc>
                        <a:spcAft>
                          <a:spcPts val="1000"/>
                        </a:spcAft>
                      </a:pPr>
                      <a:r>
                        <a:rPr lang="ru-RU" sz="2400" b="0" dirty="0">
                          <a:solidFill>
                            <a:schemeClr val="tx1"/>
                          </a:solidFill>
                          <a:latin typeface="Times New Roman" pitchFamily="18" charset="0"/>
                          <a:cs typeface="Times New Roman" pitchFamily="18" charset="0"/>
                        </a:rPr>
                        <a:t>За счет средств местного бюджета</a:t>
                      </a:r>
                      <a:endParaRPr lang="ru-RU" sz="2400" b="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16020,6</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13964,6</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1015373">
                <a:tc>
                  <a:txBody>
                    <a:bodyPr/>
                    <a:lstStyle/>
                    <a:p>
                      <a:pPr algn="just">
                        <a:lnSpc>
                          <a:spcPct val="115000"/>
                        </a:lnSpc>
                        <a:spcAft>
                          <a:spcPts val="1000"/>
                        </a:spcAft>
                      </a:pPr>
                      <a:r>
                        <a:rPr lang="ru-RU" sz="2400" b="0" dirty="0">
                          <a:solidFill>
                            <a:schemeClr val="tx1"/>
                          </a:solidFill>
                          <a:latin typeface="Times New Roman" pitchFamily="18" charset="0"/>
                          <a:cs typeface="Times New Roman" pitchFamily="18" charset="0"/>
                        </a:rPr>
                        <a:t>За счет средств субсидии из краевого бюджета</a:t>
                      </a:r>
                      <a:endParaRPr lang="ru-RU" sz="2400" b="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cs typeface="Times New Roman" pitchFamily="18" charset="0"/>
                        </a:rPr>
                        <a:t>12948,5</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dirty="0" smtClean="0">
                          <a:solidFill>
                            <a:schemeClr val="tx1"/>
                          </a:solidFill>
                          <a:latin typeface="Times New Roman" pitchFamily="18" charset="0"/>
                          <a:ea typeface="+mn-ea"/>
                          <a:cs typeface="Times New Roman" pitchFamily="18" charset="0"/>
                        </a:rPr>
                        <a:t>12948,5</a:t>
                      </a:r>
                      <a:endParaRPr lang="ru-RU" sz="2400"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670118">
                <a:tc>
                  <a:txBody>
                    <a:bodyPr/>
                    <a:lstStyle/>
                    <a:p>
                      <a:pPr algn="just">
                        <a:lnSpc>
                          <a:spcPct val="115000"/>
                        </a:lnSpc>
                        <a:spcAft>
                          <a:spcPts val="1000"/>
                        </a:spcAft>
                      </a:pPr>
                      <a:r>
                        <a:rPr lang="ru-RU" sz="2200" b="1" i="1" dirty="0">
                          <a:solidFill>
                            <a:schemeClr val="tx1"/>
                          </a:solidFill>
                          <a:latin typeface="Times New Roman" pitchFamily="18" charset="0"/>
                          <a:cs typeface="Times New Roman" pitchFamily="18" charset="0"/>
                        </a:rPr>
                        <a:t>Остаток на </a:t>
                      </a:r>
                      <a:r>
                        <a:rPr lang="ru-RU" sz="2200" b="1" i="1" dirty="0" smtClean="0">
                          <a:solidFill>
                            <a:schemeClr val="tx1"/>
                          </a:solidFill>
                          <a:latin typeface="Times New Roman" pitchFamily="18" charset="0"/>
                          <a:cs typeface="Times New Roman" pitchFamily="18" charset="0"/>
                        </a:rPr>
                        <a:t>01.01.2021 год</a:t>
                      </a:r>
                      <a:endParaRPr lang="ru-RU" sz="2200" b="1" i="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endParaRPr lang="ru-RU" sz="2400" i="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algn="just">
                        <a:lnSpc>
                          <a:spcPct val="115000"/>
                        </a:lnSpc>
                        <a:spcAft>
                          <a:spcPts val="1000"/>
                        </a:spcAft>
                      </a:pPr>
                      <a:r>
                        <a:rPr lang="ru-RU" sz="2400" b="1" i="1" dirty="0" smtClean="0">
                          <a:solidFill>
                            <a:schemeClr val="tx1"/>
                          </a:solidFill>
                          <a:latin typeface="Times New Roman" pitchFamily="18" charset="0"/>
                          <a:cs typeface="Times New Roman" pitchFamily="18" charset="0"/>
                        </a:rPr>
                        <a:t>1835,3</a:t>
                      </a:r>
                      <a:endParaRPr lang="ru-RU" sz="2400" b="1" i="1" dirty="0">
                        <a:solidFill>
                          <a:schemeClr val="tx1"/>
                        </a:solidFill>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6" name="Picture 4" descr="D:\Общая\Бюджет для граждан мой\Картинки 2021\121168145_5588480_p15.jpg"/>
          <p:cNvPicPr>
            <a:picLocks noChangeAspect="1" noChangeArrowheads="1"/>
          </p:cNvPicPr>
          <p:nvPr/>
        </p:nvPicPr>
        <p:blipFill>
          <a:blip r:embed="rId3" cstate="print"/>
          <a:srcRect/>
          <a:stretch>
            <a:fillRect/>
          </a:stretch>
        </p:blipFill>
        <p:spPr bwMode="auto">
          <a:xfrm>
            <a:off x="4000496" y="3571876"/>
            <a:ext cx="4071966" cy="3286124"/>
          </a:xfrm>
          <a:prstGeom prst="rect">
            <a:avLst/>
          </a:prstGeom>
          <a:noFill/>
        </p:spPr>
      </p:pic>
      <p:pic>
        <p:nvPicPr>
          <p:cNvPr id="3075" name="Picture 3" descr="D:\Общая\Бюджет для граждан мой\Картинки 2021\ac4711d4-5bfc-4306-a4c3-350ccdbcb5ec.jpg"/>
          <p:cNvPicPr>
            <a:picLocks noChangeAspect="1" noChangeArrowheads="1"/>
          </p:cNvPicPr>
          <p:nvPr/>
        </p:nvPicPr>
        <p:blipFill>
          <a:blip r:embed="rId4" cstate="print"/>
          <a:srcRect/>
          <a:stretch>
            <a:fillRect/>
          </a:stretch>
        </p:blipFill>
        <p:spPr bwMode="auto">
          <a:xfrm rot="329314">
            <a:off x="4920972" y="207548"/>
            <a:ext cx="4077545" cy="3237500"/>
          </a:xfrm>
          <a:prstGeom prst="rect">
            <a:avLst/>
          </a:prstGeom>
          <a:noFill/>
        </p:spPr>
      </p:pic>
      <p:sp>
        <p:nvSpPr>
          <p:cNvPr id="35842" name="Заголовок 1"/>
          <p:cNvSpPr>
            <a:spLocks noGrp="1"/>
          </p:cNvSpPr>
          <p:nvPr>
            <p:ph type="title"/>
          </p:nvPr>
        </p:nvSpPr>
        <p:spPr>
          <a:xfrm>
            <a:off x="0" y="142874"/>
            <a:ext cx="9144000" cy="714357"/>
          </a:xfrm>
        </p:spPr>
        <p:txBody>
          <a:bodyPr/>
          <a:lstStyle/>
          <a:p>
            <a:pPr>
              <a:defRPr/>
            </a:pPr>
            <a:r>
              <a:rPr lang="ru-RU" sz="2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«Жилищно-коммунальное хозяйство»</a:t>
            </a:r>
          </a:p>
        </p:txBody>
      </p:sp>
      <p:sp>
        <p:nvSpPr>
          <p:cNvPr id="32771" name="Содержимое 2"/>
          <p:cNvSpPr>
            <a:spLocks noGrp="1"/>
          </p:cNvSpPr>
          <p:nvPr>
            <p:ph idx="1"/>
          </p:nvPr>
        </p:nvSpPr>
        <p:spPr>
          <a:xfrm>
            <a:off x="357159" y="785813"/>
            <a:ext cx="5286412" cy="3429005"/>
          </a:xfrm>
        </p:spPr>
        <p:txBody>
          <a:bodyPr/>
          <a:lstStyle/>
          <a:p>
            <a:pPr marL="0" indent="0">
              <a:buFont typeface="Arial" panose="020B0604020202020204" pitchFamily="34" charset="0"/>
              <a:buNone/>
            </a:pPr>
            <a:r>
              <a:rPr lang="ru-RU" altLang="ru-RU" sz="2000" b="1" dirty="0" smtClean="0">
                <a:latin typeface="Times New Roman" panose="02020603050405020304" pitchFamily="18" charset="0"/>
                <a:cs typeface="Times New Roman" panose="02020603050405020304" pitchFamily="18" charset="0"/>
              </a:rPr>
              <a:t>Исполнение по данному разделу составило 23127,3 тыс.руб., или 100% от уточненных бюджетных назначений. Расходы направлены на  модернизацию объектов теплоэнергетики, ремонт объектов коммунальной инфраструктуры в сумме 11396,1 тыс.руб.; расходы в рамках муниципальной программы «Комплексное развитие систем коммунальной инфраструктуры муниципального района» составили 2938,8тыс. руб.; также перечислена субсидия на формирование современной городской среды (</a:t>
            </a:r>
            <a:r>
              <a:rPr lang="ru-RU" altLang="ru-RU" sz="2000" b="1" dirty="0" err="1" smtClean="0">
                <a:latin typeface="Times New Roman" panose="02020603050405020304" pitchFamily="18" charset="0"/>
                <a:cs typeface="Times New Roman" panose="02020603050405020304" pitchFamily="18" charset="0"/>
              </a:rPr>
              <a:t>гп</a:t>
            </a:r>
            <a:r>
              <a:rPr lang="ru-RU" altLang="ru-RU" sz="2000" b="1" dirty="0" smtClean="0">
                <a:latin typeface="Times New Roman" panose="02020603050405020304" pitchFamily="18" charset="0"/>
                <a:cs typeface="Times New Roman" panose="02020603050405020304" pitchFamily="18" charset="0"/>
              </a:rPr>
              <a:t> </a:t>
            </a:r>
            <a:r>
              <a:rPr lang="ru-RU" altLang="ru-RU" sz="2000" b="1" dirty="0" err="1" smtClean="0">
                <a:latin typeface="Times New Roman" panose="02020603050405020304" pitchFamily="18" charset="0"/>
                <a:cs typeface="Times New Roman" panose="02020603050405020304" pitchFamily="18" charset="0"/>
              </a:rPr>
              <a:t>Могочинское</a:t>
            </a:r>
            <a:r>
              <a:rPr lang="ru-RU" altLang="ru-RU" sz="2000" b="1" dirty="0" smtClean="0">
                <a:latin typeface="Times New Roman" panose="02020603050405020304" pitchFamily="18" charset="0"/>
                <a:cs typeface="Times New Roman" panose="02020603050405020304" pitchFamily="18" charset="0"/>
              </a:rPr>
              <a:t>) в  сумме 8792,4 тыс.руб., по сравнению с 2019 годом расходы увеличились на 7146,8 тыс.руб.</a:t>
            </a:r>
            <a:endParaRPr lang="ru-RU" altLang="ru-RU" sz="2000" b="1"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3796" name="Заголовок 1"/>
          <p:cNvSpPr>
            <a:spLocks noGrp="1"/>
          </p:cNvSpPr>
          <p:nvPr>
            <p:ph type="title" idx="4294967295"/>
          </p:nvPr>
        </p:nvSpPr>
        <p:spPr>
          <a:xfrm>
            <a:off x="0" y="500042"/>
            <a:ext cx="9144000" cy="785818"/>
          </a:xfrm>
        </p:spPr>
        <p:txBody>
          <a:bodyPr/>
          <a:lstStyle/>
          <a:p>
            <a:r>
              <a:rPr lang="ru-RU" altLang="ru-RU" sz="2800" b="1" dirty="0" smtClean="0">
                <a:latin typeface="Times New Roman" pitchFamily="18" charset="0"/>
                <a:cs typeface="Times New Roman" pitchFamily="18" charset="0"/>
              </a:rPr>
              <a:t>Расходы по разделу «Охрана окружающей среды»</a:t>
            </a:r>
          </a:p>
        </p:txBody>
      </p:sp>
      <p:sp>
        <p:nvSpPr>
          <p:cNvPr id="33797" name="Содержимое 2"/>
          <p:cNvSpPr>
            <a:spLocks noGrp="1"/>
          </p:cNvSpPr>
          <p:nvPr>
            <p:ph sz="half" idx="4294967295"/>
          </p:nvPr>
        </p:nvSpPr>
        <p:spPr>
          <a:xfrm>
            <a:off x="714348" y="1785926"/>
            <a:ext cx="6143668" cy="4714907"/>
          </a:xfrm>
        </p:spPr>
        <p:txBody>
          <a:bodyPr/>
          <a:lstStyle/>
          <a:p>
            <a:pPr marL="0" indent="0">
              <a:buFont typeface="Arial" panose="020B0604020202020204" pitchFamily="34" charset="0"/>
              <a:buNone/>
            </a:pPr>
            <a:r>
              <a:rPr lang="ru-RU" altLang="ru-RU" sz="2400" b="1" dirty="0" smtClean="0">
                <a:solidFill>
                  <a:srgbClr val="006600"/>
                </a:solidFill>
                <a:latin typeface="Times New Roman" panose="02020603050405020304" pitchFamily="18" charset="0"/>
                <a:cs typeface="Times New Roman" panose="02020603050405020304" pitchFamily="18" charset="0"/>
              </a:rPr>
              <a:t>Исполнение по данному разделу составило 1515,2 тыс.руб., или 100% от уточненных бюджетных назначений. Расходы направлены на реализацию мероприятии по ликвидации мест несанкционированного размещения отходов за счет субсидии из бюджета Забайкальского края.</a:t>
            </a:r>
          </a:p>
          <a:p>
            <a:pPr marL="0" indent="0">
              <a:buFont typeface="Arial" panose="020B0604020202020204" pitchFamily="34" charset="0"/>
              <a:buNone/>
            </a:pPr>
            <a:r>
              <a:rPr lang="ru-RU" altLang="ru-RU" sz="2400" b="1" dirty="0" smtClean="0">
                <a:solidFill>
                  <a:srgbClr val="006600"/>
                </a:solidFill>
                <a:latin typeface="Times New Roman" panose="02020603050405020304" pitchFamily="18" charset="0"/>
                <a:cs typeface="Times New Roman" panose="02020603050405020304" pitchFamily="18" charset="0"/>
              </a:rPr>
              <a:t> По сравнению с 2019 годом расходы уменьшились на 1882,5 тыс.руб.</a:t>
            </a: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34818" name="Заголовок 8"/>
          <p:cNvSpPr>
            <a:spLocks noGrp="1"/>
          </p:cNvSpPr>
          <p:nvPr>
            <p:ph type="title"/>
          </p:nvPr>
        </p:nvSpPr>
        <p:spPr>
          <a:xfrm>
            <a:off x="285750" y="332656"/>
            <a:ext cx="8858250" cy="5882426"/>
          </a:xfrm>
        </p:spPr>
        <p:txBody>
          <a:bodyPr/>
          <a:lstStyle/>
          <a:p>
            <a:r>
              <a:rPr lang="ru-RU" altLang="ru-RU" sz="3600" b="1" dirty="0" smtClean="0">
                <a:latin typeface="Times New Roman" pitchFamily="18" charset="0"/>
                <a:cs typeface="Times New Roman" pitchFamily="18" charset="0"/>
              </a:rPr>
              <a:t>Бюджет муниципального района имеет социальную направленность. В </a:t>
            </a:r>
            <a:r>
              <a:rPr lang="ru-RU" altLang="ru-RU" sz="3600" b="1" dirty="0" smtClean="0">
                <a:latin typeface="Times New Roman" pitchFamily="18" charset="0"/>
                <a:cs typeface="Times New Roman" pitchFamily="18" charset="0"/>
              </a:rPr>
              <a:t>2020 </a:t>
            </a:r>
            <a:r>
              <a:rPr lang="ru-RU" altLang="ru-RU" sz="3600" b="1" dirty="0" smtClean="0">
                <a:latin typeface="Times New Roman" pitchFamily="18" charset="0"/>
                <a:cs typeface="Times New Roman" pitchFamily="18" charset="0"/>
              </a:rPr>
              <a:t>году расходы на Образование, Культуру, Социальную политику, Физическую культуру и спорт направлено 704993,1 тыс.руб. или 82,9% от общей суммы расходов бюджета муниципального района. Расходы  на социальную сферу по сравнению с 2019 годом увеличились на +105592,5 тыс.руб.</a:t>
            </a: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37890" name="Заголовок 1"/>
          <p:cNvSpPr>
            <a:spLocks noGrp="1"/>
          </p:cNvSpPr>
          <p:nvPr>
            <p:ph type="title" idx="4294967295"/>
          </p:nvPr>
        </p:nvSpPr>
        <p:spPr>
          <a:xfrm>
            <a:off x="0" y="0"/>
            <a:ext cx="9286875" cy="785813"/>
          </a:xfrm>
        </p:spPr>
        <p:txBody>
          <a:bodyPr/>
          <a:lstStyle/>
          <a:p>
            <a:pPr>
              <a:defRPr/>
            </a:pPr>
            <a:r>
              <a:rPr lang="ru-RU" sz="3600" b="1" dirty="0" smtClean="0">
                <a:solidFill>
                  <a:srgbClr val="336600"/>
                </a:solidFill>
                <a:latin typeface="Times New Roman" pitchFamily="18" charset="0"/>
                <a:cs typeface="Times New Roman" pitchFamily="18" charset="0"/>
              </a:rPr>
              <a:t>Расходы по разделу «Образование»</a:t>
            </a:r>
          </a:p>
        </p:txBody>
      </p:sp>
      <p:sp>
        <p:nvSpPr>
          <p:cNvPr id="35843" name="Содержимое 2"/>
          <p:cNvSpPr>
            <a:spLocks noGrp="1"/>
          </p:cNvSpPr>
          <p:nvPr>
            <p:ph sz="half" idx="4294967295"/>
          </p:nvPr>
        </p:nvSpPr>
        <p:spPr>
          <a:xfrm>
            <a:off x="214282" y="1214423"/>
            <a:ext cx="8786874" cy="4525978"/>
          </a:xfrm>
        </p:spPr>
        <p:txBody>
          <a:bodyPr/>
          <a:lstStyle/>
          <a:p>
            <a:pPr marL="0" indent="0" algn="ctr">
              <a:buFont typeface="Arial" panose="020B0604020202020204" pitchFamily="34" charset="0"/>
              <a:buNone/>
            </a:pPr>
            <a:r>
              <a:rPr lang="ru-RU" altLang="ru-RU" sz="2400" b="1" dirty="0" smtClean="0">
                <a:latin typeface="Times New Roman" panose="02020603050405020304" pitchFamily="18" charset="0"/>
                <a:cs typeface="Times New Roman" panose="02020603050405020304" pitchFamily="18" charset="0"/>
              </a:rPr>
              <a:t>Расходы  по образованию составили 635816,6 тыс.руб., или 95,3 % от уточненных бюджетных назначений. По сравнению с прошлым годом расходы увеличились на 98118,2 тыс.руб. в связи увеличением расходных обязательств по оплате труда, организация бесплатного горячего питания, расходов по классному руководству, мероприятий по </a:t>
            </a:r>
            <a:r>
              <a:rPr lang="ru-RU" altLang="ru-RU" sz="2400" b="1" dirty="0" err="1" smtClean="0">
                <a:latin typeface="Times New Roman" panose="02020603050405020304" pitchFamily="18" charset="0"/>
                <a:cs typeface="Times New Roman" panose="02020603050405020304" pitchFamily="18" charset="0"/>
              </a:rPr>
              <a:t>сосзданию</a:t>
            </a:r>
            <a:r>
              <a:rPr lang="ru-RU" altLang="ru-RU" sz="2400" b="1" dirty="0" smtClean="0">
                <a:latin typeface="Times New Roman" panose="02020603050405020304" pitchFamily="18" charset="0"/>
                <a:cs typeface="Times New Roman" panose="02020603050405020304" pitchFamily="18" charset="0"/>
              </a:rPr>
              <a:t> дополнительных мест для детей в возрасте от 1,5 до 3 лет,  а также мероприятий в рамках программ по учреждениям образования.</a:t>
            </a:r>
            <a:endParaRPr lang="ru-RU" altLang="ru-RU" sz="2200" b="1" dirty="0" smtClean="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8" name="Заголовок 1"/>
          <p:cNvSpPr>
            <a:spLocks noGrp="1"/>
          </p:cNvSpPr>
          <p:nvPr>
            <p:ph type="title" idx="4294967295"/>
          </p:nvPr>
        </p:nvSpPr>
        <p:spPr>
          <a:xfrm>
            <a:off x="285720" y="0"/>
            <a:ext cx="7943880" cy="571480"/>
          </a:xfrm>
        </p:spPr>
        <p:txBody>
          <a:bodyPr/>
          <a:lstStyle/>
          <a:p>
            <a:pPr eaLnBrk="1" hangingPunct="1"/>
            <a:r>
              <a:rPr lang="ru-RU" altLang="ru-RU" sz="2800" b="1" dirty="0" smtClean="0">
                <a:solidFill>
                  <a:srgbClr val="FFFF00"/>
                </a:solidFill>
                <a:latin typeface="Times New Roman" panose="02020603050405020304" pitchFamily="18" charset="0"/>
                <a:cs typeface="Times New Roman" panose="02020603050405020304" pitchFamily="18" charset="0"/>
              </a:rPr>
              <a:t>           </a:t>
            </a:r>
            <a:r>
              <a:rPr lang="ru-RU" altLang="ru-RU" sz="2800" b="1" dirty="0" smtClean="0">
                <a:solidFill>
                  <a:srgbClr val="800000"/>
                </a:solidFill>
                <a:latin typeface="Times New Roman" panose="02020603050405020304" pitchFamily="18" charset="0"/>
                <a:cs typeface="Times New Roman" panose="02020603050405020304" pitchFamily="18" charset="0"/>
              </a:rPr>
              <a:t>ОБЩИЕ ПОНЯТИЯ</a:t>
            </a:r>
          </a:p>
        </p:txBody>
      </p:sp>
      <p:sp>
        <p:nvSpPr>
          <p:cNvPr id="3" name="Содержимое 2"/>
          <p:cNvSpPr>
            <a:spLocks noGrp="1"/>
          </p:cNvSpPr>
          <p:nvPr>
            <p:ph sz="half" idx="4294967295"/>
          </p:nvPr>
        </p:nvSpPr>
        <p:spPr>
          <a:xfrm>
            <a:off x="214282" y="571480"/>
            <a:ext cx="8929718" cy="6286519"/>
          </a:xfrm>
        </p:spPr>
        <p:txBody>
          <a:bodyPr rtlCol="0">
            <a:normAutofit fontScale="62500" lnSpcReduction="20000"/>
          </a:bodyPr>
          <a:lstStyle/>
          <a:p>
            <a:pPr eaLnBrk="1" fontAlgn="auto" hangingPunct="1">
              <a:spcAft>
                <a:spcPts val="0"/>
              </a:spcAft>
              <a:defRPr/>
            </a:pPr>
            <a:r>
              <a:rPr lang="ru-RU" sz="3600" b="1" dirty="0" smtClean="0">
                <a:solidFill>
                  <a:srgbClr val="800000"/>
                </a:solidFill>
                <a:latin typeface="Times New Roman" pitchFamily="18" charset="0"/>
                <a:cs typeface="Times New Roman" pitchFamily="18" charset="0"/>
              </a:rPr>
              <a:t>Бюджет</a:t>
            </a:r>
            <a:r>
              <a:rPr lang="ru-RU" sz="3600" b="1" dirty="0" smtClean="0">
                <a:solidFill>
                  <a:srgbClr val="002060"/>
                </a:solidFill>
                <a:latin typeface="Times New Roman" pitchFamily="18" charset="0"/>
                <a:cs typeface="Times New Roman" pitchFamily="18" charset="0"/>
              </a:rPr>
              <a:t> </a:t>
            </a:r>
            <a:r>
              <a:rPr lang="ru-RU" sz="3600" b="1" i="1" dirty="0" smtClean="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от </a:t>
            </a:r>
            <a:r>
              <a:rPr lang="ru-RU" sz="3600" b="1" dirty="0" err="1" smtClean="0">
                <a:solidFill>
                  <a:srgbClr val="002060"/>
                </a:solidFill>
                <a:latin typeface="Times New Roman" pitchFamily="18" charset="0"/>
                <a:cs typeface="Times New Roman" pitchFamily="18" charset="0"/>
              </a:rPr>
              <a:t>старонормандского</a:t>
            </a:r>
            <a:r>
              <a:rPr lang="ru-RU" sz="3600" b="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Bougette</a:t>
            </a:r>
            <a:r>
              <a:rPr lang="ru-RU" sz="3600" b="1" i="1" dirty="0" smtClean="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 кошель,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eaLnBrk="1" fontAlgn="auto" hangingPunct="1">
              <a:spcAft>
                <a:spcPts val="0"/>
              </a:spcAft>
              <a:buNone/>
              <a:defRPr/>
            </a:pPr>
            <a:endParaRPr lang="ru-RU" sz="3600" b="1" dirty="0" smtClean="0">
              <a:solidFill>
                <a:srgbClr val="002060"/>
              </a:solidFill>
              <a:latin typeface="Times New Roman" pitchFamily="18" charset="0"/>
              <a:cs typeface="Times New Roman" pitchFamily="18" charset="0"/>
            </a:endParaRPr>
          </a:p>
          <a:p>
            <a:pPr eaLnBrk="1" fontAlgn="auto" hangingPunct="1">
              <a:spcAft>
                <a:spcPts val="0"/>
              </a:spcAft>
              <a:defRPr/>
            </a:pPr>
            <a:r>
              <a:rPr lang="ru-RU" sz="3600" b="1" dirty="0" smtClean="0">
                <a:solidFill>
                  <a:srgbClr val="800000"/>
                </a:solidFill>
                <a:latin typeface="Times New Roman" pitchFamily="18" charset="0"/>
                <a:cs typeface="Times New Roman" pitchFamily="18" charset="0"/>
              </a:rPr>
              <a:t>Отчет об исполнении бюджета </a:t>
            </a:r>
            <a:r>
              <a:rPr lang="ru-RU" sz="3600" b="1" dirty="0" smtClean="0">
                <a:solidFill>
                  <a:srgbClr val="002060"/>
                </a:solidFill>
                <a:latin typeface="Times New Roman" pitchFamily="18" charset="0"/>
                <a:cs typeface="Times New Roman" pitchFamily="18" charset="0"/>
              </a:rPr>
              <a:t>– является формой контроля за исполнением бюджета, с указанием общего объема доходов, расходов, дефицита (</a:t>
            </a:r>
            <a:r>
              <a:rPr lang="ru-RU" sz="3600" b="1" dirty="0" err="1" smtClean="0">
                <a:solidFill>
                  <a:srgbClr val="002060"/>
                </a:solidFill>
                <a:latin typeface="Times New Roman" pitchFamily="18" charset="0"/>
                <a:cs typeface="Times New Roman" pitchFamily="18" charset="0"/>
              </a:rPr>
              <a:t>профицита</a:t>
            </a:r>
            <a:r>
              <a:rPr lang="ru-RU" sz="3600" b="1" dirty="0" smtClean="0">
                <a:solidFill>
                  <a:srgbClr val="002060"/>
                </a:solidFill>
                <a:latin typeface="Times New Roman" pitchFamily="18" charset="0"/>
                <a:cs typeface="Times New Roman" pitchFamily="18" charset="0"/>
              </a:rPr>
              <a:t>) бюджета</a:t>
            </a:r>
          </a:p>
          <a:p>
            <a:pPr eaLnBrk="1" fontAlgn="auto" hangingPunct="1">
              <a:spcAft>
                <a:spcPts val="0"/>
              </a:spcAft>
              <a:defRPr/>
            </a:pPr>
            <a:endParaRPr lang="ru-RU" sz="3600" b="1" dirty="0" smtClean="0">
              <a:solidFill>
                <a:srgbClr val="002060"/>
              </a:solidFill>
              <a:latin typeface="Times New Roman" pitchFamily="18" charset="0"/>
              <a:cs typeface="Times New Roman" pitchFamily="18" charset="0"/>
            </a:endParaRPr>
          </a:p>
          <a:p>
            <a:pPr eaLnBrk="1" fontAlgn="auto" hangingPunct="1">
              <a:spcAft>
                <a:spcPts val="0"/>
              </a:spcAft>
              <a:defRPr/>
            </a:pPr>
            <a:r>
              <a:rPr lang="ru-RU" sz="3600" b="1" dirty="0" smtClean="0">
                <a:solidFill>
                  <a:srgbClr val="800000"/>
                </a:solidFill>
                <a:latin typeface="Times New Roman" pitchFamily="18" charset="0"/>
                <a:ea typeface="Arial Unicode MS" pitchFamily="34" charset="-128"/>
                <a:cs typeface="Times New Roman" pitchFamily="18" charset="0"/>
              </a:rPr>
              <a:t>Доходы бюджета  </a:t>
            </a:r>
            <a:r>
              <a:rPr lang="ru-RU" sz="3600" b="1" dirty="0" smtClean="0">
                <a:solidFill>
                  <a:srgbClr val="002060"/>
                </a:solidFill>
                <a:latin typeface="Times New Roman" pitchFamily="18" charset="0"/>
                <a:ea typeface="Arial Unicode MS" pitchFamily="34" charset="-128"/>
                <a:cs typeface="Times New Roman" pitchFamily="18" charset="0"/>
              </a:rPr>
              <a:t>- поступающие в бюджет денежные средства (налоги юридических и физических лиц, штрафы, прочие платежи и сборы, межбюджетные трансферты)</a:t>
            </a:r>
          </a:p>
          <a:p>
            <a:pPr eaLnBrk="1" fontAlgn="auto" hangingPunct="1">
              <a:spcAft>
                <a:spcPts val="0"/>
              </a:spcAft>
              <a:defRPr/>
            </a:pPr>
            <a:endParaRPr lang="ru-RU" sz="3600" b="1" dirty="0" smtClean="0">
              <a:solidFill>
                <a:srgbClr val="002060"/>
              </a:solidFill>
              <a:latin typeface="Times New Roman" pitchFamily="18" charset="0"/>
              <a:ea typeface="Arial Unicode MS" pitchFamily="34" charset="-128"/>
              <a:cs typeface="Times New Roman" pitchFamily="18" charset="0"/>
            </a:endParaRPr>
          </a:p>
          <a:p>
            <a:pPr eaLnBrk="1" fontAlgn="auto" hangingPunct="1">
              <a:spcAft>
                <a:spcPts val="0"/>
              </a:spcAft>
              <a:defRPr/>
            </a:pPr>
            <a:r>
              <a:rPr lang="ru-RU" sz="3600" b="1" dirty="0" smtClean="0">
                <a:solidFill>
                  <a:srgbClr val="800000"/>
                </a:solidFill>
                <a:latin typeface="Times New Roman" pitchFamily="18" charset="0"/>
                <a:ea typeface="Arial Unicode MS" pitchFamily="34" charset="-128"/>
                <a:cs typeface="Times New Roman" pitchFamily="18" charset="0"/>
              </a:rPr>
              <a:t>Расходы бюджета </a:t>
            </a:r>
            <a:r>
              <a:rPr lang="ru-RU" sz="3600" b="1" dirty="0" smtClean="0">
                <a:solidFill>
                  <a:srgbClr val="002060"/>
                </a:solidFill>
                <a:latin typeface="Times New Roman" pitchFamily="18" charset="0"/>
                <a:ea typeface="Arial Unicode MS" pitchFamily="34" charset="-128"/>
                <a:cs typeface="Times New Roman" pitchFamily="18" charset="0"/>
              </a:rPr>
              <a:t>- </a:t>
            </a:r>
            <a:r>
              <a:rPr lang="ru-RU" sz="3600" b="1" dirty="0" smtClean="0">
                <a:solidFill>
                  <a:srgbClr val="002060"/>
                </a:solidFill>
                <a:latin typeface="Times New Roman" pitchFamily="18" charset="0"/>
                <a:cs typeface="Times New Roman" pitchFamily="18" charset="0"/>
              </a:rPr>
              <a:t>выплачиваемые из бюджета денежные средства (социальные выплаты населению, содержание муниципальных учреждений, оплата прочих работ и услуг.</a:t>
            </a:r>
          </a:p>
          <a:p>
            <a:pPr algn="ctr" eaLnBrk="1" fontAlgn="auto" hangingPunct="1">
              <a:spcAft>
                <a:spcPts val="0"/>
              </a:spcAft>
              <a:defRPr/>
            </a:pPr>
            <a:r>
              <a:rPr lang="ru-RU" sz="3600" b="1" dirty="0" err="1" smtClean="0">
                <a:solidFill>
                  <a:srgbClr val="800000"/>
                </a:solidFill>
                <a:latin typeface="Times New Roman" pitchFamily="18" charset="0"/>
                <a:cs typeface="Times New Roman" pitchFamily="18" charset="0"/>
              </a:rPr>
              <a:t>Профицит</a:t>
            </a:r>
            <a:r>
              <a:rPr lang="ru-RU" sz="3600" b="1" dirty="0" smtClean="0">
                <a:solidFill>
                  <a:srgbClr val="002060"/>
                </a:solidFill>
                <a:latin typeface="Times New Roman" pitchFamily="18" charset="0"/>
                <a:cs typeface="Times New Roman" pitchFamily="18" charset="0"/>
              </a:rPr>
              <a:t> – доходы превышают расходы </a:t>
            </a:r>
          </a:p>
          <a:p>
            <a:pPr algn="ctr" eaLnBrk="1" fontAlgn="auto" hangingPunct="1">
              <a:spcAft>
                <a:spcPts val="0"/>
              </a:spcAft>
              <a:defRPr/>
            </a:pPr>
            <a:r>
              <a:rPr lang="ru-RU" sz="3600" b="1" dirty="0" smtClean="0">
                <a:solidFill>
                  <a:srgbClr val="800000"/>
                </a:solidFill>
                <a:latin typeface="Times New Roman" pitchFamily="18" charset="0"/>
                <a:cs typeface="Times New Roman" pitchFamily="18" charset="0"/>
              </a:rPr>
              <a:t>Дефицит</a:t>
            </a:r>
            <a:r>
              <a:rPr lang="ru-RU" sz="3600" b="1" dirty="0" smtClean="0">
                <a:solidFill>
                  <a:srgbClr val="002060"/>
                </a:solidFill>
                <a:latin typeface="Times New Roman" pitchFamily="18" charset="0"/>
                <a:cs typeface="Times New Roman" pitchFamily="18" charset="0"/>
              </a:rPr>
              <a:t> – расходы превышают доходы</a:t>
            </a:r>
          </a:p>
          <a:p>
            <a:pPr eaLnBrk="1" fontAlgn="auto" hangingPunct="1">
              <a:spcAft>
                <a:spcPts val="0"/>
              </a:spcAft>
              <a:buFont typeface="Arial" panose="020B0604020202020204" pitchFamily="34" charset="0"/>
              <a:buNone/>
              <a:defRPr/>
            </a:pPr>
            <a:endParaRPr lang="ru-RU" sz="3600" b="1" dirty="0" smtClean="0">
              <a:latin typeface="Times New Roman" pitchFamily="18" charset="0"/>
              <a:cs typeface="Times New Roman" pitchFamily="18" charset="0"/>
            </a:endParaRPr>
          </a:p>
          <a:p>
            <a:pPr eaLnBrk="1" fontAlgn="auto" hangingPunct="1">
              <a:spcAft>
                <a:spcPts val="0"/>
              </a:spcAft>
              <a:defRPr/>
            </a:pPr>
            <a:endParaRPr lang="ru-RU" sz="1900" b="1" dirty="0" smtClean="0">
              <a:latin typeface="Times New Roman" pitchFamily="18" charset="0"/>
              <a:cs typeface="Times New Roman" pitchFamily="18" charset="0"/>
            </a:endParaRPr>
          </a:p>
          <a:p>
            <a:pPr eaLnBrk="1" fontAlgn="auto" hangingPunct="1">
              <a:spcAft>
                <a:spcPts val="0"/>
              </a:spcAft>
              <a:defRPr/>
            </a:pPr>
            <a:endParaRPr lang="ru-RU" dirty="0" smtClean="0"/>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42918"/>
          </a:xfrm>
        </p:spPr>
        <p:txBody>
          <a:bodyPr/>
          <a:lstStyle/>
          <a:p>
            <a:r>
              <a:rPr lang="ru-RU" altLang="ru-RU" sz="2800" b="1" dirty="0" smtClean="0">
                <a:ln w="6600">
                  <a:solidFill>
                    <a:schemeClr val="accent2"/>
                  </a:solidFill>
                  <a:prstDash val="solid"/>
                </a:ln>
                <a:solidFill>
                  <a:srgbClr val="8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Структура расходов по разделу «Образование»</a:t>
            </a:r>
            <a:endParaRPr lang="ru-RU" sz="2800" dirty="0">
              <a:solidFill>
                <a:srgbClr val="800000"/>
              </a:solidFill>
            </a:endParaRPr>
          </a:p>
        </p:txBody>
      </p:sp>
      <p:graphicFrame>
        <p:nvGraphicFramePr>
          <p:cNvPr id="4" name="Содержимое 3"/>
          <p:cNvGraphicFramePr>
            <a:graphicFrameLocks noGrp="1"/>
          </p:cNvGraphicFramePr>
          <p:nvPr>
            <p:ph idx="1"/>
          </p:nvPr>
        </p:nvGraphicFramePr>
        <p:xfrm>
          <a:off x="142844" y="642918"/>
          <a:ext cx="9001156" cy="62150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8143900" cy="6858000"/>
          </a:xfrm>
        </p:spPr>
        <p:txBody>
          <a:bodyPr/>
          <a:lstStyle/>
          <a:p>
            <a:pPr marL="0" indent="0">
              <a:buNone/>
            </a:pPr>
            <a:r>
              <a:rPr lang="ru-RU" sz="2200" b="1" dirty="0" smtClean="0">
                <a:solidFill>
                  <a:srgbClr val="336600"/>
                </a:solidFill>
                <a:latin typeface="Times New Roman" pitchFamily="18" charset="0"/>
                <a:cs typeface="Times New Roman" pitchFamily="18" charset="0"/>
              </a:rPr>
              <a:t>В 2020 году в сфере образования в рамках национальных, региональных проектов и государственных программ реализованы мероприятия в сумме 87134,3 тыс.руб., </a:t>
            </a:r>
            <a:r>
              <a:rPr lang="ru-RU" sz="2200" b="1" dirty="0" err="1" smtClean="0">
                <a:solidFill>
                  <a:srgbClr val="336600"/>
                </a:solidFill>
                <a:latin typeface="Times New Roman" pitchFamily="18" charset="0"/>
                <a:cs typeface="Times New Roman" pitchFamily="18" charset="0"/>
              </a:rPr>
              <a:t>софинансирование</a:t>
            </a:r>
            <a:r>
              <a:rPr lang="ru-RU" sz="2200" b="1" dirty="0" smtClean="0">
                <a:solidFill>
                  <a:srgbClr val="336600"/>
                </a:solidFill>
                <a:latin typeface="Times New Roman" pitchFamily="18" charset="0"/>
                <a:cs typeface="Times New Roman" pitchFamily="18" charset="0"/>
              </a:rPr>
              <a:t> за счет средств бюджета муниципального района составило 768,9 тыс.руб., менее 1%:</a:t>
            </a:r>
          </a:p>
          <a:p>
            <a:pPr marL="0" indent="0">
              <a:buNone/>
            </a:pPr>
            <a:r>
              <a:rPr lang="ru-RU" sz="2400" b="1" dirty="0" smtClean="0">
                <a:solidFill>
                  <a:srgbClr val="336600"/>
                </a:solidFill>
                <a:latin typeface="Times New Roman" pitchFamily="18" charset="0"/>
                <a:cs typeface="Times New Roman" pitchFamily="18" charset="0"/>
              </a:rPr>
              <a:t>-</a:t>
            </a:r>
            <a:r>
              <a:rPr lang="ru-RU" sz="2000" b="1" dirty="0" smtClean="0">
                <a:solidFill>
                  <a:srgbClr val="336600"/>
                </a:solidFill>
                <a:latin typeface="Times New Roman" pitchFamily="18" charset="0"/>
                <a:cs typeface="Times New Roman" pitchFamily="18" charset="0"/>
              </a:rPr>
              <a:t>Создание в общеобразовательных организациях, расположенных в сельской местности, условий для занятий физической культурой и спортом - 2056,3 тыс.руб.</a:t>
            </a:r>
          </a:p>
          <a:p>
            <a:pPr marL="0" indent="0">
              <a:buNone/>
            </a:pPr>
            <a:r>
              <a:rPr lang="ru-RU" sz="2000" b="1" dirty="0" smtClean="0">
                <a:solidFill>
                  <a:srgbClr val="336600"/>
                </a:solidFill>
                <a:latin typeface="Times New Roman" pitchFamily="18" charset="0"/>
                <a:cs typeface="Times New Roman" pitchFamily="18" charset="0"/>
              </a:rPr>
              <a:t>-Организация отдыха и оздоровление детей в каникулярное время- 1708,4 тыс.руб. </a:t>
            </a:r>
          </a:p>
          <a:p>
            <a:pPr marL="0" indent="0">
              <a:buNone/>
            </a:pPr>
            <a:r>
              <a:rPr lang="ru-RU" sz="2000" b="1" dirty="0" smtClean="0">
                <a:solidFill>
                  <a:srgbClr val="336600"/>
                </a:solidFill>
                <a:latin typeface="Times New Roman" pitchFamily="18" charset="0"/>
                <a:cs typeface="Times New Roman" pitchFamily="18" charset="0"/>
              </a:rPr>
              <a:t>-Создание дополнительных мест для детей в возрасте от 1,5 до 3 лет в образовательных организациях- 60622,0 тыс.руб.</a:t>
            </a:r>
          </a:p>
          <a:p>
            <a:pPr marL="0" indent="0">
              <a:buNone/>
            </a:pPr>
            <a:r>
              <a:rPr lang="ru-RU" sz="2000" b="1" dirty="0" smtClean="0">
                <a:solidFill>
                  <a:srgbClr val="336600"/>
                </a:solidFill>
                <a:latin typeface="Times New Roman" pitchFamily="18" charset="0"/>
                <a:cs typeface="Times New Roman" pitchFamily="18" charset="0"/>
              </a:rPr>
              <a:t>-Благоустройство зданий государственных и муниципальных общеобразовательных организаций -6892,2 тыс.руб.</a:t>
            </a:r>
          </a:p>
          <a:p>
            <a:pPr marL="0" indent="0">
              <a:buNone/>
            </a:pPr>
            <a:r>
              <a:rPr lang="ru-RU" sz="2000" b="1" dirty="0" smtClean="0">
                <a:solidFill>
                  <a:srgbClr val="336600"/>
                </a:solidFill>
                <a:latin typeface="Times New Roman" pitchFamily="18" charset="0"/>
                <a:cs typeface="Times New Roman" pitchFamily="18" charset="0"/>
              </a:rPr>
              <a:t>-Организация бесплатного горячего питания обучающихся-7325,0  тыс.руб.</a:t>
            </a:r>
          </a:p>
          <a:p>
            <a:pPr marL="0" indent="0">
              <a:buNone/>
            </a:pPr>
            <a:r>
              <a:rPr lang="ru-RU" sz="2000" b="1" dirty="0" smtClean="0">
                <a:solidFill>
                  <a:srgbClr val="336600"/>
                </a:solidFill>
                <a:latin typeface="Times New Roman" pitchFamily="18" charset="0"/>
                <a:cs typeface="Times New Roman" pitchFamily="18" charset="0"/>
              </a:rPr>
              <a:t>-Ежемесячное денежное вознаграждение за классное руководство- 7111,3 тыс.руб.</a:t>
            </a:r>
          </a:p>
          <a:p>
            <a:pPr marL="0" indent="0">
              <a:buNone/>
            </a:pPr>
            <a:r>
              <a:rPr lang="ru-RU" sz="2000" b="1" dirty="0" smtClean="0">
                <a:solidFill>
                  <a:srgbClr val="336600"/>
                </a:solidFill>
                <a:latin typeface="Times New Roman" pitchFamily="18" charset="0"/>
                <a:cs typeface="Times New Roman" pitchFamily="18" charset="0"/>
              </a:rPr>
              <a:t>-Обеспечение выплат районных коэффициентов-1419,1 тыс.руб.</a:t>
            </a:r>
            <a:endParaRPr lang="ru-RU" sz="2000" b="1" dirty="0">
              <a:solidFill>
                <a:srgbClr val="3366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122" name="Picture 2" descr="D:\Общая\Бюджет для граждан мой\фото от культуры\грация.jpg"/>
          <p:cNvPicPr>
            <a:picLocks noChangeAspect="1" noChangeArrowheads="1"/>
          </p:cNvPicPr>
          <p:nvPr/>
        </p:nvPicPr>
        <p:blipFill>
          <a:blip r:embed="rId3" cstate="print"/>
          <a:srcRect/>
          <a:stretch>
            <a:fillRect/>
          </a:stretch>
        </p:blipFill>
        <p:spPr bwMode="auto">
          <a:xfrm>
            <a:off x="0" y="1000108"/>
            <a:ext cx="5643569" cy="4572032"/>
          </a:xfrm>
          <a:prstGeom prst="rect">
            <a:avLst/>
          </a:prstGeom>
          <a:noFill/>
        </p:spPr>
      </p:pic>
      <p:sp>
        <p:nvSpPr>
          <p:cNvPr id="37890" name="Заголовок 1"/>
          <p:cNvSpPr>
            <a:spLocks noGrp="1"/>
          </p:cNvSpPr>
          <p:nvPr>
            <p:ph type="title"/>
          </p:nvPr>
        </p:nvSpPr>
        <p:spPr>
          <a:xfrm>
            <a:off x="0" y="0"/>
            <a:ext cx="9144000" cy="571500"/>
          </a:xfrm>
        </p:spPr>
        <p:txBody>
          <a:bodyPr/>
          <a:lstStyle/>
          <a:p>
            <a:r>
              <a:rPr lang="ru-RU" altLang="ru-RU" sz="3600" b="1" dirty="0" smtClean="0">
                <a:ln w="22225">
                  <a:solidFill>
                    <a:schemeClr val="accent2"/>
                  </a:solidFill>
                  <a:prstDash val="solid"/>
                </a:ln>
                <a:solidFill>
                  <a:srgbClr val="800000"/>
                </a:solidFill>
                <a:latin typeface="Arial Black" panose="020B0A04020102020204" pitchFamily="34" charset="0"/>
                <a:cs typeface="Times New Roman" panose="02020603050405020304" pitchFamily="18" charset="0"/>
              </a:rPr>
              <a:t>Расходы по разделу «Культура»</a:t>
            </a:r>
          </a:p>
        </p:txBody>
      </p:sp>
      <p:sp>
        <p:nvSpPr>
          <p:cNvPr id="3" name="Содержимое 2"/>
          <p:cNvSpPr>
            <a:spLocks noGrp="1"/>
          </p:cNvSpPr>
          <p:nvPr>
            <p:ph idx="1"/>
          </p:nvPr>
        </p:nvSpPr>
        <p:spPr>
          <a:xfrm>
            <a:off x="5572132" y="711697"/>
            <a:ext cx="3357586" cy="5003319"/>
          </a:xfrm>
        </p:spPr>
        <p:txBody>
          <a:bodyPr/>
          <a:lstStyle/>
          <a:p>
            <a:pPr marL="0" indent="0" algn="ctr">
              <a:buFont typeface="Arial" charset="0"/>
              <a:buNone/>
              <a:defRPr/>
            </a:pPr>
            <a:r>
              <a:rPr lang="ru-RU" sz="2000" b="1" dirty="0" smtClean="0">
                <a:solidFill>
                  <a:schemeClr val="accent2">
                    <a:lumMod val="75000"/>
                  </a:schemeClr>
                </a:solidFill>
                <a:latin typeface="Times New Roman" pitchFamily="18" charset="0"/>
                <a:cs typeface="Times New Roman" pitchFamily="18" charset="0"/>
              </a:rPr>
              <a:t>Расходы по данному разделу составили 38687,3 тыс.руб., или 99,3% от уточненных бюджетных назначений. Расходы направлены на обеспечение деятельности клубов, библиотек, прочие расходы в области культуры, мероприятия в рамках муниципальной программы «Культура», мероприятия по обеспечению развития и укрепления материально-технической базы ДК</a:t>
            </a:r>
            <a:endParaRPr lang="ru-RU" sz="2000" b="1" dirty="0">
              <a:solidFill>
                <a:schemeClr val="accent2">
                  <a:lumMod val="75000"/>
                </a:schemeClr>
              </a:solidFill>
              <a:latin typeface="Times New Roman" pitchFamily="18" charset="0"/>
              <a:cs typeface="Times New Roman" pitchFamily="18" charset="0"/>
            </a:endParaRPr>
          </a:p>
        </p:txBody>
      </p:sp>
      <p:sp>
        <p:nvSpPr>
          <p:cNvPr id="2" name="TextBox 1"/>
          <p:cNvSpPr txBox="1"/>
          <p:nvPr/>
        </p:nvSpPr>
        <p:spPr>
          <a:xfrm>
            <a:off x="500034" y="5572140"/>
            <a:ext cx="8429683" cy="1015663"/>
          </a:xfrm>
          <a:prstGeom prst="rect">
            <a:avLst/>
          </a:prstGeom>
          <a:noFill/>
        </p:spPr>
        <p:txBody>
          <a:bodyPr wrap="square" rtlCol="0">
            <a:spAutoFit/>
          </a:bodyPr>
          <a:lstStyle/>
          <a:p>
            <a:pPr lvl="0" eaLnBrk="0" hangingPunct="0">
              <a:spcBef>
                <a:spcPct val="20000"/>
              </a:spcBef>
              <a:defRPr/>
            </a:pPr>
            <a:r>
              <a:rPr lang="ru-RU" sz="2000" b="1" dirty="0">
                <a:solidFill>
                  <a:srgbClr val="006600"/>
                </a:solidFill>
                <a:latin typeface="Times New Roman" pitchFamily="18" charset="0"/>
                <a:cs typeface="Times New Roman" pitchFamily="18" charset="0"/>
              </a:rPr>
              <a:t>По сравнению с </a:t>
            </a:r>
            <a:r>
              <a:rPr lang="ru-RU" sz="2000" b="1" dirty="0" smtClean="0">
                <a:solidFill>
                  <a:srgbClr val="006600"/>
                </a:solidFill>
                <a:latin typeface="Times New Roman" pitchFamily="18" charset="0"/>
                <a:cs typeface="Times New Roman" pitchFamily="18" charset="0"/>
              </a:rPr>
              <a:t>2019 </a:t>
            </a:r>
            <a:r>
              <a:rPr lang="ru-RU" sz="2000" b="1" dirty="0">
                <a:solidFill>
                  <a:srgbClr val="006600"/>
                </a:solidFill>
                <a:latin typeface="Times New Roman" pitchFamily="18" charset="0"/>
                <a:cs typeface="Times New Roman" pitchFamily="18" charset="0"/>
              </a:rPr>
              <a:t>годом расходы по </a:t>
            </a:r>
            <a:r>
              <a:rPr lang="ru-RU" sz="2000" b="1" dirty="0" smtClean="0">
                <a:solidFill>
                  <a:srgbClr val="006600"/>
                </a:solidFill>
                <a:latin typeface="Times New Roman" pitchFamily="18" charset="0"/>
                <a:cs typeface="Times New Roman" pitchFamily="18" charset="0"/>
              </a:rPr>
              <a:t>отрасли культура </a:t>
            </a:r>
            <a:r>
              <a:rPr lang="ru-RU" sz="2000" b="1" dirty="0">
                <a:solidFill>
                  <a:srgbClr val="006600"/>
                </a:solidFill>
                <a:latin typeface="Times New Roman" pitchFamily="18" charset="0"/>
                <a:cs typeface="Times New Roman" pitchFamily="18" charset="0"/>
              </a:rPr>
              <a:t>увеличились на </a:t>
            </a:r>
            <a:r>
              <a:rPr lang="ru-RU" sz="2000" b="1" dirty="0" smtClean="0">
                <a:solidFill>
                  <a:srgbClr val="006600"/>
                </a:solidFill>
                <a:latin typeface="Times New Roman" pitchFamily="18" charset="0"/>
                <a:cs typeface="Times New Roman" pitchFamily="18" charset="0"/>
              </a:rPr>
              <a:t>2071,4 </a:t>
            </a:r>
            <a:r>
              <a:rPr lang="ru-RU" sz="2000" b="1" dirty="0">
                <a:solidFill>
                  <a:srgbClr val="006600"/>
                </a:solidFill>
                <a:latin typeface="Times New Roman" pitchFamily="18" charset="0"/>
                <a:cs typeface="Times New Roman" pitchFamily="18" charset="0"/>
              </a:rPr>
              <a:t>тыс.руб. в связи увеличением расходных обязательств по оплате труда</a:t>
            </a:r>
            <a:r>
              <a:rPr lang="ru-RU" sz="2000" b="1" dirty="0" smtClean="0">
                <a:solidFill>
                  <a:srgbClr val="006600"/>
                </a:solidFill>
                <a:latin typeface="Times New Roman" pitchFamily="18" charset="0"/>
                <a:cs typeface="Times New Roman" pitchFamily="18" charset="0"/>
              </a:rPr>
              <a:t>, мероприятий в рамках программ.</a:t>
            </a:r>
            <a:endParaRPr lang="ru-RU" sz="2000" b="1" dirty="0">
              <a:solidFill>
                <a:srgbClr val="0066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219" name="Заголовок 1"/>
          <p:cNvSpPr>
            <a:spLocks noGrp="1"/>
          </p:cNvSpPr>
          <p:nvPr>
            <p:ph type="title"/>
          </p:nvPr>
        </p:nvSpPr>
        <p:spPr>
          <a:xfrm>
            <a:off x="1" y="0"/>
            <a:ext cx="9144000" cy="928670"/>
          </a:xfrm>
        </p:spPr>
        <p:txBody>
          <a:bodyPr/>
          <a:lstStyle/>
          <a:p>
            <a:pPr>
              <a:defRPr/>
            </a:pPr>
            <a:r>
              <a:rPr lang="ru-RU" sz="3600" b="1" i="1" dirty="0" smtClean="0">
                <a:effectLst>
                  <a:outerShdw blurRad="38100" dist="38100" dir="2700000" algn="tl">
                    <a:srgbClr val="000000">
                      <a:alpha val="43137"/>
                    </a:srgbClr>
                  </a:outerShdw>
                </a:effectLst>
                <a:latin typeface="Times New Roman" pitchFamily="18" charset="0"/>
                <a:cs typeface="Times New Roman" pitchFamily="18" charset="0"/>
              </a:rPr>
              <a:t>Структура расходов по разделу «Культура»</a:t>
            </a:r>
          </a:p>
        </p:txBody>
      </p:sp>
      <p:graphicFrame>
        <p:nvGraphicFramePr>
          <p:cNvPr id="2" name="Содержимое 3"/>
          <p:cNvGraphicFramePr>
            <a:graphicFrameLocks noGrp="1"/>
          </p:cNvGraphicFramePr>
          <p:nvPr>
            <p:ph idx="1"/>
          </p:nvPr>
        </p:nvGraphicFramePr>
        <p:xfrm>
          <a:off x="50800" y="785795"/>
          <a:ext cx="8950356" cy="58070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2875" y="642918"/>
            <a:ext cx="7929587" cy="5483245"/>
          </a:xfrm>
        </p:spPr>
        <p:txBody>
          <a:bodyPr/>
          <a:lstStyle/>
          <a:p>
            <a:pPr marL="0" indent="0">
              <a:buNone/>
            </a:pPr>
            <a:r>
              <a:rPr lang="ru-RU" sz="2800" b="1" dirty="0" smtClean="0">
                <a:latin typeface="Times New Roman" pitchFamily="18" charset="0"/>
                <a:cs typeface="Times New Roman" pitchFamily="18" charset="0"/>
              </a:rPr>
              <a:t>В сфере Культура в 2020 году реализовывалась государственная программа«Развитие Культуры Забайкальского края», в рамках программы выполнены ремонтные работы сельского дома культуры </a:t>
            </a:r>
            <a:r>
              <a:rPr lang="ru-RU" sz="2800" b="1" dirty="0" err="1" smtClean="0">
                <a:latin typeface="Times New Roman" pitchFamily="18" charset="0"/>
                <a:cs typeface="Times New Roman" pitchFamily="18" charset="0"/>
              </a:rPr>
              <a:t>с.Чалдонка</a:t>
            </a:r>
            <a:r>
              <a:rPr lang="ru-RU" sz="2800" b="1" dirty="0" smtClean="0">
                <a:latin typeface="Times New Roman" pitchFamily="18" charset="0"/>
                <a:cs typeface="Times New Roman" pitchFamily="18" charset="0"/>
              </a:rPr>
              <a:t> на сумму 2026,1 тыс.руб., в том числе средства бюджета муниципального района составили 20,3 тыс.руб</a:t>
            </a:r>
            <a:r>
              <a:rPr lang="ru-RU" dirty="0" smtClean="0"/>
              <a:t>.</a:t>
            </a:r>
            <a:endParaRPr lang="ru-RU" dirty="0"/>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243" name="Заголовок 1"/>
          <p:cNvSpPr>
            <a:spLocks noGrp="1"/>
          </p:cNvSpPr>
          <p:nvPr>
            <p:ph type="title"/>
          </p:nvPr>
        </p:nvSpPr>
        <p:spPr>
          <a:xfrm>
            <a:off x="0" y="0"/>
            <a:ext cx="9144000" cy="857250"/>
          </a:xfrm>
        </p:spPr>
        <p:txBody>
          <a:bodyPr/>
          <a:lstStyle/>
          <a:p>
            <a:pPr>
              <a:defRPr/>
            </a:pPr>
            <a:r>
              <a:rPr lang="ru-RU" sz="2800" b="1" spc="300"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Расходы по разделу Социальная политика</a:t>
            </a:r>
          </a:p>
        </p:txBody>
      </p:sp>
      <p:graphicFrame>
        <p:nvGraphicFramePr>
          <p:cNvPr id="2" name="Содержимое 3"/>
          <p:cNvGraphicFramePr>
            <a:graphicFrameLocks noGrp="1"/>
          </p:cNvGraphicFramePr>
          <p:nvPr>
            <p:ph idx="1"/>
          </p:nvPr>
        </p:nvGraphicFramePr>
        <p:xfrm>
          <a:off x="0" y="908050"/>
          <a:ext cx="9144000" cy="5756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D:\Общая\Бюджет для граждан мой\Картинки 2021\811422.jpg"/>
          <p:cNvPicPr>
            <a:picLocks noChangeAspect="1" noChangeArrowheads="1"/>
          </p:cNvPicPr>
          <p:nvPr/>
        </p:nvPicPr>
        <p:blipFill>
          <a:blip r:embed="rId3" cstate="print"/>
          <a:srcRect/>
          <a:stretch>
            <a:fillRect/>
          </a:stretch>
        </p:blipFill>
        <p:spPr bwMode="auto">
          <a:xfrm>
            <a:off x="0" y="3571876"/>
            <a:ext cx="3929058" cy="3286124"/>
          </a:xfrm>
          <a:prstGeom prst="rect">
            <a:avLst/>
          </a:prstGeom>
          <a:noFill/>
        </p:spPr>
      </p:pic>
      <p:pic>
        <p:nvPicPr>
          <p:cNvPr id="40963" name="Picture 3" descr="D:\Документы\2019 год\бюджет для граждан исполнение 2018 год\соц пол 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369102">
            <a:off x="96543" y="150009"/>
            <a:ext cx="4572000" cy="30305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Заголовок 6"/>
          <p:cNvSpPr>
            <a:spLocks noGrp="1"/>
          </p:cNvSpPr>
          <p:nvPr>
            <p:ph type="title" idx="4294967295"/>
          </p:nvPr>
        </p:nvSpPr>
        <p:spPr>
          <a:xfrm>
            <a:off x="4000496" y="0"/>
            <a:ext cx="5143504" cy="6858000"/>
          </a:xfrm>
        </p:spPr>
        <p:txBody>
          <a:bodyPr/>
          <a:lstStyle/>
          <a:p>
            <a:pPr algn="l"/>
            <a:r>
              <a:rPr lang="ru-RU" altLang="ru-RU" sz="2200" b="1" dirty="0">
                <a:solidFill>
                  <a:schemeClr val="accent4">
                    <a:lumMod val="50000"/>
                  </a:schemeClr>
                </a:solidFill>
                <a:latin typeface="Times New Roman" panose="02020603050405020304" pitchFamily="18" charset="0"/>
                <a:cs typeface="Times New Roman" panose="02020603050405020304" pitchFamily="18" charset="0"/>
              </a:rPr>
              <a:t>Расходы по  разделу  Социальная политика  </a:t>
            </a:r>
            <a:r>
              <a:rPr lang="ru-RU" altLang="ru-RU" sz="2200" b="1" dirty="0" smtClean="0">
                <a:solidFill>
                  <a:schemeClr val="accent4">
                    <a:lumMod val="50000"/>
                  </a:schemeClr>
                </a:solidFill>
                <a:latin typeface="Times New Roman" panose="02020603050405020304" pitchFamily="18" charset="0"/>
                <a:cs typeface="Times New Roman" panose="02020603050405020304" pitchFamily="18" charset="0"/>
              </a:rPr>
              <a:t>за 2020 год составили 19755,9 тыс.руб</a:t>
            </a:r>
            <a:r>
              <a:rPr lang="ru-RU" altLang="ru-RU" sz="2200" b="1" dirty="0">
                <a:solidFill>
                  <a:schemeClr val="accent4">
                    <a:lumMod val="50000"/>
                  </a:schemeClr>
                </a:solidFill>
                <a:latin typeface="Times New Roman" panose="02020603050405020304" pitchFamily="18" charset="0"/>
                <a:cs typeface="Times New Roman" panose="02020603050405020304" pitchFamily="18" charset="0"/>
              </a:rPr>
              <a:t>., или </a:t>
            </a:r>
            <a:r>
              <a:rPr lang="ru-RU" altLang="ru-RU" sz="2200" b="1" dirty="0" smtClean="0">
                <a:solidFill>
                  <a:schemeClr val="accent4">
                    <a:lumMod val="50000"/>
                  </a:schemeClr>
                </a:solidFill>
                <a:latin typeface="Times New Roman" panose="02020603050405020304" pitchFamily="18" charset="0"/>
                <a:cs typeface="Times New Roman" panose="02020603050405020304" pitchFamily="18" charset="0"/>
              </a:rPr>
              <a:t>87,3% </a:t>
            </a:r>
            <a:r>
              <a:rPr lang="ru-RU" altLang="ru-RU" sz="2200" b="1" dirty="0">
                <a:solidFill>
                  <a:schemeClr val="accent4">
                    <a:lumMod val="50000"/>
                  </a:schemeClr>
                </a:solidFill>
                <a:latin typeface="Times New Roman" panose="02020603050405020304" pitchFamily="18" charset="0"/>
                <a:cs typeface="Times New Roman" panose="02020603050405020304" pitchFamily="18" charset="0"/>
              </a:rPr>
              <a:t>к уточненным бюджетным назначениям. Расходы </a:t>
            </a:r>
            <a:r>
              <a:rPr lang="ru-RU" altLang="ru-RU" sz="2200" b="1" dirty="0" smtClean="0">
                <a:solidFill>
                  <a:schemeClr val="accent4">
                    <a:lumMod val="50000"/>
                  </a:schemeClr>
                </a:solidFill>
                <a:latin typeface="Times New Roman" panose="02020603050405020304" pitchFamily="18" charset="0"/>
                <a:cs typeface="Times New Roman" panose="02020603050405020304" pitchFamily="18" charset="0"/>
              </a:rPr>
              <a:t> направлены на </a:t>
            </a:r>
            <a:r>
              <a:rPr lang="ru-RU" altLang="ru-RU" sz="2200" b="1" dirty="0">
                <a:solidFill>
                  <a:schemeClr val="accent4">
                    <a:lumMod val="50000"/>
                  </a:schemeClr>
                </a:solidFill>
                <a:latin typeface="Times New Roman" panose="02020603050405020304" pitchFamily="18" charset="0"/>
                <a:cs typeface="Times New Roman" panose="02020603050405020304" pitchFamily="18" charset="0"/>
              </a:rPr>
              <a:t>социальную поддержку, содержание ребенка в семье опекуна, выплаты приемным, патронатным  семьям; выплаты и содержание детей с ограниченными возможностями; </a:t>
            </a:r>
            <a:r>
              <a:rPr lang="ru-RU" altLang="ru-RU" sz="2200" b="1" dirty="0" smtClean="0">
                <a:solidFill>
                  <a:schemeClr val="accent4">
                    <a:lumMod val="50000"/>
                  </a:schemeClr>
                </a:solidFill>
                <a:latin typeface="Times New Roman" panose="02020603050405020304" pitchFamily="18" charset="0"/>
                <a:cs typeface="Times New Roman" panose="02020603050405020304" pitchFamily="18" charset="0"/>
              </a:rPr>
              <a:t>компенсация </a:t>
            </a:r>
            <a:r>
              <a:rPr lang="ru-RU" altLang="ru-RU" sz="2200" b="1" dirty="0">
                <a:solidFill>
                  <a:schemeClr val="accent4">
                    <a:lumMod val="50000"/>
                  </a:schemeClr>
                </a:solidFill>
                <a:latin typeface="Times New Roman" panose="02020603050405020304" pitchFamily="18" charset="0"/>
                <a:cs typeface="Times New Roman" panose="02020603050405020304" pitchFamily="18" charset="0"/>
              </a:rPr>
              <a:t>части платы, взимаемой с родителей за присмотр и уход за детьми, осваивающими образовательные программы дошкольного образования; социальное  пенсионное обеспечение и иные выплаты. По сравнению с </a:t>
            </a:r>
            <a:r>
              <a:rPr lang="ru-RU" altLang="ru-RU" sz="2200" b="1" dirty="0" smtClean="0">
                <a:solidFill>
                  <a:schemeClr val="accent4">
                    <a:lumMod val="50000"/>
                  </a:schemeClr>
                </a:solidFill>
                <a:latin typeface="Times New Roman" panose="02020603050405020304" pitchFamily="18" charset="0"/>
                <a:cs typeface="Times New Roman" panose="02020603050405020304" pitchFamily="18" charset="0"/>
              </a:rPr>
              <a:t>2019 </a:t>
            </a:r>
            <a:r>
              <a:rPr lang="ru-RU" altLang="ru-RU" sz="2200" b="1" dirty="0">
                <a:solidFill>
                  <a:schemeClr val="accent4">
                    <a:lumMod val="50000"/>
                  </a:schemeClr>
                </a:solidFill>
                <a:latin typeface="Times New Roman" panose="02020603050405020304" pitchFamily="18" charset="0"/>
                <a:cs typeface="Times New Roman" panose="02020603050405020304" pitchFamily="18" charset="0"/>
              </a:rPr>
              <a:t>годом расходы </a:t>
            </a:r>
            <a:r>
              <a:rPr lang="ru-RU" altLang="ru-RU" sz="2200" b="1" dirty="0" smtClean="0">
                <a:solidFill>
                  <a:schemeClr val="accent4">
                    <a:lumMod val="50000"/>
                  </a:schemeClr>
                </a:solidFill>
                <a:latin typeface="Times New Roman" panose="02020603050405020304" pitchFamily="18" charset="0"/>
                <a:cs typeface="Times New Roman" panose="02020603050405020304" pitchFamily="18" charset="0"/>
              </a:rPr>
              <a:t>уменьшились на 11,1тыс.руб</a:t>
            </a:r>
            <a:r>
              <a:rPr lang="ru-RU" altLang="ru-RU" sz="2200" b="1" dirty="0">
                <a:solidFill>
                  <a:schemeClr val="accent4">
                    <a:lumMod val="50000"/>
                  </a:schemeClr>
                </a:solidFill>
                <a:latin typeface="Times New Roman" panose="02020603050405020304" pitchFamily="18" charset="0"/>
                <a:cs typeface="Times New Roman" panose="02020603050405020304" pitchFamily="18" charset="0"/>
              </a:rPr>
              <a:t>.</a:t>
            </a:r>
            <a:r>
              <a:rPr lang="ru-RU" altLang="ru-RU" sz="2400" b="1" dirty="0">
                <a:solidFill>
                  <a:schemeClr val="accent4">
                    <a:lumMod val="50000"/>
                  </a:schemeClr>
                </a:solidFill>
                <a:latin typeface="Times New Roman" panose="02020603050405020304" pitchFamily="18" charset="0"/>
                <a:cs typeface="Times New Roman" panose="02020603050405020304" pitchFamily="18" charset="0"/>
              </a:rPr>
              <a:t/>
            </a:r>
            <a:br>
              <a:rPr lang="ru-RU" altLang="ru-RU" sz="2400" b="1" dirty="0">
                <a:solidFill>
                  <a:schemeClr val="accent4">
                    <a:lumMod val="50000"/>
                  </a:schemeClr>
                </a:solidFill>
                <a:latin typeface="Times New Roman" panose="02020603050405020304" pitchFamily="18" charset="0"/>
                <a:cs typeface="Times New Roman" panose="02020603050405020304" pitchFamily="18" charset="0"/>
              </a:rPr>
            </a:br>
            <a:endParaRPr lang="ru-RU" altLang="ru-RU" sz="24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051" name="Picture 3" descr="D:\Общая\Бюджет для граждан мой\Картинки 2021\bacab44c96b64250ef61b2d2dcc21b9c_big.png"/>
          <p:cNvPicPr>
            <a:picLocks noChangeAspect="1" noChangeArrowheads="1"/>
          </p:cNvPicPr>
          <p:nvPr/>
        </p:nvPicPr>
        <p:blipFill>
          <a:blip r:embed="rId3" cstate="print"/>
          <a:srcRect/>
          <a:stretch>
            <a:fillRect/>
          </a:stretch>
        </p:blipFill>
        <p:spPr bwMode="auto">
          <a:xfrm rot="298975">
            <a:off x="4066101" y="3305122"/>
            <a:ext cx="4643438" cy="3357562"/>
          </a:xfrm>
          <a:prstGeom prst="rect">
            <a:avLst/>
          </a:prstGeom>
          <a:noFill/>
        </p:spPr>
      </p:pic>
      <p:pic>
        <p:nvPicPr>
          <p:cNvPr id="2050" name="Picture 2" descr="D:\Общая\Бюджет для граждан мой\Картинки 2021\229852-Royalty-Frar.png"/>
          <p:cNvPicPr>
            <a:picLocks noChangeAspect="1" noChangeArrowheads="1"/>
          </p:cNvPicPr>
          <p:nvPr/>
        </p:nvPicPr>
        <p:blipFill>
          <a:blip r:embed="rId4" cstate="print"/>
          <a:srcRect/>
          <a:stretch>
            <a:fillRect/>
          </a:stretch>
        </p:blipFill>
        <p:spPr bwMode="auto">
          <a:xfrm>
            <a:off x="1142976" y="3809994"/>
            <a:ext cx="2560325" cy="3048006"/>
          </a:xfrm>
          <a:prstGeom prst="rect">
            <a:avLst/>
          </a:prstGeom>
          <a:noFill/>
        </p:spPr>
      </p:pic>
      <p:sp>
        <p:nvSpPr>
          <p:cNvPr id="41987" name="Заголовок 1"/>
          <p:cNvSpPr>
            <a:spLocks noGrp="1"/>
          </p:cNvSpPr>
          <p:nvPr>
            <p:ph type="title"/>
          </p:nvPr>
        </p:nvSpPr>
        <p:spPr>
          <a:xfrm>
            <a:off x="0" y="0"/>
            <a:ext cx="9144000" cy="857250"/>
          </a:xfrm>
        </p:spPr>
        <p:txBody>
          <a:bodyPr/>
          <a:lstStyle/>
          <a:p>
            <a:r>
              <a:rPr lang="ru-RU" altLang="ru-RU" sz="2800" b="1" dirty="0" smtClean="0">
                <a:solidFill>
                  <a:srgbClr val="800000"/>
                </a:solidFill>
                <a:latin typeface="Times New Roman" pitchFamily="18" charset="0"/>
                <a:cs typeface="Times New Roman" pitchFamily="18" charset="0"/>
              </a:rPr>
              <a:t>Расходы по разделу «Физическая культура и спорт»</a:t>
            </a:r>
          </a:p>
        </p:txBody>
      </p:sp>
      <p:sp>
        <p:nvSpPr>
          <p:cNvPr id="41988" name="Содержимое 4"/>
          <p:cNvSpPr>
            <a:spLocks noGrp="1"/>
          </p:cNvSpPr>
          <p:nvPr>
            <p:ph idx="1"/>
          </p:nvPr>
        </p:nvSpPr>
        <p:spPr>
          <a:xfrm>
            <a:off x="214282" y="642918"/>
            <a:ext cx="8786874" cy="6072229"/>
          </a:xfrm>
        </p:spPr>
        <p:txBody>
          <a:bodyPr/>
          <a:lstStyle/>
          <a:p>
            <a:pPr marL="0" indent="0">
              <a:buFont typeface="Arial" panose="020B0604020202020204" pitchFamily="34" charset="0"/>
              <a:buNone/>
            </a:pPr>
            <a:r>
              <a:rPr lang="ru-RU" altLang="ru-RU" sz="2400" b="1" dirty="0" smtClean="0">
                <a:solidFill>
                  <a:srgbClr val="002060"/>
                </a:solidFill>
                <a:latin typeface="Times New Roman" panose="02020603050405020304" pitchFamily="18" charset="0"/>
                <a:cs typeface="Times New Roman" panose="02020603050405020304" pitchFamily="18" charset="0"/>
              </a:rPr>
              <a:t>Расходы на развитие физической культуры и спорта составили 10733,3 тыс.руб., или 99,7% к уточненным бюджетным назначениям.,  в том числе за счет бюджета Забайкальского края  9761,0 тыс.руб. Мероприятия проведены в рамках муниципальной и государственной  программы, приобретено оборудование, монтаж, установка тренажеров.   По сравнению с прошлым годом расходы по данному разделу увеличились на 5414,0 тыс.руб.</a:t>
            </a:r>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0" y="0"/>
            <a:ext cx="9001125" cy="1643050"/>
          </a:xfrm>
        </p:spPr>
        <p:txBody>
          <a:bodyPr/>
          <a:lstStyle/>
          <a:p>
            <a:r>
              <a:rPr lang="ru-RU" altLang="ru-RU" sz="2800" b="1" dirty="0" smtClean="0">
                <a:solidFill>
                  <a:srgbClr val="800000"/>
                </a:solidFill>
                <a:latin typeface="Times New Roman" pitchFamily="18" charset="0"/>
                <a:cs typeface="Times New Roman" pitchFamily="18" charset="0"/>
              </a:rPr>
              <a:t>Межбюджетные трансферты</a:t>
            </a:r>
            <a:r>
              <a:rPr lang="ru-RU" altLang="ru-RU" sz="2400" dirty="0" smtClean="0">
                <a:solidFill>
                  <a:srgbClr val="006600"/>
                </a:solidFill>
                <a:latin typeface="Times New Roman" panose="02020603050405020304" pitchFamily="18" charset="0"/>
                <a:cs typeface="Times New Roman" panose="02020603050405020304" pitchFamily="18" charset="0"/>
              </a:rPr>
              <a:t/>
            </a:r>
            <a:br>
              <a:rPr lang="ru-RU" altLang="ru-RU" sz="2400" dirty="0" smtClean="0">
                <a:solidFill>
                  <a:srgbClr val="006600"/>
                </a:solidFill>
                <a:latin typeface="Times New Roman" panose="02020603050405020304" pitchFamily="18" charset="0"/>
                <a:cs typeface="Times New Roman" panose="02020603050405020304" pitchFamily="18" charset="0"/>
              </a:rPr>
            </a:br>
            <a:r>
              <a:rPr lang="ru-RU" altLang="ru-RU" sz="2000" b="1" dirty="0" smtClean="0">
                <a:solidFill>
                  <a:srgbClr val="002060"/>
                </a:solidFill>
                <a:latin typeface="Times New Roman" panose="02020603050405020304" pitchFamily="18" charset="0"/>
                <a:cs typeface="Times New Roman" panose="02020603050405020304" pitchFamily="18" charset="0"/>
              </a:rPr>
              <a:t>Расходы по данному разделу составили  30700,5тыс.руб., или 100% к уточненным бюджетным назначениям. По сравнению с 2019 годом расходы увеличились  на 846,0 тыс.руб.</a:t>
            </a:r>
            <a:endParaRPr lang="ru-RU" altLang="ru-RU" sz="2000" dirty="0" smtClean="0">
              <a:solidFill>
                <a:srgbClr val="002060"/>
              </a:solidFill>
              <a:latin typeface="Times New Roman" panose="02020603050405020304" pitchFamily="18" charset="0"/>
              <a:cs typeface="Times New Roman" panose="02020603050405020304" pitchFamily="18" charset="0"/>
            </a:endParaRPr>
          </a:p>
        </p:txBody>
      </p:sp>
      <p:graphicFrame>
        <p:nvGraphicFramePr>
          <p:cNvPr id="2" name="Содержимое 5"/>
          <p:cNvGraphicFramePr>
            <a:graphicFrameLocks noGrp="1"/>
          </p:cNvGraphicFramePr>
          <p:nvPr>
            <p:ph sz="half" idx="1"/>
            <p:extLst>
              <p:ext uri="{D42A27DB-BD31-4B8C-83A1-F6EECF244321}">
                <p14:modId xmlns:p14="http://schemas.microsoft.com/office/powerpoint/2010/main" xmlns="" val="148479139"/>
              </p:ext>
            </p:extLst>
          </p:nvPr>
        </p:nvGraphicFramePr>
        <p:xfrm>
          <a:off x="4699000" y="1357299"/>
          <a:ext cx="4394200" cy="5500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Содержимое 6"/>
          <p:cNvGraphicFramePr>
            <a:graphicFrameLocks noGrp="1"/>
          </p:cNvGraphicFramePr>
          <p:nvPr>
            <p:ph sz="half" idx="2"/>
            <p:extLst>
              <p:ext uri="{D42A27DB-BD31-4B8C-83A1-F6EECF244321}">
                <p14:modId xmlns:p14="http://schemas.microsoft.com/office/powerpoint/2010/main" xmlns="" val="2651665849"/>
              </p:ext>
            </p:extLst>
          </p:nvPr>
        </p:nvGraphicFramePr>
        <p:xfrm>
          <a:off x="1" y="1357298"/>
          <a:ext cx="4445000" cy="55007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1" name="Заголовок 4"/>
          <p:cNvSpPr>
            <a:spLocks noGrp="1"/>
          </p:cNvSpPr>
          <p:nvPr>
            <p:ph type="title"/>
          </p:nvPr>
        </p:nvSpPr>
        <p:spPr>
          <a:xfrm>
            <a:off x="0" y="0"/>
            <a:ext cx="9144000" cy="714375"/>
          </a:xfrm>
        </p:spPr>
        <p:txBody>
          <a:bodyPr/>
          <a:lstStyle/>
          <a:p>
            <a:pPr>
              <a:defRPr/>
            </a:pPr>
            <a: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a:t>
            </a:r>
          </a:p>
        </p:txBody>
      </p:sp>
      <p:sp>
        <p:nvSpPr>
          <p:cNvPr id="12293" name="Содержимое 5"/>
          <p:cNvSpPr>
            <a:spLocks noGrp="1"/>
          </p:cNvSpPr>
          <p:nvPr>
            <p:ph sz="half" idx="1"/>
          </p:nvPr>
        </p:nvSpPr>
        <p:spPr>
          <a:xfrm>
            <a:off x="0" y="928669"/>
            <a:ext cx="4857751" cy="5929331"/>
          </a:xfrm>
        </p:spPr>
        <p:txBody>
          <a:bodyPr/>
          <a:lstStyle/>
          <a:p>
            <a:pPr marL="0" indent="0">
              <a:buFont typeface="Arial" charset="0"/>
              <a:buNone/>
              <a:defRPr/>
            </a:pPr>
            <a:r>
              <a:rPr lang="ru-RU" sz="2000" b="1" dirty="0" smtClean="0">
                <a:solidFill>
                  <a:schemeClr val="accent1">
                    <a:lumMod val="50000"/>
                  </a:schemeClr>
                </a:solidFill>
                <a:latin typeface="Times New Roman" pitchFamily="18" charset="0"/>
                <a:cs typeface="Times New Roman" pitchFamily="18" charset="0"/>
              </a:rPr>
              <a:t>Муниципальный долг возникает в силу    осуществления заимствований. Заимствования необходимы для:</a:t>
            </a:r>
          </a:p>
          <a:p>
            <a:pPr>
              <a:buFont typeface="Arial" charset="0"/>
              <a:buChar char="•"/>
              <a:defRPr/>
            </a:pPr>
            <a:r>
              <a:rPr lang="ru-RU" sz="2000" b="1" dirty="0" smtClean="0">
                <a:solidFill>
                  <a:schemeClr val="accent1">
                    <a:lumMod val="50000"/>
                  </a:schemeClr>
                </a:solidFill>
                <a:latin typeface="Times New Roman" pitchFamily="18" charset="0"/>
                <a:cs typeface="Times New Roman" pitchFamily="18" charset="0"/>
              </a:rPr>
              <a:t>Погашения долговых обязательств</a:t>
            </a:r>
          </a:p>
          <a:p>
            <a:pPr>
              <a:buFont typeface="Arial" charset="0"/>
              <a:buChar char="•"/>
              <a:defRPr/>
            </a:pPr>
            <a:r>
              <a:rPr lang="ru-RU" sz="2000" b="1" dirty="0" smtClean="0">
                <a:solidFill>
                  <a:schemeClr val="accent1">
                    <a:lumMod val="50000"/>
                  </a:schemeClr>
                </a:solidFill>
                <a:latin typeface="Times New Roman" pitchFamily="18" charset="0"/>
                <a:cs typeface="Times New Roman" pitchFamily="18" charset="0"/>
              </a:rPr>
              <a:t>Финансирования дефицита бюджета</a:t>
            </a:r>
          </a:p>
          <a:p>
            <a:pPr marL="0" indent="0">
              <a:buNone/>
              <a:defRPr/>
            </a:pPr>
            <a:r>
              <a:rPr lang="ru-RU" sz="2000" b="1" dirty="0" smtClean="0">
                <a:solidFill>
                  <a:schemeClr val="accent1">
                    <a:lumMod val="50000"/>
                  </a:schemeClr>
                </a:solidFill>
                <a:latin typeface="Times New Roman" pitchFamily="18" charset="0"/>
                <a:cs typeface="Times New Roman" pitchFamily="18" charset="0"/>
              </a:rPr>
              <a:t>Заимствования подлежат учету в долговой книге района</a:t>
            </a:r>
          </a:p>
          <a:p>
            <a:pPr marL="0" indent="0">
              <a:buNone/>
              <a:defRPr/>
            </a:pPr>
            <a:endParaRPr lang="ru-RU" sz="2000" b="1" dirty="0" smtClean="0">
              <a:solidFill>
                <a:schemeClr val="bg2">
                  <a:lumMod val="10000"/>
                </a:schemeClr>
              </a:solidFill>
              <a:latin typeface="Times New Roman" pitchFamily="18" charset="0"/>
              <a:cs typeface="Times New Roman" pitchFamily="18" charset="0"/>
            </a:endParaRPr>
          </a:p>
          <a:p>
            <a:pPr marL="0" indent="0">
              <a:buNone/>
              <a:defRPr/>
            </a:pPr>
            <a:r>
              <a:rPr lang="ru-RU" sz="2000" b="1" dirty="0" smtClean="0">
                <a:solidFill>
                  <a:schemeClr val="accent1">
                    <a:lumMod val="50000"/>
                  </a:schemeClr>
                </a:solidFill>
                <a:latin typeface="Times New Roman" pitchFamily="18" charset="0"/>
                <a:cs typeface="Times New Roman" pitchFamily="18" charset="0"/>
              </a:rPr>
              <a:t>В 2020 году бюджетный  кредит предоставленный из бюджета Забайкальского края бюджету муниципального района «</a:t>
            </a:r>
            <a:r>
              <a:rPr lang="ru-RU" sz="2000" b="1" dirty="0" err="1" smtClean="0">
                <a:solidFill>
                  <a:schemeClr val="accent1">
                    <a:lumMod val="50000"/>
                  </a:schemeClr>
                </a:solidFill>
                <a:latin typeface="Times New Roman" pitchFamily="18" charset="0"/>
                <a:cs typeface="Times New Roman" pitchFamily="18" charset="0"/>
              </a:rPr>
              <a:t>Могочинский</a:t>
            </a:r>
            <a:r>
              <a:rPr lang="ru-RU" sz="2000" b="1" dirty="0" smtClean="0">
                <a:solidFill>
                  <a:schemeClr val="accent1">
                    <a:lumMod val="50000"/>
                  </a:schemeClr>
                </a:solidFill>
                <a:latin typeface="Times New Roman" pitchFamily="18" charset="0"/>
                <a:cs typeface="Times New Roman" pitchFamily="18" charset="0"/>
              </a:rPr>
              <a:t> район» погашен в сумме  16425,5 тыс.руб. По состоянию на 01.01.2021 год задолженности по долговым обязательствам нет.</a:t>
            </a:r>
          </a:p>
          <a:p>
            <a:pPr>
              <a:buFont typeface="Arial" charset="0"/>
              <a:buChar char="•"/>
              <a:defRPr/>
            </a:pPr>
            <a:endParaRPr lang="ru-RU" sz="2400" b="1" dirty="0" smtClean="0">
              <a:latin typeface="Times New Roman" pitchFamily="18" charset="0"/>
              <a:cs typeface="Times New Roman" pitchFamily="18" charset="0"/>
            </a:endParaRPr>
          </a:p>
          <a:p>
            <a:pPr>
              <a:buFont typeface="Arial" charset="0"/>
              <a:buNone/>
              <a:defRPr/>
            </a:pPr>
            <a:endParaRPr lang="ru-RU" dirty="0" smtClean="0">
              <a:latin typeface="Arial Black" pitchFamily="34" charset="0"/>
            </a:endParaRPr>
          </a:p>
        </p:txBody>
      </p:sp>
      <p:graphicFrame>
        <p:nvGraphicFramePr>
          <p:cNvPr id="2" name="Содержимое 7"/>
          <p:cNvGraphicFramePr>
            <a:graphicFrameLocks noGrp="1"/>
          </p:cNvGraphicFramePr>
          <p:nvPr>
            <p:ph sz="half" idx="2"/>
          </p:nvPr>
        </p:nvGraphicFramePr>
        <p:xfrm>
          <a:off x="4622800" y="693738"/>
          <a:ext cx="4470400" cy="5184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214290"/>
            <a:ext cx="8643998" cy="3046988"/>
          </a:xfrm>
          <a:prstGeom prst="rect">
            <a:avLst/>
          </a:prstGeom>
        </p:spPr>
        <p:txBody>
          <a:bodyPr wrap="square">
            <a:spAutoFit/>
          </a:bodyPr>
          <a:lstStyle/>
          <a:p>
            <a:r>
              <a:rPr lang="ru-RU" sz="3200" b="1" dirty="0" smtClean="0">
                <a:solidFill>
                  <a:srgbClr val="002060"/>
                </a:solidFill>
                <a:latin typeface="Times New Roman" pitchFamily="18" charset="0"/>
                <a:cs typeface="Times New Roman" pitchFamily="18" charset="0"/>
              </a:rPr>
              <a:t>ИСПОЛНЕНИЕ БЮДЖЕТА- это этап бюджетного процесса, который начинается с момента утверждения решения о бюджете представительным органом муниципального образования и продолжается в течении финансового года.</a:t>
            </a:r>
            <a:endParaRPr lang="ru-RU" sz="3200" b="1" dirty="0">
              <a:solidFill>
                <a:srgbClr val="002060"/>
              </a:solidFill>
            </a:endParaRPr>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0" y="-243408"/>
            <a:ext cx="9144000" cy="4708981"/>
          </a:xfrm>
          <a:prstGeom prst="rect">
            <a:avLst/>
          </a:prstGeom>
          <a:noFill/>
          <a:ln w="9525">
            <a:noFill/>
            <a:miter lim="800000"/>
            <a:headEnd/>
            <a:tailEnd/>
          </a:ln>
        </p:spPr>
        <p:txBody>
          <a:bodyPr wrap="square">
            <a:spAutoFit/>
          </a:bodyPr>
          <a:lstStyle/>
          <a:p>
            <a:pPr algn="ctr">
              <a:defRPr/>
            </a:pPr>
            <a:r>
              <a:rPr lang="ru-RU"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6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692696"/>
            <a:ext cx="9001125" cy="6494085"/>
          </a:xfrm>
          <a:prstGeom prst="rect">
            <a:avLst/>
          </a:prstGeom>
        </p:spPr>
        <p:txBody>
          <a:bodyPr wrap="square">
            <a:spAutoFit/>
          </a:bodyPr>
          <a:lstStyle/>
          <a:p>
            <a:pPr algn="ctr">
              <a:defRPr/>
            </a:pPr>
            <a:endPar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Бюджет для </a:t>
            </a:r>
            <a:r>
              <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граждан» </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по исполнению </a:t>
            </a:r>
            <a:r>
              <a:rPr lang="ru-RU"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бюджета района </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подготовлен</a:t>
            </a:r>
            <a:b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Комитетом по финансам администрации муниципального района «</a:t>
            </a: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Могочинский</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район»</a:t>
            </a:r>
            <a:r>
              <a:rPr lang="ru-RU"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адрес: г. Могоча, ул.Комсомольская, 13</a:t>
            </a:r>
            <a:b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Тел. 8(241) 40583, 40201, 40217</a:t>
            </a:r>
            <a:b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эл.адрес</a:t>
            </a: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kfmogocha</a:t>
            </a:r>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mail.ru</a:t>
            </a:r>
            <a:endPar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1442" name="Picture 2" descr="D:\Общая\Бюджет для граждан мой\пестротканые-ю-и-си-я-на-круг-ом-сто-е-34303572.jpg"/>
          <p:cNvPicPr>
            <a:picLocks noGrp="1" noChangeAspect="1" noChangeArrowheads="1"/>
          </p:cNvPicPr>
          <p:nvPr>
            <p:ph idx="1"/>
          </p:nvPr>
        </p:nvPicPr>
        <p:blipFill>
          <a:blip r:embed="rId3" cstate="print"/>
          <a:srcRect/>
          <a:stretch>
            <a:fillRect/>
          </a:stretch>
        </p:blipFill>
        <p:spPr bwMode="auto">
          <a:xfrm>
            <a:off x="5357818" y="3857628"/>
            <a:ext cx="3786182" cy="3000372"/>
          </a:xfrm>
          <a:prstGeom prst="rect">
            <a:avLst/>
          </a:prstGeom>
          <a:noFill/>
        </p:spPr>
      </p:pic>
      <p:pic>
        <p:nvPicPr>
          <p:cNvPr id="19459" name="Picture 2" descr="D:\Документы\2019 год\бюджет для граждан исполнение 2018 год\17eeeedd-e5c7-4aa6-b5ff-98b50d3629f8.jpg"/>
          <p:cNvPicPr>
            <a:picLocks noChangeAspect="1" noChangeArrowheads="1"/>
          </p:cNvPicPr>
          <p:nvPr/>
        </p:nvPicPr>
        <p:blipFill>
          <a:blip r:embed="rId4" cstate="print"/>
          <a:srcRect/>
          <a:stretch>
            <a:fillRect/>
          </a:stretch>
        </p:blipFill>
        <p:spPr bwMode="auto">
          <a:xfrm>
            <a:off x="0" y="3857628"/>
            <a:ext cx="4429124" cy="3000372"/>
          </a:xfrm>
          <a:prstGeom prst="rect">
            <a:avLst/>
          </a:prstGeom>
          <a:noFill/>
          <a:ln w="9525">
            <a:noFill/>
            <a:miter lim="800000"/>
            <a:headEnd/>
            <a:tailEnd/>
          </a:ln>
        </p:spPr>
      </p:pic>
      <p:sp>
        <p:nvSpPr>
          <p:cNvPr id="2" name="Заголовок 1"/>
          <p:cNvSpPr>
            <a:spLocks noGrp="1"/>
          </p:cNvSpPr>
          <p:nvPr>
            <p:ph type="title"/>
          </p:nvPr>
        </p:nvSpPr>
        <p:spPr>
          <a:xfrm>
            <a:off x="142874" y="0"/>
            <a:ext cx="8858282" cy="4643446"/>
          </a:xfrm>
        </p:spPr>
        <p:txBody>
          <a:bodyPr/>
          <a:lstStyle/>
          <a:p>
            <a:pPr algn="l">
              <a:defRPr/>
            </a:pPr>
            <a:r>
              <a:rPr lang="ru-RU" sz="2000" b="1" dirty="0" smtClean="0">
                <a:solidFill>
                  <a:srgbClr val="002060"/>
                </a:solidFill>
                <a:latin typeface="Times New Roman" pitchFamily="18" charset="0"/>
                <a:cs typeface="Times New Roman" pitchFamily="18" charset="0"/>
              </a:rPr>
              <a:t>Результаты исполнения бюджетной политики муниципального района </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a:t>
            </a:r>
            <a:r>
              <a:rPr lang="ru-RU" sz="2000" b="1" dirty="0" err="1" smtClean="0">
                <a:solidFill>
                  <a:srgbClr val="002060"/>
                </a:solidFill>
                <a:latin typeface="Times New Roman" pitchFamily="18" charset="0"/>
                <a:cs typeface="Times New Roman" pitchFamily="18" charset="0"/>
              </a:rPr>
              <a:t>Могочинский</a:t>
            </a:r>
            <a:r>
              <a:rPr lang="ru-RU" sz="2000" b="1" dirty="0" smtClean="0">
                <a:solidFill>
                  <a:srgbClr val="002060"/>
                </a:solidFill>
                <a:latin typeface="Times New Roman" pitchFamily="18" charset="0"/>
                <a:cs typeface="Times New Roman" pitchFamily="18" charset="0"/>
              </a:rPr>
              <a:t> район»</a:t>
            </a:r>
            <a:r>
              <a:rPr lang="ru-RU" sz="1800" b="1" dirty="0" smtClean="0">
                <a:solidFill>
                  <a:srgbClr val="7030A0"/>
                </a:solidFill>
                <a:latin typeface="Times New Roman" pitchFamily="18" charset="0"/>
                <a:cs typeface="Times New Roman" pitchFamily="18" charset="0"/>
              </a:rPr>
              <a:t/>
            </a:r>
            <a:br>
              <a:rPr lang="ru-RU" sz="1800" b="1" dirty="0" smtClean="0">
                <a:solidFill>
                  <a:srgbClr val="7030A0"/>
                </a:solidFill>
                <a:latin typeface="Times New Roman" pitchFamily="18" charset="0"/>
                <a:cs typeface="Times New Roman" pitchFamily="18" charset="0"/>
              </a:rPr>
            </a:br>
            <a:r>
              <a:rPr lang="ru-RU" sz="1800" b="1" dirty="0" smtClean="0">
                <a:solidFill>
                  <a:srgbClr val="7030A0"/>
                </a:solidFill>
                <a:latin typeface="Times New Roman" pitchFamily="18" charset="0"/>
                <a:cs typeface="Times New Roman" pitchFamily="18" charset="0"/>
              </a:rPr>
              <a:t>-</a:t>
            </a:r>
            <a:r>
              <a:rPr lang="ru-RU" sz="1800" b="1" dirty="0" smtClean="0">
                <a:latin typeface="Times New Roman" pitchFamily="18" charset="0"/>
                <a:cs typeface="Times New Roman" pitchFamily="18" charset="0"/>
              </a:rPr>
              <a:t>Реализация комплекса мер, направленных на укрепление налоговой базы муниципального района;</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-Обеспечение сбалансированности и устойчивости районного бюджета;</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-Исполнение принятых расходных обязательств;</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-Повышение эффективности расходов, исходя из их максимальной эффективности, приоритетов и планируемых результатов деятельности муниципального района «</a:t>
            </a:r>
            <a:r>
              <a:rPr lang="ru-RU" sz="1800" b="1" dirty="0" err="1" smtClean="0">
                <a:latin typeface="Times New Roman" pitchFamily="18" charset="0"/>
                <a:cs typeface="Times New Roman" pitchFamily="18" charset="0"/>
              </a:rPr>
              <a:t>Могочинский</a:t>
            </a:r>
            <a:r>
              <a:rPr lang="ru-RU" sz="1800" b="1" dirty="0" smtClean="0">
                <a:latin typeface="Times New Roman" pitchFamily="18" charset="0"/>
                <a:cs typeface="Times New Roman" pitchFamily="18" charset="0"/>
              </a:rPr>
              <a:t> район»;</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-Обеспечение прозрачности и доступности бюджетной политики;</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Укрепление системы финансового контроля, повышение его роли в управлении бюджетным процессом;</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Повышение прозрачности и открытости бюджетного процесса, в рамках информационной системы «Электронный бюджет»</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5" name="Picture 3" descr="D:\Общая\Бюджет для граждан мой\Картинки 2021\kisspng-stock-photography-royalty-free-image-shutterstock-martindales-calculators-on-business-management-211-5c0248d01dcb53.1968538415436535841221.jpg"/>
          <p:cNvPicPr>
            <a:picLocks noChangeAspect="1" noChangeArrowheads="1"/>
          </p:cNvPicPr>
          <p:nvPr/>
        </p:nvPicPr>
        <p:blipFill>
          <a:blip r:embed="rId3" cstate="print"/>
          <a:srcRect/>
          <a:stretch>
            <a:fillRect/>
          </a:stretch>
        </p:blipFill>
        <p:spPr bwMode="auto">
          <a:xfrm rot="21448136">
            <a:off x="4213174" y="3284685"/>
            <a:ext cx="4858266" cy="3393449"/>
          </a:xfrm>
          <a:prstGeom prst="rect">
            <a:avLst/>
          </a:prstGeom>
          <a:noFill/>
        </p:spPr>
      </p:pic>
      <p:pic>
        <p:nvPicPr>
          <p:cNvPr id="3074" name="Picture 2" descr="D:\Общая\Бюджет для граждан мой\Картинки 2021\a7fee1671d68ba21a6d2bea7bb30ae64-1024x576.jpg"/>
          <p:cNvPicPr>
            <a:picLocks noChangeAspect="1" noChangeArrowheads="1"/>
          </p:cNvPicPr>
          <p:nvPr/>
        </p:nvPicPr>
        <p:blipFill>
          <a:blip r:embed="rId4" cstate="print"/>
          <a:srcRect/>
          <a:stretch>
            <a:fillRect/>
          </a:stretch>
        </p:blipFill>
        <p:spPr bwMode="auto">
          <a:xfrm rot="332581">
            <a:off x="5133044" y="272999"/>
            <a:ext cx="3875108" cy="3000378"/>
          </a:xfrm>
          <a:prstGeom prst="rect">
            <a:avLst/>
          </a:prstGeom>
          <a:noFill/>
        </p:spPr>
      </p:pic>
      <p:sp>
        <p:nvSpPr>
          <p:cNvPr id="12292" name="Заголовок 3"/>
          <p:cNvSpPr>
            <a:spLocks noGrp="1"/>
          </p:cNvSpPr>
          <p:nvPr>
            <p:ph type="title" idx="4294967295"/>
          </p:nvPr>
        </p:nvSpPr>
        <p:spPr>
          <a:xfrm>
            <a:off x="0" y="500042"/>
            <a:ext cx="5500694" cy="6357958"/>
          </a:xfrm>
        </p:spPr>
        <p:txBody>
          <a:bodyPr/>
          <a:lstStyle/>
          <a:p>
            <a:pPr eaLnBrk="1" hangingPunct="1"/>
            <a:r>
              <a:rPr lang="ru-RU" altLang="ru-RU" sz="1700" b="1" dirty="0" smtClean="0">
                <a:latin typeface="Times New Roman" panose="02020603050405020304" pitchFamily="18" charset="0"/>
                <a:cs typeface="Times New Roman" panose="02020603050405020304" pitchFamily="18" charset="0"/>
              </a:rPr>
              <a:t>В Решение о бюджете муниципального района «</a:t>
            </a:r>
            <a:r>
              <a:rPr lang="ru-RU" altLang="ru-RU" sz="1700" b="1" dirty="0" err="1" smtClean="0">
                <a:latin typeface="Times New Roman" panose="02020603050405020304" pitchFamily="18" charset="0"/>
                <a:cs typeface="Times New Roman" panose="02020603050405020304" pitchFamily="18" charset="0"/>
              </a:rPr>
              <a:t>Могочинский</a:t>
            </a:r>
            <a:r>
              <a:rPr lang="ru-RU" altLang="ru-RU" sz="1700" b="1" dirty="0" smtClean="0">
                <a:latin typeface="Times New Roman" panose="02020603050405020304" pitchFamily="18" charset="0"/>
                <a:cs typeface="Times New Roman" panose="02020603050405020304" pitchFamily="18" charset="0"/>
              </a:rPr>
              <a:t> район» на 2020 год и плановый период 2021 и 2022 годы № 326 от 26.12.2019г были внесены  дополнения, поправки и изменения обусловленные следующими основаниями:</a:t>
            </a:r>
            <a:br>
              <a:rPr lang="ru-RU" altLang="ru-RU" sz="1700" b="1" dirty="0" smtClean="0">
                <a:latin typeface="Times New Roman" panose="02020603050405020304" pitchFamily="18" charset="0"/>
                <a:cs typeface="Times New Roman" panose="02020603050405020304" pitchFamily="18" charset="0"/>
              </a:rPr>
            </a:br>
            <a:r>
              <a:rPr lang="ru-RU" altLang="ru-RU" sz="1700" dirty="0" smtClean="0">
                <a:latin typeface="Times New Roman" panose="02020603050405020304" pitchFamily="18" charset="0"/>
                <a:cs typeface="Times New Roman" panose="02020603050405020304" pitchFamily="18" charset="0"/>
              </a:rPr>
              <a:t/>
            </a:r>
            <a:br>
              <a:rPr lang="ru-RU" altLang="ru-RU" sz="1700" dirty="0" smtClean="0">
                <a:latin typeface="Times New Roman" panose="02020603050405020304" pitchFamily="18" charset="0"/>
                <a:cs typeface="Times New Roman" panose="02020603050405020304" pitchFamily="18" charset="0"/>
              </a:rPr>
            </a:br>
            <a:r>
              <a:rPr lang="ru-RU" altLang="ru-RU" sz="1700" i="1" dirty="0" smtClean="0">
                <a:latin typeface="Times New Roman" panose="02020603050405020304" pitchFamily="18" charset="0"/>
                <a:cs typeface="Times New Roman" panose="02020603050405020304" pitchFamily="18" charset="0"/>
              </a:rPr>
              <a:t>- </a:t>
            </a:r>
            <a:r>
              <a:rPr lang="ru-RU" altLang="ru-RU" sz="1700" b="1" dirty="0" smtClean="0">
                <a:latin typeface="Times New Roman" panose="02020603050405020304" pitchFamily="18" charset="0"/>
                <a:cs typeface="Times New Roman" panose="02020603050405020304" pitchFamily="18" charset="0"/>
              </a:rPr>
              <a:t>Корректировка бюджета  муниципального района на суммы безвозмездных поступлений, полученных из бюджета края и бюджетов поселений в течении 2020 года;</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Направление на расходы остатка средств на счете бюджета на 01.01.2020г.;</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Корректировка плановых назначений по доходам и расходам по предложениям главных администраторов доходов и главных распорядителей средств бюджета;</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Внесение изменений в муниципальные программы по предложениям разработчиков  программ.</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a:r>
            <a:br>
              <a:rPr lang="ru-RU" altLang="ru-RU" sz="1700" b="1" dirty="0" smtClean="0">
                <a:latin typeface="Times New Roman" panose="02020603050405020304" pitchFamily="18" charset="0"/>
                <a:cs typeface="Times New Roman" panose="02020603050405020304" pitchFamily="18" charset="0"/>
              </a:rPr>
            </a:br>
            <a:r>
              <a:rPr lang="ru-RU" altLang="ru-RU" sz="1700" b="1" dirty="0" smtClean="0">
                <a:latin typeface="Times New Roman" panose="02020603050405020304" pitchFamily="18" charset="0"/>
                <a:cs typeface="Times New Roman" panose="02020603050405020304" pitchFamily="18" charset="0"/>
              </a:rPr>
              <a:t>- Корректировка кодов бюджетной классификации.</a:t>
            </a:r>
            <a:r>
              <a:rPr lang="ru-RU" altLang="ru-RU" sz="2000" b="1" dirty="0" smtClean="0">
                <a:solidFill>
                  <a:srgbClr val="002060"/>
                </a:solidFill>
                <a:latin typeface="Times New Roman" panose="02020603050405020304" pitchFamily="18" charset="0"/>
                <a:cs typeface="Times New Roman" panose="02020603050405020304" pitchFamily="18" charset="0"/>
              </a:rPr>
              <a:t/>
            </a:r>
            <a:br>
              <a:rPr lang="ru-RU" altLang="ru-RU" sz="2000" b="1" dirty="0" smtClean="0">
                <a:solidFill>
                  <a:srgbClr val="002060"/>
                </a:solidFill>
                <a:latin typeface="Times New Roman" panose="02020603050405020304" pitchFamily="18" charset="0"/>
                <a:cs typeface="Times New Roman" panose="02020603050405020304" pitchFamily="18" charset="0"/>
              </a:rPr>
            </a:br>
            <a:endParaRPr lang="ru-RU" altLang="ru-RU" sz="2000"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Общая\Бюджет для граждан мой\Картинки 2021\depositphotos_77161001-stock-photo-stack-of-gold-coins-with.jpg"/>
          <p:cNvPicPr>
            <a:picLocks noChangeAspect="1" noChangeArrowheads="1"/>
          </p:cNvPicPr>
          <p:nvPr/>
        </p:nvPicPr>
        <p:blipFill>
          <a:blip r:embed="rId2" cstate="print"/>
          <a:srcRect/>
          <a:stretch>
            <a:fillRect/>
          </a:stretch>
        </p:blipFill>
        <p:spPr bwMode="auto">
          <a:xfrm>
            <a:off x="0" y="381000"/>
            <a:ext cx="5143504" cy="6096000"/>
          </a:xfrm>
          <a:prstGeom prst="rect">
            <a:avLst/>
          </a:prstGeom>
          <a:noFill/>
        </p:spPr>
      </p:pic>
      <p:sp>
        <p:nvSpPr>
          <p:cNvPr id="4097" name="Rectangle 1"/>
          <p:cNvSpPr>
            <a:spLocks noChangeArrowheads="1"/>
          </p:cNvSpPr>
          <p:nvPr/>
        </p:nvSpPr>
        <p:spPr bwMode="auto">
          <a:xfrm>
            <a:off x="4572000" y="247881"/>
            <a:ext cx="442915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ctr"/>
            <a:r>
              <a:rPr kumimoji="0" lang="ru-RU" sz="22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В результате внесенных изменений и дополнений в бюджет муниципального района «</a:t>
            </a:r>
            <a:r>
              <a:rPr kumimoji="0" lang="ru-RU" sz="2200" b="1" i="0" u="none" strike="noStrike" cap="none" normalizeH="0" baseline="0" dirty="0" err="1" smtClean="0">
                <a:ln>
                  <a:noFill/>
                </a:ln>
                <a:solidFill>
                  <a:srgbClr val="003300"/>
                </a:solidFill>
                <a:effectLst/>
                <a:latin typeface="Times New Roman" pitchFamily="18" charset="0"/>
                <a:ea typeface="Calibri" pitchFamily="34" charset="0"/>
                <a:cs typeface="Times New Roman" pitchFamily="18" charset="0"/>
              </a:rPr>
              <a:t>Могочинский</a:t>
            </a:r>
            <a:r>
              <a:rPr kumimoji="0" lang="ru-RU" sz="22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 район»</a:t>
            </a:r>
            <a:r>
              <a:rPr lang="ru-RU" sz="2200" b="1" dirty="0" smtClean="0">
                <a:solidFill>
                  <a:srgbClr val="003300"/>
                </a:solidFill>
                <a:latin typeface="Times New Roman" pitchFamily="18" charset="0"/>
                <a:ea typeface="Calibri" pitchFamily="34" charset="0"/>
                <a:cs typeface="Times New Roman" pitchFamily="18" charset="0"/>
              </a:rPr>
              <a:t> по сравнению с первоначальными значениями</a:t>
            </a:r>
            <a:r>
              <a:rPr kumimoji="0" lang="ru-RU" sz="22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 доходная часть бюджета муниципального района увеличилась на 240491,5 тыс.руб., в том за счет безвозмездных поступлений на 210781,1 тыс.руб.</a:t>
            </a:r>
            <a:r>
              <a:rPr kumimoji="0" lang="ru-RU" sz="2200" b="1" i="0" u="none" strike="noStrike" cap="none" normalizeH="0" dirty="0" smtClean="0">
                <a:ln>
                  <a:noFill/>
                </a:ln>
                <a:solidFill>
                  <a:srgbClr val="003300"/>
                </a:solidFill>
                <a:effectLst/>
                <a:latin typeface="Times New Roman" pitchFamily="18" charset="0"/>
                <a:ea typeface="Calibri" pitchFamily="34" charset="0"/>
                <a:cs typeface="Times New Roman" pitchFamily="18" charset="0"/>
              </a:rPr>
              <a:t> </a:t>
            </a:r>
          </a:p>
          <a:p>
            <a:pPr lvl="0" indent="449263" algn="ctr"/>
            <a:r>
              <a:rPr kumimoji="0" lang="ru-RU" sz="2200" b="1" i="0" u="none" strike="noStrike" cap="none" normalizeH="0" dirty="0" smtClean="0">
                <a:ln>
                  <a:noFill/>
                </a:ln>
                <a:solidFill>
                  <a:srgbClr val="003300"/>
                </a:solidFill>
                <a:effectLst/>
                <a:latin typeface="Times New Roman" pitchFamily="18" charset="0"/>
                <a:ea typeface="Calibri" pitchFamily="34" charset="0"/>
                <a:cs typeface="Times New Roman" pitchFamily="18" charset="0"/>
              </a:rPr>
              <a:t>Р</a:t>
            </a:r>
            <a:r>
              <a:rPr kumimoji="0" lang="ru-RU" sz="2200" b="1"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асходная часть бюджета муниципального района увеличилась на 264984,2 тыс.руб., в том</a:t>
            </a:r>
            <a:r>
              <a:rPr kumimoji="0" lang="ru-RU" sz="2200" b="1" i="0" u="none" strike="noStrike" cap="none" normalizeH="0" dirty="0" smtClean="0">
                <a:ln>
                  <a:noFill/>
                </a:ln>
                <a:solidFill>
                  <a:srgbClr val="003300"/>
                </a:solidFill>
                <a:effectLst/>
                <a:latin typeface="Times New Roman" pitchFamily="18" charset="0"/>
                <a:ea typeface="Calibri" pitchFamily="34" charset="0"/>
                <a:cs typeface="Times New Roman" pitchFamily="18" charset="0"/>
              </a:rPr>
              <a:t> числе за счет остатка </a:t>
            </a:r>
            <a:r>
              <a:rPr lang="ru-RU" sz="2200" b="1" dirty="0" smtClean="0">
                <a:solidFill>
                  <a:srgbClr val="003300"/>
                </a:solidFill>
                <a:latin typeface="Times New Roman" pitchFamily="18" charset="0"/>
                <a:ea typeface="Calibri" pitchFamily="34" charset="0"/>
                <a:cs typeface="Times New Roman" pitchFamily="18" charset="0"/>
              </a:rPr>
              <a:t> денежных средств, сложившегося на 01.01.2020г.,  в сумме 24042,7 тыс.руб.</a:t>
            </a:r>
            <a:endParaRPr kumimoji="0" lang="ru-RU" sz="2200" b="1" i="0" u="none" strike="noStrike" cap="none" normalizeH="0" baseline="0" dirty="0" smtClean="0">
              <a:ln>
                <a:noFill/>
              </a:ln>
              <a:solidFill>
                <a:srgbClr val="003300"/>
              </a:solidFill>
              <a:effectLst/>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2468" name="Picture 4" descr="D:\Общая\Бюджет для граждан мой\Картинки 2021\image002.png"/>
          <p:cNvPicPr>
            <a:picLocks noChangeAspect="1" noChangeArrowheads="1"/>
          </p:cNvPicPr>
          <p:nvPr/>
        </p:nvPicPr>
        <p:blipFill>
          <a:blip r:embed="rId3" cstate="print"/>
          <a:srcRect/>
          <a:stretch>
            <a:fillRect/>
          </a:stretch>
        </p:blipFill>
        <p:spPr bwMode="auto">
          <a:xfrm>
            <a:off x="928662" y="4786322"/>
            <a:ext cx="7286676" cy="2071678"/>
          </a:xfrm>
          <a:prstGeom prst="rect">
            <a:avLst/>
          </a:prstGeom>
          <a:noFill/>
        </p:spPr>
      </p:pic>
      <p:sp>
        <p:nvSpPr>
          <p:cNvPr id="21506" name="Заголовок 4"/>
          <p:cNvSpPr>
            <a:spLocks noGrp="1"/>
          </p:cNvSpPr>
          <p:nvPr>
            <p:ph type="title" idx="4294967295"/>
          </p:nvPr>
        </p:nvSpPr>
        <p:spPr>
          <a:xfrm>
            <a:off x="142844" y="1"/>
            <a:ext cx="9001156" cy="5214950"/>
          </a:xfrm>
        </p:spPr>
        <p:txBody>
          <a:bodyPr/>
          <a:lstStyle/>
          <a:p>
            <a:pPr algn="l"/>
            <a:r>
              <a:rPr lang="ru-RU" sz="1800" b="1" dirty="0" smtClean="0">
                <a:solidFill>
                  <a:srgbClr val="336600"/>
                </a:solidFill>
                <a:latin typeface="Times New Roman" pitchFamily="18" charset="0"/>
                <a:cs typeface="Times New Roman" pitchFamily="18" charset="0"/>
              </a:rPr>
              <a:t>В течении 2020 года проводился анализ поступления собственных доходов и распределения расходов бюджета. В связи с перевыполнением плана по доходам   и направления остатка средств , сложившегося на 01.01.2020г. В течении 2020 года в Решение Совета муниципального района «</a:t>
            </a:r>
            <a:r>
              <a:rPr lang="ru-RU" sz="1800" b="1" dirty="0" err="1" smtClean="0">
                <a:solidFill>
                  <a:srgbClr val="336600"/>
                </a:solidFill>
                <a:latin typeface="Times New Roman" pitchFamily="18" charset="0"/>
                <a:cs typeface="Times New Roman" pitchFamily="18" charset="0"/>
              </a:rPr>
              <a:t>Могочинский</a:t>
            </a:r>
            <a:r>
              <a:rPr lang="ru-RU" sz="1800" b="1" dirty="0" smtClean="0">
                <a:solidFill>
                  <a:srgbClr val="336600"/>
                </a:solidFill>
                <a:latin typeface="Times New Roman" pitchFamily="18" charset="0"/>
                <a:cs typeface="Times New Roman" pitchFamily="18" charset="0"/>
              </a:rPr>
              <a:t> район»  «О бюджете муниципального района «</a:t>
            </a:r>
            <a:r>
              <a:rPr lang="ru-RU" sz="1800" b="1" dirty="0" err="1" smtClean="0">
                <a:solidFill>
                  <a:srgbClr val="336600"/>
                </a:solidFill>
                <a:latin typeface="Times New Roman" pitchFamily="18" charset="0"/>
                <a:cs typeface="Times New Roman" pitchFamily="18" charset="0"/>
              </a:rPr>
              <a:t>Могочинский</a:t>
            </a:r>
            <a:r>
              <a:rPr lang="ru-RU" sz="1800" b="1" dirty="0" smtClean="0">
                <a:solidFill>
                  <a:srgbClr val="336600"/>
                </a:solidFill>
                <a:latin typeface="Times New Roman" pitchFamily="18" charset="0"/>
                <a:cs typeface="Times New Roman" pitchFamily="18" charset="0"/>
              </a:rPr>
              <a:t> район» на 2020 год и плановый период 2021 и 2021 годов»  вносились изменения, в результате которых дополнительные ассигнования были направлены: на заработанную плату и начисления, коммунальные услуги; обслуживание системы видеонаблюдения и системы контроля доступа в образовательных учреждениях; проведение выборов;  на оплату услуг по строительному контролю; монтаж и наладка системы пожарной безопасности, тревожной кнопки; приобретение пожарного оборудования; ремонтные работы по муниципальным учреждениям; приобретение </a:t>
            </a:r>
            <a:r>
              <a:rPr lang="ru-RU" sz="1800" b="1" dirty="0" err="1" smtClean="0">
                <a:solidFill>
                  <a:srgbClr val="336600"/>
                </a:solidFill>
                <a:latin typeface="Times New Roman" pitchFamily="18" charset="0"/>
                <a:cs typeface="Times New Roman" pitchFamily="18" charset="0"/>
              </a:rPr>
              <a:t>рециркуляторов</a:t>
            </a:r>
            <a:r>
              <a:rPr lang="ru-RU" sz="1800" b="1" dirty="0" smtClean="0">
                <a:solidFill>
                  <a:srgbClr val="336600"/>
                </a:solidFill>
                <a:latin typeface="Times New Roman" pitchFamily="18" charset="0"/>
                <a:cs typeface="Times New Roman" pitchFamily="18" charset="0"/>
              </a:rPr>
              <a:t>, бесконтактных термометров, защитных и дезинфицирующих средств для муниципальных учреждений; организация горячего питания детей в школах района; кадастровые работы; дорожный фонд; на мероприятия в рамках муниципальных программ; предоставление дотации на сбалансированность бюджетам поселений </a:t>
            </a:r>
            <a:r>
              <a:rPr lang="ru-RU" sz="1900" dirty="0" smtClean="0">
                <a:solidFill>
                  <a:srgbClr val="336600"/>
                </a:solidFill>
              </a:rPr>
              <a:t/>
            </a:r>
            <a:br>
              <a:rPr lang="ru-RU" sz="1900" dirty="0" smtClean="0">
                <a:solidFill>
                  <a:srgbClr val="336600"/>
                </a:solidFill>
              </a:rPr>
            </a:br>
            <a:endParaRPr lang="ru-RU" sz="1900" dirty="0" smtClean="0">
              <a:solidFill>
                <a:srgbClr val="3366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3360</TotalTime>
  <Words>2874</Words>
  <Application>Microsoft Office PowerPoint</Application>
  <PresentationFormat>Экран (4:3)</PresentationFormat>
  <Paragraphs>458</Paragraphs>
  <Slides>50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Слайд 1</vt:lpstr>
      <vt:lpstr>В целях реализации принципа прозрачности, открытости бюджета, информирования жителей о поступлении и расходовании средств бюджета муниципального района «Могочинский район» разработан информационный ресурс «Бюджет для граждан» по исполнению бюджета района за 2020 год</vt:lpstr>
      <vt:lpstr> В соответствии с постановлением администрации муниципального района «Могочинский район» от  30 марта 2021 года № 156 «О назначении публичных слушаний по проекту решения  Совета муниципального района «Могочинский район»  об исполнении бюджета  муниципального района «Могочинский район» за 2020 год».  19 апреля 2021 года проведены публичные слушания по отчету об исполнении бюджета муниципального района  за 2020 год.  По итогам проведения публичных слушаний рабочей группой приняты рекомендации по исполнению бюджета.</vt:lpstr>
      <vt:lpstr>           ОБЩИЕ ПОНЯТИЯ</vt:lpstr>
      <vt:lpstr>Слайд 5</vt:lpstr>
      <vt:lpstr>Результаты исполнения бюджетной политики муниципального района  «Могочинский район» -Реализация комплекса мер, направленных на укрепление налоговой базы муниципального района; -Обеспечение сбалансированности и устойчивости районного бюджета; -Исполнение принятых расходных обязательств; -Повышение эффективности расходов, исходя из их максимальной эффективности, приоритетов и планируемых результатов деятельности муниципального района «Могочинский район»; -Обеспечение прозрачности и доступности бюджетной политики; - Укрепление системы финансового контроля, повышение его роли в управлении бюджетным процессом; - Повышение прозрачности и открытости бюджетного процесса, в рамках информационной системы «Электронный бюджет» </vt:lpstr>
      <vt:lpstr>В Решение о бюджете муниципального района «Могочинский район» на 2020 год и плановый период 2021 и 2022 годы № 326 от 26.12.2019г были внесены  дополнения, поправки и изменения обусловленные следующими основаниями:  - Корректировка бюджета  муниципального района на суммы безвозмездных поступлений, полученных из бюджета края и бюджетов поселений в течении 2020 года;  - Направление на расходы остатка средств на счете бюджета на 01.01.2020г.;  - Корректировка плановых назначений по доходам и расходам по предложениям главных администраторов доходов и главных распорядителей средств бюджета;  - Внесение изменений в муниципальные программы по предложениям разработчиков  программ.  - Корректировка кодов бюджетной классификации. </vt:lpstr>
      <vt:lpstr>Слайд 8</vt:lpstr>
      <vt:lpstr>В течении 2020 года проводился анализ поступления собственных доходов и распределения расходов бюджета. В связи с перевыполнением плана по доходам   и направления остатка средств , сложившегося на 01.01.2020г. В течении 2020 года в Решение Совета муниципального района «Могочинский район»  «О бюджете муниципального района «Могочинский район» на 2020 год и плановый период 2021 и 2021 годов»  вносились изменения, в результате которых дополнительные ассигнования были направлены: на заработанную плату и начисления, коммунальные услуги; обслуживание системы видеонаблюдения и системы контроля доступа в образовательных учреждениях; проведение выборов;  на оплату услуг по строительному контролю; монтаж и наладка системы пожарной безопасности, тревожной кнопки; приобретение пожарного оборудования; ремонтные работы по муниципальным учреждениям; приобретение рециркуляторов, бесконтактных термометров, защитных и дезинфицирующих средств для муниципальных учреждений; организация горячего питания детей в школах района; кадастровые работы; дорожный фонд; на мероприятия в рамках муниципальных программ; предоставление дотации на сбалансированность бюджетам поселений  </vt:lpstr>
      <vt:lpstr>Основные характеристики бюджета муниципального района за 2020 год  </vt:lpstr>
      <vt:lpstr>Слайд 11</vt:lpstr>
      <vt:lpstr>Основные показатели доходной части бюджета муниципального района за 2020 год </vt:lpstr>
      <vt:lpstr>Динамика доходов бюджета района в 2019-2020 гг.</vt:lpstr>
      <vt:lpstr>Анализ исполнения доходной части бюджета района за 2020 год</vt:lpstr>
      <vt:lpstr>.</vt:lpstr>
      <vt:lpstr>.</vt:lpstr>
      <vt:lpstr>Структура налоговых и неналоговых доходов за 2020 год</vt:lpstr>
      <vt:lpstr>Основные источники поступлений собственных доходов в бюджет муниципального района это налоговые доходы, доля которых в общем объеме поступлений собственных доходов составляет  82%, из них налог на доходы физических лиц составляет  30,6% Налог на добычу полезных ископаемых 43% </vt:lpstr>
      <vt:lpstr>Безвозмездные поступления  это финансовые поступления из бюджетов других уровней </vt:lpstr>
      <vt:lpstr>Структура безвозмездных поступлений в 2020 году</vt:lpstr>
      <vt:lpstr>Динамика безвозмездных поступлений в 2019-2020 гг.</vt:lpstr>
      <vt:lpstr> Безвозмездные поступления из других бюджетов бюджетной системы в 2020 году составили 562523,8тыс. руб., с увеличением по сравнению с 2019 годом на 109661,0тыс. руб., из них:  - дотации бюджету муниципального района в сумме 57387,0тыс. руб. (уменьшение по сравнению с 2019 годом на 15071,0тыс. руб.)  - субсидии бюджетам бюджетной системы Российской Федерации (межбюджетные субсидии) в сумме 127690,6тыс.руб. (увеличение по сравнению с 2019 годом на 49421,9 тыс. руб.)  - субвенции бюджетам бюджетной системы Российской Федерации в сумме 306335,5тыс.руб. (увеличение по сравнению с 2019 годом на 31436,7тыс. руб.)  - иные межбюджетные трансферты в сумме 71110,7тыс.руб. (увеличение по сравнению с 2019 годом на 43921,4тыс. руб.)    </vt:lpstr>
      <vt:lpstr>Исполнение бюджета по расходам</vt:lpstr>
      <vt:lpstr>Слайд 24</vt:lpstr>
      <vt:lpstr>Исполнение бюджета муниципального района по расходам в 2019-2020 годах</vt:lpstr>
      <vt:lpstr>Анализ исполнения бюджета муниципального района по расходам 2019- 2020 гг.</vt:lpstr>
      <vt:lpstr>Направление расходов  бюджета муниципального района в 2020 году</vt:lpstr>
      <vt:lpstr>Расходы бюджета муниципального района по сравнению с 2019 годом увеличились на + 128774,6 тыс.руб.,    В общем объеме расходов бюджета муниципального района расходы по общегосударственным вопросам составили 6,9%; национальная безопасность -0,6%; национальная экономика 3,2%; расходы по ЖКХ – 2,7%; охрана окружающей среды 0,2% расходы по образованию – 74,7% ; расходы по культуре –4,5 % ; социальная политика – 2,3%;  физическая культура и спорт – 1,3% ; межбюджетные трансферты поселениям– 3,6% .  </vt:lpstr>
      <vt:lpstr>Структура расходов бюджета муниципального района в 2020 году</vt:lpstr>
      <vt:lpstr>Расходы бюджета муниципального района, в рамках программ</vt:lpstr>
      <vt:lpstr>Расходы по разделу общегосударственные вопросы</vt:lpstr>
      <vt:lpstr>Расходы по разделу «Национальная безопасность и правоохранительная деятельность»</vt:lpstr>
      <vt:lpstr>Расходы по разделу «Национальная экономика»</vt:lpstr>
      <vt:lpstr>«Дорожный фонд»</vt:lpstr>
      <vt:lpstr> Дорожный фонд  муниципального района «Могочинский район» за 2020 год</vt:lpstr>
      <vt:lpstr>Расходы по разделу «Жилищно-коммунальное хозяйство»</vt:lpstr>
      <vt:lpstr>Расходы по разделу «Охрана окружающей среды»</vt:lpstr>
      <vt:lpstr>Бюджет муниципального района имеет социальную направленность. В 2020 году расходы на Образование, Культуру, Социальную политику, Физическую культуру и спорт направлено 704993,1 тыс.руб. или 82,9% от общей суммы расходов бюджета муниципального района. Расходы  на социальную сферу по сравнению с 2019 годом увеличились на +105592,5 тыс.руб.</vt:lpstr>
      <vt:lpstr>Расходы по разделу «Образование»</vt:lpstr>
      <vt:lpstr>Структура расходов по разделу «Образование»</vt:lpstr>
      <vt:lpstr>Слайд 41</vt:lpstr>
      <vt:lpstr>Расходы по разделу «Культура»</vt:lpstr>
      <vt:lpstr>Структура расходов по разделу «Культура»</vt:lpstr>
      <vt:lpstr>Слайд 44</vt:lpstr>
      <vt:lpstr>Расходы по разделу Социальная политика</vt:lpstr>
      <vt:lpstr>Расходы по  разделу  Социальная политика  за 2020 год составили 19755,9 тыс.руб., или 87,3% к уточненным бюджетным назначениям. Расходы  направлены на социальную поддержку, содержание ребенка в семье опекуна, выплаты приемным, патронатным  семьям; выплаты и содержание детей с ограниченными возможностями; компенсация части платы, взимаемой с родителей за присмотр и уход за детьми, осваивающими образовательные программы дошкольного образования; социальное  пенсионное обеспечение и иные выплаты. По сравнению с 2019 годом расходы уменьшились на 11,1тыс.руб. </vt:lpstr>
      <vt:lpstr>Расходы по разделу «Физическая культура и спорт»</vt:lpstr>
      <vt:lpstr>Межбюджетные трансферты Расходы по данному разделу составили  30700,5тыс.руб., или 100% к уточненным бюджетным назначениям. По сравнению с 2019 годом расходы увеличились  на 846,0 тыс.руб.</vt:lpstr>
      <vt:lpstr>Муниципальный долг</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Елена</dc:creator>
  <cp:lastModifiedBy>Светлана</cp:lastModifiedBy>
  <cp:revision>314</cp:revision>
  <dcterms:created xsi:type="dcterms:W3CDTF">2019-04-20T20:48:23Z</dcterms:created>
  <dcterms:modified xsi:type="dcterms:W3CDTF">2021-04-28T02:43:45Z</dcterms:modified>
</cp:coreProperties>
</file>