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>
        <p:scale>
          <a:sx n="60" d="100"/>
          <a:sy n="60" d="100"/>
        </p:scale>
        <p:origin x="-1842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детей-сирот и детей, оставшихся без попечения родителей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"/>
          <c:y val="0.53905525647085184"/>
          <c:w val="0.93888931661020769"/>
          <c:h val="0.2221185627026644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детей-сирот и детей оставшихся без попечения родителей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7777583358996618E-3"/>
                  <c:y val="5.22872157345818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112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98</c:v>
                </c:pt>
                <c:pt idx="1">
                  <c:v>108</c:v>
                </c:pt>
                <c:pt idx="2">
                  <c:v>112</c:v>
                </c:pt>
              </c:numCache>
            </c:numRef>
          </c:val>
        </c:ser>
        <c:dLbls>
          <c:showVal val="1"/>
        </c:dLbls>
        <c:shape val="cylinder"/>
        <c:axId val="69706496"/>
        <c:axId val="69806720"/>
        <c:axId val="0"/>
      </c:bar3DChart>
      <c:catAx>
        <c:axId val="69706496"/>
        <c:scaling>
          <c:orientation val="minMax"/>
        </c:scaling>
        <c:axPos val="b"/>
        <c:numFmt formatCode="General" sourceLinked="1"/>
        <c:majorTickMark val="none"/>
        <c:tickLblPos val="nextTo"/>
        <c:crossAx val="69806720"/>
        <c:crosses val="autoZero"/>
        <c:auto val="1"/>
        <c:lblAlgn val="ctr"/>
        <c:lblOffset val="100"/>
      </c:catAx>
      <c:valAx>
        <c:axId val="69806720"/>
        <c:scaling>
          <c:orientation val="minMax"/>
        </c:scaling>
        <c:delete val="1"/>
        <c:axPos val="l"/>
        <c:numFmt formatCode="General" sourceLinked="1"/>
        <c:tickLblPos val="none"/>
        <c:crossAx val="697064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dLbls>
          <c:showVal val="1"/>
        </c:dLbls>
        <c:shape val="cylinder"/>
        <c:axId val="72369664"/>
        <c:axId val="72371200"/>
        <c:axId val="0"/>
      </c:bar3DChart>
      <c:catAx>
        <c:axId val="72369664"/>
        <c:scaling>
          <c:orientation val="minMax"/>
        </c:scaling>
        <c:axPos val="b"/>
        <c:numFmt formatCode="General" sourceLinked="1"/>
        <c:majorTickMark val="none"/>
        <c:tickLblPos val="nextTo"/>
        <c:crossAx val="72371200"/>
        <c:crosses val="autoZero"/>
        <c:auto val="1"/>
        <c:lblAlgn val="ctr"/>
        <c:lblOffset val="100"/>
      </c:catAx>
      <c:valAx>
        <c:axId val="72371200"/>
        <c:scaling>
          <c:orientation val="minMax"/>
        </c:scaling>
        <c:delete val="1"/>
        <c:axPos val="l"/>
        <c:numFmt formatCode="General" sourceLinked="1"/>
        <c:tickLblPos val="none"/>
        <c:crossAx val="723696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Усыновление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shape val="cylinder"/>
        <c:axId val="100997760"/>
        <c:axId val="101020032"/>
        <c:axId val="0"/>
      </c:bar3DChart>
      <c:catAx>
        <c:axId val="100997760"/>
        <c:scaling>
          <c:orientation val="minMax"/>
        </c:scaling>
        <c:axPos val="b"/>
        <c:numFmt formatCode="General" sourceLinked="1"/>
        <c:majorTickMark val="none"/>
        <c:tickLblPos val="nextTo"/>
        <c:crossAx val="101020032"/>
        <c:crosses val="autoZero"/>
        <c:auto val="1"/>
        <c:lblAlgn val="ctr"/>
        <c:lblOffset val="100"/>
      </c:catAx>
      <c:valAx>
        <c:axId val="101020032"/>
        <c:scaling>
          <c:orientation val="minMax"/>
        </c:scaling>
        <c:delete val="1"/>
        <c:axPos val="l"/>
        <c:numFmt formatCode="General" sourceLinked="1"/>
        <c:tickLblPos val="none"/>
        <c:crossAx val="10099776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граждан, ограниченных в родительских правах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6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Столбец4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Столбец5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</c:numCache>
            </c:numRef>
          </c:val>
        </c:ser>
        <c:dLbls/>
        <c:shape val="cylinder"/>
        <c:axId val="133174400"/>
        <c:axId val="133272704"/>
        <c:axId val="0"/>
      </c:bar3DChart>
      <c:catAx>
        <c:axId val="133174400"/>
        <c:scaling>
          <c:orientation val="minMax"/>
        </c:scaling>
        <c:axPos val="b"/>
        <c:numFmt formatCode="General" sourceLinked="1"/>
        <c:majorTickMark val="none"/>
        <c:tickLblPos val="nextTo"/>
        <c:crossAx val="133272704"/>
        <c:crosses val="autoZero"/>
        <c:auto val="1"/>
        <c:lblAlgn val="ctr"/>
        <c:lblOffset val="100"/>
      </c:catAx>
      <c:valAx>
        <c:axId val="133272704"/>
        <c:scaling>
          <c:orientation val="minMax"/>
        </c:scaling>
        <c:axPos val="l"/>
        <c:majorGridlines/>
        <c:numFmt formatCode="General" sourceLinked="1"/>
        <c:tickLblPos val="nextTo"/>
        <c:crossAx val="1331744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граждан, лишенных родительских прав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8</c:v>
                </c:pt>
                <c:pt idx="2">
                  <c:v>3</c:v>
                </c:pt>
              </c:numCache>
            </c:numRef>
          </c:val>
        </c:ser>
        <c:dLbls/>
        <c:shape val="cylinder"/>
        <c:axId val="148649472"/>
        <c:axId val="148651008"/>
        <c:axId val="0"/>
      </c:bar3DChart>
      <c:catAx>
        <c:axId val="148649472"/>
        <c:scaling>
          <c:orientation val="minMax"/>
        </c:scaling>
        <c:axPos val="b"/>
        <c:numFmt formatCode="General" sourceLinked="1"/>
        <c:majorTickMark val="none"/>
        <c:tickLblPos val="nextTo"/>
        <c:crossAx val="148651008"/>
        <c:crosses val="autoZero"/>
        <c:auto val="1"/>
        <c:lblAlgn val="ctr"/>
        <c:lblOffset val="100"/>
      </c:catAx>
      <c:valAx>
        <c:axId val="148651008"/>
        <c:scaling>
          <c:orientation val="minMax"/>
        </c:scaling>
        <c:axPos val="l"/>
        <c:majorGridlines/>
        <c:numFmt formatCode="General" sourceLinked="1"/>
        <c:tickLblPos val="nextTo"/>
        <c:crossAx val="1486494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приёмных семей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</c:v>
                </c:pt>
                <c:pt idx="1">
                  <c:v>33</c:v>
                </c:pt>
                <c:pt idx="2">
                  <c:v>35</c:v>
                </c:pt>
              </c:numCache>
            </c:numRef>
          </c:val>
        </c:ser>
        <c:dLbls>
          <c:showVal val="1"/>
        </c:dLbls>
        <c:shape val="cylinder"/>
        <c:axId val="148639104"/>
        <c:axId val="148771968"/>
        <c:axId val="0"/>
      </c:bar3DChart>
      <c:catAx>
        <c:axId val="148639104"/>
        <c:scaling>
          <c:orientation val="minMax"/>
        </c:scaling>
        <c:axPos val="b"/>
        <c:numFmt formatCode="General" sourceLinked="1"/>
        <c:majorTickMark val="none"/>
        <c:tickLblPos val="nextTo"/>
        <c:crossAx val="148771968"/>
        <c:crosses val="autoZero"/>
        <c:auto val="1"/>
        <c:lblAlgn val="ctr"/>
        <c:lblOffset val="100"/>
      </c:catAx>
      <c:valAx>
        <c:axId val="1487719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486391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опекунских семей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</c:v>
                </c:pt>
                <c:pt idx="1">
                  <c:v>46</c:v>
                </c:pt>
                <c:pt idx="2">
                  <c:v>45</c:v>
                </c:pt>
              </c:numCache>
            </c:numRef>
          </c:val>
        </c:ser>
        <c:dLbls/>
        <c:shape val="cylinder"/>
        <c:axId val="148792448"/>
        <c:axId val="148793984"/>
        <c:axId val="0"/>
      </c:bar3DChart>
      <c:catAx>
        <c:axId val="148792448"/>
        <c:scaling>
          <c:orientation val="minMax"/>
        </c:scaling>
        <c:axPos val="b"/>
        <c:numFmt formatCode="General" sourceLinked="1"/>
        <c:majorTickMark val="none"/>
        <c:tickLblPos val="nextTo"/>
        <c:crossAx val="148793984"/>
        <c:crosses val="autoZero"/>
        <c:auto val="1"/>
        <c:lblAlgn val="ctr"/>
        <c:lblOffset val="100"/>
      </c:catAx>
      <c:valAx>
        <c:axId val="148793984"/>
        <c:scaling>
          <c:orientation val="minMax"/>
        </c:scaling>
        <c:axPos val="l"/>
        <c:majorGridlines/>
        <c:numFmt formatCode="General" sourceLinked="1"/>
        <c:tickLblPos val="nextTo"/>
        <c:crossAx val="1487924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Выявленно детей - сирот и детей, оставшихся без попечения родителей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</c:v>
                </c:pt>
                <c:pt idx="1">
                  <c:v>27</c:v>
                </c:pt>
                <c:pt idx="2">
                  <c:v>25</c:v>
                </c:pt>
              </c:numCache>
            </c:numRef>
          </c:val>
        </c:ser>
        <c:dLbls/>
        <c:shape val="cylinder"/>
        <c:axId val="148828160"/>
        <c:axId val="148829696"/>
        <c:axId val="0"/>
      </c:bar3DChart>
      <c:catAx>
        <c:axId val="148828160"/>
        <c:scaling>
          <c:orientation val="minMax"/>
        </c:scaling>
        <c:axPos val="b"/>
        <c:numFmt formatCode="General" sourceLinked="1"/>
        <c:majorTickMark val="none"/>
        <c:tickLblPos val="nextTo"/>
        <c:crossAx val="148829696"/>
        <c:crosses val="autoZero"/>
        <c:auto val="1"/>
        <c:lblAlgn val="ctr"/>
        <c:lblOffset val="100"/>
      </c:catAx>
      <c:valAx>
        <c:axId val="1488296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488281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Летний отдых</a:t>
            </a:r>
            <a:r>
              <a:rPr lang="ru-RU" baseline="0" dirty="0" smtClean="0"/>
              <a:t> детей 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75619094488189"/>
          <c:y val="0.19931151574803149"/>
          <c:w val="0.47376181102362203"/>
          <c:h val="0.7106427165354330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7000557742782153"/>
                  <c:y val="2.4310285433070865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36357086614173229"/>
                  <c:y val="-0.174687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ДОД </a:t>
                    </a:r>
                    <a:r>
                      <a:rPr lang="ru-RU" dirty="0" smtClean="0"/>
                      <a:t>ДООЦ  "</a:t>
                    </a:r>
                    <a:r>
                      <a:rPr lang="ru-RU" dirty="0" err="1" smtClean="0"/>
                      <a:t>Наран</a:t>
                    </a:r>
                    <a:r>
                      <a:rPr lang="ru-RU" dirty="0"/>
                      <a:t>", ДОЛ "Аршан", ЛДП при общеобразовательных учреждениях
99%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</c:dLbls>
          <c:cat>
            <c:strRef>
              <c:f>Лист1!$A$2:$A$3</c:f>
              <c:strCache>
                <c:ptCount val="2"/>
                <c:pt idx="0">
                  <c:v>Санаторий в г.Евпатория</c:v>
                </c:pt>
                <c:pt idx="1">
                  <c:v>ДОД ДООЦ" Наран", ДОЛ "Аршан", ЛДП при общеобразовательных учреждениях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 formatCode="General">
                  <c:v>1</c:v>
                </c:pt>
                <c:pt idx="1">
                  <c:v>100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7C9F1-2377-43E6-B099-C813D7A455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85AB7E7-38A2-4EEB-B5FE-741F6E579458}">
      <dgm:prSet/>
      <dgm:spPr/>
      <dgm:t>
        <a:bodyPr/>
        <a:lstStyle/>
        <a:p>
          <a:pPr rtl="0"/>
          <a:r>
            <a:rPr lang="ru-RU" dirty="0" smtClean="0"/>
            <a:t>2021</a:t>
          </a:r>
          <a:endParaRPr lang="ru-RU" dirty="0"/>
        </a:p>
      </dgm:t>
    </dgm:pt>
    <dgm:pt modelId="{3003927C-F7AB-477D-93CC-C4A815A7598D}" type="parTrans" cxnId="{BD58E92D-E066-46EF-9EE6-306961EC1527}">
      <dgm:prSet/>
      <dgm:spPr/>
      <dgm:t>
        <a:bodyPr/>
        <a:lstStyle/>
        <a:p>
          <a:endParaRPr lang="ru-RU"/>
        </a:p>
      </dgm:t>
    </dgm:pt>
    <dgm:pt modelId="{2D693C7A-9636-4CA9-B26E-DAC5D1674D4C}" type="sibTrans" cxnId="{BD58E92D-E066-46EF-9EE6-306961EC1527}">
      <dgm:prSet/>
      <dgm:spPr/>
      <dgm:t>
        <a:bodyPr/>
        <a:lstStyle/>
        <a:p>
          <a:endParaRPr lang="ru-RU"/>
        </a:p>
      </dgm:t>
    </dgm:pt>
    <dgm:pt modelId="{473FC62E-704A-4D48-8277-B279E6C8F08A}" type="pres">
      <dgm:prSet presAssocID="{D0B7C9F1-2377-43E6-B099-C813D7A4555B}" presName="linear" presStyleCnt="0">
        <dgm:presLayoutVars>
          <dgm:animLvl val="lvl"/>
          <dgm:resizeHandles val="exact"/>
        </dgm:presLayoutVars>
      </dgm:prSet>
      <dgm:spPr/>
    </dgm:pt>
    <dgm:pt modelId="{26A32FFC-D11A-405D-BA7B-1DF0E9641730}" type="pres">
      <dgm:prSet presAssocID="{D85AB7E7-38A2-4EEB-B5FE-741F6E57945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3E0CC1E-E02C-416B-BF8E-C56DCC7F8F76}" type="presOf" srcId="{D0B7C9F1-2377-43E6-B099-C813D7A4555B}" destId="{473FC62E-704A-4D48-8277-B279E6C8F08A}" srcOrd="0" destOrd="0" presId="urn:microsoft.com/office/officeart/2005/8/layout/vList2"/>
    <dgm:cxn modelId="{4B5E659C-1E25-4BD8-B845-2271F343D4D4}" type="presOf" srcId="{D85AB7E7-38A2-4EEB-B5FE-741F6E579458}" destId="{26A32FFC-D11A-405D-BA7B-1DF0E9641730}" srcOrd="0" destOrd="0" presId="urn:microsoft.com/office/officeart/2005/8/layout/vList2"/>
    <dgm:cxn modelId="{BD58E92D-E066-46EF-9EE6-306961EC1527}" srcId="{D0B7C9F1-2377-43E6-B099-C813D7A4555B}" destId="{D85AB7E7-38A2-4EEB-B5FE-741F6E579458}" srcOrd="0" destOrd="0" parTransId="{3003927C-F7AB-477D-93CC-C4A815A7598D}" sibTransId="{2D693C7A-9636-4CA9-B26E-DAC5D1674D4C}"/>
    <dgm:cxn modelId="{F912B7EA-13EC-412B-A39C-F7CA7AB39D47}" type="presParOf" srcId="{473FC62E-704A-4D48-8277-B279E6C8F08A}" destId="{26A32FFC-D11A-405D-BA7B-1DF0E9641730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F279E1-7011-4CB2-987C-E6AE9D79BCCC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79E1-7011-4CB2-987C-E6AE9D79BCCC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79E1-7011-4CB2-987C-E6AE9D79BCCC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F279E1-7011-4CB2-987C-E6AE9D79BCCC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F279E1-7011-4CB2-987C-E6AE9D79BCCC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79E1-7011-4CB2-987C-E6AE9D79BCCC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79E1-7011-4CB2-987C-E6AE9D79BCCC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F279E1-7011-4CB2-987C-E6AE9D79BCCC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79E1-7011-4CB2-987C-E6AE9D79BCCC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F279E1-7011-4CB2-987C-E6AE9D79BCCC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F279E1-7011-4CB2-987C-E6AE9D79BCCC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F279E1-7011-4CB2-987C-E6AE9D79BCCC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Итоги деятельности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отдела опеки и попечительства управления образования </a:t>
            </a:r>
            <a:b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молодежной политики администрации </a:t>
            </a:r>
            <a:b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«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Могойтуйский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район»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2021 год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572396" y="6215082"/>
          <a:ext cx="1143008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gr-city.ru/userfiles/images/ds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04" y="428604"/>
            <a:ext cx="9101196" cy="5643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s://detkino.ru/files/node_images/summer-homepage-bann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48104" y="214290"/>
            <a:ext cx="8894816" cy="62865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142852"/>
          <a:ext cx="4500562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95536" y="3140968"/>
          <a:ext cx="4533654" cy="2359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286248" y="3643314"/>
          <a:ext cx="4714908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142852"/>
          <a:ext cx="4572000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572000" y="3357562"/>
          <a:ext cx="435771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14282" y="214290"/>
          <a:ext cx="4500594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4500562" y="3357562"/>
          <a:ext cx="435771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57224" y="857232"/>
          <a:ext cx="757242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14282" y="428604"/>
          <a:ext cx="828680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249</TotalTime>
  <Words>71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Итоги деятельности отдела опеки и попечительства управления образования  и молодежной политики администрации  муниципального района «Могойтуйский район» за 2021 год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opeka</cp:lastModifiedBy>
  <cp:revision>27</cp:revision>
  <dcterms:created xsi:type="dcterms:W3CDTF">2015-12-16T07:35:53Z</dcterms:created>
  <dcterms:modified xsi:type="dcterms:W3CDTF">2021-12-02T07:27:32Z</dcterms:modified>
</cp:coreProperties>
</file>