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6" r:id="rId3"/>
    <p:sldMasterId id="2147483704" r:id="rId4"/>
  </p:sldMasterIdLst>
  <p:notesMasterIdLst>
    <p:notesMasterId r:id="rId26"/>
  </p:notesMasterIdLst>
  <p:handoutMasterIdLst>
    <p:handoutMasterId r:id="rId27"/>
  </p:handoutMasterIdLst>
  <p:sldIdLst>
    <p:sldId id="258" r:id="rId5"/>
    <p:sldId id="259" r:id="rId6"/>
    <p:sldId id="260" r:id="rId7"/>
    <p:sldId id="261" r:id="rId8"/>
    <p:sldId id="264" r:id="rId9"/>
    <p:sldId id="265" r:id="rId10"/>
    <p:sldId id="267" r:id="rId11"/>
    <p:sldId id="325" r:id="rId12"/>
    <p:sldId id="342" r:id="rId13"/>
    <p:sldId id="317" r:id="rId14"/>
    <p:sldId id="334" r:id="rId15"/>
    <p:sldId id="318" r:id="rId16"/>
    <p:sldId id="320" r:id="rId17"/>
    <p:sldId id="286" r:id="rId18"/>
    <p:sldId id="288" r:id="rId19"/>
    <p:sldId id="289" r:id="rId20"/>
    <p:sldId id="336" r:id="rId21"/>
    <p:sldId id="337" r:id="rId22"/>
    <p:sldId id="338" r:id="rId23"/>
    <p:sldId id="339" r:id="rId24"/>
    <p:sldId id="34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  <a:srgbClr val="CCECFF"/>
    <a:srgbClr val="FFFFCC"/>
    <a:srgbClr val="FF9999"/>
    <a:srgbClr val="FFCCCC"/>
    <a:srgbClr val="FF99FF"/>
    <a:srgbClr val="FAFAFA"/>
    <a:srgbClr val="FF00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06" autoAdjust="0"/>
    <p:restoredTop sz="98797" autoAdjust="0"/>
  </p:normalViewPr>
  <p:slideViewPr>
    <p:cSldViewPr snapToGrid="0">
      <p:cViewPr varScale="1">
        <p:scale>
          <a:sx n="111" d="100"/>
          <a:sy n="11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7.4267043235044336E-2"/>
          <c:y val="2.3227964640453534E-2"/>
          <c:w val="0.7384893843492043"/>
          <c:h val="0.841942845489683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6"/>
          <c:dPt>
            <c:idx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4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1.018691791189037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906,1</a:t>
                    </a:r>
                    <a:endParaRPr lang="en-US" dirty="0"/>
                  </a:p>
                </c:rich>
              </c:tx>
              <c:spPr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906,1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186917911890378E-2"/>
                  <c:y val="0.121945899875584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979.13499999999999</c:v>
                </c:pt>
                <c:pt idx="1">
                  <c:v>987.65300000000002</c:v>
                </c:pt>
                <c:pt idx="2">
                  <c:v>8.5170000000000012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8"/>
      <c:perspective val="20"/>
    </c:view3D>
    <c:plotArea>
      <c:layout>
        <c:manualLayout>
          <c:layoutTarget val="inner"/>
          <c:xMode val="edge"/>
          <c:yMode val="edge"/>
          <c:x val="3.3507516495319051E-2"/>
          <c:y val="0.32054175548498431"/>
          <c:w val="0.54800373650289502"/>
          <c:h val="0.6344467162599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9.1039346876797544E-2"/>
                  <c:y val="-0.21466684067806441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5915372456895928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172812843953875E-2"/>
                  <c:y val="-1.7078058612839141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71363940960607E-3"/>
                  <c:y val="-6.178301887066055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8052562807207592E-2"/>
                  <c:y val="-0.12201066631555046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89058569513793E-2"/>
                  <c:y val="-8.912275052307326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9375417374104925"/>
                  <c:y val="-0.11832945626384296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0151221076046927E-2"/>
                  <c:y val="-3.0225779788576188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применением патентной системы налогооблажения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  <c:pt idx="10">
                  <c:v>Прочие налоговые и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195588.7</c:v>
                </c:pt>
                <c:pt idx="1">
                  <c:v>11810.7</c:v>
                </c:pt>
                <c:pt idx="2">
                  <c:v>5820</c:v>
                </c:pt>
                <c:pt idx="3">
                  <c:v>293.3</c:v>
                </c:pt>
                <c:pt idx="4">
                  <c:v>280</c:v>
                </c:pt>
                <c:pt idx="5">
                  <c:v>3367</c:v>
                </c:pt>
                <c:pt idx="6">
                  <c:v>940</c:v>
                </c:pt>
                <c:pt idx="7">
                  <c:v>248</c:v>
                </c:pt>
                <c:pt idx="9">
                  <c:v>1750</c:v>
                </c:pt>
                <c:pt idx="10">
                  <c:v>485.2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115364300602293"/>
          <c:y val="3.01890946658876E-3"/>
          <c:w val="0.78749206708617703"/>
          <c:h val="0.84530919190237153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2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210637.2</c:v>
                </c:pt>
                <c:pt idx="1">
                  <c:v>188632</c:v>
                </c:pt>
                <c:pt idx="2">
                  <c:v>162637</c:v>
                </c:pt>
                <c:pt idx="3">
                  <c:v>156676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140139.5</c:v>
                </c:pt>
                <c:pt idx="1">
                  <c:v>44773.8</c:v>
                </c:pt>
                <c:pt idx="2">
                  <c:v>1879.2</c:v>
                </c:pt>
                <c:pt idx="3">
                  <c:v>1817.4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4">
                  <a:lumMod val="75000"/>
                </a:schemeClr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461907</c:v>
                </c:pt>
                <c:pt idx="1">
                  <c:v>435651.6</c:v>
                </c:pt>
                <c:pt idx="2">
                  <c:v>322228.5</c:v>
                </c:pt>
                <c:pt idx="3">
                  <c:v>317903.09999999998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97AEC5"/>
            </a:solidFill>
          </c:spPr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56566.5</c:v>
                </c:pt>
                <c:pt idx="1">
                  <c:v>20885.599999999991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100"/>
        <c:overlap val="100"/>
        <c:axId val="139666944"/>
        <c:axId val="139668480"/>
      </c:barChart>
      <c:catAx>
        <c:axId val="139666944"/>
        <c:scaling>
          <c:orientation val="minMax"/>
        </c:scaling>
        <c:delete val="1"/>
        <c:axPos val="b"/>
        <c:numFmt formatCode="General" sourceLinked="1"/>
        <c:tickLblPos val="none"/>
        <c:crossAx val="139668480"/>
        <c:crosses val="autoZero"/>
        <c:auto val="1"/>
        <c:lblAlgn val="ctr"/>
        <c:lblOffset val="100"/>
      </c:catAx>
      <c:valAx>
        <c:axId val="139668480"/>
        <c:scaling>
          <c:orientation val="minMax"/>
        </c:scaling>
        <c:delete val="1"/>
        <c:axPos val="l"/>
        <c:numFmt formatCode="#,##0.0" sourceLinked="1"/>
        <c:tickLblPos val="none"/>
        <c:crossAx val="13966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840516294554574E-2"/>
          <c:y val="8.2219277897960824E-2"/>
          <c:w val="0.15264651477269817"/>
          <c:h val="0.6882931192053976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plotArea>
      <c:layout>
        <c:manualLayout>
          <c:layoutTarget val="inner"/>
          <c:xMode val="edge"/>
          <c:yMode val="edge"/>
          <c:x val="8.4776980076948505E-2"/>
          <c:y val="2.7357286157213202E-2"/>
          <c:w val="0.87119159245730315"/>
          <c:h val="0.45541384543478441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Субвенция на получение общедоступного и бесплатного дошкольного образования</c:v>
                </c:pt>
              </c:strCache>
            </c:strRef>
          </c:tx>
          <c:spPr>
            <a:solidFill>
              <a:schemeClr val="accent5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149715.1</c:v>
                </c:pt>
                <c:pt idx="1">
                  <c:v>151768</c:v>
                </c:pt>
                <c:pt idx="2">
                  <c:v>102502.8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Субвенция на обеспечение бесплатным питанием детей из малоимущих семей, обучающихся в МОУ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3803721946650942E-2"/>
                  <c:y val="-6.3398048082127234E-3"/>
                </c:manualLayout>
              </c:layout>
              <c:showVal val="1"/>
            </c:dLbl>
            <c:dLbl>
              <c:idx val="1"/>
              <c:layout>
                <c:manualLayout>
                  <c:x val="2.638835894411877E-2"/>
                  <c:y val="6.7380885870419269E-3"/>
                </c:manualLayout>
              </c:layout>
              <c:showVal val="1"/>
            </c:dLbl>
            <c:dLbl>
              <c:idx val="2"/>
              <c:layout>
                <c:manualLayout>
                  <c:x val="2.5180373929029835E-2"/>
                  <c:y val="2.7716186252771621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7537.1</c:v>
                </c:pt>
                <c:pt idx="1">
                  <c:v>7640.9</c:v>
                </c:pt>
                <c:pt idx="2">
                  <c:v>16072.3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на получение общедоступного и бесплатного начального общего, основного общего, среднего образования2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139654.5</c:v>
                </c:pt>
                <c:pt idx="1">
                  <c:v>141569.70000000001</c:v>
                </c:pt>
                <c:pt idx="2">
                  <c:v>281046.90000000002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осуществление выплат гос.полномочий по организации и осуществ деят по опеке и попечительству над несовершеннолетними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9255.1</c:v>
                </c:pt>
                <c:pt idx="1">
                  <c:v>9381.9</c:v>
                </c:pt>
                <c:pt idx="2">
                  <c:v>12990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Субвенции на выполнение передаваемых полномочий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5.8179268280334158E-2"/>
                  <c:y val="-1.8537779123556715E-3"/>
                </c:manualLayout>
              </c:layout>
              <c:showVal val="1"/>
            </c:dLbl>
            <c:dLbl>
              <c:idx val="1"/>
              <c:layout>
                <c:manualLayout>
                  <c:x val="5.8285150628095833E-2"/>
                  <c:y val="5.50812386266712E-4"/>
                </c:manualLayout>
              </c:layout>
              <c:showVal val="1"/>
            </c:dLbl>
            <c:dLbl>
              <c:idx val="2"/>
              <c:layout>
                <c:manualLayout>
                  <c:x val="3.1747534218048955E-2"/>
                  <c:y val="6.4611668249059222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Лист1!$F$2:$F$4</c:f>
              <c:numCache>
                <c:formatCode>#,##0.0</c:formatCode>
                <c:ptCount val="3"/>
                <c:pt idx="0">
                  <c:v>11741.3</c:v>
                </c:pt>
                <c:pt idx="1">
                  <c:v>11868</c:v>
                </c:pt>
                <c:pt idx="2">
                  <c:v>23084.6</c:v>
                </c:pt>
              </c:numCache>
            </c:numRef>
          </c:val>
        </c:ser>
        <c:dLbls>
          <c:showVal val="1"/>
        </c:dLbls>
        <c:gapWidth val="75"/>
        <c:overlap val="100"/>
        <c:axId val="139463296"/>
        <c:axId val="140190080"/>
      </c:barChart>
      <c:catAx>
        <c:axId val="139463296"/>
        <c:scaling>
          <c:orientation val="minMax"/>
        </c:scaling>
        <c:axPos val="l"/>
        <c:numFmt formatCode="General" sourceLinked="0"/>
        <c:majorTickMark val="none"/>
        <c:tickLblPos val="nextTo"/>
        <c:crossAx val="140190080"/>
        <c:crossesAt val="100"/>
        <c:auto val="1"/>
        <c:lblAlgn val="ctr"/>
        <c:lblOffset val="100"/>
      </c:catAx>
      <c:valAx>
        <c:axId val="140190080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13946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3250683667973131"/>
          <c:w val="1"/>
          <c:h val="0.45306652339081316"/>
        </c:manualLayout>
      </c:layout>
    </c:legend>
    <c:plotVisOnly val="1"/>
    <c:dispBlanksAs val="gap"/>
  </c:chart>
  <c:txPr>
    <a:bodyPr/>
    <a:lstStyle/>
    <a:p>
      <a:pPr>
        <a:defRPr sz="1200" baseline="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14338668920393233"/>
          <c:y val="3.3999684625334529E-2"/>
        </c:manualLayout>
      </c:layout>
      <c:txPr>
        <a:bodyPr/>
        <a:lstStyle/>
        <a:p>
          <a:pPr>
            <a:defRPr sz="1000"/>
          </a:pPr>
          <a:endParaRPr lang="ru-RU"/>
        </a:p>
      </c:txPr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1.8328777565672603E-2"/>
          <c:y val="1.0632733010901984E-2"/>
          <c:w val="0.49667956491833437"/>
          <c:h val="0.78120263410471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3361836679399891"/>
                  <c:y val="-5.956497865952226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125152313305672E-2"/>
                  <c:y val="6.8280564837568712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2328272798458915E-2"/>
                  <c:y val="-2.5655239792003294E-3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674230318208497E-2"/>
                  <c:y val="2.9378015676153169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687176.1</c:v>
                </c:pt>
                <c:pt idx="1">
                  <c:v>32514.6</c:v>
                </c:pt>
                <c:pt idx="2">
                  <c:v>29565.1</c:v>
                </c:pt>
                <c:pt idx="3">
                  <c:v>46359.9</c:v>
                </c:pt>
                <c:pt idx="4">
                  <c:v>61955.5</c:v>
                </c:pt>
                <c:pt idx="5">
                  <c:v>2901.1</c:v>
                </c:pt>
                <c:pt idx="6" formatCode="General">
                  <c:v>7975.1</c:v>
                </c:pt>
                <c:pt idx="7" formatCode="General">
                  <c:v>9501.2000000000007</c:v>
                </c:pt>
                <c:pt idx="8">
                  <c:v>28135.8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9.1541337153439664E-3"/>
          <c:y val="0.60612572679334864"/>
          <c:w val="0.42339817382593598"/>
          <c:h val="0.38121797203139118"/>
        </c:manualLayout>
      </c:layout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48665336092689732"/>
          <c:y val="3.1092714663116635E-2"/>
        </c:manualLayout>
      </c:layout>
      <c:txPr>
        <a:bodyPr/>
        <a:lstStyle/>
        <a:p>
          <a:pPr>
            <a:defRPr sz="1000"/>
          </a:pPr>
          <a:endParaRPr lang="ru-RU"/>
        </a:p>
      </c:txPr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8.0499600339270061E-2"/>
          <c:y val="9.8467073409302094E-2"/>
          <c:w val="0.91754474903673633"/>
          <c:h val="0.817720814789456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32"/>
          <c:dPt>
            <c:idx val="0"/>
            <c:explosion val="8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13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explosion val="12"/>
            <c:spPr>
              <a:solidFill>
                <a:srgbClr val="00B050"/>
              </a:solidFill>
            </c:spPr>
          </c:dPt>
          <c:dPt>
            <c:idx val="3"/>
            <c:explosion val="10"/>
            <c:spPr>
              <a:solidFill>
                <a:srgbClr val="FFC000"/>
              </a:solidFill>
            </c:spPr>
          </c:dPt>
          <c:dPt>
            <c:idx val="4"/>
            <c:explosion val="9"/>
            <c:spPr>
              <a:solidFill>
                <a:srgbClr val="00B0F0"/>
              </a:solidFill>
            </c:spPr>
          </c:dPt>
          <c:dPt>
            <c:idx val="5"/>
            <c:explosion val="7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0043577487770622"/>
                  <c:y val="-8.4093020981073185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1437337155209534E-2"/>
                  <c:y val="8.2287438255000719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539332.4</c:v>
                </c:pt>
                <c:pt idx="1">
                  <c:v>37176.400000000001</c:v>
                </c:pt>
                <c:pt idx="2">
                  <c:v>12263.9</c:v>
                </c:pt>
                <c:pt idx="3">
                  <c:v>34908.699999999997</c:v>
                </c:pt>
                <c:pt idx="4">
                  <c:v>42642.5</c:v>
                </c:pt>
                <c:pt idx="5">
                  <c:v>2995.6</c:v>
                </c:pt>
                <c:pt idx="6">
                  <c:v>3848.3</c:v>
                </c:pt>
                <c:pt idx="7">
                  <c:v>8947.1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990394429862934"/>
          <c:y val="0.13518794774354737"/>
        </c:manualLayout>
      </c:layout>
      <c:txPr>
        <a:bodyPr/>
        <a:lstStyle/>
        <a:p>
          <a:pPr>
            <a:defRPr sz="1000"/>
          </a:pPr>
          <a:endParaRPr lang="ru-RU"/>
        </a:p>
      </c:txPr>
    </c:title>
    <c:view3D>
      <c:rotX val="90"/>
      <c:perspective val="30"/>
    </c:view3D>
    <c:plotArea>
      <c:layout>
        <c:manualLayout>
          <c:layoutTarget val="inner"/>
          <c:xMode val="edge"/>
          <c:yMode val="edge"/>
          <c:x val="0.113425925925926"/>
          <c:y val="0.22776720909119957"/>
          <c:w val="0.77314814814814892"/>
          <c:h val="0.722295670792256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8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21137995771361912"/>
                  <c:y val="-0.1089000506384551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Культура</c:v>
                </c:pt>
                <c:pt idx="4">
                  <c:v>Межбюджетные трансферты</c:v>
                </c:pt>
                <c:pt idx="5">
                  <c:v>Национальная безопасность</c:v>
                </c:pt>
                <c:pt idx="6">
                  <c:v>Жилищно-коммунальное хозяйство</c:v>
                </c:pt>
                <c:pt idx="7">
                  <c:v>Физическая культура и спорт</c:v>
                </c:pt>
                <c:pt idx="8">
                  <c:v>Социальная политика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544103.80000000005</c:v>
                </c:pt>
                <c:pt idx="1">
                  <c:v>37153.4</c:v>
                </c:pt>
                <c:pt idx="2">
                  <c:v>12248.2</c:v>
                </c:pt>
                <c:pt idx="3">
                  <c:v>34908.699999999997</c:v>
                </c:pt>
                <c:pt idx="4">
                  <c:v>36681.5</c:v>
                </c:pt>
                <c:pt idx="5">
                  <c:v>2995.6</c:v>
                </c:pt>
                <c:pt idx="6">
                  <c:v>3848.3</c:v>
                </c:pt>
                <c:pt idx="7">
                  <c:v>8947.1</c:v>
                </c:pt>
                <c:pt idx="8">
                  <c:v>16091.9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51246666696905341"/>
          <c:y val="0.10796035216516175"/>
          <c:w val="0.37232382201986136"/>
          <c:h val="0.8358733399642717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2674.3</c:v>
                </c:pt>
                <c:pt idx="1">
                  <c:v>8199.2000000000007</c:v>
                </c:pt>
                <c:pt idx="2">
                  <c:v>17262.3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2781.6</c:v>
                </c:pt>
                <c:pt idx="1">
                  <c:v>404.1</c:v>
                </c:pt>
                <c:pt idx="2">
                  <c:v>13067.9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aseline="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Пенсионное обеспечение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2781.6</c:v>
                </c:pt>
                <c:pt idx="1">
                  <c:v>420.2</c:v>
                </c:pt>
                <c:pt idx="2">
                  <c:v>12890.1</c:v>
                </c:pt>
              </c:numCache>
            </c:numRef>
          </c:val>
        </c:ser>
        <c:dLbls>
          <c:showVal val="1"/>
        </c:dLbls>
        <c:shape val="cylinder"/>
        <c:axId val="140494336"/>
        <c:axId val="140495872"/>
        <c:axId val="0"/>
      </c:bar3DChart>
      <c:catAx>
        <c:axId val="140494336"/>
        <c:scaling>
          <c:orientation val="minMax"/>
        </c:scaling>
        <c:axPos val="l"/>
        <c:numFmt formatCode="General" sourceLinked="0"/>
        <c:majorTickMark val="none"/>
        <c:tickLblPos val="nextTo"/>
        <c:crossAx val="140495872"/>
        <c:crosses val="autoZero"/>
        <c:auto val="1"/>
        <c:lblAlgn val="ctr"/>
        <c:lblOffset val="100"/>
      </c:catAx>
      <c:valAx>
        <c:axId val="140495872"/>
        <c:scaling>
          <c:orientation val="minMax"/>
        </c:scaling>
        <c:delete val="1"/>
        <c:axPos val="b"/>
        <c:numFmt formatCode="General" sourceLinked="1"/>
        <c:tickLblPos val="none"/>
        <c:crossAx val="1404943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24372608341061267"/>
          <c:y val="6.491772995941373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5845590768193314E-2"/>
          <c:y val="0.31243765137502588"/>
          <c:w val="0.54364567141417353"/>
          <c:h val="0.356355198860462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85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15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771173</c:v>
                </c:pt>
                <c:pt idx="1">
                  <c:v>134911.40000000002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0.588480884017199"/>
          <c:y val="2.4268235139021693E-3"/>
          <c:w val="0.41151911598280094"/>
          <c:h val="0.22999670019658153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3929668173098737"/>
          <c:y val="2.590440008592797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0023343750061764E-2"/>
          <c:y val="5.0845502221522662E-2"/>
          <c:w val="0.86247348873431751"/>
          <c:h val="0.726723200423556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8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8CCDD8"/>
              </a:solidFill>
            </c:spPr>
          </c:dPt>
          <c:dLbls>
            <c:dLbl>
              <c:idx val="0"/>
              <c:layout>
                <c:manualLayout>
                  <c:x val="-0.24190578691761691"/>
                  <c:y val="-0.140506389113465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7219128829432509"/>
                  <c:y val="3.33331246556818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599441.80000000005</c:v>
                </c:pt>
                <c:pt idx="1">
                  <c:v>98926.699999999953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33213269488486352"/>
          <c:y val="8.970182547037661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470713844194278E-2"/>
          <c:y val="0.23576639582749664"/>
          <c:w val="0.79776315991124769"/>
          <c:h val="0.688830578245220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spPr>
              <a:solidFill>
                <a:srgbClr val="FF7C80"/>
              </a:solidFill>
            </c:spPr>
          </c:dPt>
          <c:dPt>
            <c:idx val="1"/>
            <c:spPr>
              <a:solidFill>
                <a:srgbClr val="8CCDD8"/>
              </a:solidFill>
            </c:spPr>
          </c:dPt>
          <c:dLbls>
            <c:dLbl>
              <c:idx val="0"/>
              <c:layout>
                <c:manualLayout>
                  <c:x val="-0.25777427940407716"/>
                  <c:y val="-0.1851861031487747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86,7 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041339651975218"/>
                  <c:y val="3.983167740684071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13,3 </a:t>
                    </a:r>
                    <a:r>
                      <a:rPr lang="en-US" sz="1000" dirty="0" smtClean="0"/>
                      <a:t>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604051.5</c:v>
                </c:pt>
                <c:pt idx="1">
                  <c:v>92927</c:v>
                </c:pt>
              </c:numCache>
            </c:numRef>
          </c:val>
        </c:ser>
        <c:dLbls>
          <c:showPercent val="1"/>
        </c:dLbls>
      </c:pie3DChart>
    </c:plotArea>
    <c:plotVisOnly val="1"/>
    <c:dispBlanksAs val="zero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5514461335691171E-2"/>
          <c:y val="8.9887807540336595E-2"/>
          <c:w val="0.8047536192514676"/>
          <c:h val="0.7956694183494230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5"/>
          <c:dPt>
            <c:idx val="0"/>
            <c:explosion val="3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698,4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526389774540186E-3"/>
                  <c:y val="0.138499417796828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930.80199999999957</c:v>
                </c:pt>
                <c:pt idx="1">
                  <c:v>947</c:v>
                </c:pt>
                <c:pt idx="2">
                  <c:v>16.198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4966031030162418"/>
          <c:y val="8.3731138545953446E-2"/>
          <c:w val="0.40344890413099371"/>
          <c:h val="0.84245722458982031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183935.7</c:v>
                </c:pt>
                <c:pt idx="1">
                  <c:v>453552.2</c:v>
                </c:pt>
                <c:pt idx="2">
                  <c:v>30875.1</c:v>
                </c:pt>
                <c:pt idx="3">
                  <c:v>9603.5</c:v>
                </c:pt>
                <c:pt idx="4">
                  <c:v>9209.6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227045.1</c:v>
                </c:pt>
                <c:pt idx="1">
                  <c:v>275007.8</c:v>
                </c:pt>
                <c:pt idx="2">
                  <c:v>24535.4</c:v>
                </c:pt>
                <c:pt idx="3">
                  <c:v>11494.1</c:v>
                </c:pt>
                <c:pt idx="4">
                  <c:v>1250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Другие вопросы в области образования</c:v>
                </c:pt>
                <c:pt idx="4">
                  <c:v>Молодежная политика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229298.2</c:v>
                </c:pt>
                <c:pt idx="1">
                  <c:v>277651</c:v>
                </c:pt>
                <c:pt idx="2">
                  <c:v>24473.599999999991</c:v>
                </c:pt>
                <c:pt idx="3">
                  <c:v>11431</c:v>
                </c:pt>
                <c:pt idx="4">
                  <c:v>1250</c:v>
                </c:pt>
              </c:numCache>
            </c:numRef>
          </c:val>
        </c:ser>
        <c:dLbls>
          <c:showVal val="1"/>
        </c:dLbls>
        <c:shape val="cylinder"/>
        <c:axId val="141853056"/>
        <c:axId val="141854592"/>
        <c:axId val="0"/>
      </c:bar3DChart>
      <c:catAx>
        <c:axId val="141853056"/>
        <c:scaling>
          <c:orientation val="minMax"/>
        </c:scaling>
        <c:axPos val="l"/>
        <c:numFmt formatCode="General" sourceLinked="0"/>
        <c:majorTickMark val="none"/>
        <c:tickLblPos val="nextTo"/>
        <c:crossAx val="141854592"/>
        <c:crosses val="autoZero"/>
        <c:auto val="1"/>
        <c:lblAlgn val="ctr"/>
        <c:lblOffset val="100"/>
      </c:catAx>
      <c:valAx>
        <c:axId val="141854592"/>
        <c:scaling>
          <c:orientation val="minMax"/>
        </c:scaling>
        <c:delete val="1"/>
        <c:axPos val="b"/>
        <c:numFmt formatCode="General" sourceLinked="1"/>
        <c:tickLblPos val="none"/>
        <c:crossAx val="1418530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123866443412271"/>
          <c:y val="0.94862778508373979"/>
          <c:w val="0.41469242269702605"/>
          <c:h val="4.3419494359259798E-2"/>
        </c:manualLayout>
      </c:layout>
    </c:legend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50054137483288452"/>
          <c:y val="3.437500000000001E-2"/>
          <c:w val="0.2703418295813465"/>
          <c:h val="0.8512152842950422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22 493,9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8 899,2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Другие вопросы в области культуры и кинемотографии</c:v>
                </c:pt>
                <c:pt idx="2">
                  <c:v>Дополнительное образование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33002.699999999997</c:v>
                </c:pt>
                <c:pt idx="1">
                  <c:v>6655.4</c:v>
                </c:pt>
                <c:pt idx="2">
                  <c:v>6701.8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22 314,6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8 768,8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Другие вопросы в области культуры и кинемотографии</c:v>
                </c:pt>
                <c:pt idx="2">
                  <c:v>Дополнительное образование детей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21644.3</c:v>
                </c:pt>
                <c:pt idx="1">
                  <c:v>6908.9</c:v>
                </c:pt>
                <c:pt idx="2">
                  <c:v>6355.5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22 144,9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8 766,3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Культура</c:v>
                </c:pt>
                <c:pt idx="1">
                  <c:v>Другие вопросы в области культуры и кинемотографии</c:v>
                </c:pt>
                <c:pt idx="2">
                  <c:v>Дополнительное образование детей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21644.3</c:v>
                </c:pt>
                <c:pt idx="1">
                  <c:v>6908.9</c:v>
                </c:pt>
                <c:pt idx="2">
                  <c:v>6355.5</c:v>
                </c:pt>
              </c:numCache>
            </c:numRef>
          </c:val>
        </c:ser>
        <c:dLbls>
          <c:showVal val="1"/>
        </c:dLbls>
        <c:shape val="cylinder"/>
        <c:axId val="142958976"/>
        <c:axId val="142960512"/>
        <c:axId val="0"/>
      </c:bar3DChart>
      <c:catAx>
        <c:axId val="142958976"/>
        <c:scaling>
          <c:orientation val="minMax"/>
        </c:scaling>
        <c:axPos val="l"/>
        <c:numFmt formatCode="General" sourceLinked="0"/>
        <c:majorTickMark val="none"/>
        <c:tickLblPos val="nextTo"/>
        <c:crossAx val="142960512"/>
        <c:crosses val="autoZero"/>
        <c:auto val="1"/>
        <c:lblAlgn val="ctr"/>
        <c:lblOffset val="100"/>
      </c:catAx>
      <c:valAx>
        <c:axId val="142960512"/>
        <c:scaling>
          <c:orientation val="minMax"/>
        </c:scaling>
        <c:delete val="1"/>
        <c:axPos val="b"/>
        <c:numFmt formatCode="General" sourceLinked="1"/>
        <c:tickLblPos val="none"/>
        <c:crossAx val="1429589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48251515989165866"/>
          <c:y val="0.1202770890383824"/>
          <c:w val="0.2703418295813465"/>
          <c:h val="0.85121528429504223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22 493,9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8 899,2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9501.2000000000007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22 314,6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8 768,8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8947.1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22 144,9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8 766,3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8947.1</c:v>
                </c:pt>
              </c:numCache>
            </c:numRef>
          </c:val>
        </c:ser>
        <c:dLbls>
          <c:showVal val="1"/>
        </c:dLbls>
        <c:shape val="cylinder"/>
        <c:axId val="141905920"/>
        <c:axId val="141907456"/>
        <c:axId val="0"/>
      </c:bar3DChart>
      <c:catAx>
        <c:axId val="141905920"/>
        <c:scaling>
          <c:orientation val="minMax"/>
        </c:scaling>
        <c:axPos val="l"/>
        <c:numFmt formatCode="General" sourceLinked="0"/>
        <c:majorTickMark val="none"/>
        <c:tickLblPos val="nextTo"/>
        <c:crossAx val="141907456"/>
        <c:crosses val="autoZero"/>
        <c:auto val="1"/>
        <c:lblAlgn val="ctr"/>
        <c:lblOffset val="100"/>
      </c:catAx>
      <c:valAx>
        <c:axId val="141907456"/>
        <c:scaling>
          <c:orientation val="minMax"/>
        </c:scaling>
        <c:delete val="1"/>
        <c:axPos val="b"/>
        <c:numFmt formatCode="General" sourceLinked="1"/>
        <c:tickLblPos val="none"/>
        <c:crossAx val="1419059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2064525143961817"/>
          <c:y val="6.1606258232550441E-2"/>
          <c:w val="0.65412822984662888"/>
          <c:h val="0.9383937417674491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5"/>
          <c:dPt>
            <c:idx val="0"/>
            <c:explosion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dPt>
          <c:dPt>
            <c:idx val="1"/>
            <c:explosion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697,0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697,0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526389774540186E-3"/>
                  <c:y val="0.138499417796828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927.13900000000001</c:v>
                </c:pt>
                <c:pt idx="1">
                  <c:v>943.45899999999949</c:v>
                </c:pt>
                <c:pt idx="2">
                  <c:v>16.32</c:v>
                </c:pt>
              </c:numCache>
            </c:numRef>
          </c:val>
        </c:ser>
        <c:firstSliceAng val="181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324650168541631"/>
          <c:y val="3.0573465971496256E-2"/>
          <c:w val="0.78877364642811421"/>
          <c:h val="0.7119763891278165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7.183190626926042E-2"/>
                  <c:y val="-6.54149361845173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076653340174811E-2"/>
                  <c:y val="-4.13146965375898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4076653340174811E-2"/>
                  <c:y val="-5.85291534282522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58715919834596E-2"/>
                  <c:y val="-5.16433706719872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405447276458985E-2"/>
                  <c:y val="-5.16433706719872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факт</c:v>
                </c:pt>
                <c:pt idx="1">
                  <c:v>2021 прогноз</c:v>
                </c:pt>
                <c:pt idx="2">
                  <c:v>2022 прогноз</c:v>
                </c:pt>
                <c:pt idx="3">
                  <c:v>2023 прогноз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219569.3</c:v>
                </c:pt>
                <c:pt idx="1">
                  <c:v>216141</c:v>
                </c:pt>
                <c:pt idx="2">
                  <c:v>211625</c:v>
                </c:pt>
                <c:pt idx="3">
                  <c:v>220583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6.5097665056517331E-2"/>
                  <c:y val="5.8529153428252267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7342412127431736E-2"/>
                  <c:y val="4.131442544378058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183190626926042E-2"/>
                  <c:y val="5.164337067198725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2852917985602844E-2"/>
                  <c:y val="5.164337067198727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405447276458985E-2"/>
                  <c:y val="4.82004792938548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факт</c:v>
                </c:pt>
                <c:pt idx="1">
                  <c:v>2021 прогноз</c:v>
                </c:pt>
                <c:pt idx="2">
                  <c:v>2022 прогноз</c:v>
                </c:pt>
                <c:pt idx="3">
                  <c:v>2023 прогноз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869250</c:v>
                </c:pt>
                <c:pt idx="1">
                  <c:v>689943</c:v>
                </c:pt>
                <c:pt idx="2">
                  <c:v>486745</c:v>
                </c:pt>
                <c:pt idx="3">
                  <c:v>476397</c:v>
                </c:pt>
              </c:numCache>
            </c:numRef>
          </c:val>
        </c:ser>
        <c:marker val="1"/>
        <c:axId val="127077760"/>
        <c:axId val="127423616"/>
      </c:lineChart>
      <c:catAx>
        <c:axId val="127077760"/>
        <c:scaling>
          <c:orientation val="minMax"/>
        </c:scaling>
        <c:axPos val="b"/>
        <c:numFmt formatCode="General" sourceLinked="0"/>
        <c:tickLblPos val="nextTo"/>
        <c:crossAx val="127423616"/>
        <c:crosses val="autoZero"/>
        <c:auto val="1"/>
        <c:lblAlgn val="ctr"/>
        <c:lblOffset val="100"/>
      </c:catAx>
      <c:valAx>
        <c:axId val="127423616"/>
        <c:scaling>
          <c:orientation val="minMax"/>
          <c:max val="1000000"/>
          <c:min val="150000"/>
        </c:scaling>
        <c:axPos val="l"/>
        <c:numFmt formatCode="#,##0" sourceLinked="1"/>
        <c:tickLblPos val="nextTo"/>
        <c:crossAx val="127077760"/>
        <c:crosses val="autoZero"/>
        <c:crossBetween val="between"/>
        <c:majorUnit val="300000"/>
      </c:valAx>
    </c:plotArea>
    <c:legend>
      <c:legendPos val="r"/>
      <c:layout>
        <c:manualLayout>
          <c:xMode val="edge"/>
          <c:yMode val="edge"/>
          <c:x val="1.3988138144839141E-2"/>
          <c:y val="0.89997922667899621"/>
          <c:w val="0.96732907780770405"/>
          <c:h val="6.492154545158807E-2"/>
        </c:manualLayout>
      </c:layout>
    </c:legend>
    <c:plotVisOnly val="1"/>
    <c:dispBlanksAs val="gap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342222042183312"/>
          <c:y val="0.19986355136687836"/>
          <c:w val="0.53155559156333776"/>
          <c:h val="0.758769632691096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22%</a:t>
                    </a:r>
                    <a:endParaRPr lang="ru-RU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1103478886050043"/>
                  <c:y val="-4.2265796113293973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78%</a:t>
                    </a:r>
                    <a:endParaRPr lang="ru-RU" dirty="0"/>
                  </a:p>
                </c:rich>
              </c:tx>
              <c:showPercent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214411.4</c:v>
                </c:pt>
                <c:pt idx="1">
                  <c:v>1730</c:v>
                </c:pt>
                <c:pt idx="2">
                  <c:v>689943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1"/>
              <c:layout>
                <c:manualLayout>
                  <c:x val="0.14804642829248857"/>
                  <c:y val="-2.7921707093597641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208201.46</c:v>
                </c:pt>
                <c:pt idx="1">
                  <c:v>3423.2</c:v>
                </c:pt>
                <c:pt idx="2">
                  <c:v>486744.7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ln>
                <a:solidFill>
                  <a:srgbClr val="002060"/>
                </a:solidFill>
              </a:ln>
            </c:spPr>
          </c:dPt>
          <c:dPt>
            <c:idx val="1"/>
            <c:spPr>
              <a:ln>
                <a:solidFill>
                  <a:srgbClr val="002060"/>
                </a:solidFill>
              </a:ln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1"/>
              <c:layout>
                <c:manualLayout>
                  <c:x val="0.13817666640632256"/>
                  <c:y val="-1.3960853546798829E-2"/>
                </c:manualLayout>
              </c:layout>
              <c:showPercent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217159.72</c:v>
                </c:pt>
                <c:pt idx="1">
                  <c:v>3423.2</c:v>
                </c:pt>
                <c:pt idx="2">
                  <c:v>476396.5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19"/>
      <c:depthPercent val="100"/>
      <c:perspective val="30"/>
    </c:view3D>
    <c:plotArea>
      <c:layout>
        <c:manualLayout>
          <c:layoutTarget val="inner"/>
          <c:xMode val="edge"/>
          <c:yMode val="edge"/>
          <c:x val="0.18499486001749815"/>
          <c:y val="0.18553893263342108"/>
          <c:w val="0.26223468941382327"/>
          <c:h val="0.3496462525517642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Pt>
            <c:idx val="8"/>
            <c:spPr>
              <a:solidFill>
                <a:srgbClr val="10A40C"/>
              </a:solidFill>
            </c:spPr>
          </c:dPt>
          <c:dLbls>
            <c:dLbl>
              <c:idx val="0"/>
              <c:layout>
                <c:manualLayout>
                  <c:x val="-5.6248687664041987E-2"/>
                  <c:y val="-0.11676450860309127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2734033245844308E-2"/>
                  <c:y val="4.29404140859563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2078412073490806E-2"/>
                  <c:y val="-5.02520104755309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533245844269474E-2"/>
                  <c:y val="-4.102969345539832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914424759405074E-2"/>
                  <c:y val="-4.5364056540078907E-3"/>
                </c:manualLayout>
              </c:layout>
              <c:showVal val="1"/>
            </c:dLbl>
            <c:dLbl>
              <c:idx val="5"/>
              <c:layout>
                <c:manualLayout>
                  <c:x val="6.0513013998250237E-2"/>
                  <c:y val="-2.964019489292540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1389545056867898E-2"/>
                  <c:y val="3.30215133364739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1805555555555558E-2"/>
                      <c:h val="3.6945133719327262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1.1379265091863522E-2"/>
                  <c:y val="-1.380026007915264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5646653543307089E-2"/>
                  <c:y val="1.7266245358701544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9601924759405092E-3"/>
                  <c:y val="5.512722820317435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применением патентной системы налогооблажения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  <c:pt idx="10">
                  <c:v>Прочие налоговые и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191357.7</c:v>
                </c:pt>
                <c:pt idx="1">
                  <c:v>14440</c:v>
                </c:pt>
                <c:pt idx="2">
                  <c:v>1272.5</c:v>
                </c:pt>
                <c:pt idx="3">
                  <c:v>270</c:v>
                </c:pt>
                <c:pt idx="4">
                  <c:v>185.7</c:v>
                </c:pt>
                <c:pt idx="5">
                  <c:v>3155</c:v>
                </c:pt>
                <c:pt idx="6">
                  <c:v>940</c:v>
                </c:pt>
                <c:pt idx="7">
                  <c:v>90</c:v>
                </c:pt>
                <c:pt idx="8">
                  <c:v>100</c:v>
                </c:pt>
                <c:pt idx="9">
                  <c:v>200</c:v>
                </c:pt>
                <c:pt idx="10">
                  <c:v>400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46475612423447082"/>
          <c:y val="0.13131189453262107"/>
          <c:w val="0.51441054243219597"/>
          <c:h val="0.39232151398775766"/>
        </c:manualLayout>
      </c:layout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20"/>
      <c:perspective val="30"/>
    </c:view3D>
    <c:plotArea>
      <c:layout>
        <c:manualLayout>
          <c:layoutTarget val="inner"/>
          <c:xMode val="edge"/>
          <c:yMode val="edge"/>
          <c:x val="7.8934134055711452E-2"/>
          <c:y val="0.25078099131515091"/>
          <c:w val="0.59385551604795006"/>
          <c:h val="0.689695215571800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53"/>
          <c:dPt>
            <c:idx val="0"/>
            <c:spPr>
              <a:solidFill>
                <a:srgbClr val="FC4C59"/>
              </a:solidFill>
            </c:spPr>
          </c:dPt>
          <c:dPt>
            <c:idx val="1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chemeClr val="accent3">
                  <a:lumMod val="50000"/>
                </a:schemeClr>
              </a:solidFill>
            </c:spPr>
          </c:dPt>
          <c:dPt>
            <c:idx val="6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-0.12380664164654683"/>
                  <c:y val="-0.1949777798976102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170838036571002E-2"/>
                  <c:y val="0.1089988450895352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392248917058818"/>
                  <c:y val="-1.6532671504479724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2263344002595773"/>
                  <c:y val="-9.843371643791312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3606387420137018E-3"/>
                  <c:y val="-0.1417465808281554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254503020257866"/>
                  <c:y val="-0.10312834890261457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692545825427128E-2"/>
                  <c:y val="-6.2180169892319559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6550281629748879E-2"/>
                  <c:y val="-2.8101902307642937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10474506058800968"/>
                  <c:y val="1.6680722810184723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0153051269156249E-3"/>
                  <c:y val="9.8088263391268221E-2"/>
                </c:manualLayout>
              </c:layout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 с применением патентной системы налогооблажения</c:v>
                </c:pt>
                <c:pt idx="5">
                  <c:v>Государственная пошлина</c:v>
                </c:pt>
                <c:pt idx="6">
                  <c:v>Доходы от использования имущества</c:v>
                </c:pt>
                <c:pt idx="7">
                  <c:v>Доходы при пользовании природными ресурсами</c:v>
                </c:pt>
                <c:pt idx="8">
                  <c:v>Доходы от продажи </c:v>
                </c:pt>
                <c:pt idx="9">
                  <c:v>Штрафы, санкции, возмещение ущерба</c:v>
                </c:pt>
                <c:pt idx="10">
                  <c:v>Прочие налоговые и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186630.5</c:v>
                </c:pt>
                <c:pt idx="1">
                  <c:v>11810.7</c:v>
                </c:pt>
                <c:pt idx="2">
                  <c:v>5820</c:v>
                </c:pt>
                <c:pt idx="3">
                  <c:v>293.3</c:v>
                </c:pt>
                <c:pt idx="4">
                  <c:v>280</c:v>
                </c:pt>
                <c:pt idx="5">
                  <c:v>3367</c:v>
                </c:pt>
                <c:pt idx="6">
                  <c:v>940</c:v>
                </c:pt>
                <c:pt idx="7">
                  <c:v>248</c:v>
                </c:pt>
                <c:pt idx="9">
                  <c:v>1750</c:v>
                </c:pt>
                <c:pt idx="10">
                  <c:v>485.2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B1E4B-88CD-4DBA-A094-5210B04B7964}" type="doc">
      <dgm:prSet loTypeId="urn:microsoft.com/office/officeart/2005/8/layout/chevron1" loCatId="process" qsTypeId="urn:microsoft.com/office/officeart/2005/8/quickstyle/3d3" qsCatId="3D" csTypeId="urn:microsoft.com/office/officeart/2005/8/colors/colorful4" csCatId="colorful" phldr="1"/>
      <dgm:spPr/>
    </dgm:pt>
    <dgm:pt modelId="{39250685-7C85-453B-BD74-348767166A5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435 651,6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91F22-64C9-4DE7-AAE4-7229A17C7005}" type="parTrans" cxnId="{754D1126-A0C8-4A9F-B065-280E12840D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E5C17-60A5-4AA7-B450-F3ED59EF81B1}" type="sibTrans" cxnId="{754D1126-A0C8-4A9F-B065-280E12840DBD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AC60A-37ED-4A07-AABC-A064C69A225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322 228,5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64AD0-9A85-4E11-A2D9-F75374FC5F9E}" type="parTrans" cxnId="{AC858189-93B8-4A98-9721-A02A4CB79A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A2B22-A9F8-4D5A-82C4-9FBC8C064207}" type="sibTrans" cxnId="{AC858189-93B8-4A98-9721-A02A4CB79A05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11003-7095-4A42-8FF5-F2CC8818E0E8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317 903,1</a:t>
          </a:r>
        </a:p>
      </dgm:t>
    </dgm:pt>
    <dgm:pt modelId="{D4455A6A-B333-441B-AC8D-FFBB98900B4A}" type="parTrans" cxnId="{FB7D9EF8-3329-404B-A7C8-B21E1EC3E33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D98967-531E-45C1-B232-9961C453E45E}" type="sibTrans" cxnId="{FB7D9EF8-3329-404B-A7C8-B21E1EC3E334}">
      <dgm:prSet/>
      <dgm:spPr/>
      <dgm:t>
        <a:bodyPr/>
        <a:lstStyle/>
        <a:p>
          <a:endParaRPr lang="ru-RU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679B6A-65C9-49A4-BB53-7461C21169DF}" type="pres">
      <dgm:prSet presAssocID="{A51B1E4B-88CD-4DBA-A094-5210B04B7964}" presName="Name0" presStyleCnt="0">
        <dgm:presLayoutVars>
          <dgm:dir/>
          <dgm:animLvl val="lvl"/>
          <dgm:resizeHandles val="exact"/>
        </dgm:presLayoutVars>
      </dgm:prSet>
      <dgm:spPr/>
    </dgm:pt>
    <dgm:pt modelId="{F9413195-11C8-4209-9438-37FC9AEC8DAE}" type="pres">
      <dgm:prSet presAssocID="{39250685-7C85-453B-BD74-348767166A5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46B40-B6E8-467C-B23C-6B9F8E835BAB}" type="pres">
      <dgm:prSet presAssocID="{238E5C17-60A5-4AA7-B450-F3ED59EF81B1}" presName="parTxOnlySpace" presStyleCnt="0"/>
      <dgm:spPr/>
    </dgm:pt>
    <dgm:pt modelId="{C4F249F0-607D-4229-B89D-F9DA9B7091FF}" type="pres">
      <dgm:prSet presAssocID="{A90AC60A-37ED-4A07-AABC-A064C69A225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24C26-EDC4-4E6D-8C5E-B41714666B1D}" type="pres">
      <dgm:prSet presAssocID="{A94A2B22-A9F8-4D5A-82C4-9FBC8C064207}" presName="parTxOnlySpace" presStyleCnt="0"/>
      <dgm:spPr/>
    </dgm:pt>
    <dgm:pt modelId="{8DA8CAE7-8CBF-4B9C-978C-CB01812FC3D8}" type="pres">
      <dgm:prSet presAssocID="{93F11003-7095-4A42-8FF5-F2CC8818E0E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43E53-9181-4274-82FD-823141E68324}" type="presOf" srcId="{93F11003-7095-4A42-8FF5-F2CC8818E0E8}" destId="{8DA8CAE7-8CBF-4B9C-978C-CB01812FC3D8}" srcOrd="0" destOrd="0" presId="urn:microsoft.com/office/officeart/2005/8/layout/chevron1"/>
    <dgm:cxn modelId="{754D1126-A0C8-4A9F-B065-280E12840DBD}" srcId="{A51B1E4B-88CD-4DBA-A094-5210B04B7964}" destId="{39250685-7C85-453B-BD74-348767166A51}" srcOrd="0" destOrd="0" parTransId="{8D191F22-64C9-4DE7-AAE4-7229A17C7005}" sibTransId="{238E5C17-60A5-4AA7-B450-F3ED59EF81B1}"/>
    <dgm:cxn modelId="{41A5CA8F-2750-4F89-99ED-362800F7E969}" type="presOf" srcId="{A90AC60A-37ED-4A07-AABC-A064C69A2250}" destId="{C4F249F0-607D-4229-B89D-F9DA9B7091FF}" srcOrd="0" destOrd="0" presId="urn:microsoft.com/office/officeart/2005/8/layout/chevron1"/>
    <dgm:cxn modelId="{AC858189-93B8-4A98-9721-A02A4CB79A05}" srcId="{A51B1E4B-88CD-4DBA-A094-5210B04B7964}" destId="{A90AC60A-37ED-4A07-AABC-A064C69A2250}" srcOrd="1" destOrd="0" parTransId="{52764AD0-9A85-4E11-A2D9-F75374FC5F9E}" sibTransId="{A94A2B22-A9F8-4D5A-82C4-9FBC8C064207}"/>
    <dgm:cxn modelId="{67F72E34-E58E-4370-82F4-2732CB8E8A1B}" type="presOf" srcId="{A51B1E4B-88CD-4DBA-A094-5210B04B7964}" destId="{37679B6A-65C9-49A4-BB53-7461C21169DF}" srcOrd="0" destOrd="0" presId="urn:microsoft.com/office/officeart/2005/8/layout/chevron1"/>
    <dgm:cxn modelId="{A56E296E-6807-4275-B338-1401531E0870}" type="presOf" srcId="{39250685-7C85-453B-BD74-348767166A51}" destId="{F9413195-11C8-4209-9438-37FC9AEC8DAE}" srcOrd="0" destOrd="0" presId="urn:microsoft.com/office/officeart/2005/8/layout/chevron1"/>
    <dgm:cxn modelId="{FB7D9EF8-3329-404B-A7C8-B21E1EC3E334}" srcId="{A51B1E4B-88CD-4DBA-A094-5210B04B7964}" destId="{93F11003-7095-4A42-8FF5-F2CC8818E0E8}" srcOrd="2" destOrd="0" parTransId="{D4455A6A-B333-441B-AC8D-FFBB98900B4A}" sibTransId="{A9D98967-531E-45C1-B232-9961C453E45E}"/>
    <dgm:cxn modelId="{52C371D1-F002-40EC-8EBC-09897F61E667}" type="presParOf" srcId="{37679B6A-65C9-49A4-BB53-7461C21169DF}" destId="{F9413195-11C8-4209-9438-37FC9AEC8DAE}" srcOrd="0" destOrd="0" presId="urn:microsoft.com/office/officeart/2005/8/layout/chevron1"/>
    <dgm:cxn modelId="{9CC9790D-6A78-452E-80F7-D9B2E634F598}" type="presParOf" srcId="{37679B6A-65C9-49A4-BB53-7461C21169DF}" destId="{58A46B40-B6E8-467C-B23C-6B9F8E835BAB}" srcOrd="1" destOrd="0" presId="urn:microsoft.com/office/officeart/2005/8/layout/chevron1"/>
    <dgm:cxn modelId="{2244513B-4B83-408D-97E6-98DCCD07A544}" type="presParOf" srcId="{37679B6A-65C9-49A4-BB53-7461C21169DF}" destId="{C4F249F0-607D-4229-B89D-F9DA9B7091FF}" srcOrd="2" destOrd="0" presId="urn:microsoft.com/office/officeart/2005/8/layout/chevron1"/>
    <dgm:cxn modelId="{36DF7D47-2C5E-4704-983D-446FADEE0BB1}" type="presParOf" srcId="{37679B6A-65C9-49A4-BB53-7461C21169DF}" destId="{C4E24C26-EDC4-4E6D-8C5E-B41714666B1D}" srcOrd="3" destOrd="0" presId="urn:microsoft.com/office/officeart/2005/8/layout/chevron1"/>
    <dgm:cxn modelId="{C82D0491-8874-4117-9AD8-2A9DD820A23F}" type="presParOf" srcId="{37679B6A-65C9-49A4-BB53-7461C21169DF}" destId="{8DA8CAE7-8CBF-4B9C-978C-CB01812FC3D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413195-11C8-4209-9438-37FC9AEC8DAE}">
      <dsp:nvSpPr>
        <dsp:cNvPr id="0" name=""/>
        <dsp:cNvSpPr/>
      </dsp:nvSpPr>
      <dsp:spPr>
        <a:xfrm>
          <a:off x="1799" y="439772"/>
          <a:ext cx="2192135" cy="87685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435 651,6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" y="439772"/>
        <a:ext cx="2192135" cy="876854"/>
      </dsp:txXfrm>
    </dsp:sp>
    <dsp:sp modelId="{C4F249F0-607D-4229-B89D-F9DA9B7091FF}">
      <dsp:nvSpPr>
        <dsp:cNvPr id="0" name=""/>
        <dsp:cNvSpPr/>
      </dsp:nvSpPr>
      <dsp:spPr>
        <a:xfrm>
          <a:off x="1974720" y="439772"/>
          <a:ext cx="2192135" cy="876854"/>
        </a:xfrm>
        <a:prstGeom prst="chevron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322 228,5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4720" y="439772"/>
        <a:ext cx="2192135" cy="876854"/>
      </dsp:txXfrm>
    </dsp:sp>
    <dsp:sp modelId="{8DA8CAE7-8CBF-4B9C-978C-CB01812FC3D8}">
      <dsp:nvSpPr>
        <dsp:cNvPr id="0" name=""/>
        <dsp:cNvSpPr/>
      </dsp:nvSpPr>
      <dsp:spPr>
        <a:xfrm>
          <a:off x="3947642" y="439772"/>
          <a:ext cx="2192135" cy="876854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317 903,1</a:t>
          </a:r>
          <a:endParaRPr lang="ru-RU" sz="23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47642" y="439772"/>
        <a:ext cx="2192135" cy="876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0.36813</cdr:x>
      <cdr:y>0.42053</cdr:y>
    </cdr:from>
    <cdr:to>
      <cdr:x>0.64286</cdr:x>
      <cdr:y>0.72508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185" y="1010889"/>
          <a:ext cx="942697" cy="73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доходов 2021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0.36264</cdr:x>
      <cdr:y>0.36884</cdr:y>
    </cdr:from>
    <cdr:to>
      <cdr:x>0.66484</cdr:x>
      <cdr:y>0.67339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3253" y="671066"/>
          <a:ext cx="777719" cy="55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2022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0.35897</cdr:x>
      <cdr:y>0.34812</cdr:y>
    </cdr:from>
    <cdr:to>
      <cdr:x>0.66117</cdr:x>
      <cdr:y>0.65267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23828" y="633359"/>
          <a:ext cx="777717" cy="554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9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0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</a:t>
          </a:r>
          <a:endParaRPr lang="ru-RU" sz="105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  <cdr:relSizeAnchor xmlns:cdr="http://schemas.openxmlformats.org/drawingml/2006/chartDrawing">
    <cdr:from>
      <cdr:x>0</cdr:x>
      <cdr:y>0.28495</cdr:y>
    </cdr:from>
    <cdr:to>
      <cdr:x>0.21164</cdr:x>
      <cdr:y>0.44954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>
          <a:off x="0" y="1954213"/>
          <a:ext cx="1935280" cy="1128712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2021 году 216 141,4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0.75204</cdr:y>
    </cdr:from>
    <cdr:to>
      <cdr:x>0.21164</cdr:x>
      <cdr:y>0.91662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>
          <a:off x="0" y="5157470"/>
          <a:ext cx="1935280" cy="1128712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2022 году 211 624,7</a:t>
          </a:r>
        </a:p>
      </cdr:txBody>
    </cdr:sp>
  </cdr:relSizeAnchor>
  <cdr:relSizeAnchor xmlns:cdr="http://schemas.openxmlformats.org/drawingml/2006/chartDrawing">
    <cdr:from>
      <cdr:x>0.78556</cdr:x>
      <cdr:y>0.71271</cdr:y>
    </cdr:from>
    <cdr:to>
      <cdr:x>1</cdr:x>
      <cdr:y>0.87729</cdr:y>
    </cdr:to>
    <cdr:sp macro="" textlink="">
      <cdr:nvSpPr>
        <cdr:cNvPr id="8" name="Стрелка вправо 7"/>
        <cdr:cNvSpPr/>
      </cdr:nvSpPr>
      <cdr:spPr>
        <a:xfrm xmlns:a="http://schemas.openxmlformats.org/drawingml/2006/main" flipH="1">
          <a:off x="7183161" y="4924425"/>
          <a:ext cx="1960839" cy="1137155"/>
        </a:xfrm>
        <a:prstGeom xmlns:a="http://schemas.openxmlformats.org/drawingml/2006/main" prst="rightArrow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в 2023 году 220 582,9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0.48818</cdr:x>
      <cdr:y>0.42202</cdr:y>
    </cdr:from>
    <cdr:to>
      <cdr:x>0.51182</cdr:x>
      <cdr:y>0.57798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15926" y="2498560"/>
          <a:ext cx="184731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5400" b="1" cap="none" spc="50" dirty="0">
            <a:ln w="12700" cmpd="sng">
              <a:solidFill>
                <a:schemeClr val="accent6">
                  <a:satMod val="120000"/>
                  <a:shade val="80000"/>
                </a:schemeClr>
              </a:solidFill>
              <a:prstDash val="solid"/>
            </a:ln>
            <a:solidFill>
              <a:schemeClr val="accent6">
                <a:tint val="1000"/>
              </a:schemeClr>
            </a:solidFill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88A9-EC32-4FA4-86AE-B6CDEC5DF5D7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3E6BF-9524-4A44-91E5-0D6E7FA6A7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3180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299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4496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69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707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7379349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527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885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8169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53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933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965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078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06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232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737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535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02466834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210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6646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482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3398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3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550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2946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7483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3173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212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271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1738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580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53588582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9536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90839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25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0070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825625"/>
            <a:ext cx="2900363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7049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33313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358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35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2294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5350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21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6"/>
            <a:ext cx="147875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365126"/>
            <a:ext cx="4321969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9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000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1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1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52676391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41"/>
            <a:ext cx="8497092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Образец заголовка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5"/>
            <a:ext cx="8496300" cy="336244"/>
          </a:xfrm>
        </p:spPr>
        <p:txBody>
          <a:bodyPr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23850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4C68D-6E30-4CBF-9EF3-BA3275A77700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18.03.2021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2457450" y="6356351"/>
            <a:ext cx="4229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8643938" y="6446839"/>
            <a:ext cx="46196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C93FF-0F0F-4F92-B7A8-E827C7A1BB1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8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40993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69391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="" xmlns:p14="http://schemas.microsoft.com/office/powerpoint/2010/main" val="260622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5035" y="1043027"/>
            <a:ext cx="7158965" cy="823508"/>
          </a:xfrm>
        </p:spPr>
        <p:txBody>
          <a:bodyPr rtlCol="0">
            <a:noAutofit/>
          </a:bodyPr>
          <a:lstStyle/>
          <a:p>
            <a:pPr algn="ctr"/>
            <a:r>
              <a:rPr lang="ru-RU" altLang="zh-CN" sz="2800" b="1" dirty="0" smtClean="0">
                <a:latin typeface="Monotype Corsiva" panose="03010101010201010101" pitchFamily="66" charset="0"/>
                <a:cs typeface="Times New Roman" pitchFamily="18" charset="0"/>
              </a:rPr>
              <a:t>муниципального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района «Могойтуйский район» </a:t>
            </a:r>
          </a:p>
          <a:p>
            <a:pPr algn="ctr"/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2021год и </a:t>
            </a: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20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и </a:t>
            </a:r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2023 годов</a:t>
            </a:r>
            <a:endParaRPr lang="zh-CN" altLang="en-US" sz="2800" b="1" dirty="0">
              <a:latin typeface="Monotype Corsiva" panose="03010101010201010101" pitchFamily="66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889257" y="281439"/>
            <a:ext cx="7061480" cy="78640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sz="400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Бюджет для граждан</a:t>
            </a:r>
            <a:endParaRPr lang="ru-RU" sz="400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17"/>
          <a:stretch/>
        </p:blipFill>
        <p:spPr bwMode="auto">
          <a:xfrm>
            <a:off x="466305" y="0"/>
            <a:ext cx="1266831" cy="12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4" name="Picture 2" descr="http://www.mogoitui.ru/images/1Mog2020-1kdswetgfr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835" y="1967024"/>
            <a:ext cx="8096250" cy="4540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03554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1617415609"/>
              </p:ext>
            </p:extLst>
          </p:nvPr>
        </p:nvGraphicFramePr>
        <p:xfrm>
          <a:off x="0" y="0"/>
          <a:ext cx="9144000" cy="690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69" y="98023"/>
            <a:ext cx="7670800" cy="47752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годы (тыс. руб.)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3351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ED5B1-A891-4EC1-A0FA-F733B810D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2238377"/>
            <a:ext cx="2638425" cy="942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4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9" y="340995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9" y="236220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4" y="4819651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="" xmlns:p14="http://schemas.microsoft.com/office/powerpoint/2010/main" val="2772417969"/>
              </p:ext>
            </p:extLst>
          </p:nvPr>
        </p:nvGraphicFramePr>
        <p:xfrm>
          <a:off x="1701164" y="3232152"/>
          <a:ext cx="4074321" cy="362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1458940466"/>
              </p:ext>
            </p:extLst>
          </p:nvPr>
        </p:nvGraphicFramePr>
        <p:xfrm>
          <a:off x="4657326" y="3095624"/>
          <a:ext cx="4320165" cy="344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882998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49287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" y="1286277"/>
            <a:ext cx="725805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(безвозмездные поступления)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59856142"/>
              </p:ext>
            </p:extLst>
          </p:nvPr>
        </p:nvGraphicFramePr>
        <p:xfrm>
          <a:off x="160729" y="2945463"/>
          <a:ext cx="8833935" cy="33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645"/>
                <a:gridCol w="2874423"/>
                <a:gridCol w="3014867"/>
              </a:tblGrid>
              <a:tr h="1120381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016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27220" y="271773"/>
            <a:ext cx="3524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econ11\Desktop\Для презентации\negotiation-clipart-611870-nd-Black-striped-tie-People-seri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69" y="677870"/>
            <a:ext cx="2033015" cy="2178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7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242" y="67981"/>
            <a:ext cx="7778775" cy="590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муниципального района «Могойтуйский район»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2020-2023 годах (тыс.руб.)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78919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9828505"/>
              </p:ext>
            </p:extLst>
          </p:nvPr>
        </p:nvGraphicFramePr>
        <p:xfrm>
          <a:off x="142240" y="886249"/>
          <a:ext cx="8900160" cy="247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2660"/>
                <a:gridCol w="1591875"/>
                <a:gridCol w="1591875"/>
                <a:gridCol w="1591875"/>
                <a:gridCol w="1591875"/>
              </a:tblGrid>
              <a:tr h="40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2021 год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2022</a:t>
                      </a:r>
                      <a:r>
                        <a:rPr lang="ru-RU" sz="15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2023 год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637,2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188 632,0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162 637,0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156 676,0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140139,5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44 773,8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1 879,2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1 817,4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461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907,0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435 651,6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322 228,5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317 903,1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56 566,5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20 885,6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4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BatangChe" panose="02030609000101010101" pitchFamily="49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безвозмездных поступлений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869 520,2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689 943,0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486 744,7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476 396,5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61933076"/>
              </p:ext>
            </p:extLst>
          </p:nvPr>
        </p:nvGraphicFramePr>
        <p:xfrm>
          <a:off x="173335" y="3298678"/>
          <a:ext cx="8825386" cy="340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96329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1319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450244143"/>
              </p:ext>
            </p:extLst>
          </p:nvPr>
        </p:nvGraphicFramePr>
        <p:xfrm>
          <a:off x="58444" y="2204815"/>
          <a:ext cx="9085556" cy="443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63739" y="219809"/>
            <a:ext cx="2777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(тыс. руб.) 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068665089"/>
              </p:ext>
            </p:extLst>
          </p:nvPr>
        </p:nvGraphicFramePr>
        <p:xfrm>
          <a:off x="1489818" y="619921"/>
          <a:ext cx="6141577" cy="175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49684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3373" y="4995635"/>
            <a:ext cx="8999146" cy="1785104"/>
          </a:xfrm>
          <a:prstGeom prst="rect">
            <a:avLst/>
          </a:prstGeom>
          <a:solidFill>
            <a:srgbClr val="FFCCFF">
              <a:alpha val="60000"/>
            </a:srgbClr>
          </a:solidFill>
          <a:ln>
            <a:solidFill>
              <a:schemeClr val="tx2">
                <a:lumMod val="50000"/>
              </a:schemeClr>
            </a:solidFill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sz="1100" b="1" dirty="0" smtClean="0">
                <a:latin typeface="Times New Roman" pitchFamily="18" charset="0"/>
              </a:rPr>
              <a:t>      Полный  </a:t>
            </a:r>
            <a:r>
              <a:rPr lang="ru-RU" sz="1100" b="1" dirty="0">
                <a:latin typeface="Times New Roman" pitchFamily="18" charset="0"/>
              </a:rPr>
              <a:t>перечень     разделов и подразделов классификации </a:t>
            </a:r>
            <a:r>
              <a:rPr lang="ru-RU" sz="1100" b="1" dirty="0" smtClean="0">
                <a:latin typeface="Times New Roman" pitchFamily="18" charset="0"/>
              </a:rPr>
              <a:t> расходов  </a:t>
            </a:r>
            <a:r>
              <a:rPr lang="ru-RU" sz="1100" b="1" dirty="0">
                <a:latin typeface="Times New Roman" pitchFamily="18" charset="0"/>
              </a:rPr>
              <a:t>бюджетов  приведен в статье 21 Бюджетного кодекса     Российской      </a:t>
            </a:r>
            <a:r>
              <a:rPr lang="ru-RU" sz="1100" b="1" dirty="0" smtClean="0">
                <a:latin typeface="Times New Roman" pitchFamily="18" charset="0"/>
              </a:rPr>
              <a:t>Федерации.</a:t>
            </a:r>
            <a:endParaRPr lang="ru-RU" sz="11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sz="1100" b="1" dirty="0" smtClean="0">
                <a:latin typeface="Times New Roman" pitchFamily="18" charset="0"/>
              </a:rPr>
              <a:t>      Каждый из разделов классификации имеет перечень подразделов, которые отражают основные направления реализации соответствующей функции.      Например</a:t>
            </a:r>
            <a:r>
              <a:rPr lang="ru-RU" sz="1100" b="1" dirty="0">
                <a:latin typeface="Times New Roman" pitchFamily="18" charset="0"/>
              </a:rPr>
              <a:t>, </a:t>
            </a:r>
            <a:r>
              <a:rPr lang="ru-RU" sz="1100" b="1" dirty="0" smtClean="0">
                <a:latin typeface="Times New Roman" pitchFamily="18" charset="0"/>
              </a:rPr>
              <a:t> в составе  </a:t>
            </a:r>
            <a:r>
              <a:rPr lang="ru-RU" sz="1100" b="1" dirty="0">
                <a:latin typeface="Times New Roman" pitchFamily="18" charset="0"/>
              </a:rPr>
              <a:t>раздела «Образование», </a:t>
            </a:r>
          </a:p>
          <a:p>
            <a:pPr algn="just">
              <a:defRPr/>
            </a:pPr>
            <a:r>
              <a:rPr lang="ru-RU" sz="1100" b="1" dirty="0">
                <a:latin typeface="Times New Roman" pitchFamily="18" charset="0"/>
              </a:rPr>
              <a:t>в том числе, выделяются:</a:t>
            </a:r>
          </a:p>
          <a:p>
            <a:pPr algn="just">
              <a:defRPr/>
            </a:pPr>
            <a:r>
              <a:rPr lang="ru-RU" sz="1100" dirty="0" smtClean="0">
                <a:latin typeface="Times New Roman" pitchFamily="18" charset="0"/>
              </a:rPr>
              <a:t>-</a:t>
            </a:r>
            <a:r>
              <a:rPr lang="ru-RU" sz="1100" b="1" dirty="0" smtClean="0">
                <a:latin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</a:rPr>
              <a:t>дошкольное 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</a:rPr>
              <a:t> общее образование;</a:t>
            </a:r>
          </a:p>
          <a:p>
            <a:pPr algn="just">
              <a:buFontTx/>
              <a:buChar char="-"/>
              <a:defRPr/>
            </a:pPr>
            <a:r>
              <a:rPr lang="ru-RU" sz="1100" b="1" dirty="0" smtClean="0">
                <a:latin typeface="Times New Roman" pitchFamily="18" charset="0"/>
              </a:rPr>
              <a:t> дополнительное </a:t>
            </a:r>
            <a:r>
              <a:rPr lang="ru-RU" sz="1100" b="1" dirty="0">
                <a:latin typeface="Times New Roman" pitchFamily="18" charset="0"/>
              </a:rPr>
              <a:t>образование; </a:t>
            </a:r>
          </a:p>
          <a:p>
            <a:pPr algn="just">
              <a:buFontTx/>
              <a:buChar char="-"/>
              <a:defRPr/>
            </a:pPr>
            <a:r>
              <a:rPr lang="ru-RU" sz="1100" b="1" dirty="0"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 algn="just">
              <a:defRPr/>
            </a:pPr>
            <a:r>
              <a:rPr lang="ru-RU" sz="1100" dirty="0">
                <a:latin typeface="Times New Roman" pitchFamily="18" charset="0"/>
              </a:rPr>
              <a:t>-</a:t>
            </a:r>
            <a:r>
              <a:rPr lang="ru-RU" sz="1100" b="1" dirty="0">
                <a:latin typeface="Times New Roman" pitchFamily="18" charset="0"/>
              </a:rPr>
              <a:t> другие вопросы в области </a:t>
            </a:r>
            <a:r>
              <a:rPr lang="ru-RU" sz="1100" b="1" dirty="0" smtClean="0">
                <a:latin typeface="Times New Roman" pitchFamily="18" charset="0"/>
              </a:rPr>
              <a:t>образования.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762" y="-34503"/>
            <a:ext cx="6670808" cy="5155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76" y="1240324"/>
            <a:ext cx="9062519" cy="1348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какие цели расходуются средства бюджета?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функционирование учреждений социальной сферы (образования, культуры,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 и органов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местного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самоуправления;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социальное обеспечение населения (выплату пенсий, пособий, льгот и т.д.);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другие государственные нужды (межбюджетные трансферты передаваемые бюджетам поселений и т.д.)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1977" y="6526352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375" y="408658"/>
            <a:ext cx="8311081" cy="795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Расходы бюджета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itchFamily="18" charset="0"/>
              </a:rPr>
              <a:t> - это средства, выплачиваемые из бюджета на реализацию расходных обязательств муниципального района «Могойтуйский район», то есть расходов, необходимость которых установлена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муниципальными правовыми актами органов местного самоуправления в соответствии с федеральными законами (законами субъекта Российской Федерации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AutoShape 8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www.perito.co.in/wp-content/uploads/2016/03/Recruitment-Service-Companies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0377" y="2463305"/>
            <a:ext cx="8015177" cy="5996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«Могойтуйский район» на 2021 год и плановый период 2022 и 2023 годов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86" y="3063002"/>
            <a:ext cx="7697859" cy="1853031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348643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76048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064927031"/>
              </p:ext>
            </p:extLst>
          </p:nvPr>
        </p:nvGraphicFramePr>
        <p:xfrm>
          <a:off x="4028794" y="682677"/>
          <a:ext cx="4982329" cy="59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729379025"/>
              </p:ext>
            </p:extLst>
          </p:nvPr>
        </p:nvGraphicFramePr>
        <p:xfrm>
          <a:off x="6255945" y="802640"/>
          <a:ext cx="2888056" cy="32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676599748"/>
              </p:ext>
            </p:extLst>
          </p:nvPr>
        </p:nvGraphicFramePr>
        <p:xfrm>
          <a:off x="6138250" y="3165793"/>
          <a:ext cx="3005750" cy="3288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-1" y="2"/>
            <a:ext cx="8356349" cy="721359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района «Могойтуйский район» на 2021 год и плановый период 2022 и 2023 годов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28078780"/>
              </p:ext>
            </p:extLst>
          </p:nvPr>
        </p:nvGraphicFramePr>
        <p:xfrm>
          <a:off x="63376" y="841971"/>
          <a:ext cx="3829617" cy="564732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57947"/>
                <a:gridCol w="723890"/>
                <a:gridCol w="723890"/>
                <a:gridCol w="723890"/>
              </a:tblGrid>
              <a:tr h="389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32 514,6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37 176,4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37 153,4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38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безопасность и  правоохранительная деятельность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2 901,1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2 995,6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2 995,6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055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29 565,1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12 263,9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12 248,2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6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7 975,1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3 848,3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3 848,3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Образование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687 176,1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539 332,4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544 103,8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Культура, кинематография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46 359,9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34 908,7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34 908,7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Социальная политика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28 135,8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16 253,6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16 091,9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Физическая культура и спорт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9 501,2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8 947,1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8 947,1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1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 общего характера бюджетам бюджетной системы российской федерации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>
                          <a:solidFill>
                            <a:srgbClr val="000000"/>
                          </a:solidFill>
                          <a:latin typeface="Arial"/>
                        </a:rPr>
                        <a:t>61 955,5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42 642,5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36 681,5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93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latin typeface="Arial"/>
                        </a:rPr>
                        <a:t>906 084,4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698 368,5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696 978,5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15273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827792258"/>
              </p:ext>
            </p:extLst>
          </p:nvPr>
        </p:nvGraphicFramePr>
        <p:xfrm>
          <a:off x="2892659" y="3604437"/>
          <a:ext cx="2933984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471" y="0"/>
            <a:ext cx="7383891" cy="78229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муниципального района «Могойтуйский район» на 2021 год и плановый период 2022 и 2023 годов – социальный бюджет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11856" y="6526352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1232" y="1030778"/>
            <a:ext cx="2264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 разделам функциональной классификации расходов</a:t>
            </a:r>
            <a:endParaRPr lang="ru-RU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7400" y="661447"/>
            <a:ext cx="6494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в предыдущие годы  в структуре  расходов приоритетными  являются расходы на социальную сферу, которые составляют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общего объема расходов или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771 173,0 тыс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85,8%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599 441,8 тыс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86,7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  или  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604 051,5 тыс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2067366736"/>
              </p:ext>
            </p:extLst>
          </p:nvPr>
        </p:nvGraphicFramePr>
        <p:xfrm>
          <a:off x="5105240" y="1520799"/>
          <a:ext cx="3846441" cy="248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2036650824"/>
              </p:ext>
            </p:extLst>
          </p:nvPr>
        </p:nvGraphicFramePr>
        <p:xfrm>
          <a:off x="7107081" y="3302893"/>
          <a:ext cx="2023668" cy="22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156963984"/>
              </p:ext>
            </p:extLst>
          </p:nvPr>
        </p:nvGraphicFramePr>
        <p:xfrm>
          <a:off x="5655341" y="4821875"/>
          <a:ext cx="2349028" cy="185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854517" y="3757803"/>
            <a:ext cx="14122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698 368,5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39514" y="2299956"/>
            <a:ext cx="1438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906 084,4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36398" y="5523518"/>
            <a:ext cx="15076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696978,5 тыс.рублей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356" y="1628905"/>
            <a:ext cx="1323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Образование*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247354513"/>
              </p:ext>
            </p:extLst>
          </p:nvPr>
        </p:nvGraphicFramePr>
        <p:xfrm>
          <a:off x="0" y="1367294"/>
          <a:ext cx="3468754" cy="51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49483" y="1608223"/>
            <a:ext cx="1038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Культура*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254" y="3631996"/>
            <a:ext cx="210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Социальная политика*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827773525"/>
              </p:ext>
            </p:extLst>
          </p:nvPr>
        </p:nvGraphicFramePr>
        <p:xfrm>
          <a:off x="2519417" y="1903231"/>
          <a:ext cx="2818127" cy="189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827773525"/>
              </p:ext>
            </p:extLst>
          </p:nvPr>
        </p:nvGraphicFramePr>
        <p:xfrm>
          <a:off x="2735612" y="5358809"/>
          <a:ext cx="2818127" cy="1173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775099" y="5407591"/>
            <a:ext cx="2828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спорт*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248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8626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Наименование муниципальных целевых программ, включённых в бюджет муниципального района «Могойтуйский район» на 2021 год»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   </a:t>
            </a:r>
          </a:p>
          <a:p>
            <a:pPr algn="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тыс.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рублей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0355711"/>
              </p:ext>
            </p:extLst>
          </p:nvPr>
        </p:nvGraphicFramePr>
        <p:xfrm>
          <a:off x="329608" y="932724"/>
          <a:ext cx="8646955" cy="566403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50876"/>
                <a:gridCol w="891697"/>
                <a:gridCol w="6668313"/>
                <a:gridCol w="736069"/>
              </a:tblGrid>
              <a:tr h="5837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Подраздел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целевых программ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</a:tr>
              <a:tr h="75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"Развитие территориального общественного самоуправления на территории муниципального района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250,0</a:t>
                      </a:r>
                    </a:p>
                  </a:txBody>
                  <a:tcPr marL="9525" marR="9525" marT="9525" marB="0" anchor="ctr"/>
                </a:tc>
              </a:tr>
              <a:tr h="758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"Поддержка ветеранов и ветеранского движения в муниципальном районе "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Могойтуйский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360,0</a:t>
                      </a:r>
                    </a:p>
                  </a:txBody>
                  <a:tcPr marL="9525" marR="9525" marT="9525" marB="0" anchor="ctr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системы здравоохранения в муниципальном районе "</a:t>
                      </a:r>
                      <a:r>
                        <a:rPr lang="ru-RU" sz="1400" b="0" i="0" u="none" strike="noStrike" dirty="0" err="1">
                          <a:latin typeface="Times New Roman"/>
                        </a:rPr>
                        <a:t>Могойтуйский</a:t>
                      </a:r>
                      <a:r>
                        <a:rPr lang="ru-RU" sz="1400" b="0" i="0" u="none" strike="noStrike" dirty="0">
                          <a:latin typeface="Times New Roman"/>
                        </a:rPr>
                        <a:t> район" на 2017-2021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30,0</a:t>
                      </a:r>
                    </a:p>
                  </a:txBody>
                  <a:tcPr marL="9525" marR="9525" marT="9525" marB="0" anchor="ctr"/>
                </a:tc>
              </a:tr>
              <a:tr h="1201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"Развитие местной общественной организации инвалидов мр "Могойтуйский район" Забайкальской региональной организации общероссийской общественной организации "Всероссийское общество инвалидов" на 2019-2021г"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120,0</a:t>
                      </a:r>
                    </a:p>
                  </a:txBody>
                  <a:tcPr marL="9525" marR="9525" marT="9525" marB="0" anchor="ctr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 Безопасность дорожного движения в муниципальном районе "Могойтуйский район" 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0314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"Профилактика правонарушений и преступлений на территории "Могойтуйского района" 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25,0</a:t>
                      </a:r>
                    </a:p>
                  </a:txBody>
                  <a:tcPr marL="9525" marR="9525" marT="9525" marB="0" anchor="ctr"/>
                </a:tc>
              </a:tr>
              <a:tr h="5837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"Поддержка и развитие агропромышленного комплекса муниципального района "Могойтуйский район" (2021-2025 годы)"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04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836281"/>
              </p:ext>
            </p:extLst>
          </p:nvPr>
        </p:nvGraphicFramePr>
        <p:xfrm>
          <a:off x="179512" y="246775"/>
          <a:ext cx="8827640" cy="635185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93397"/>
                <a:gridCol w="914468"/>
                <a:gridCol w="6617891"/>
                <a:gridCol w="901884"/>
              </a:tblGrid>
              <a:tr h="60832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№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Подраздел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муниципальных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целевых программ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2021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marT="60960" marB="6096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"Поддержка и развитие малого предпринимательствав муниципальном районе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0113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"Развитие земельных отношений в муниципальном районе "Могойтуйский район"на 2021-2023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 МЦП "Энергосбережениеи повышение энергетической эффективности в муниципальном районе "Могойтуйский район" на 2018-2024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0505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 Модернизация обьектов коммунальной инфраструктуры муниципального района "Могойтуйский район" на 2020-2023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700,00</a:t>
                      </a:r>
                    </a:p>
                  </a:txBody>
                  <a:tcPr marL="9525" marR="9525" marT="9525" marB="0" anchor="ctr"/>
                </a:tc>
              </a:tr>
              <a:tr h="1109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"Организация общественных работ и временного  трудоустройства безработных граждан, испытывающих трудности в поиске подходящей работы в муниципальном районе "Могойтуйский район" в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"Организация  отдыха, оздоровление и временной трудовой занятости детей и подростков в МР "Могойтуйский район" на 2020-2022 годы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1200,0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0707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/>
                        </a:rPr>
                        <a:t>МЦП "Развитие молодежной политики в муниципальном районе "Могойтуйский район" на 2019-2021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50,0</a:t>
                      </a:r>
                    </a:p>
                  </a:txBody>
                  <a:tcPr marL="9525" marR="9525" marT="9525" marB="0" anchor="ctr"/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1102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latin typeface="Times New Roman"/>
                        </a:rPr>
                        <a:t>МЦП "Развитие физической культуры и спорта в муниципальном районе "Могойтуйский район" на 2020-2022 годы"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latin typeface="Times New Roman"/>
                        </a:rPr>
                        <a:t>800,0</a:t>
                      </a:r>
                    </a:p>
                  </a:txBody>
                  <a:tcPr marL="9525" marR="9525" marT="9525" marB="0" anchor="ctr"/>
                </a:tc>
              </a:tr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latin typeface="Times New Roman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latin typeface="Times New Roman"/>
                        </a:rPr>
                        <a:t>4285,00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0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53023"/>
            <a:ext cx="900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Наименование муниципальных целевых программ, планируемых  в бюджете муниципального района «</a:t>
            </a: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Могойтуйский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район» на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2021-2022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годы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0587205"/>
              </p:ext>
            </p:extLst>
          </p:nvPr>
        </p:nvGraphicFramePr>
        <p:xfrm>
          <a:off x="107506" y="1124745"/>
          <a:ext cx="8928991" cy="497844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0039"/>
                <a:gridCol w="1380356"/>
                <a:gridCol w="5069854"/>
                <a:gridCol w="1135041"/>
                <a:gridCol w="983701"/>
              </a:tblGrid>
              <a:tr h="4372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Подраздел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 муниципальных целевых программ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7898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0113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«Развитие</a:t>
                      </a:r>
                      <a:r>
                        <a:rPr lang="ru-RU" sz="1500" baseline="0" dirty="0" smtClean="0"/>
                        <a:t> территориального общественного самоуправления на территории муниципального района 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район» на 2020-2022 годы</a:t>
                      </a:r>
                      <a:r>
                        <a:rPr lang="ru-RU" sz="1500" dirty="0" smtClean="0"/>
                        <a:t>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7898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0113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«Поддержка ветеранов и ветеранского движения в муниципальном районе «</a:t>
                      </a:r>
                      <a:r>
                        <a:rPr lang="ru-RU" sz="1500" dirty="0" err="1" smtClean="0"/>
                        <a:t>Могойтуйский</a:t>
                      </a:r>
                      <a:r>
                        <a:rPr lang="ru-RU" sz="1500" dirty="0" smtClean="0"/>
                        <a:t> район» на 2020-2022годы»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240,0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78984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0113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«Развитие системы здравоохранения в муниципальном районе «</a:t>
                      </a:r>
                      <a:r>
                        <a:rPr lang="ru-RU" sz="1500" dirty="0" err="1" smtClean="0"/>
                        <a:t>Могойтуйский</a:t>
                      </a:r>
                      <a:r>
                        <a:rPr lang="ru-RU" sz="1500" dirty="0" smtClean="0"/>
                        <a:t> район» на 2017-2021 годы»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6172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0314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«Безопасность дорожного движения в муниципальном районе «</a:t>
                      </a:r>
                      <a:r>
                        <a:rPr lang="ru-RU" sz="1500" dirty="0" err="1" smtClean="0"/>
                        <a:t>Могойтуйский</a:t>
                      </a:r>
                      <a:r>
                        <a:rPr lang="ru-RU" sz="1500" dirty="0" smtClean="0"/>
                        <a:t> район» на 2018-2020 годы»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61722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0314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«Профилактика правонарушений</a:t>
                      </a:r>
                      <a:r>
                        <a:rPr lang="ru-RU" sz="1500" baseline="0" dirty="0" smtClean="0"/>
                        <a:t> и преступлений на территории «</a:t>
                      </a:r>
                      <a:r>
                        <a:rPr lang="ru-RU" sz="1500" baseline="0" dirty="0" err="1" smtClean="0"/>
                        <a:t>Могойтуйского</a:t>
                      </a:r>
                      <a:r>
                        <a:rPr lang="ru-RU" sz="1500" baseline="0" dirty="0" smtClean="0"/>
                        <a:t> района на 2018-2020 годы</a:t>
                      </a:r>
                      <a:r>
                        <a:rPr lang="ru-RU" sz="1500" dirty="0" smtClean="0"/>
                        <a:t>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  <a:tr h="7593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0405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</a:t>
                      </a:r>
                      <a:r>
                        <a:rPr lang="ru-RU" sz="1500" baseline="0" dirty="0" smtClean="0"/>
                        <a:t> «Поддержка и развитие агропромышленного комплекса муниципального района 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район» (2015-2020 годы)»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362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83116"/>
            <a:ext cx="461962" cy="2521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56994" y="465883"/>
            <a:ext cx="4566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Слюдянского района!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421" y="965050"/>
            <a:ext cx="8523710" cy="525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Перед вами брошюра </a:t>
            </a:r>
            <a:r>
              <a:rPr lang="ru-RU" sz="1600" kern="1400" dirty="0" smtClean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«Бюджет для граждан»</a:t>
            </a:r>
            <a:r>
              <a:rPr lang="ru-RU" sz="1600" kern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разработанная управлением по финансам администрации муниципального района </a:t>
            </a:r>
            <a:r>
              <a:rPr lang="ru-RU" sz="1600" kern="1400" dirty="0" smtClean="0">
                <a:solidFill>
                  <a:schemeClr val="accent5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«Могойтуйский район» </a:t>
            </a:r>
            <a:r>
              <a:rPr lang="ru-RU" sz="1600" kern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 основании принятого решения Совета муниципального района «Могойтуйский район»  о бюджете муниципального района «Могойтуйский район» на 2021 год и плановый период 2022 и 2023 годы.</a:t>
            </a:r>
            <a:endParaRPr lang="en-US" sz="1600" kern="14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kern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Мы постарались в доступной и понятной для граждан форме рассказать о важнейшем финансовом документе нашего района. </a:t>
            </a: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представленной брошюре Вы можете ознакомиться с основными целями, задачами и приоритетными направлениями бюджетной и налоговой политики, планируемыми и достигнутыми результатами использования бюджетных ассигнований, а также с информацией о главных направлениях расходов бюджета, распределяемых в рамках государственных и муниципальных программ, и об общественно значимых проектах, реализуемых на территории муниципального района.</a:t>
            </a:r>
            <a:endParaRPr lang="ru-RU" sz="1600" kern="1400" dirty="0" smtClean="0">
              <a:solidFill>
                <a:schemeClr val="tx1">
                  <a:lumMod val="85000"/>
                  <a:lumOff val="1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560" dirty="0"/>
          </a:p>
        </p:txBody>
      </p:sp>
    </p:spTree>
    <p:extLst>
      <p:ext uri="{BB962C8B-B14F-4D97-AF65-F5344CB8AC3E}">
        <p14:creationId xmlns="" xmlns:p14="http://schemas.microsoft.com/office/powerpoint/2010/main" val="539099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833193"/>
              </p:ext>
            </p:extLst>
          </p:nvPr>
        </p:nvGraphicFramePr>
        <p:xfrm>
          <a:off x="107504" y="452670"/>
          <a:ext cx="8928992" cy="658326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29687"/>
                <a:gridCol w="1216537"/>
                <a:gridCol w="5064026"/>
                <a:gridCol w="1135041"/>
                <a:gridCol w="983701"/>
              </a:tblGrid>
              <a:tr h="44232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№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Подраздел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Наименование муниципальных целевых программ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2021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2022</a:t>
                      </a:r>
                      <a:endParaRPr lang="ru-RU" sz="15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0412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«Поддержка</a:t>
                      </a:r>
                      <a:r>
                        <a:rPr lang="ru-RU" sz="1500" baseline="0" dirty="0" smtClean="0"/>
                        <a:t> и развитие малого предпринимательства в муниципальном районе 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район» на 2020-2022 годы</a:t>
                      </a:r>
                      <a:r>
                        <a:rPr lang="ru-RU" sz="1500" dirty="0" smtClean="0"/>
                        <a:t>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74922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0505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«Энергосбережение</a:t>
                      </a:r>
                      <a:r>
                        <a:rPr lang="ru-RU" sz="1500" baseline="0" dirty="0" smtClean="0"/>
                        <a:t> и повышение энергетической эффективности в муниципальном районе</a:t>
                      </a:r>
                      <a:r>
                        <a:rPr lang="ru-RU" sz="1500" dirty="0" smtClean="0"/>
                        <a:t> «</a:t>
                      </a:r>
                      <a:r>
                        <a:rPr lang="ru-RU" sz="1500" dirty="0" err="1" smtClean="0"/>
                        <a:t>Могойтуйский</a:t>
                      </a:r>
                      <a:r>
                        <a:rPr lang="ru-RU" sz="1500" dirty="0" smtClean="0"/>
                        <a:t> район» на 2018-2024 годы»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0505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«Комплексное развитие системы коммунальной инфраструктуры на территории </a:t>
                      </a:r>
                      <a:r>
                        <a:rPr lang="ru-RU" sz="1500" dirty="0" err="1" smtClean="0"/>
                        <a:t>Могойтуйского</a:t>
                      </a:r>
                      <a:r>
                        <a:rPr lang="ru-RU" sz="1500" dirty="0" smtClean="0"/>
                        <a:t> района на 2019-2021 годы»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91840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0401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/>
                        <a:t>МЦП «Организация общественных работ и временного трудоустройства безработных граждан,</a:t>
                      </a:r>
                      <a:r>
                        <a:rPr lang="ru-RU" sz="1500" baseline="0" dirty="0" smtClean="0"/>
                        <a:t> испытывающих трудности в поиске подходящей работы в муниципальном районе 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 в 2020-2022 годы</a:t>
                      </a:r>
                      <a:r>
                        <a:rPr lang="ru-RU" sz="1500" dirty="0" smtClean="0"/>
                        <a:t>»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0707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МЦП «Организация отдыха,</a:t>
                      </a:r>
                      <a:r>
                        <a:rPr lang="ru-RU" sz="1500" baseline="0" dirty="0" smtClean="0"/>
                        <a:t> оздоровление и временной трудовой занятости детей и подростков в МР 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</a:t>
                      </a:r>
                      <a:r>
                        <a:rPr lang="ru-RU" sz="1500" dirty="0" smtClean="0"/>
                        <a:t>»</a:t>
                      </a:r>
                      <a:endParaRPr lang="ru-RU" sz="15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0707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МЦП «Развитие молодёжной политики в муниципальном районе </a:t>
                      </a:r>
                      <a:r>
                        <a:rPr lang="ru-RU" sz="1500" baseline="0" dirty="0" smtClean="0"/>
                        <a:t>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</a:t>
                      </a:r>
                      <a:r>
                        <a:rPr lang="ru-RU" sz="1500" dirty="0" smtClean="0"/>
                        <a:t>» на 2019-2021 годы»</a:t>
                      </a:r>
                      <a:endParaRPr lang="ru-RU" sz="15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1102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МЦП «Развитие физической культуры и спорта в муниципальном районе </a:t>
                      </a:r>
                      <a:r>
                        <a:rPr lang="ru-RU" sz="1500" baseline="0" dirty="0" smtClean="0"/>
                        <a:t>«</a:t>
                      </a:r>
                      <a:r>
                        <a:rPr lang="ru-RU" sz="1500" baseline="0" dirty="0" err="1" smtClean="0"/>
                        <a:t>Могойтуйский</a:t>
                      </a:r>
                      <a:r>
                        <a:rPr lang="ru-RU" sz="1500" baseline="0" dirty="0" smtClean="0"/>
                        <a:t> район</a:t>
                      </a:r>
                      <a:r>
                        <a:rPr lang="ru-RU" sz="1500" dirty="0" smtClean="0"/>
                        <a:t>» на 2020-2022 годы»</a:t>
                      </a:r>
                      <a:endParaRPr lang="ru-RU" sz="15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  <a:tr h="624451"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всего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4365,0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4365,0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Bookman Old Style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4102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82313"/>
            <a:ext cx="4572000" cy="38933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Уважаемые жители Могойтуйского района! </a:t>
            </a:r>
          </a:p>
          <a:p>
            <a:pPr algn="just"/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    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Мы надеемся, что представленная информация оказалась полезной и помогла составить достоверное мнение о формировании бюджета муниципального района «Могойтуйский район»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на 2021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 и плановый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период 2022-2023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годов.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7" y="37754"/>
            <a:ext cx="8458200" cy="74453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8737" y="6589079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5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596" y="1500173"/>
            <a:ext cx="8501122" cy="50006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596" y="2071677"/>
            <a:ext cx="8501122" cy="50006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596" y="3357563"/>
            <a:ext cx="8501122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1"/>
          <p:cNvSpPr/>
          <p:nvPr/>
        </p:nvSpPr>
        <p:spPr>
          <a:xfrm>
            <a:off x="428596" y="2643183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428596" y="4071943"/>
            <a:ext cx="8501122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4714885"/>
            <a:ext cx="8501122" cy="3571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圆角矩形 10"/>
          <p:cNvSpPr/>
          <p:nvPr/>
        </p:nvSpPr>
        <p:spPr>
          <a:xfrm>
            <a:off x="428596" y="5143513"/>
            <a:ext cx="8501122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圆角矩形 10"/>
          <p:cNvSpPr/>
          <p:nvPr/>
        </p:nvSpPr>
        <p:spPr>
          <a:xfrm>
            <a:off x="428596" y="5643579"/>
            <a:ext cx="8501122" cy="857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7165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340" y="3731245"/>
            <a:ext cx="2361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358" y="724623"/>
            <a:ext cx="1655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</a:p>
          <a:p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6550" y="1725010"/>
            <a:ext cx="4211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публично-правовых образований</a:t>
            </a:r>
          </a:p>
          <a:p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074160" y="4236077"/>
            <a:ext cx="837144" cy="661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850879" y="4239164"/>
            <a:ext cx="0" cy="635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454538" y="4200196"/>
            <a:ext cx="1145142" cy="696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773962" y="4897121"/>
            <a:ext cx="1942297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21830" y="4901623"/>
            <a:ext cx="2058098" cy="15949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012068" y="4897159"/>
            <a:ext cx="2051720" cy="1594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632" y="2676397"/>
            <a:ext cx="334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плата, премии и т.п.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коммунальных услуг, расходы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питание, транспорт и т.п.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997" y="5770133"/>
            <a:ext cx="281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выручка от реализации и т.п.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Расходы: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заработной платы рабочим, закупка материалов.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110631" y="-77422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 на определенный период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4033680" y="874713"/>
            <a:ext cx="3796958" cy="652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Какие бывают бюджеты?</a:t>
            </a:r>
            <a:endParaRPr lang="ru-RU" sz="1600" b="1" cap="all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47346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6" y="4145381"/>
            <a:ext cx="2209492" cy="1512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2108836"/>
            <a:ext cx="3789680" cy="2091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s://avatars.mds.yandex.net/get-pdb/1245924/b6f947be-f755-4585-88fb-2960e005a5bc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0" y="1135662"/>
            <a:ext cx="2285518" cy="1540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81786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инус 3"/>
          <p:cNvSpPr/>
          <p:nvPr/>
        </p:nvSpPr>
        <p:spPr>
          <a:xfrm>
            <a:off x="1562136" y="2231142"/>
            <a:ext cx="570596" cy="377284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472" y="2225200"/>
            <a:ext cx="948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7607" y="2235117"/>
            <a:ext cx="10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4233154" y="1196345"/>
            <a:ext cx="1439560" cy="699027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4323187" y="2938630"/>
            <a:ext cx="1414227" cy="651183"/>
          </a:xfrm>
          <a:prstGeom prst="notch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31" name="Picture 7" descr="C:\Users\econ11\Desktop\Для презентации\14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14" r="-1814"/>
          <a:stretch/>
        </p:blipFill>
        <p:spPr bwMode="auto">
          <a:xfrm>
            <a:off x="5850436" y="2596691"/>
            <a:ext cx="1187942" cy="158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32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5850437" y="908721"/>
            <a:ext cx="1169375" cy="149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TextBox 9"/>
          <p:cNvSpPr txBox="1"/>
          <p:nvPr/>
        </p:nvSpPr>
        <p:spPr>
          <a:xfrm>
            <a:off x="4486444" y="30592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3194" y="1336024"/>
            <a:ext cx="12811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096879" y="2571723"/>
            <a:ext cx="1939619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над доходами  принимается решение об источниках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использовать имеющиеся накопления, остатки, взять в долг).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96879" y="984963"/>
            <a:ext cx="1939619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dirty="0">
                <a:latin typeface="Times New Roman" pitchFamily="18" charset="0"/>
              </a:rPr>
              <a:t>При превышении доходов над расходами принимается решение, </a:t>
            </a:r>
            <a:r>
              <a:rPr lang="ru-RU" altLang="ru-RU" sz="1200" dirty="0" smtClean="0">
                <a:latin typeface="Times New Roman" pitchFamily="18" charset="0"/>
              </a:rPr>
              <a:t> как </a:t>
            </a:r>
            <a:r>
              <a:rPr lang="ru-RU" altLang="ru-RU" sz="1200" dirty="0">
                <a:latin typeface="Times New Roman" pitchFamily="18" charset="0"/>
              </a:rPr>
              <a:t>их использовать (например, накапливать резервы, </a:t>
            </a:r>
            <a:r>
              <a:rPr lang="ru-RU" altLang="ru-RU" sz="1200" dirty="0" smtClean="0">
                <a:latin typeface="Times New Roman" pitchFamily="18" charset="0"/>
              </a:rPr>
              <a:t>остатки, направлять на погашение долгов).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050" y="4942515"/>
            <a:ext cx="885698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altLang="ru-RU" sz="1600" dirty="0" smtClean="0">
                <a:latin typeface="Times New Roman" pitchFamily="18" charset="0"/>
              </a:rPr>
              <a:t>Учет </a:t>
            </a:r>
            <a:r>
              <a:rPr lang="ru-RU" altLang="ru-RU" sz="1600" dirty="0">
                <a:latin typeface="Times New Roman" pitchFamily="18" charset="0"/>
              </a:rPr>
              <a:t>и регистрация муниципальных долговых обязательств осуществляется в</a:t>
            </a:r>
            <a:r>
              <a:rPr lang="ru-RU" altLang="ru-RU" sz="1600" b="1" dirty="0">
                <a:latin typeface="Times New Roman" pitchFamily="18" charset="0"/>
              </a:rPr>
              <a:t> </a:t>
            </a:r>
            <a:r>
              <a:rPr lang="ru-RU" altLang="ru-RU" sz="1600" b="1" i="1" dirty="0">
                <a:latin typeface="Times New Roman" pitchFamily="18" charset="0"/>
              </a:rPr>
              <a:t>муниципальной долговой книге. </a:t>
            </a:r>
            <a:r>
              <a:rPr lang="ru-RU" altLang="ru-RU" sz="16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6390" y="4381087"/>
            <a:ext cx="251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439272" y="206189"/>
            <a:ext cx="7881263" cy="608207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бюджета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 «Могойтуйский район»</a:t>
            </a:r>
            <a:endPara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5925"/>
            <a:ext cx="461962" cy="262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35" y="853330"/>
            <a:ext cx="1641162" cy="130394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3" t="8685" r="8684" b="7653"/>
          <a:stretch/>
        </p:blipFill>
        <p:spPr>
          <a:xfrm>
            <a:off x="179514" y="2605736"/>
            <a:ext cx="1392391" cy="15224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83" r="316" b="11224"/>
          <a:stretch/>
        </p:blipFill>
        <p:spPr>
          <a:xfrm>
            <a:off x="2317220" y="853330"/>
            <a:ext cx="1527142" cy="1326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54" t="703" r="17421" b="-703"/>
          <a:stretch/>
        </p:blipFill>
        <p:spPr>
          <a:xfrm>
            <a:off x="2022890" y="2718679"/>
            <a:ext cx="2068544" cy="13411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08418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6517" y="220134"/>
            <a:ext cx="7953686" cy="5621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 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 и плановый период 2022 и 2023 годов (в тыс.руб.)</a:t>
            </a:r>
            <a:endParaRPr lang="ru-RU" sz="1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8529" y="6520512"/>
            <a:ext cx="461962" cy="262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556262637"/>
              </p:ext>
            </p:extLst>
          </p:nvPr>
        </p:nvGraphicFramePr>
        <p:xfrm>
          <a:off x="244397" y="3474097"/>
          <a:ext cx="2795503" cy="261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олилиния 7"/>
          <p:cNvSpPr/>
          <p:nvPr/>
        </p:nvSpPr>
        <p:spPr>
          <a:xfrm>
            <a:off x="1350999" y="2933665"/>
            <a:ext cx="122549" cy="744719"/>
          </a:xfrm>
          <a:custGeom>
            <a:avLst/>
            <a:gdLst>
              <a:gd name="connsiteX0" fmla="*/ 0 w 169683"/>
              <a:gd name="connsiteY0" fmla="*/ 114888 h 595655"/>
              <a:gd name="connsiteX1" fmla="*/ 0 w 169683"/>
              <a:gd name="connsiteY1" fmla="*/ 114888 h 595655"/>
              <a:gd name="connsiteX2" fmla="*/ 84842 w 169683"/>
              <a:gd name="connsiteY2" fmla="*/ 96034 h 595655"/>
              <a:gd name="connsiteX3" fmla="*/ 113122 w 169683"/>
              <a:gd name="connsiteY3" fmla="*/ 58327 h 595655"/>
              <a:gd name="connsiteX4" fmla="*/ 141402 w 169683"/>
              <a:gd name="connsiteY4" fmla="*/ 39474 h 595655"/>
              <a:gd name="connsiteX5" fmla="*/ 169683 w 169683"/>
              <a:gd name="connsiteY5" fmla="*/ 30047 h 595655"/>
              <a:gd name="connsiteX6" fmla="*/ 160256 w 169683"/>
              <a:gd name="connsiteY6" fmla="*/ 67754 h 595655"/>
              <a:gd name="connsiteX7" fmla="*/ 150829 w 169683"/>
              <a:gd name="connsiteY7" fmla="*/ 114888 h 595655"/>
              <a:gd name="connsiteX8" fmla="*/ 150829 w 169683"/>
              <a:gd name="connsiteY8" fmla="*/ 595655 h 595655"/>
              <a:gd name="connsiteX9" fmla="*/ 0 w 169683"/>
              <a:gd name="connsiteY9" fmla="*/ 114888 h 59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83" h="595655">
                <a:moveTo>
                  <a:pt x="0" y="114888"/>
                </a:moveTo>
                <a:lnTo>
                  <a:pt x="0" y="114888"/>
                </a:lnTo>
                <a:cubicBezTo>
                  <a:pt x="28281" y="108603"/>
                  <a:pt x="58930" y="108990"/>
                  <a:pt x="84842" y="96034"/>
                </a:cubicBezTo>
                <a:cubicBezTo>
                  <a:pt x="98895" y="89008"/>
                  <a:pt x="102013" y="69436"/>
                  <a:pt x="113122" y="58327"/>
                </a:cubicBezTo>
                <a:cubicBezTo>
                  <a:pt x="121133" y="50316"/>
                  <a:pt x="131975" y="45758"/>
                  <a:pt x="141402" y="39474"/>
                </a:cubicBezTo>
                <a:cubicBezTo>
                  <a:pt x="145083" y="32111"/>
                  <a:pt x="169683" y="-39308"/>
                  <a:pt x="169683" y="30047"/>
                </a:cubicBezTo>
                <a:cubicBezTo>
                  <a:pt x="169683" y="43003"/>
                  <a:pt x="163067" y="55107"/>
                  <a:pt x="160256" y="67754"/>
                </a:cubicBezTo>
                <a:cubicBezTo>
                  <a:pt x="156780" y="83395"/>
                  <a:pt x="151115" y="98868"/>
                  <a:pt x="150829" y="114888"/>
                </a:cubicBezTo>
                <a:cubicBezTo>
                  <a:pt x="147968" y="275118"/>
                  <a:pt x="150829" y="435399"/>
                  <a:pt x="150829" y="595655"/>
                </a:cubicBezTo>
                <a:lnTo>
                  <a:pt x="0" y="114888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473546" y="2853441"/>
            <a:ext cx="1131218" cy="744719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348240892"/>
              </p:ext>
            </p:extLst>
          </p:nvPr>
        </p:nvGraphicFramePr>
        <p:xfrm>
          <a:off x="2801860" y="2853441"/>
          <a:ext cx="2717553" cy="225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олилиния 11"/>
          <p:cNvSpPr/>
          <p:nvPr/>
        </p:nvSpPr>
        <p:spPr>
          <a:xfrm>
            <a:off x="3866986" y="2568595"/>
            <a:ext cx="67259" cy="443060"/>
          </a:xfrm>
          <a:custGeom>
            <a:avLst/>
            <a:gdLst>
              <a:gd name="connsiteX0" fmla="*/ 0 w 134517"/>
              <a:gd name="connsiteY0" fmla="*/ 0 h 454575"/>
              <a:gd name="connsiteX1" fmla="*/ 0 w 134517"/>
              <a:gd name="connsiteY1" fmla="*/ 0 h 454575"/>
              <a:gd name="connsiteX2" fmla="*/ 18853 w 134517"/>
              <a:gd name="connsiteY2" fmla="*/ 122548 h 454575"/>
              <a:gd name="connsiteX3" fmla="*/ 37707 w 134517"/>
              <a:gd name="connsiteY3" fmla="*/ 150828 h 454575"/>
              <a:gd name="connsiteX4" fmla="*/ 56561 w 134517"/>
              <a:gd name="connsiteY4" fmla="*/ 226243 h 454575"/>
              <a:gd name="connsiteX5" fmla="*/ 65987 w 134517"/>
              <a:gd name="connsiteY5" fmla="*/ 254523 h 454575"/>
              <a:gd name="connsiteX6" fmla="*/ 75414 w 134517"/>
              <a:gd name="connsiteY6" fmla="*/ 292230 h 454575"/>
              <a:gd name="connsiteX7" fmla="*/ 94268 w 134517"/>
              <a:gd name="connsiteY7" fmla="*/ 348791 h 454575"/>
              <a:gd name="connsiteX8" fmla="*/ 103695 w 134517"/>
              <a:gd name="connsiteY8" fmla="*/ 377072 h 454575"/>
              <a:gd name="connsiteX9" fmla="*/ 113121 w 134517"/>
              <a:gd name="connsiteY9" fmla="*/ 452486 h 454575"/>
              <a:gd name="connsiteX10" fmla="*/ 131975 w 134517"/>
              <a:gd name="connsiteY10" fmla="*/ 424206 h 454575"/>
              <a:gd name="connsiteX11" fmla="*/ 131975 w 134517"/>
              <a:gd name="connsiteY11" fmla="*/ 131975 h 454575"/>
              <a:gd name="connsiteX12" fmla="*/ 0 w 134517"/>
              <a:gd name="connsiteY12" fmla="*/ 0 h 4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17" h="454575">
                <a:moveTo>
                  <a:pt x="0" y="0"/>
                </a:moveTo>
                <a:lnTo>
                  <a:pt x="0" y="0"/>
                </a:lnTo>
                <a:cubicBezTo>
                  <a:pt x="2702" y="27023"/>
                  <a:pt x="1868" y="88579"/>
                  <a:pt x="18853" y="122548"/>
                </a:cubicBezTo>
                <a:cubicBezTo>
                  <a:pt x="23920" y="132681"/>
                  <a:pt x="31422" y="141401"/>
                  <a:pt x="37707" y="150828"/>
                </a:cubicBezTo>
                <a:cubicBezTo>
                  <a:pt x="59254" y="215468"/>
                  <a:pt x="33813" y="135248"/>
                  <a:pt x="56561" y="226243"/>
                </a:cubicBezTo>
                <a:cubicBezTo>
                  <a:pt x="58971" y="235883"/>
                  <a:pt x="63257" y="244969"/>
                  <a:pt x="65987" y="254523"/>
                </a:cubicBezTo>
                <a:cubicBezTo>
                  <a:pt x="69546" y="266980"/>
                  <a:pt x="71691" y="279821"/>
                  <a:pt x="75414" y="292230"/>
                </a:cubicBezTo>
                <a:cubicBezTo>
                  <a:pt x="81125" y="311265"/>
                  <a:pt x="87983" y="329937"/>
                  <a:pt x="94268" y="348791"/>
                </a:cubicBezTo>
                <a:lnTo>
                  <a:pt x="103695" y="377072"/>
                </a:lnTo>
                <a:cubicBezTo>
                  <a:pt x="106837" y="402210"/>
                  <a:pt x="100087" y="430763"/>
                  <a:pt x="113121" y="452486"/>
                </a:cubicBezTo>
                <a:cubicBezTo>
                  <a:pt x="118950" y="462201"/>
                  <a:pt x="131310" y="435516"/>
                  <a:pt x="131975" y="424206"/>
                </a:cubicBezTo>
                <a:cubicBezTo>
                  <a:pt x="137695" y="326964"/>
                  <a:pt x="131975" y="229385"/>
                  <a:pt x="131975" y="131975"/>
                </a:cubicBez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 rot="15406560">
            <a:off x="3232856" y="2551130"/>
            <a:ext cx="782101" cy="454068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104544" y="270388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101535948"/>
              </p:ext>
            </p:extLst>
          </p:nvPr>
        </p:nvGraphicFramePr>
        <p:xfrm>
          <a:off x="4486789" y="3876602"/>
          <a:ext cx="2741880" cy="2199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Полилиния 15"/>
          <p:cNvSpPr/>
          <p:nvPr/>
        </p:nvSpPr>
        <p:spPr>
          <a:xfrm rot="15406560">
            <a:off x="5055934" y="3643709"/>
            <a:ext cx="782101" cy="454068"/>
          </a:xfrm>
          <a:custGeom>
            <a:avLst/>
            <a:gdLst>
              <a:gd name="connsiteX0" fmla="*/ 0 w 942680"/>
              <a:gd name="connsiteY0" fmla="*/ 443060 h 443060"/>
              <a:gd name="connsiteX1" fmla="*/ 0 w 942680"/>
              <a:gd name="connsiteY1" fmla="*/ 443060 h 443060"/>
              <a:gd name="connsiteX2" fmla="*/ 94268 w 942680"/>
              <a:gd name="connsiteY2" fmla="*/ 320511 h 443060"/>
              <a:gd name="connsiteX3" fmla="*/ 131975 w 942680"/>
              <a:gd name="connsiteY3" fmla="*/ 235670 h 443060"/>
              <a:gd name="connsiteX4" fmla="*/ 141402 w 942680"/>
              <a:gd name="connsiteY4" fmla="*/ 207390 h 443060"/>
              <a:gd name="connsiteX5" fmla="*/ 169682 w 942680"/>
              <a:gd name="connsiteY5" fmla="*/ 179109 h 443060"/>
              <a:gd name="connsiteX6" fmla="*/ 226243 w 942680"/>
              <a:gd name="connsiteY6" fmla="*/ 122548 h 443060"/>
              <a:gd name="connsiteX7" fmla="*/ 263950 w 942680"/>
              <a:gd name="connsiteY7" fmla="*/ 113122 h 443060"/>
              <a:gd name="connsiteX8" fmla="*/ 301658 w 942680"/>
              <a:gd name="connsiteY8" fmla="*/ 84841 h 443060"/>
              <a:gd name="connsiteX9" fmla="*/ 405352 w 942680"/>
              <a:gd name="connsiteY9" fmla="*/ 56561 h 443060"/>
              <a:gd name="connsiteX10" fmla="*/ 527901 w 942680"/>
              <a:gd name="connsiteY10" fmla="*/ 28280 h 443060"/>
              <a:gd name="connsiteX11" fmla="*/ 631596 w 942680"/>
              <a:gd name="connsiteY11" fmla="*/ 9427 h 443060"/>
              <a:gd name="connsiteX12" fmla="*/ 942680 w 942680"/>
              <a:gd name="connsiteY12" fmla="*/ 0 h 443060"/>
              <a:gd name="connsiteX13" fmla="*/ 876693 w 942680"/>
              <a:gd name="connsiteY13" fmla="*/ 28280 h 443060"/>
              <a:gd name="connsiteX14" fmla="*/ 848412 w 942680"/>
              <a:gd name="connsiteY14" fmla="*/ 47134 h 443060"/>
              <a:gd name="connsiteX15" fmla="*/ 820132 w 942680"/>
              <a:gd name="connsiteY15" fmla="*/ 56561 h 443060"/>
              <a:gd name="connsiteX16" fmla="*/ 763571 w 942680"/>
              <a:gd name="connsiteY16" fmla="*/ 113122 h 443060"/>
              <a:gd name="connsiteX17" fmla="*/ 678730 w 942680"/>
              <a:gd name="connsiteY17" fmla="*/ 169682 h 443060"/>
              <a:gd name="connsiteX18" fmla="*/ 650449 w 942680"/>
              <a:gd name="connsiteY18" fmla="*/ 179109 h 443060"/>
              <a:gd name="connsiteX19" fmla="*/ 612742 w 942680"/>
              <a:gd name="connsiteY19" fmla="*/ 207390 h 443060"/>
              <a:gd name="connsiteX20" fmla="*/ 584462 w 942680"/>
              <a:gd name="connsiteY20" fmla="*/ 235670 h 443060"/>
              <a:gd name="connsiteX21" fmla="*/ 527901 w 942680"/>
              <a:gd name="connsiteY21" fmla="*/ 263950 h 443060"/>
              <a:gd name="connsiteX22" fmla="*/ 461913 w 942680"/>
              <a:gd name="connsiteY22" fmla="*/ 301658 h 443060"/>
              <a:gd name="connsiteX23" fmla="*/ 414779 w 942680"/>
              <a:gd name="connsiteY23" fmla="*/ 320511 h 443060"/>
              <a:gd name="connsiteX24" fmla="*/ 329938 w 942680"/>
              <a:gd name="connsiteY24" fmla="*/ 339365 h 443060"/>
              <a:gd name="connsiteX25" fmla="*/ 263950 w 942680"/>
              <a:gd name="connsiteY25" fmla="*/ 358218 h 443060"/>
              <a:gd name="connsiteX26" fmla="*/ 169682 w 942680"/>
              <a:gd name="connsiteY26" fmla="*/ 386499 h 443060"/>
              <a:gd name="connsiteX27" fmla="*/ 103695 w 942680"/>
              <a:gd name="connsiteY27" fmla="*/ 405353 h 443060"/>
              <a:gd name="connsiteX28" fmla="*/ 75414 w 942680"/>
              <a:gd name="connsiteY28" fmla="*/ 414779 h 443060"/>
              <a:gd name="connsiteX29" fmla="*/ 0 w 942680"/>
              <a:gd name="connsiteY29" fmla="*/ 443060 h 44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42680" h="443060">
                <a:moveTo>
                  <a:pt x="0" y="443060"/>
                </a:moveTo>
                <a:lnTo>
                  <a:pt x="0" y="443060"/>
                </a:lnTo>
                <a:cubicBezTo>
                  <a:pt x="15053" y="425498"/>
                  <a:pt x="84491" y="349844"/>
                  <a:pt x="94268" y="320511"/>
                </a:cubicBezTo>
                <a:cubicBezTo>
                  <a:pt x="142903" y="174601"/>
                  <a:pt x="87161" y="325295"/>
                  <a:pt x="131975" y="235670"/>
                </a:cubicBezTo>
                <a:cubicBezTo>
                  <a:pt x="136419" y="226782"/>
                  <a:pt x="135890" y="215658"/>
                  <a:pt x="141402" y="207390"/>
                </a:cubicBezTo>
                <a:cubicBezTo>
                  <a:pt x="148797" y="196297"/>
                  <a:pt x="161006" y="189231"/>
                  <a:pt x="169682" y="179109"/>
                </a:cubicBezTo>
                <a:cubicBezTo>
                  <a:pt x="194179" y="150529"/>
                  <a:pt x="192521" y="137000"/>
                  <a:pt x="226243" y="122548"/>
                </a:cubicBezTo>
                <a:cubicBezTo>
                  <a:pt x="238151" y="117444"/>
                  <a:pt x="251381" y="116264"/>
                  <a:pt x="263950" y="113122"/>
                </a:cubicBezTo>
                <a:cubicBezTo>
                  <a:pt x="276519" y="103695"/>
                  <a:pt x="287605" y="91867"/>
                  <a:pt x="301658" y="84841"/>
                </a:cubicBezTo>
                <a:cubicBezTo>
                  <a:pt x="347234" y="62053"/>
                  <a:pt x="359841" y="68973"/>
                  <a:pt x="405352" y="56561"/>
                </a:cubicBezTo>
                <a:cubicBezTo>
                  <a:pt x="519224" y="25505"/>
                  <a:pt x="401731" y="46305"/>
                  <a:pt x="527901" y="28280"/>
                </a:cubicBezTo>
                <a:cubicBezTo>
                  <a:pt x="571255" y="13830"/>
                  <a:pt x="569165" y="12472"/>
                  <a:pt x="631596" y="9427"/>
                </a:cubicBezTo>
                <a:cubicBezTo>
                  <a:pt x="735215" y="4372"/>
                  <a:pt x="838985" y="3142"/>
                  <a:pt x="942680" y="0"/>
                </a:cubicBezTo>
                <a:cubicBezTo>
                  <a:pt x="871683" y="47333"/>
                  <a:pt x="961912" y="-8242"/>
                  <a:pt x="876693" y="28280"/>
                </a:cubicBezTo>
                <a:cubicBezTo>
                  <a:pt x="866279" y="32743"/>
                  <a:pt x="858546" y="42067"/>
                  <a:pt x="848412" y="47134"/>
                </a:cubicBezTo>
                <a:cubicBezTo>
                  <a:pt x="839524" y="51578"/>
                  <a:pt x="829559" y="53419"/>
                  <a:pt x="820132" y="56561"/>
                </a:cubicBezTo>
                <a:cubicBezTo>
                  <a:pt x="801278" y="75415"/>
                  <a:pt x="785756" y="98332"/>
                  <a:pt x="763571" y="113122"/>
                </a:cubicBezTo>
                <a:lnTo>
                  <a:pt x="678730" y="169682"/>
                </a:lnTo>
                <a:cubicBezTo>
                  <a:pt x="670462" y="175194"/>
                  <a:pt x="659876" y="175967"/>
                  <a:pt x="650449" y="179109"/>
                </a:cubicBezTo>
                <a:cubicBezTo>
                  <a:pt x="637880" y="188536"/>
                  <a:pt x="624671" y="197165"/>
                  <a:pt x="612742" y="207390"/>
                </a:cubicBezTo>
                <a:cubicBezTo>
                  <a:pt x="602620" y="216066"/>
                  <a:pt x="594703" y="227136"/>
                  <a:pt x="584462" y="235670"/>
                </a:cubicBezTo>
                <a:cubicBezTo>
                  <a:pt x="552489" y="262314"/>
                  <a:pt x="562916" y="248944"/>
                  <a:pt x="527901" y="263950"/>
                </a:cubicBezTo>
                <a:cubicBezTo>
                  <a:pt x="412216" y="313529"/>
                  <a:pt x="556586" y="254322"/>
                  <a:pt x="461913" y="301658"/>
                </a:cubicBezTo>
                <a:cubicBezTo>
                  <a:pt x="446778" y="309225"/>
                  <a:pt x="430832" y="315160"/>
                  <a:pt x="414779" y="320511"/>
                </a:cubicBezTo>
                <a:cubicBezTo>
                  <a:pt x="391786" y="328175"/>
                  <a:pt x="352356" y="334383"/>
                  <a:pt x="329938" y="339365"/>
                </a:cubicBezTo>
                <a:cubicBezTo>
                  <a:pt x="263648" y="354096"/>
                  <a:pt x="319051" y="342475"/>
                  <a:pt x="263950" y="358218"/>
                </a:cubicBezTo>
                <a:cubicBezTo>
                  <a:pt x="164262" y="386699"/>
                  <a:pt x="304035" y="341714"/>
                  <a:pt x="169682" y="386499"/>
                </a:cubicBezTo>
                <a:cubicBezTo>
                  <a:pt x="101897" y="409095"/>
                  <a:pt x="186525" y="381688"/>
                  <a:pt x="103695" y="405353"/>
                </a:cubicBezTo>
                <a:cubicBezTo>
                  <a:pt x="94140" y="408083"/>
                  <a:pt x="85191" y="413002"/>
                  <a:pt x="75414" y="414779"/>
                </a:cubicBezTo>
                <a:cubicBezTo>
                  <a:pt x="-9952" y="430300"/>
                  <a:pt x="12569" y="438347"/>
                  <a:pt x="0" y="443060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олилиния 16"/>
          <p:cNvSpPr/>
          <p:nvPr/>
        </p:nvSpPr>
        <p:spPr>
          <a:xfrm>
            <a:off x="5690028" y="3598159"/>
            <a:ext cx="67259" cy="443060"/>
          </a:xfrm>
          <a:custGeom>
            <a:avLst/>
            <a:gdLst>
              <a:gd name="connsiteX0" fmla="*/ 0 w 134517"/>
              <a:gd name="connsiteY0" fmla="*/ 0 h 454575"/>
              <a:gd name="connsiteX1" fmla="*/ 0 w 134517"/>
              <a:gd name="connsiteY1" fmla="*/ 0 h 454575"/>
              <a:gd name="connsiteX2" fmla="*/ 18853 w 134517"/>
              <a:gd name="connsiteY2" fmla="*/ 122548 h 454575"/>
              <a:gd name="connsiteX3" fmla="*/ 37707 w 134517"/>
              <a:gd name="connsiteY3" fmla="*/ 150828 h 454575"/>
              <a:gd name="connsiteX4" fmla="*/ 56561 w 134517"/>
              <a:gd name="connsiteY4" fmla="*/ 226243 h 454575"/>
              <a:gd name="connsiteX5" fmla="*/ 65987 w 134517"/>
              <a:gd name="connsiteY5" fmla="*/ 254523 h 454575"/>
              <a:gd name="connsiteX6" fmla="*/ 75414 w 134517"/>
              <a:gd name="connsiteY6" fmla="*/ 292230 h 454575"/>
              <a:gd name="connsiteX7" fmla="*/ 94268 w 134517"/>
              <a:gd name="connsiteY7" fmla="*/ 348791 h 454575"/>
              <a:gd name="connsiteX8" fmla="*/ 103695 w 134517"/>
              <a:gd name="connsiteY8" fmla="*/ 377072 h 454575"/>
              <a:gd name="connsiteX9" fmla="*/ 113121 w 134517"/>
              <a:gd name="connsiteY9" fmla="*/ 452486 h 454575"/>
              <a:gd name="connsiteX10" fmla="*/ 131975 w 134517"/>
              <a:gd name="connsiteY10" fmla="*/ 424206 h 454575"/>
              <a:gd name="connsiteX11" fmla="*/ 131975 w 134517"/>
              <a:gd name="connsiteY11" fmla="*/ 131975 h 454575"/>
              <a:gd name="connsiteX12" fmla="*/ 0 w 134517"/>
              <a:gd name="connsiteY12" fmla="*/ 0 h 45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17" h="454575">
                <a:moveTo>
                  <a:pt x="0" y="0"/>
                </a:moveTo>
                <a:lnTo>
                  <a:pt x="0" y="0"/>
                </a:lnTo>
                <a:cubicBezTo>
                  <a:pt x="2702" y="27023"/>
                  <a:pt x="1868" y="88579"/>
                  <a:pt x="18853" y="122548"/>
                </a:cubicBezTo>
                <a:cubicBezTo>
                  <a:pt x="23920" y="132681"/>
                  <a:pt x="31422" y="141401"/>
                  <a:pt x="37707" y="150828"/>
                </a:cubicBezTo>
                <a:cubicBezTo>
                  <a:pt x="59254" y="215468"/>
                  <a:pt x="33813" y="135248"/>
                  <a:pt x="56561" y="226243"/>
                </a:cubicBezTo>
                <a:cubicBezTo>
                  <a:pt x="58971" y="235883"/>
                  <a:pt x="63257" y="244969"/>
                  <a:pt x="65987" y="254523"/>
                </a:cubicBezTo>
                <a:cubicBezTo>
                  <a:pt x="69546" y="266980"/>
                  <a:pt x="71691" y="279821"/>
                  <a:pt x="75414" y="292230"/>
                </a:cubicBezTo>
                <a:cubicBezTo>
                  <a:pt x="81125" y="311265"/>
                  <a:pt x="87983" y="329937"/>
                  <a:pt x="94268" y="348791"/>
                </a:cubicBezTo>
                <a:lnTo>
                  <a:pt x="103695" y="377072"/>
                </a:lnTo>
                <a:cubicBezTo>
                  <a:pt x="106837" y="402210"/>
                  <a:pt x="100087" y="430763"/>
                  <a:pt x="113121" y="452486"/>
                </a:cubicBezTo>
                <a:cubicBezTo>
                  <a:pt x="118950" y="462201"/>
                  <a:pt x="131310" y="435516"/>
                  <a:pt x="131975" y="424206"/>
                </a:cubicBezTo>
                <a:cubicBezTo>
                  <a:pt x="137695" y="326964"/>
                  <a:pt x="131975" y="229385"/>
                  <a:pt x="131975" y="131975"/>
                </a:cubicBez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050914" y="3819689"/>
            <a:ext cx="763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24147" y="5299261"/>
            <a:ext cx="188536" cy="2168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188254" y="5176159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32666" y="5600247"/>
            <a:ext cx="188536" cy="2168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216909" y="5514714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41185" y="5914847"/>
            <a:ext cx="188536" cy="2168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216909" y="5808710"/>
            <a:ext cx="13574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399" y="6296709"/>
            <a:ext cx="6759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2858368"/>
              </p:ext>
            </p:extLst>
          </p:nvPr>
        </p:nvGraphicFramePr>
        <p:xfrm>
          <a:off x="90536" y="888478"/>
          <a:ext cx="8945989" cy="136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7349"/>
                <a:gridCol w="1429660"/>
                <a:gridCol w="1429660"/>
                <a:gridCol w="1429660"/>
                <a:gridCol w="1429660"/>
              </a:tblGrid>
              <a:tr h="40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95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1 088 819,37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906 084,40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698 369,40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696 979,40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Расходы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079 587,80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906 084,40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698 369,40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696 979,40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54571"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  <a:tr h="23210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/ - Дефицит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+9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231,57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87" marR="7487" marT="7487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77977" y="2568597"/>
            <a:ext cx="21302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 на 2020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основании прогноза </a:t>
            </a:r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экономического развития 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район»,</a:t>
            </a:r>
            <a:endParaRPr lang="ru-RU" sz="13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направлений бюджетной и налоговой</a:t>
            </a:r>
          </a:p>
          <a:p>
            <a:pPr algn="just"/>
            <a:r>
              <a:rPr lang="ru-RU" sz="13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политики, муниципальных программ муниципального </a:t>
            </a:r>
            <a:r>
              <a:rPr lang="ru-RU" sz="13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«Могойтуйский район».</a:t>
            </a:r>
            <a:endParaRPr lang="ru-RU" sz="13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1731" y="2690037"/>
            <a:ext cx="90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в млн.руб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3590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5" y="1241189"/>
            <a:ext cx="2580072" cy="195065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500" dist="101600" dir="5400000" sy="-100000" algn="bl" rotWithShape="0"/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9153" y="0"/>
            <a:ext cx="7854099" cy="5986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и налоговой политики на 2021-2023 годы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573013532"/>
              </p:ext>
            </p:extLst>
          </p:nvPr>
        </p:nvGraphicFramePr>
        <p:xfrm>
          <a:off x="3278889" y="4137976"/>
          <a:ext cx="4399818" cy="241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2300" y="3841569"/>
            <a:ext cx="4044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2170" y="533173"/>
            <a:ext cx="535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в сфере управления расходами – повышение эффективности расходов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2248" y="1386455"/>
            <a:ext cx="143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79829" y="914899"/>
            <a:ext cx="64641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Основные направления бюджетной и налоговой политики муниципального района «Могойтуйский район» на 2021 год и плановый 2022 и 2023 годы определены с учётом изменений в законодательстве Российской Федерации, в соответствии с требованиями Бюджетного кодекса Российской Федерации, Решения Совета муниципального района «Могойтуйский район»</a:t>
            </a:r>
            <a:b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«О бюджетном процессе в муниципальном районе «Могойтуйский район» и являются основой при составлении бюджета района на 2021 год и плановый 2022-2023 годы.</a:t>
            </a:r>
          </a:p>
          <a:p>
            <a:pPr algn="just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При подготовке Основных направлений бюджетной и налоговой политики учтены положения Послания Президента Российской Федерации от 1 марта 2018 года, указов Президента Российской Федерации от 7 мая 2012 года, Указа Президента Российской Федерации от 7 мая 2018 года №204 «О национальных целях и стратегических задачах развития Российской Федерации на период до 2024 года», Основных направлений бюджетной, налоговой и </a:t>
            </a:r>
            <a:r>
              <a:rPr lang="ru-RU" sz="1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таможенно-тарифной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политики Российской Федерации на 2021 год и на плановый период 2022 и 2023 годов, основных параметров прогноза социально-экономического развития Забайкальского края на 2021 год и плановый период 2022 и 2023 годов.</a:t>
            </a:r>
          </a:p>
          <a:p>
            <a:pPr algn="just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В условиях ограниченности бюджетных ресурсов и в целях сбалансированности бюджета муниципального района бюджетная и налоговая политика на 2021 год и на плановый период 2022 и 2023 годов направлена на переориентацию расходных обязательств с целью сохранения социальной и финансовой стабильности в муниципальном районе.</a:t>
            </a:r>
          </a:p>
          <a:p>
            <a:pPr algn="just"/>
            <a:endParaRPr lang="ru-RU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1454" y="4869713"/>
            <a:ext cx="274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МБТ будет уточнятся в течении планового периода при распределении средств государственных программ и «вхождении» района в них.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1294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econ11\Desktop\0_123a05_65a75848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097847"/>
            <a:ext cx="9143999" cy="1098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0" y="94889"/>
            <a:ext cx="8154186" cy="592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МР «Могойтуйский район» в 2021-2023 годах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82038" y="6595925"/>
            <a:ext cx="461962" cy="262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58" y="1076584"/>
            <a:ext cx="2220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	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906 084,4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3915" y="1108480"/>
            <a:ext cx="18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689 369,4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5742" y="1108478"/>
            <a:ext cx="1885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696 979,4</a:t>
            </a:r>
          </a:p>
          <a:p>
            <a:r>
              <a: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027474970"/>
              </p:ext>
            </p:extLst>
          </p:nvPr>
        </p:nvGraphicFramePr>
        <p:xfrm>
          <a:off x="-311084" y="1894789"/>
          <a:ext cx="3431357" cy="240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548527049"/>
              </p:ext>
            </p:extLst>
          </p:nvPr>
        </p:nvGraphicFramePr>
        <p:xfrm>
          <a:off x="6361244" y="2312630"/>
          <a:ext cx="2573517" cy="181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2620502229"/>
              </p:ext>
            </p:extLst>
          </p:nvPr>
        </p:nvGraphicFramePr>
        <p:xfrm>
          <a:off x="6386073" y="4304674"/>
          <a:ext cx="2573517" cy="1819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672500" y="2216871"/>
            <a:ext cx="303071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</a:t>
            </a:r>
            <a:r>
              <a:rPr lang="ru-RU" sz="12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земли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имущества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имущества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ОС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</a:t>
            </a:r>
            <a:endParaRPr lang="ru-RU" sz="2000" b="1" dirty="0" smtClean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63" y="4208407"/>
            <a:ext cx="282804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2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ЕНВД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ЕСХН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Патентная система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1400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6352" y="4528009"/>
            <a:ext cx="232685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</a:t>
            </a:r>
            <a:r>
              <a:rPr lang="ru-RU" sz="12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0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  <a:p>
            <a:r>
              <a:rPr lang="ru-RU" sz="2000" b="1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499" y="6495070"/>
            <a:ext cx="2856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от общего объема доходов в 2020 году 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344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515" y="243035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Налоги, уплачиваемые жителями</a:t>
            </a:r>
            <a:b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 муниципального </a:t>
            </a: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района                        </a:t>
            </a: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200" b="1" dirty="0" err="1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Могойтуйский</a:t>
            </a: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район» </a:t>
            </a:r>
            <a:r>
              <a:rPr lang="ru-RU" altLang="ru-RU" sz="2200" b="1" dirty="0" smtClean="0">
                <a:solidFill>
                  <a:srgbClr val="0D0D0D"/>
                </a:solidFill>
                <a:latin typeface="Arial" panose="020B0604020202020204" pitchFamily="34" charset="0"/>
                <a:ea typeface="Source Sans Pro Semibold" panose="020B0603030403020204" pitchFamily="34" charset="0"/>
                <a:cs typeface="Arial" panose="020B0604020202020204" pitchFamily="34" charset="0"/>
              </a:rPr>
              <a:t>в местный бюджет</a:t>
            </a:r>
          </a:p>
        </p:txBody>
      </p:sp>
      <p:sp>
        <p:nvSpPr>
          <p:cNvPr id="34819" name="TextBox 13"/>
          <p:cNvSpPr txBox="1">
            <a:spLocks noChangeArrowheads="1"/>
          </p:cNvSpPr>
          <p:nvPr/>
        </p:nvSpPr>
        <p:spPr bwMode="auto">
          <a:xfrm>
            <a:off x="4916488" y="3906838"/>
            <a:ext cx="1265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Налоговые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вычеты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362200" y="3767138"/>
            <a:ext cx="20208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 на доходы физических лиц 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Глава 23 НК РФ</a:t>
            </a:r>
          </a:p>
        </p:txBody>
      </p:sp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2366963" y="5213350"/>
            <a:ext cx="1625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900" b="1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</a:p>
        </p:txBody>
      </p:sp>
      <p:sp>
        <p:nvSpPr>
          <p:cNvPr id="34822" name="Прямоугольник 38"/>
          <p:cNvSpPr>
            <a:spLocks noChangeArrowheads="1"/>
          </p:cNvSpPr>
          <p:nvPr/>
        </p:nvSpPr>
        <p:spPr bwMode="auto">
          <a:xfrm>
            <a:off x="323529" y="1998663"/>
            <a:ext cx="2427610" cy="380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09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Ставка налога 13%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отдельных случаях: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35 %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стоимости выигрышей, призов, процентных доходов по вкладам в банках и т.д</a:t>
            </a: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30 %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  доходов, получаемых  физическими лицами, не являющимися резидентами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15 %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виде дивидендов, полученных нерезидентами от долевого участия  в деятельности российских организаций</a:t>
            </a:r>
          </a:p>
          <a:p>
            <a:pPr algn="just"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9 % -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 отношении доходов в виде процентов по облигациям с ипотечным покрытием</a:t>
            </a:r>
          </a:p>
          <a:p>
            <a:pPr eaLnBrk="1" hangingPunct="1">
              <a:spcBef>
                <a:spcPts val="600"/>
              </a:spcBef>
              <a:buClr>
                <a:srgbClr val="2DA2BF"/>
              </a:buClr>
              <a:buSzPct val="80000"/>
              <a:buFontTx/>
              <a:buNone/>
            </a:pPr>
            <a:endParaRPr lang="ru-RU" altLang="ru-RU" sz="1000" b="1" i="1" dirty="0">
              <a:solidFill>
                <a:srgbClr val="F8E5DA"/>
              </a:solidFill>
              <a:latin typeface="Arial" charset="0"/>
              <a:cs typeface="Arial" charset="0"/>
            </a:endParaRPr>
          </a:p>
        </p:txBody>
      </p:sp>
      <p:sp>
        <p:nvSpPr>
          <p:cNvPr id="34823" name="TextBox 16"/>
          <p:cNvSpPr txBox="1">
            <a:spLocks noChangeArrowheads="1"/>
          </p:cNvSpPr>
          <p:nvPr/>
        </p:nvSpPr>
        <p:spPr bwMode="auto">
          <a:xfrm>
            <a:off x="6804025" y="2470934"/>
            <a:ext cx="2016447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6" charset="0"/>
              </a:defRPr>
            </a:lvl1pPr>
            <a:lvl2pPr marL="593725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6" charset="0"/>
              </a:defRPr>
            </a:lvl2pPr>
            <a:lvl3pPr marL="868363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6" charset="0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4pPr>
            <a:lvl5pPr marL="13716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5pPr>
            <a:lvl6pPr marL="1828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6pPr>
            <a:lvl7pPr marL="2286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7pPr>
            <a:lvl8pPr marL="2743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8pPr>
            <a:lvl9pPr marL="3200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Стандартные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отдельным категориям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физических лиц и на детей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Социальные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обучение, лечение,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добровольное страхование, суммы пожертвований, и т.д</a:t>
            </a:r>
            <a:r>
              <a:rPr lang="ru-RU" altLang="ru-RU" sz="1100" b="1" i="1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Имущественные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продажа имущества,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строительство или покупка жилья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b="1" dirty="0">
                <a:solidFill>
                  <a:srgbClr val="0070C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Профессиональные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 smtClean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предпринимателям </a:t>
            </a: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лицам,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100" dirty="0">
                <a:solidFill>
                  <a:srgbClr val="240C1A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занимающимся частной практикой</a:t>
            </a:r>
          </a:p>
        </p:txBody>
      </p:sp>
      <p:sp>
        <p:nvSpPr>
          <p:cNvPr id="42" name="Стрелка влево 41"/>
          <p:cNvSpPr/>
          <p:nvPr/>
        </p:nvSpPr>
        <p:spPr>
          <a:xfrm>
            <a:off x="2994185" y="3212976"/>
            <a:ext cx="1577815" cy="1538566"/>
          </a:xfrm>
          <a:prstGeom prst="leftArrow">
            <a:avLst>
              <a:gd name="adj1" fmla="val 48351"/>
              <a:gd name="adj2" fmla="val 50000"/>
            </a:avLst>
          </a:prstGeom>
          <a:solidFill>
            <a:schemeClr val="accent4">
              <a:lumMod val="75000"/>
              <a:alpha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  <a:latin typeface="Book Antiqua"/>
            </a:endParaRPr>
          </a:p>
        </p:txBody>
      </p:sp>
      <p:sp>
        <p:nvSpPr>
          <p:cNvPr id="43" name="Левая фигурная скобка 42"/>
          <p:cNvSpPr/>
          <p:nvPr/>
        </p:nvSpPr>
        <p:spPr>
          <a:xfrm>
            <a:off x="6378430" y="2470934"/>
            <a:ext cx="365125" cy="3022649"/>
          </a:xfrm>
          <a:prstGeom prst="leftBrace">
            <a:avLst>
              <a:gd name="adj1" fmla="val 8333"/>
              <a:gd name="adj2" fmla="val 50224"/>
            </a:avLst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8E5DA"/>
              </a:solidFill>
              <a:latin typeface="Book Antiqua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734846" y="3212976"/>
            <a:ext cx="1573879" cy="152852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Налоговые </a:t>
            </a:r>
          </a:p>
          <a:p>
            <a:pPr eaLnBrk="1" hangingPunct="1"/>
            <a:r>
              <a:rPr lang="ru-RU" altLang="ru-RU" sz="900" b="1" dirty="0">
                <a:solidFill>
                  <a:srgbClr val="240C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вычеты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566439" y="2470934"/>
            <a:ext cx="369398" cy="3022650"/>
          </a:xfrm>
          <a:prstGeom prst="righ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6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2849</TotalTime>
  <Words>2481</Words>
  <Application>Microsoft Office PowerPoint</Application>
  <PresentationFormat>Экран (4:3)</PresentationFormat>
  <Paragraphs>530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1_Тема Office</vt:lpstr>
      <vt:lpstr>2_Тема Office</vt:lpstr>
      <vt:lpstr>4_Тема Office</vt:lpstr>
      <vt:lpstr>Слайд 1</vt:lpstr>
      <vt:lpstr>Слайд 2</vt:lpstr>
      <vt:lpstr>Основные понятия</vt:lpstr>
      <vt:lpstr>Бюджет – это план доходов и расходов на определенный период</vt:lpstr>
      <vt:lpstr>Структура бюджета муниципального район «Могойтуйский район»</vt:lpstr>
      <vt:lpstr>Основные характеристики бюджета муниципального района «Могойтуйский район»  на 2021 год и плановый период 2022 и 2023 годов (в тыс.руб.)</vt:lpstr>
      <vt:lpstr>Основные задачи и приоритетные направления бюджетной и налоговой политики на 2021-2023 годы</vt:lpstr>
      <vt:lpstr>Структура доходов бюджета МР «Могойтуйский район» в 2021-2023 годах</vt:lpstr>
      <vt:lpstr>Налоги, уплачиваемые жителями  муниципального района                        «Могойтуйский район» в местный бюджет</vt:lpstr>
      <vt:lpstr>Структура налоговых и неналоговых доходов  в 2021-2023 годы (тыс. руб.)</vt:lpstr>
      <vt:lpstr>Слайд 11</vt:lpstr>
      <vt:lpstr>Слайд 12</vt:lpstr>
      <vt:lpstr>Слайд 13</vt:lpstr>
      <vt:lpstr>РАСХОДЫ БЮДЖЕТА </vt:lpstr>
      <vt:lpstr>Структура расходов бюджета муниципального района «Могойтуйский район» на 2021 год и плановый период 2022 и 2023 годов</vt:lpstr>
      <vt:lpstr>Бюджет муниципального района «Могойтуйский район» на 2021 год и плановый период 2022 и 2023 годов – социальный бюджет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upr-fin</cp:lastModifiedBy>
  <cp:revision>286</cp:revision>
  <dcterms:created xsi:type="dcterms:W3CDTF">2014-11-21T11:00:06Z</dcterms:created>
  <dcterms:modified xsi:type="dcterms:W3CDTF">2021-03-18T06:57:29Z</dcterms:modified>
</cp:coreProperties>
</file>