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drawings/drawing2.xml" ContentType="application/vnd.openxmlformats-officedocument.drawingml.chartshape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Default Extension="wdp" ContentType="image/vnd.ms-photo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6" r:id="rId2"/>
    <p:sldMasterId id="2147483704" r:id="rId3"/>
    <p:sldMasterId id="2147483770" r:id="rId4"/>
  </p:sldMasterIdLst>
  <p:notesMasterIdLst>
    <p:notesMasterId r:id="rId33"/>
  </p:notesMasterIdLst>
  <p:handoutMasterIdLst>
    <p:handoutMasterId r:id="rId34"/>
  </p:handoutMasterIdLst>
  <p:sldIdLst>
    <p:sldId id="258" r:id="rId5"/>
    <p:sldId id="259" r:id="rId6"/>
    <p:sldId id="260" r:id="rId7"/>
    <p:sldId id="261" r:id="rId8"/>
    <p:sldId id="353" r:id="rId9"/>
    <p:sldId id="352" r:id="rId10"/>
    <p:sldId id="264" r:id="rId11"/>
    <p:sldId id="265" r:id="rId12"/>
    <p:sldId id="267" r:id="rId13"/>
    <p:sldId id="325" r:id="rId14"/>
    <p:sldId id="342" r:id="rId15"/>
    <p:sldId id="317" r:id="rId16"/>
    <p:sldId id="334" r:id="rId17"/>
    <p:sldId id="318" r:id="rId18"/>
    <p:sldId id="286" r:id="rId19"/>
    <p:sldId id="288" r:id="rId20"/>
    <p:sldId id="343" r:id="rId21"/>
    <p:sldId id="344" r:id="rId22"/>
    <p:sldId id="345" r:id="rId23"/>
    <p:sldId id="355" r:id="rId24"/>
    <p:sldId id="346" r:id="rId25"/>
    <p:sldId id="347" r:id="rId26"/>
    <p:sldId id="348" r:id="rId27"/>
    <p:sldId id="354" r:id="rId28"/>
    <p:sldId id="349" r:id="rId29"/>
    <p:sldId id="336" r:id="rId30"/>
    <p:sldId id="337" r:id="rId31"/>
    <p:sldId id="340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FFCCFF"/>
    <a:srgbClr val="CCFFFF"/>
    <a:srgbClr val="CCECFF"/>
    <a:srgbClr val="FFFFCC"/>
    <a:srgbClr val="FFCCCC"/>
    <a:srgbClr val="FF99FF"/>
    <a:srgbClr val="FAFAFA"/>
    <a:srgbClr val="FF004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806" autoAdjust="0"/>
    <p:restoredTop sz="98797" autoAdjust="0"/>
  </p:normalViewPr>
  <p:slideViewPr>
    <p:cSldViewPr snapToGrid="0">
      <p:cViewPr varScale="1">
        <p:scale>
          <a:sx n="69" d="100"/>
          <a:sy n="69" d="100"/>
        </p:scale>
        <p:origin x="-36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1.xlsx"/><Relationship Id="rId1" Type="http://schemas.openxmlformats.org/officeDocument/2006/relationships/image" Target="../media/image1.jpeg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7.4267043235044392E-2"/>
          <c:y val="2.3227964640453548E-2"/>
          <c:w val="0.7384893843492043"/>
          <c:h val="0.8419428454896834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explosion val="6"/>
          <c:dPt>
            <c:idx val="0"/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</c:spPr>
          </c:dPt>
          <c:dPt>
            <c:idx val="1"/>
            <c:explosion val="4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rgbClr val="FF0000"/>
                </a:solidFill>
              </a:ln>
            </c:spPr>
          </c:dPt>
          <c:dPt>
            <c:idx val="2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/>
                </a:solidFill>
              </a:ln>
            </c:spPr>
          </c:dPt>
          <c:dLbls>
            <c:dLbl>
              <c:idx val="0"/>
              <c:layout>
                <c:manualLayout>
                  <c:x val="1.0187075456545753E-2"/>
                  <c:y val="4.8658500467619681E-3"/>
                </c:manualLayout>
              </c:layout>
              <c:tx>
                <c:rich>
                  <a:bodyPr/>
                  <a:lstStyle/>
                  <a:p>
                    <a:pPr>
                      <a:defRPr sz="1400">
                        <a:solidFill>
                          <a:schemeClr val="bg1"/>
                        </a:solidFill>
                      </a:defRPr>
                    </a:pPr>
                    <a:r>
                      <a:rPr lang="ru-RU" sz="1200" dirty="0" smtClean="0"/>
                      <a:t>1032,1</a:t>
                    </a:r>
                    <a:endParaRPr lang="en-US" sz="1200" dirty="0"/>
                  </a:p>
                </c:rich>
              </c:tx>
              <c:spPr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5430106853757675E-3"/>
                  <c:y val="4.4603110169716756E-17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1032,1</a:t>
                    </a:r>
                    <a:endParaRPr lang="en-US" sz="1200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0186917911890378E-2"/>
                  <c:y val="0.1219458998755840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0,0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979.13499999999999</c:v>
                </c:pt>
                <c:pt idx="1">
                  <c:v>987.65300000000002</c:v>
                </c:pt>
                <c:pt idx="2">
                  <c:v>8.5170000000000012</c:v>
                </c:pt>
              </c:numCache>
            </c:numRef>
          </c:val>
        </c:ser>
        <c:firstSliceAng val="181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50"/>
      <c:rotY val="20"/>
      <c:perspective val="30"/>
    </c:view3D>
    <c:plotArea>
      <c:layout>
        <c:manualLayout>
          <c:layoutTarget val="inner"/>
          <c:xMode val="edge"/>
          <c:yMode val="edge"/>
          <c:x val="7.8934134055711536E-2"/>
          <c:y val="0.25078099131515136"/>
          <c:w val="0.59385551604795006"/>
          <c:h val="0.689695215571801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explosion val="53"/>
          <c:dPt>
            <c:idx val="0"/>
            <c:spPr>
              <a:solidFill>
                <a:srgbClr val="FC4C59"/>
              </a:solidFill>
            </c:spPr>
          </c:dPt>
          <c:dPt>
            <c:idx val="1"/>
            <c:spPr>
              <a:solidFill>
                <a:schemeClr val="accent5">
                  <a:lumMod val="50000"/>
                </a:schemeClr>
              </a:solidFill>
            </c:spPr>
          </c:dPt>
          <c:dPt>
            <c:idx val="2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4"/>
            <c:spPr>
              <a:solidFill>
                <a:srgbClr val="FF0000"/>
              </a:solidFill>
            </c:spPr>
          </c:dPt>
          <c:dPt>
            <c:idx val="5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6"/>
            <c:spPr>
              <a:solidFill>
                <a:schemeClr val="tx1"/>
              </a:solidFill>
            </c:spPr>
          </c:dPt>
          <c:dLbls>
            <c:dLbl>
              <c:idx val="0"/>
              <c:layout>
                <c:manualLayout>
                  <c:x val="-1.4708708518548283E-2"/>
                  <c:y val="-0.19147638030272507"/>
                </c:manualLayout>
              </c:layout>
              <c:dLblPos val="bestFit"/>
              <c:showVal val="1"/>
            </c:dLbl>
            <c:dLbl>
              <c:idx val="1"/>
              <c:layout>
                <c:manualLayout>
                  <c:x val="-0.18702502821942601"/>
                  <c:y val="2.8466654407173071E-2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2392248917058819"/>
                  <c:y val="-1.6532671504479724E-2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21926303793932808"/>
                  <c:y val="-9.8433716437913071E-2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14886357751389739"/>
                  <c:y val="-0.15575217920769671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8.2533752249761352E-2"/>
                  <c:y val="-0.19416473836963255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0063711229429425E-2"/>
                  <c:y val="-0.19173195490307587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3.4730695004149194E-2"/>
                  <c:y val="-0.14014696504472834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4.5520468318524673E-2"/>
                  <c:y val="-7.7857341952474193E-2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4.1623868124283765E-2"/>
                  <c:y val="4.9074734479462843E-5"/>
                </c:manualLayout>
              </c:layout>
              <c:dLblPos val="bestFit"/>
              <c:showVal val="1"/>
            </c:dLbl>
            <c:dLbl>
              <c:idx val="11"/>
              <c:layout>
                <c:manualLayout>
                  <c:x val="2.4334852359448361E-2"/>
                  <c:y val="8.4172819158776363E-2"/>
                </c:manualLayout>
              </c:layout>
              <c:dLblPos val="bestFit"/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bestFit"/>
            <c:showVal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Лист1!$A$2:$A$13</c:f>
              <c:strCache>
                <c:ptCount val="12"/>
                <c:pt idx="0">
                  <c:v>Налог на доходы физических лиц</c:v>
                </c:pt>
                <c:pt idx="1">
                  <c:v>Акцизы по подакцизным товарам</c:v>
                </c:pt>
                <c:pt idx="2">
                  <c:v>Единый налог на вмененный доход</c:v>
                </c:pt>
                <c:pt idx="3">
                  <c:v>Упрощенная система налогообложения</c:v>
                </c:pt>
                <c:pt idx="4">
                  <c:v>Единый сельскохозяйственный налог</c:v>
                </c:pt>
                <c:pt idx="5">
                  <c:v>Налог с применением патентной системы налогооблажения</c:v>
                </c:pt>
                <c:pt idx="6">
                  <c:v>Государственная пошлина</c:v>
                </c:pt>
                <c:pt idx="7">
                  <c:v>Доходы от использования имущества</c:v>
                </c:pt>
                <c:pt idx="8">
                  <c:v>Платежи при пользовании природными ресурсами</c:v>
                </c:pt>
                <c:pt idx="9">
                  <c:v>Доходы от продажи земельных участков</c:v>
                </c:pt>
                <c:pt idx="10">
                  <c:v>Штрафы, санкции, возмещение ущерба</c:v>
                </c:pt>
                <c:pt idx="11">
                  <c:v>Прочие налоговые и неналоговые доходы</c:v>
                </c:pt>
              </c:strCache>
            </c:strRef>
          </c:cat>
          <c:val>
            <c:numRef>
              <c:f>Лист1!$B$2:$B$13</c:f>
              <c:numCache>
                <c:formatCode>#,##0.00</c:formatCode>
                <c:ptCount val="12"/>
                <c:pt idx="0" formatCode="0.0">
                  <c:v>203661</c:v>
                </c:pt>
                <c:pt idx="1">
                  <c:v>15626.25</c:v>
                </c:pt>
                <c:pt idx="2" formatCode="#,##0.0">
                  <c:v>100</c:v>
                </c:pt>
                <c:pt idx="3" formatCode="#,##0.0">
                  <c:v>6356.1</c:v>
                </c:pt>
                <c:pt idx="4" formatCode="#,##0.0">
                  <c:v>270</c:v>
                </c:pt>
                <c:pt idx="5" formatCode="#,##0.0">
                  <c:v>2000</c:v>
                </c:pt>
                <c:pt idx="6" formatCode="#,##0.0">
                  <c:v>2998.5</c:v>
                </c:pt>
                <c:pt idx="7" formatCode="#,##0.0">
                  <c:v>940</c:v>
                </c:pt>
                <c:pt idx="8" formatCode="#,##0.0">
                  <c:v>90</c:v>
                </c:pt>
                <c:pt idx="9" formatCode="#,##0.0">
                  <c:v>200</c:v>
                </c:pt>
                <c:pt idx="10" formatCode="#,##0.0">
                  <c:v>500</c:v>
                </c:pt>
                <c:pt idx="11" formatCode="#,##0.0">
                  <c:v>420</c:v>
                </c:pt>
              </c:numCache>
            </c:numRef>
          </c:val>
        </c:ser>
      </c:pie3DChart>
    </c:plotArea>
    <c:plotVisOnly val="1"/>
    <c:dispBlanksAs val="zero"/>
  </c:chart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20"/>
      <c:rotY val="0"/>
      <c:perspective val="10"/>
    </c:view3D>
    <c:floor>
      <c:spPr>
        <a:blipFill dpi="0" rotWithShape="1">
          <a:blip xmlns:r="http://schemas.openxmlformats.org/officeDocument/2006/relationships" r:embed="rId1"/>
          <a:srcRect/>
          <a:stretch>
            <a:fillRect r="-21000"/>
          </a:stretch>
        </a:blipFill>
      </c:spPr>
    </c:floor>
    <c:plotArea>
      <c:layout>
        <c:manualLayout>
          <c:layoutTarget val="inner"/>
          <c:xMode val="edge"/>
          <c:yMode val="edge"/>
          <c:x val="0.11194774279899743"/>
          <c:y val="3.0189123036553018E-3"/>
          <c:w val="0.88678512191987979"/>
          <c:h val="0.84530919190237153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chemeClr val="accent2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210637.2</c:v>
                </c:pt>
                <c:pt idx="1">
                  <c:v>249986.5</c:v>
                </c:pt>
                <c:pt idx="2">
                  <c:v>193663</c:v>
                </c:pt>
                <c:pt idx="3">
                  <c:v>146132</c:v>
                </c:pt>
                <c:pt idx="4">
                  <c:v>124632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chemeClr val="accent1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140139.5</c:v>
                </c:pt>
                <c:pt idx="1">
                  <c:v>136984.79999999999</c:v>
                </c:pt>
                <c:pt idx="2">
                  <c:v>130606.7</c:v>
                </c:pt>
                <c:pt idx="3">
                  <c:v>29969</c:v>
                </c:pt>
                <c:pt idx="4">
                  <c:v>29969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accent4">
                  <a:lumMod val="75000"/>
                </a:schemeClr>
              </a:solidFill>
            </a:ln>
          </c:spPr>
          <c:dLbls>
            <c:dLbl>
              <c:idx val="0"/>
              <c:layout>
                <c:manualLayout>
                  <c:x val="4.3440491486404784E-3"/>
                  <c:y val="-1.8669743989297972E-2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461907</c:v>
                </c:pt>
                <c:pt idx="1">
                  <c:v>451140</c:v>
                </c:pt>
                <c:pt idx="2">
                  <c:v>436560.6</c:v>
                </c:pt>
                <c:pt idx="3">
                  <c:v>436436.8</c:v>
                </c:pt>
                <c:pt idx="4">
                  <c:v>436436.8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МБТ</c:v>
                </c:pt>
              </c:strCache>
            </c:strRef>
          </c:tx>
          <c:spPr>
            <a:solidFill>
              <a:srgbClr val="97AEC5"/>
            </a:solidFill>
          </c:spPr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Лист1!$E$2:$E$6</c:f>
              <c:numCache>
                <c:formatCode>#,##0.0</c:formatCode>
                <c:ptCount val="5"/>
                <c:pt idx="0">
                  <c:v>56566.5</c:v>
                </c:pt>
                <c:pt idx="1">
                  <c:v>73311.3</c:v>
                </c:pt>
                <c:pt idx="2">
                  <c:v>34632.199999999997</c:v>
                </c:pt>
                <c:pt idx="3">
                  <c:v>34632.199999999997</c:v>
                </c:pt>
                <c:pt idx="4">
                  <c:v>34632.199999999997</c:v>
                </c:pt>
              </c:numCache>
            </c:numRef>
          </c:val>
        </c:ser>
        <c:gapWidth val="100"/>
        <c:shape val="cylinder"/>
        <c:axId val="126726528"/>
        <c:axId val="126812160"/>
        <c:axId val="0"/>
      </c:bar3DChart>
      <c:catAx>
        <c:axId val="126726528"/>
        <c:scaling>
          <c:orientation val="minMax"/>
        </c:scaling>
        <c:delete val="1"/>
        <c:axPos val="b"/>
        <c:numFmt formatCode="General" sourceLinked="1"/>
        <c:tickLblPos val="none"/>
        <c:crossAx val="126812160"/>
        <c:crosses val="autoZero"/>
        <c:auto val="1"/>
        <c:lblAlgn val="ctr"/>
        <c:lblOffset val="100"/>
      </c:catAx>
      <c:valAx>
        <c:axId val="126812160"/>
        <c:scaling>
          <c:orientation val="minMax"/>
        </c:scaling>
        <c:delete val="1"/>
        <c:axPos val="l"/>
        <c:numFmt formatCode="#,##0.0" sourceLinked="1"/>
        <c:tickLblPos val="none"/>
        <c:crossAx val="1267265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1.133094915055274E-3"/>
          <c:y val="0.32492587229601133"/>
          <c:w val="0.1239350381084847"/>
          <c:h val="0.3188780512903443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</c:chart>
  <c:spPr>
    <a:effectLst>
      <a:outerShdw blurRad="50800" dist="50800" dir="5400000" algn="ctr" rotWithShape="0">
        <a:srgbClr val="000000">
          <a:alpha val="99000"/>
        </a:srgbClr>
      </a:outerShdw>
    </a:effectLst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000"/>
            </a:pPr>
            <a:r>
              <a:rPr lang="en-US" dirty="0" smtClean="0"/>
              <a:t>2022</a:t>
            </a:r>
            <a:r>
              <a:rPr lang="ru-RU" dirty="0" smtClean="0"/>
              <a:t> год</a:t>
            </a:r>
            <a:endParaRPr lang="en-US" dirty="0"/>
          </a:p>
        </c:rich>
      </c:tx>
      <c:layout>
        <c:manualLayout>
          <c:xMode val="edge"/>
          <c:yMode val="edge"/>
          <c:x val="0.14338668920393233"/>
          <c:y val="3.3999684625334529E-2"/>
        </c:manualLayout>
      </c:layout>
    </c:title>
    <c:view3D>
      <c:rotX val="90"/>
      <c:perspective val="30"/>
    </c:view3D>
    <c:plotArea>
      <c:layout>
        <c:manualLayout>
          <c:layoutTarget val="inner"/>
          <c:xMode val="edge"/>
          <c:yMode val="edge"/>
          <c:x val="1.8328777565672603E-2"/>
          <c:y val="1.0632733010901984E-2"/>
          <c:w val="0.49667956491833437"/>
          <c:h val="0.7812026341047171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explosion val="10"/>
          <c:dPt>
            <c:idx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Pt>
            <c:idx val="3"/>
            <c:spPr>
              <a:solidFill>
                <a:srgbClr val="FFC000"/>
              </a:solidFill>
            </c:spPr>
          </c:dPt>
          <c:dPt>
            <c:idx val="4"/>
            <c:spPr>
              <a:solidFill>
                <a:srgbClr val="00B0F0"/>
              </a:solidFill>
            </c:spPr>
          </c:dPt>
          <c:dPt>
            <c:idx val="5"/>
            <c:spPr>
              <a:solidFill>
                <a:srgbClr val="7030A0"/>
              </a:solidFill>
            </c:spPr>
          </c:dPt>
          <c:dLbls>
            <c:dLbl>
              <c:idx val="0"/>
              <c:layout>
                <c:manualLayout>
                  <c:x val="-0.13361836679399891"/>
                  <c:y val="-5.9564978659522309E-2"/>
                </c:manualLayout>
              </c:layout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0125152313305665E-2"/>
                  <c:y val="6.8280564837568739E-3"/>
                </c:manualLayout>
              </c:layout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2328272798458915E-2"/>
                  <c:y val="-2.5655239792003312E-3"/>
                </c:manualLayout>
              </c:layout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2674230318208504E-2"/>
                  <c:y val="2.93780156761532E-2"/>
                </c:manualLayout>
              </c:layout>
              <c:showPercent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Образование</c:v>
                </c:pt>
                <c:pt idx="1">
                  <c:v>Общегосударственные вопросы</c:v>
                </c:pt>
                <c:pt idx="2">
                  <c:v>Национальная экономика</c:v>
                </c:pt>
                <c:pt idx="3">
                  <c:v>Культура</c:v>
                </c:pt>
                <c:pt idx="4">
                  <c:v>Межбюджетные трансферты</c:v>
                </c:pt>
                <c:pt idx="5">
                  <c:v>Национальная безопасность</c:v>
                </c:pt>
                <c:pt idx="6">
                  <c:v>Жилищно-коммунальное хозяйство</c:v>
                </c:pt>
                <c:pt idx="7">
                  <c:v>Физическая культура и спорт</c:v>
                </c:pt>
                <c:pt idx="8">
                  <c:v>Социальная политика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800153.3</c:v>
                </c:pt>
                <c:pt idx="1">
                  <c:v>39816.199999999997</c:v>
                </c:pt>
                <c:pt idx="2">
                  <c:v>16260.16</c:v>
                </c:pt>
                <c:pt idx="3">
                  <c:v>59419.9</c:v>
                </c:pt>
                <c:pt idx="4">
                  <c:v>71709.100000000006</c:v>
                </c:pt>
                <c:pt idx="5">
                  <c:v>3758.9</c:v>
                </c:pt>
                <c:pt idx="6">
                  <c:v>4722.7</c:v>
                </c:pt>
                <c:pt idx="7">
                  <c:v>13243</c:v>
                </c:pt>
                <c:pt idx="8">
                  <c:v>23036.7</c:v>
                </c:pt>
              </c:numCache>
            </c:numRef>
          </c:val>
        </c:ser>
        <c:dLbls>
          <c:showPercent val="1"/>
        </c:dLbls>
      </c:pie3DChart>
    </c:plotArea>
    <c:legend>
      <c:legendPos val="b"/>
      <c:layout>
        <c:manualLayout>
          <c:xMode val="edge"/>
          <c:yMode val="edge"/>
          <c:x val="9.1541337153439734E-3"/>
          <c:y val="0.60612572679334864"/>
          <c:w val="0.42339817382593625"/>
          <c:h val="0.38121797203139118"/>
        </c:manualLayout>
      </c:layout>
      <c:txPr>
        <a:bodyPr/>
        <a:lstStyle/>
        <a:p>
          <a:pPr>
            <a:defRPr sz="9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9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48665336092689732"/>
          <c:y val="3.1092714663116649E-2"/>
        </c:manualLayout>
      </c:layout>
      <c:txPr>
        <a:bodyPr/>
        <a:lstStyle/>
        <a:p>
          <a:pPr>
            <a:defRPr sz="1000"/>
          </a:pPr>
          <a:endParaRPr lang="ru-RU"/>
        </a:p>
      </c:txPr>
    </c:title>
    <c:view3D>
      <c:rotX val="90"/>
      <c:perspective val="30"/>
    </c:view3D>
    <c:plotArea>
      <c:layout>
        <c:manualLayout>
          <c:layoutTarget val="inner"/>
          <c:xMode val="edge"/>
          <c:yMode val="edge"/>
          <c:x val="8.0499600339270061E-2"/>
          <c:y val="9.8467073409302094E-2"/>
          <c:w val="0.917544749036736"/>
          <c:h val="0.8177208147894566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explosion val="32"/>
          <c:dPt>
            <c:idx val="0"/>
            <c:explosion val="8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1"/>
            <c:explosion val="13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2"/>
            <c:explosion val="12"/>
            <c:spPr>
              <a:solidFill>
                <a:srgbClr val="00B050"/>
              </a:solidFill>
            </c:spPr>
          </c:dPt>
          <c:dPt>
            <c:idx val="3"/>
            <c:explosion val="10"/>
            <c:spPr>
              <a:solidFill>
                <a:srgbClr val="FFC000"/>
              </a:solidFill>
            </c:spPr>
          </c:dPt>
          <c:dPt>
            <c:idx val="4"/>
            <c:explosion val="9"/>
            <c:spPr>
              <a:solidFill>
                <a:srgbClr val="00B0F0"/>
              </a:solidFill>
            </c:spPr>
          </c:dPt>
          <c:dPt>
            <c:idx val="5"/>
            <c:explosion val="7"/>
            <c:spPr>
              <a:solidFill>
                <a:srgbClr val="7030A0"/>
              </a:solidFill>
            </c:spPr>
          </c:dPt>
          <c:dLbls>
            <c:dLbl>
              <c:idx val="0"/>
              <c:layout>
                <c:manualLayout>
                  <c:x val="-0.20043577487770631"/>
                  <c:y val="-8.4093020981073255E-2"/>
                </c:manualLayout>
              </c:layout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6.1437337155209534E-2"/>
                  <c:y val="8.2287438255000719E-2"/>
                </c:manualLayout>
              </c:layout>
              <c:showPercent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Образование</c:v>
                </c:pt>
                <c:pt idx="1">
                  <c:v>Общегосударственные вопросы</c:v>
                </c:pt>
                <c:pt idx="2">
                  <c:v>Национальная экономика</c:v>
                </c:pt>
                <c:pt idx="3">
                  <c:v>Культура</c:v>
                </c:pt>
                <c:pt idx="4">
                  <c:v>Межбюджетные трансферты</c:v>
                </c:pt>
                <c:pt idx="5">
                  <c:v>Национальная безопасность</c:v>
                </c:pt>
                <c:pt idx="6">
                  <c:v>Жилищно-коммунальное хозяйство</c:v>
                </c:pt>
                <c:pt idx="7">
                  <c:v>Физическая культура и спорт</c:v>
                </c:pt>
              </c:strCache>
            </c:strRef>
          </c:cat>
          <c:val>
            <c:numRef>
              <c:f>Лист1!$B$2:$B$9</c:f>
              <c:numCache>
                <c:formatCode>#,##0.0</c:formatCode>
                <c:ptCount val="8"/>
                <c:pt idx="0">
                  <c:v>697829.8</c:v>
                </c:pt>
                <c:pt idx="1">
                  <c:v>27158.799999999996</c:v>
                </c:pt>
                <c:pt idx="2">
                  <c:v>16484.73</c:v>
                </c:pt>
                <c:pt idx="3">
                  <c:v>51096.800000000003</c:v>
                </c:pt>
                <c:pt idx="4">
                  <c:v>43082.7</c:v>
                </c:pt>
                <c:pt idx="5">
                  <c:v>3185</c:v>
                </c:pt>
                <c:pt idx="6">
                  <c:v>4031</c:v>
                </c:pt>
                <c:pt idx="7">
                  <c:v>8221.5</c:v>
                </c:pt>
              </c:numCache>
            </c:numRef>
          </c:val>
        </c:ser>
        <c:dLbls>
          <c:showPercent val="1"/>
        </c:dLbls>
      </c:pie3DChart>
    </c:plotArea>
    <c:plotVisOnly val="1"/>
    <c:dispBlanksAs val="zero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000"/>
            </a:pPr>
            <a:r>
              <a:rPr lang="ru-RU" dirty="0" smtClean="0"/>
              <a:t>2024 год</a:t>
            </a:r>
            <a:endParaRPr lang="ru-RU" dirty="0"/>
          </a:p>
        </c:rich>
      </c:tx>
      <c:layout>
        <c:manualLayout>
          <c:xMode val="edge"/>
          <c:yMode val="edge"/>
          <c:x val="0.3990394429862934"/>
          <c:y val="0.13518794774354737"/>
        </c:manualLayout>
      </c:layout>
    </c:title>
    <c:view3D>
      <c:rotX val="90"/>
      <c:perspective val="30"/>
    </c:view3D>
    <c:plotArea>
      <c:layout>
        <c:manualLayout>
          <c:layoutTarget val="inner"/>
          <c:xMode val="edge"/>
          <c:yMode val="edge"/>
          <c:x val="0.11342592592592604"/>
          <c:y val="0.22776720909119974"/>
          <c:w val="0.77314814814814925"/>
          <c:h val="0.7222956707922560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explosion val="8"/>
          <c:dPt>
            <c:idx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Pt>
            <c:idx val="3"/>
            <c:spPr>
              <a:solidFill>
                <a:srgbClr val="FFC000"/>
              </a:solidFill>
            </c:spPr>
          </c:dPt>
          <c:dPt>
            <c:idx val="4"/>
            <c:spPr>
              <a:solidFill>
                <a:srgbClr val="00B0F0"/>
              </a:solidFill>
            </c:spPr>
          </c:dPt>
          <c:dPt>
            <c:idx val="5"/>
            <c:spPr>
              <a:solidFill>
                <a:srgbClr val="7030A0"/>
              </a:solidFill>
            </c:spPr>
          </c:dPt>
          <c:dLbls>
            <c:dLbl>
              <c:idx val="0"/>
              <c:layout>
                <c:manualLayout>
                  <c:x val="-0.21137995771361912"/>
                  <c:y val="-0.10890005063845512"/>
                </c:manualLayout>
              </c:layout>
              <c:showPercent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Образование</c:v>
                </c:pt>
                <c:pt idx="1">
                  <c:v>Общегосударственные вопросы</c:v>
                </c:pt>
                <c:pt idx="2">
                  <c:v>Национальная экономика</c:v>
                </c:pt>
                <c:pt idx="3">
                  <c:v>Культура</c:v>
                </c:pt>
                <c:pt idx="4">
                  <c:v>Межбюджетные трансферты</c:v>
                </c:pt>
                <c:pt idx="5">
                  <c:v>Национальная безопасность</c:v>
                </c:pt>
                <c:pt idx="6">
                  <c:v>Жилищно-коммунальное хозяйство</c:v>
                </c:pt>
                <c:pt idx="7">
                  <c:v>Физическая культура и спорт</c:v>
                </c:pt>
                <c:pt idx="8">
                  <c:v>Социальная политика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692757.4</c:v>
                </c:pt>
                <c:pt idx="1">
                  <c:v>25335.1</c:v>
                </c:pt>
                <c:pt idx="2">
                  <c:v>16593.3</c:v>
                </c:pt>
                <c:pt idx="3">
                  <c:v>51096.800000000003</c:v>
                </c:pt>
                <c:pt idx="4">
                  <c:v>34062.400000000001</c:v>
                </c:pt>
                <c:pt idx="5">
                  <c:v>3185</c:v>
                </c:pt>
                <c:pt idx="6">
                  <c:v>4271.1000000000004</c:v>
                </c:pt>
                <c:pt idx="7">
                  <c:v>8221.5</c:v>
                </c:pt>
                <c:pt idx="8">
                  <c:v>23036.7</c:v>
                </c:pt>
              </c:numCache>
            </c:numRef>
          </c:val>
        </c:ser>
        <c:dLbls>
          <c:showPercent val="1"/>
        </c:dLbls>
      </c:pie3DChart>
    </c:plotArea>
    <c:plotVisOnly val="1"/>
    <c:dispBlanksAs val="zero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title>
      <c:layout>
        <c:manualLayout>
          <c:xMode val="edge"/>
          <c:yMode val="edge"/>
          <c:x val="5.0286272355490484E-2"/>
          <c:y val="0.19523823945083812"/>
        </c:manualLayout>
      </c:layout>
      <c:txPr>
        <a:bodyPr/>
        <a:lstStyle/>
        <a:p>
          <a:pPr>
            <a:defRPr sz="2000"/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0.14846153846153873"/>
          <c:y val="0.27371428571428613"/>
          <c:w val="0.65179487179487361"/>
          <c:h val="0.7262857142857146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effectLst>
              <a:outerShdw blurRad="38100" dist="25400" dir="5400000" rotWithShape="0">
                <a:schemeClr val="accent1">
                  <a:lumMod val="50000"/>
                  <a:alpha val="35000"/>
                </a:schemeClr>
              </a:outerShdw>
            </a:effectLst>
          </c:spPr>
          <c:explosion val="28"/>
          <c:dLbls>
            <c:dLbl>
              <c:idx val="0"/>
              <c:spPr>
                <a:ln cap="sq">
                  <a:bevel/>
                </a:ln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Val val="1"/>
              <c:showCatName val="1"/>
            </c:dLbl>
            <c:dLbl>
              <c:idx val="1"/>
              <c:showVal val="1"/>
              <c:showCatName val="1"/>
            </c:dLbl>
            <c:delete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ДОУ</c:v>
                </c:pt>
                <c:pt idx="1">
                  <c:v>СОШ</c:v>
                </c:pt>
                <c:pt idx="2">
                  <c:v>ДО</c:v>
                </c:pt>
                <c:pt idx="3">
                  <c:v>МП</c:v>
                </c:pt>
                <c:pt idx="4">
                  <c:v>Другие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0.19086822039562146</c:v>
                </c:pt>
                <c:pt idx="1">
                  <c:v>0.5202075541684128</c:v>
                </c:pt>
                <c:pt idx="2">
                  <c:v>3.7693680490395717E-2</c:v>
                </c:pt>
                <c:pt idx="3">
                  <c:v>8.9229937961862529E-3</c:v>
                </c:pt>
                <c:pt idx="4">
                  <c:v>1.7559780551090202E-2</c:v>
                </c:pt>
              </c:numCache>
            </c:numRef>
          </c:val>
        </c:ser>
        <c:firstSliceAng val="40"/>
        <c:holeSize val="10"/>
      </c:doughnutChart>
      <c:spPr>
        <a:noFill/>
        <a:ln w="25354">
          <a:noFill/>
        </a:ln>
      </c:spPr>
    </c:plotArea>
    <c:plotVisOnly val="1"/>
    <c:dispBlanksAs val="zero"/>
  </c:chart>
  <c:txPr>
    <a:bodyPr/>
    <a:lstStyle/>
    <a:p>
      <a:pPr>
        <a:defRPr sz="1797"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title>
      <c:tx>
        <c:rich>
          <a:bodyPr/>
          <a:lstStyle/>
          <a:p>
            <a:pPr>
              <a:defRPr/>
            </a:pPr>
            <a:r>
              <a:rPr lang="ru-RU" sz="2000" dirty="0" smtClean="0"/>
              <a:t>2023</a:t>
            </a:r>
            <a:endParaRPr lang="ru-RU" sz="2000" dirty="0"/>
          </a:p>
        </c:rich>
      </c:tx>
      <c:layout>
        <c:manualLayout>
          <c:xMode val="edge"/>
          <c:yMode val="edge"/>
          <c:x val="0.74144094488188972"/>
          <c:y val="7.594642564018389E-2"/>
        </c:manualLayout>
      </c:layout>
    </c:title>
    <c:plotArea>
      <c:layout>
        <c:manualLayout>
          <c:layoutTarget val="inner"/>
          <c:xMode val="edge"/>
          <c:yMode val="edge"/>
          <c:x val="0.17949311023622086"/>
          <c:y val="1.6759371515382857E-2"/>
          <c:w val="0.63778838582677166"/>
          <c:h val="0.9092647785186681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explosion val="25"/>
          <c:dLbls>
            <c:dLbl>
              <c:idx val="0"/>
              <c:showVal val="1"/>
              <c:showCatName val="1"/>
            </c:dLbl>
            <c:dLbl>
              <c:idx val="1"/>
              <c:showVal val="1"/>
              <c:showCatName val="1"/>
            </c:dLbl>
            <c:delete val="1"/>
          </c:dLbls>
          <c:cat>
            <c:strRef>
              <c:f>Лист1!$A$2:$A$6</c:f>
              <c:strCache>
                <c:ptCount val="5"/>
                <c:pt idx="0">
                  <c:v>ДОУ</c:v>
                </c:pt>
                <c:pt idx="1">
                  <c:v>СОШ</c:v>
                </c:pt>
                <c:pt idx="2">
                  <c:v>ДО</c:v>
                </c:pt>
                <c:pt idx="3">
                  <c:v>МП</c:v>
                </c:pt>
                <c:pt idx="4">
                  <c:v>Другие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0.18763282790325767</c:v>
                </c:pt>
                <c:pt idx="1">
                  <c:v>0.56099215051261753</c:v>
                </c:pt>
                <c:pt idx="2">
                  <c:v>3.1383856152036101E-2</c:v>
                </c:pt>
                <c:pt idx="3">
                  <c:v>1.0726807730508993E-2</c:v>
                </c:pt>
                <c:pt idx="4">
                  <c:v>1.6147982797925713E-2</c:v>
                </c:pt>
              </c:numCache>
            </c:numRef>
          </c:val>
        </c:ser>
        <c:firstSliceAng val="40"/>
        <c:holeSize val="50"/>
      </c:doughnutChart>
      <c:spPr>
        <a:noFill/>
        <a:ln w="15925">
          <a:noFill/>
        </a:ln>
      </c:spPr>
    </c:plotArea>
    <c:plotVisOnly val="1"/>
    <c:dispBlanksAs val="zero"/>
  </c:chart>
  <c:txPr>
    <a:bodyPr/>
    <a:lstStyle/>
    <a:p>
      <a:pPr>
        <a:defRPr sz="1129"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tx>
        <c:rich>
          <a:bodyPr/>
          <a:lstStyle/>
          <a:p>
            <a:pPr>
              <a:defRPr/>
            </a:pPr>
            <a:r>
              <a:rPr lang="ru-RU" sz="2000" dirty="0" smtClean="0"/>
              <a:t>2024</a:t>
            </a:r>
            <a:endParaRPr lang="en-US" sz="2000" dirty="0"/>
          </a:p>
        </c:rich>
      </c:tx>
      <c:layout>
        <c:manualLayout>
          <c:xMode val="edge"/>
          <c:yMode val="edge"/>
          <c:x val="0.79523789256072763"/>
          <c:y val="0.18385662497418567"/>
        </c:manualLayout>
      </c:layout>
    </c:title>
    <c:plotArea>
      <c:layout>
        <c:manualLayout>
          <c:layoutTarget val="inner"/>
          <c:xMode val="edge"/>
          <c:yMode val="edge"/>
          <c:x val="0.11044132996888913"/>
          <c:y val="9.3550517378352668E-2"/>
          <c:w val="0.77139534883720928"/>
          <c:h val="0.8436047249181047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explosion val="25"/>
          <c:dLbls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showVal val="1"/>
            <c:showCatName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ДОУ</c:v>
                </c:pt>
                <c:pt idx="1">
                  <c:v>СОШ</c:v>
                </c:pt>
                <c:pt idx="2">
                  <c:v>ДО</c:v>
                </c:pt>
                <c:pt idx="3">
                  <c:v>МП</c:v>
                </c:pt>
                <c:pt idx="4">
                  <c:v>Другие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0.18800000000000003</c:v>
                </c:pt>
                <c:pt idx="1">
                  <c:v>0.56100000000000005</c:v>
                </c:pt>
                <c:pt idx="2">
                  <c:v>3.1000000000000003E-2</c:v>
                </c:pt>
                <c:pt idx="3">
                  <c:v>1.0999999999999998E-2</c:v>
                </c:pt>
                <c:pt idx="4">
                  <c:v>1.6000000000000004E-2</c:v>
                </c:pt>
              </c:numCache>
            </c:numRef>
          </c:val>
        </c:ser>
        <c:firstSliceAng val="40"/>
        <c:holeSize val="50"/>
      </c:doughnutChart>
      <c:spPr>
        <a:noFill/>
        <a:ln w="15411">
          <a:noFill/>
        </a:ln>
      </c:spPr>
    </c:plotArea>
    <c:plotVisOnly val="1"/>
    <c:dispBlanksAs val="zero"/>
  </c:chart>
  <c:txPr>
    <a:bodyPr/>
    <a:lstStyle/>
    <a:p>
      <a:pPr>
        <a:defRPr sz="1092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2.5514461335691151E-2"/>
          <c:y val="8.9887807540336595E-2"/>
          <c:w val="0.8047536192514676"/>
          <c:h val="0.7956694183494237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explosion val="15"/>
          <c:dPt>
            <c:idx val="0"/>
            <c:explosion val="3"/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</c:spPr>
          </c:dPt>
          <c:dPt>
            <c:idx val="1"/>
            <c:explosion val="3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rgbClr val="FF0000"/>
                </a:solidFill>
              </a:ln>
            </c:spPr>
          </c:dPt>
          <c:dPt>
            <c:idx val="2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900">
                        <a:solidFill>
                          <a:schemeClr val="bg1"/>
                        </a:solidFill>
                      </a:defRPr>
                    </a:pPr>
                    <a:r>
                      <a:rPr lang="ru-RU" dirty="0" smtClean="0"/>
                      <a:t>874,1</a:t>
                    </a:r>
                    <a:endParaRPr lang="en-US" dirty="0"/>
                  </a:p>
                </c:rich>
              </c:tx>
              <c:spPr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874,1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7.5263897745401903E-3"/>
                  <c:y val="0.1384994177968287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0,0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Val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930.80199999999923</c:v>
                </c:pt>
                <c:pt idx="1">
                  <c:v>947</c:v>
                </c:pt>
                <c:pt idx="2">
                  <c:v>16.198</c:v>
                </c:pt>
              </c:numCache>
            </c:numRef>
          </c:val>
        </c:ser>
        <c:firstSliceAng val="181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2064525143961825"/>
          <c:y val="6.1606258232550441E-2"/>
          <c:w val="0.65412822984662888"/>
          <c:h val="0.9383937417674486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explosion val="15"/>
          <c:dPt>
            <c:idx val="0"/>
            <c:explosion val="5"/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</c:spPr>
          </c:dPt>
          <c:dPt>
            <c:idx val="1"/>
            <c:explosion val="3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rgbClr val="FF0000"/>
                </a:solidFill>
              </a:ln>
            </c:spPr>
          </c:dPt>
          <c:dPt>
            <c:idx val="2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900">
                        <a:solidFill>
                          <a:schemeClr val="bg1"/>
                        </a:solidFill>
                      </a:defRPr>
                    </a:pPr>
                    <a:r>
                      <a:rPr lang="ru-RU" dirty="0" smtClean="0"/>
                      <a:t>858,6</a:t>
                    </a:r>
                    <a:endParaRPr lang="en-US" dirty="0"/>
                  </a:p>
                </c:rich>
              </c:tx>
              <c:spPr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858,6	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7.5263897745401903E-3"/>
                  <c:y val="0.1384994177968287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0,0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Val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927.13900000000001</c:v>
                </c:pt>
                <c:pt idx="1">
                  <c:v>943.45899999999949</c:v>
                </c:pt>
                <c:pt idx="2">
                  <c:v>16.32</c:v>
                </c:pt>
              </c:numCache>
            </c:numRef>
          </c:val>
        </c:ser>
        <c:firstSliceAng val="181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4324650168541639"/>
          <c:y val="3.0573465971496256E-2"/>
          <c:w val="0.78877364642811476"/>
          <c:h val="0.71197638912781658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marker>
            <c:symbol val="diamond"/>
            <c:size val="5"/>
          </c:marker>
          <c:dLbls>
            <c:dLbl>
              <c:idx val="0"/>
              <c:layout>
                <c:manualLayout>
                  <c:x val="-7.183190626926042E-2"/>
                  <c:y val="-6.541493618451739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7.4076653340174811E-2"/>
                  <c:y val="-4.131469653758989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7.4076653340174811E-2"/>
                  <c:y val="-5.85291534282522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6.958715919834596E-2"/>
                  <c:y val="-5.1643370671987252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0405447276458985E-2"/>
                  <c:y val="-5.1643370671987252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2020 факт</c:v>
                </c:pt>
                <c:pt idx="1">
                  <c:v>2021 факт</c:v>
                </c:pt>
                <c:pt idx="2">
                  <c:v>2022 прогноз</c:v>
                </c:pt>
                <c:pt idx="3">
                  <c:v>2023 прогноз</c:v>
                </c:pt>
                <c:pt idx="4">
                  <c:v>2024 прогноз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219569.3</c:v>
                </c:pt>
                <c:pt idx="1">
                  <c:v>233639</c:v>
                </c:pt>
                <c:pt idx="2">
                  <c:v>236657</c:v>
                </c:pt>
                <c:pt idx="3">
                  <c:v>227230</c:v>
                </c:pt>
                <c:pt idx="4">
                  <c:v>233162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marker>
            <c:symbol val="square"/>
            <c:size val="5"/>
          </c:marker>
          <c:dLbls>
            <c:dLbl>
              <c:idx val="0"/>
              <c:layout>
                <c:manualLayout>
                  <c:x val="-6.5097665056517387E-2"/>
                  <c:y val="5.85291534282522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7342412127431805E-2"/>
                  <c:y val="4.131442544378058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7.183190626926042E-2"/>
                  <c:y val="5.1643370671987245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6.2852917985602899E-2"/>
                  <c:y val="5.1643370671987252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0405447276458985E-2"/>
                  <c:y val="4.8200479293854785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2020 факт</c:v>
                </c:pt>
                <c:pt idx="1">
                  <c:v>2021 факт</c:v>
                </c:pt>
                <c:pt idx="2">
                  <c:v>2022 прогноз</c:v>
                </c:pt>
                <c:pt idx="3">
                  <c:v>2023 прогноз</c:v>
                </c:pt>
                <c:pt idx="4">
                  <c:v>2024 прогноз</c:v>
                </c:pt>
              </c:strCache>
            </c:strRef>
          </c:cat>
          <c:val>
            <c:numRef>
              <c:f>Лист1!$C$2:$C$6</c:f>
              <c:numCache>
                <c:formatCode>#,##0</c:formatCode>
                <c:ptCount val="5"/>
                <c:pt idx="0">
                  <c:v>869250</c:v>
                </c:pt>
                <c:pt idx="1">
                  <c:v>911017</c:v>
                </c:pt>
                <c:pt idx="2">
                  <c:v>795463</c:v>
                </c:pt>
                <c:pt idx="3">
                  <c:v>646897</c:v>
                </c:pt>
                <c:pt idx="4">
                  <c:v>625397</c:v>
                </c:pt>
              </c:numCache>
            </c:numRef>
          </c:val>
        </c:ser>
        <c:marker val="1"/>
        <c:axId val="110446848"/>
        <c:axId val="110456832"/>
      </c:lineChart>
      <c:catAx>
        <c:axId val="110446848"/>
        <c:scaling>
          <c:orientation val="minMax"/>
        </c:scaling>
        <c:axPos val="b"/>
        <c:numFmt formatCode="General" sourceLinked="0"/>
        <c:tickLblPos val="nextTo"/>
        <c:crossAx val="110456832"/>
        <c:crosses val="autoZero"/>
        <c:auto val="1"/>
        <c:lblAlgn val="ctr"/>
        <c:lblOffset val="100"/>
      </c:catAx>
      <c:valAx>
        <c:axId val="110456832"/>
        <c:scaling>
          <c:orientation val="minMax"/>
          <c:max val="1000000"/>
          <c:min val="150000"/>
        </c:scaling>
        <c:axPos val="l"/>
        <c:numFmt formatCode="#,##0" sourceLinked="1"/>
        <c:tickLblPos val="nextTo"/>
        <c:crossAx val="110446848"/>
        <c:crosses val="autoZero"/>
        <c:crossBetween val="between"/>
        <c:majorUnit val="300000"/>
      </c:valAx>
    </c:plotArea>
    <c:legend>
      <c:legendPos val="r"/>
      <c:layout>
        <c:manualLayout>
          <c:xMode val="edge"/>
          <c:yMode val="edge"/>
          <c:x val="1.3988138144839148E-2"/>
          <c:y val="0.89997922667899688"/>
          <c:w val="0.96732907780770405"/>
          <c:h val="6.492154545158807E-2"/>
        </c:manualLayout>
      </c:layout>
    </c:legend>
    <c:plotVisOnly val="1"/>
    <c:dispBlanksAs val="gap"/>
  </c:chart>
  <c:txPr>
    <a:bodyPr/>
    <a:lstStyle/>
    <a:p>
      <a:pPr>
        <a:defRPr sz="9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2342222042183312"/>
          <c:y val="0.19986355136687836"/>
          <c:w val="0.53155559156333776"/>
          <c:h val="0.7587696326910975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ln>
                <a:solidFill>
                  <a:srgbClr val="002060"/>
                </a:solidFill>
              </a:ln>
            </c:spPr>
          </c:dPt>
          <c:dPt>
            <c:idx val="1"/>
            <c:spPr>
              <a:ln>
                <a:solidFill>
                  <a:srgbClr val="002060"/>
                </a:solidFill>
              </a:ln>
            </c:spPr>
          </c:dPt>
          <c:dPt>
            <c:idx val="2"/>
            <c:spPr>
              <a:solidFill>
                <a:schemeClr val="accent6">
                  <a:lumMod val="75000"/>
                </a:schemeClr>
              </a:solidFill>
              <a:ln>
                <a:solidFill>
                  <a:srgbClr val="002060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22,7%</a:t>
                    </a:r>
                    <a:endParaRPr lang="ru-RU" dirty="0"/>
                  </a:p>
                </c:rich>
              </c:tx>
              <c:showPercent val="1"/>
            </c:dLbl>
            <c:dLbl>
              <c:idx val="1"/>
              <c:layout>
                <c:manualLayout>
                  <c:x val="0.13324174663260049"/>
                  <c:y val="-4.226579611329397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</a:t>
                    </a:r>
                    <a:r>
                      <a:rPr lang="ru-RU" dirty="0" smtClean="0"/>
                      <a:t>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77</a:t>
                    </a:r>
                    <a:r>
                      <a:rPr lang="ru-RU" baseline="0" smtClean="0"/>
                      <a:t> </a:t>
                    </a:r>
                    <a:r>
                      <a:rPr lang="ru-RU" smtClean="0"/>
                      <a:t>%</a:t>
                    </a:r>
                    <a:endParaRPr lang="ru-RU"/>
                  </a:p>
                </c:rich>
              </c:tx>
              <c:showPercent val="1"/>
            </c:dLbl>
            <c:dLbl>
              <c:idx val="3"/>
              <c:delete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#,##0.00">
                  <c:v>233733.06</c:v>
                </c:pt>
                <c:pt idx="1">
                  <c:v>2924.4</c:v>
                </c:pt>
                <c:pt idx="2">
                  <c:v>795462.5</c:v>
                </c:pt>
              </c:numCache>
            </c:numRef>
          </c:val>
        </c:ser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ln>
                <a:solidFill>
                  <a:srgbClr val="002060"/>
                </a:solidFill>
              </a:ln>
            </c:spPr>
          </c:dPt>
          <c:dPt>
            <c:idx val="1"/>
            <c:spPr>
              <a:ln>
                <a:solidFill>
                  <a:srgbClr val="002060"/>
                </a:solidFill>
              </a:ln>
            </c:spPr>
          </c:dPt>
          <c:dPt>
            <c:idx val="2"/>
            <c:spPr>
              <a:solidFill>
                <a:schemeClr val="accent6">
                  <a:lumMod val="75000"/>
                </a:schemeClr>
              </a:solidFill>
              <a:ln>
                <a:solidFill>
                  <a:srgbClr val="002060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25,7%</a:t>
                    </a:r>
                    <a:endParaRPr lang="ru-RU" dirty="0"/>
                  </a:p>
                </c:rich>
              </c:tx>
              <c:showPercent val="1"/>
            </c:dLbl>
            <c:dLbl>
              <c:idx val="1"/>
              <c:layout>
                <c:manualLayout>
                  <c:x val="0.14804642829248874"/>
                  <c:y val="-2.792170709359764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</a:t>
                    </a:r>
                    <a:r>
                      <a:rPr lang="ru-RU" dirty="0" smtClean="0"/>
                      <a:t>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9739523772331801E-2"/>
                  <c:y val="2.792170709359764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74,1%</a:t>
                    </a:r>
                    <a:endParaRPr lang="ru-RU" dirty="0"/>
                  </a:p>
                </c:rich>
              </c:tx>
              <c:showPercent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#,##0.00">
                  <c:v>225079.63</c:v>
                </c:pt>
                <c:pt idx="1">
                  <c:v>2150</c:v>
                </c:pt>
                <c:pt idx="2">
                  <c:v>646897.39999999944</c:v>
                </c:pt>
              </c:numCache>
            </c:numRef>
          </c:val>
        </c:ser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ln>
                <a:solidFill>
                  <a:srgbClr val="002060"/>
                </a:solidFill>
              </a:ln>
            </c:spPr>
          </c:dPt>
          <c:dPt>
            <c:idx val="1"/>
            <c:spPr>
              <a:ln>
                <a:solidFill>
                  <a:srgbClr val="002060"/>
                </a:solidFill>
              </a:ln>
            </c:spPr>
          </c:dPt>
          <c:dPt>
            <c:idx val="2"/>
            <c:spPr>
              <a:solidFill>
                <a:schemeClr val="accent6">
                  <a:lumMod val="75000"/>
                </a:schemeClr>
              </a:solidFill>
              <a:ln>
                <a:solidFill>
                  <a:srgbClr val="002060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26,9%</a:t>
                    </a:r>
                    <a:endParaRPr lang="ru-RU"/>
                  </a:p>
                </c:rich>
              </c:tx>
              <c:showPercent val="1"/>
            </c:dLbl>
            <c:dLbl>
              <c:idx val="1"/>
              <c:layout>
                <c:manualLayout>
                  <c:x val="0.13817666640632256"/>
                  <c:y val="-1.396085354679884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</a:t>
                    </a:r>
                    <a:r>
                      <a:rPr lang="ru-RU" dirty="0" smtClean="0"/>
                      <a:t>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4804642829248833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72,9%</a:t>
                    </a:r>
                    <a:endParaRPr lang="ru-RU"/>
                  </a:p>
                </c:rich>
              </c:tx>
              <c:showPercent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#,##0.00">
                  <c:v>231011.84999999998</c:v>
                </c:pt>
                <c:pt idx="1">
                  <c:v>2150</c:v>
                </c:pt>
                <c:pt idx="2">
                  <c:v>625397.39999999944</c:v>
                </c:pt>
              </c:numCache>
            </c:numRef>
          </c:val>
        </c:ser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40"/>
      <c:rotY val="19"/>
      <c:depthPercent val="100"/>
      <c:perspective val="30"/>
    </c:view3D>
    <c:plotArea>
      <c:layout>
        <c:manualLayout>
          <c:layoutTarget val="inner"/>
          <c:xMode val="edge"/>
          <c:yMode val="edge"/>
          <c:x val="0.18499486001749801"/>
          <c:y val="0.18737697076533763"/>
          <c:w val="0.26223468941382327"/>
          <c:h val="0.3496462525517642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explosion val="53"/>
          <c:dPt>
            <c:idx val="0"/>
            <c:spPr>
              <a:solidFill>
                <a:srgbClr val="FC4C59"/>
              </a:solidFill>
            </c:spPr>
          </c:dPt>
          <c:dPt>
            <c:idx val="1"/>
            <c:spPr>
              <a:solidFill>
                <a:schemeClr val="accent5">
                  <a:lumMod val="50000"/>
                </a:schemeClr>
              </a:solidFill>
            </c:spPr>
          </c:dPt>
          <c:dPt>
            <c:idx val="2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4"/>
            <c:spPr>
              <a:solidFill>
                <a:srgbClr val="FF0000"/>
              </a:solidFill>
            </c:spPr>
          </c:dPt>
          <c:dPt>
            <c:idx val="5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6"/>
            <c:spPr>
              <a:solidFill>
                <a:schemeClr val="tx1"/>
              </a:solidFill>
            </c:spPr>
          </c:dPt>
          <c:dPt>
            <c:idx val="8"/>
            <c:spPr>
              <a:solidFill>
                <a:srgbClr val="10A40C"/>
              </a:solidFill>
            </c:spPr>
          </c:dPt>
          <c:dLbls>
            <c:dLbl>
              <c:idx val="0"/>
              <c:layout>
                <c:manualLayout>
                  <c:x val="-2.8470909886264242E-2"/>
                  <c:y val="-8.5517412060465189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7.6067366579177606E-2"/>
                  <c:y val="3.1912015960784058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8.7078412073490846E-2"/>
                  <c:y val="-1.9004882454209351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8.1699912510936168E-2"/>
                  <c:y val="-4.8381958872179845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9977580927384094E-2"/>
                  <c:y val="-6.7030661696651034E-2"/>
                </c:manualLayout>
              </c:layout>
              <c:showVal val="1"/>
            </c:dLbl>
            <c:dLbl>
              <c:idx val="5"/>
              <c:layout>
                <c:manualLayout>
                  <c:x val="4.9573490813648391E-3"/>
                  <c:y val="-6.2725389268442372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5.3333989501312372E-2"/>
                  <c:y val="-6.807213614427229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>
                    <c:manualLayout>
                      <c:w val="6.1805555555555558E-2"/>
                      <c:h val="3.6945133719327262E-2"/>
                    </c:manualLayout>
                  </c15:layout>
                </c:ext>
              </c:extLst>
            </c:dLbl>
            <c:dLbl>
              <c:idx val="7"/>
              <c:layout>
                <c:manualLayout>
                  <c:x val="5.667629046369204E-2"/>
                  <c:y val="-3.5857056329497275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4.5646653543307089E-2"/>
                  <c:y val="-1.2977906297692937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4.0460192475940508E-2"/>
                  <c:y val="1.6527834765071251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6.1325568678915095E-2"/>
                  <c:y val="4.8417851821458677E-2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Лист1!$A$2:$A$13</c:f>
              <c:strCache>
                <c:ptCount val="12"/>
                <c:pt idx="0">
                  <c:v>Налог на доходы физических лиц</c:v>
                </c:pt>
                <c:pt idx="1">
                  <c:v>Акцизы по подакцизным товарам</c:v>
                </c:pt>
                <c:pt idx="2">
                  <c:v>Единый налог на вмененный доход</c:v>
                </c:pt>
                <c:pt idx="3">
                  <c:v>Упрощенная система налогообложения</c:v>
                </c:pt>
                <c:pt idx="4">
                  <c:v>Единый сельскохозяйственный налог</c:v>
                </c:pt>
                <c:pt idx="5">
                  <c:v>Налог с применением патентной системы налогооблажения</c:v>
                </c:pt>
                <c:pt idx="6">
                  <c:v>Государственная пошлина</c:v>
                </c:pt>
                <c:pt idx="7">
                  <c:v>Доходы от использования имущества</c:v>
                </c:pt>
                <c:pt idx="8">
                  <c:v>Платежи при пользовании природными ресурсами</c:v>
                </c:pt>
                <c:pt idx="9">
                  <c:v>Доходы от продажи земельных участков</c:v>
                </c:pt>
                <c:pt idx="10">
                  <c:v>Штрафы, санкции, возмещение ущерба</c:v>
                </c:pt>
                <c:pt idx="11">
                  <c:v>Прочие налоговые и неналоговые доходы</c:v>
                </c:pt>
              </c:strCache>
            </c:strRef>
          </c:cat>
          <c:val>
            <c:numRef>
              <c:f>Лист1!$B$2:$B$13</c:f>
              <c:numCache>
                <c:formatCode>#,##0.0</c:formatCode>
                <c:ptCount val="12"/>
                <c:pt idx="0">
                  <c:v>206166.8</c:v>
                </c:pt>
                <c:pt idx="1">
                  <c:v>15293.6</c:v>
                </c:pt>
                <c:pt idx="2">
                  <c:v>100</c:v>
                </c:pt>
                <c:pt idx="3">
                  <c:v>6356.1</c:v>
                </c:pt>
                <c:pt idx="4">
                  <c:v>243.5</c:v>
                </c:pt>
                <c:pt idx="5">
                  <c:v>2600</c:v>
                </c:pt>
                <c:pt idx="6">
                  <c:v>2973.5</c:v>
                </c:pt>
                <c:pt idx="7">
                  <c:v>939.4</c:v>
                </c:pt>
                <c:pt idx="8">
                  <c:v>90</c:v>
                </c:pt>
                <c:pt idx="9">
                  <c:v>200</c:v>
                </c:pt>
                <c:pt idx="10">
                  <c:v>1385</c:v>
                </c:pt>
                <c:pt idx="11">
                  <c:v>310</c:v>
                </c:pt>
              </c:numCache>
            </c:numRef>
          </c:val>
        </c:ser>
      </c:pie3DChart>
    </c:plotArea>
    <c:legend>
      <c:legendPos val="b"/>
      <c:layout>
        <c:manualLayout>
          <c:xMode val="edge"/>
          <c:yMode val="edge"/>
          <c:x val="0.48420056867891531"/>
          <c:y val="0.12947382817842559"/>
          <c:w val="0.51441054243219597"/>
          <c:h val="0.39232151398775816"/>
        </c:manualLayout>
      </c:layout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50"/>
      <c:rotY val="20"/>
      <c:perspective val="30"/>
    </c:view3D>
    <c:plotArea>
      <c:layout>
        <c:manualLayout>
          <c:layoutTarget val="inner"/>
          <c:xMode val="edge"/>
          <c:yMode val="edge"/>
          <c:x val="7.8934134055711508E-2"/>
          <c:y val="0.25078099131515114"/>
          <c:w val="0.59385551604795006"/>
          <c:h val="0.6896952155718012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explosion val="53"/>
          <c:dPt>
            <c:idx val="0"/>
            <c:spPr>
              <a:solidFill>
                <a:srgbClr val="FC4C59"/>
              </a:solidFill>
            </c:spPr>
          </c:dPt>
          <c:dPt>
            <c:idx val="1"/>
            <c:spPr>
              <a:solidFill>
                <a:schemeClr val="accent5">
                  <a:lumMod val="50000"/>
                </a:schemeClr>
              </a:solidFill>
            </c:spPr>
          </c:dPt>
          <c:dPt>
            <c:idx val="2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4"/>
            <c:spPr>
              <a:solidFill>
                <a:srgbClr val="FF0000"/>
              </a:solidFill>
            </c:spPr>
          </c:dPt>
          <c:dPt>
            <c:idx val="5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6"/>
            <c:spPr>
              <a:solidFill>
                <a:schemeClr val="tx1"/>
              </a:solidFill>
            </c:spPr>
          </c:dPt>
          <c:dLbls>
            <c:dLbl>
              <c:idx val="0"/>
              <c:layout>
                <c:manualLayout>
                  <c:x val="-1.4708708518548278E-2"/>
                  <c:y val="-0.19147638030272501"/>
                </c:manualLayout>
              </c:layout>
              <c:dLblPos val="bestFit"/>
              <c:showVal val="1"/>
            </c:dLbl>
            <c:dLbl>
              <c:idx val="1"/>
              <c:layout>
                <c:manualLayout>
                  <c:x val="-0.18702502821942601"/>
                  <c:y val="2.8466654407173071E-2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2392248917058819"/>
                  <c:y val="-1.6532671504479724E-2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21926303793932797"/>
                  <c:y val="-9.8433716437913099E-2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14886357751389739"/>
                  <c:y val="-0.15575217920769671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8.2533752249761352E-2"/>
                  <c:y val="-0.19416473836963255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0063711229429414E-2"/>
                  <c:y val="-0.19173195490307593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3.473069500414918E-2"/>
                  <c:y val="-0.14014696504472834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4.5520468318524673E-2"/>
                  <c:y val="-7.7857341952474193E-2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4.1623868124283765E-2"/>
                  <c:y val="4.907473447946283E-5"/>
                </c:manualLayout>
              </c:layout>
              <c:dLblPos val="bestFit"/>
              <c:showVal val="1"/>
            </c:dLbl>
            <c:dLbl>
              <c:idx val="11"/>
              <c:layout>
                <c:manualLayout>
                  <c:x val="2.4334852359448361E-2"/>
                  <c:y val="8.4172819158776363E-2"/>
                </c:manualLayout>
              </c:layout>
              <c:dLblPos val="bestFit"/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bestFit"/>
            <c:showVal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Лист1!$A$2:$A$13</c:f>
              <c:strCache>
                <c:ptCount val="12"/>
                <c:pt idx="0">
                  <c:v>Налог на доходы физических лиц</c:v>
                </c:pt>
                <c:pt idx="1">
                  <c:v>Акцизы по подакцизным товарам</c:v>
                </c:pt>
                <c:pt idx="2">
                  <c:v>Единый налог на вмененный доход</c:v>
                </c:pt>
                <c:pt idx="3">
                  <c:v>Упрощенная система налогообложения</c:v>
                </c:pt>
                <c:pt idx="4">
                  <c:v>Единый сельскохозяйственный налог</c:v>
                </c:pt>
                <c:pt idx="5">
                  <c:v>Налог с применением патентной системы налогооблажения</c:v>
                </c:pt>
                <c:pt idx="6">
                  <c:v>Государственная пошлина</c:v>
                </c:pt>
                <c:pt idx="7">
                  <c:v>Доходы от использования имущества</c:v>
                </c:pt>
                <c:pt idx="8">
                  <c:v>Платежи при пользовании природными ресурсами</c:v>
                </c:pt>
                <c:pt idx="9">
                  <c:v>Доходы от продажи земельных участков</c:v>
                </c:pt>
                <c:pt idx="10">
                  <c:v>Штрафы, санкции, возмещение ущерба</c:v>
                </c:pt>
                <c:pt idx="11">
                  <c:v>Прочие налоговые и неналоговые доходы</c:v>
                </c:pt>
              </c:strCache>
            </c:strRef>
          </c:cat>
          <c:val>
            <c:numRef>
              <c:f>Лист1!$B$2:$B$13</c:f>
              <c:numCache>
                <c:formatCode>#,##0.00</c:formatCode>
                <c:ptCount val="12"/>
                <c:pt idx="0" formatCode="0.0">
                  <c:v>197837.3</c:v>
                </c:pt>
                <c:pt idx="1">
                  <c:v>8726.1</c:v>
                </c:pt>
                <c:pt idx="2" formatCode="#,##0.0">
                  <c:v>100</c:v>
                </c:pt>
                <c:pt idx="3" formatCode="#,##0.0">
                  <c:v>6356.1</c:v>
                </c:pt>
                <c:pt idx="4" formatCode="#,##0.0">
                  <c:v>270</c:v>
                </c:pt>
                <c:pt idx="5" formatCode="#,##0.0">
                  <c:v>2000</c:v>
                </c:pt>
                <c:pt idx="6" formatCode="#,##0.0">
                  <c:v>2998.5</c:v>
                </c:pt>
                <c:pt idx="7" formatCode="#,##0.0">
                  <c:v>940</c:v>
                </c:pt>
                <c:pt idx="8" formatCode="#,##0.0">
                  <c:v>90</c:v>
                </c:pt>
                <c:pt idx="9" formatCode="#,##0.0">
                  <c:v>200</c:v>
                </c:pt>
                <c:pt idx="10" formatCode="#,##0.0">
                  <c:v>500</c:v>
                </c:pt>
                <c:pt idx="11" formatCode="#,##0.0">
                  <c:v>420</c:v>
                </c:pt>
              </c:numCache>
            </c:numRef>
          </c:val>
        </c:ser>
      </c:pie3DChart>
    </c:plotArea>
    <c:plotVisOnly val="1"/>
    <c:dispBlanksAs val="zero"/>
  </c:chart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0.36813</cdr:x>
      <cdr:y>0.42053</cdr:y>
    </cdr:from>
    <cdr:to>
      <cdr:x>0.64286</cdr:x>
      <cdr:y>0.72508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63185" y="1010889"/>
          <a:ext cx="942697" cy="73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Структура доходов 2022</a:t>
          </a:r>
          <a:endParaRPr lang="ru-RU" sz="1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0.36264</cdr:x>
      <cdr:y>0.36884</cdr:y>
    </cdr:from>
    <cdr:to>
      <cdr:x>0.66484</cdr:x>
      <cdr:y>0.67339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33253" y="671066"/>
          <a:ext cx="777719" cy="5540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9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ru-RU" sz="105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2022</a:t>
          </a:r>
          <a:endParaRPr lang="ru-RU" sz="105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0.35897</cdr:x>
      <cdr:y>0.34812</cdr:y>
    </cdr:from>
    <cdr:to>
      <cdr:x>0.66117</cdr:x>
      <cdr:y>0.65267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23828" y="633359"/>
          <a:ext cx="777717" cy="5540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9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ru-RU" sz="105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2023</a:t>
          </a:r>
          <a:endParaRPr lang="ru-RU" sz="105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0.48818</cdr:x>
      <cdr:y>0.42202</cdr:y>
    </cdr:from>
    <cdr:to>
      <cdr:x>0.51182</cdr:x>
      <cdr:y>0.57798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815926" y="2498560"/>
          <a:ext cx="184731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50" dirty="0">
            <a:ln w="12700" cmpd="sng">
              <a:solidFill>
                <a:schemeClr val="accent6">
                  <a:satMod val="120000"/>
                  <a:shade val="80000"/>
                </a:schemeClr>
              </a:solidFill>
              <a:prstDash val="solid"/>
            </a:ln>
            <a:solidFill>
              <a:schemeClr val="accent6">
                <a:tint val="1000"/>
              </a:schemeClr>
            </a:solidFill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</a:endParaRPr>
        </a:p>
      </cdr:txBody>
    </cdr:sp>
  </cdr:relSizeAnchor>
  <cdr:relSizeAnchor xmlns:cdr="http://schemas.openxmlformats.org/drawingml/2006/chartDrawing">
    <cdr:from>
      <cdr:x>0</cdr:x>
      <cdr:y>0.28495</cdr:y>
    </cdr:from>
    <cdr:to>
      <cdr:x>0.21164</cdr:x>
      <cdr:y>0.44954</cdr:y>
    </cdr:to>
    <cdr:sp macro="" textlink="">
      <cdr:nvSpPr>
        <cdr:cNvPr id="4" name="Стрелка вправо 3"/>
        <cdr:cNvSpPr/>
      </cdr:nvSpPr>
      <cdr:spPr>
        <a:xfrm xmlns:a="http://schemas.openxmlformats.org/drawingml/2006/main">
          <a:off x="0" y="1954213"/>
          <a:ext cx="1935280" cy="1128712"/>
        </a:xfrm>
        <a:prstGeom xmlns:a="http://schemas.openxmlformats.org/drawingml/2006/main" prst="rightArrow">
          <a:avLst/>
        </a:prstGeom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1">
          <a:schemeClr val="dk1"/>
        </a:lnRef>
        <a:fillRef xmlns:a="http://schemas.openxmlformats.org/drawingml/2006/main" idx="2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в 2022 году 236 657,5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</cdr:x>
      <cdr:y>0.75204</cdr:y>
    </cdr:from>
    <cdr:to>
      <cdr:x>0.21164</cdr:x>
      <cdr:y>0.91662</cdr:y>
    </cdr:to>
    <cdr:sp macro="" textlink="">
      <cdr:nvSpPr>
        <cdr:cNvPr id="5" name="Стрелка вправо 4"/>
        <cdr:cNvSpPr/>
      </cdr:nvSpPr>
      <cdr:spPr>
        <a:xfrm xmlns:a="http://schemas.openxmlformats.org/drawingml/2006/main">
          <a:off x="0" y="5157470"/>
          <a:ext cx="1935280" cy="1128712"/>
        </a:xfrm>
        <a:prstGeom xmlns:a="http://schemas.openxmlformats.org/drawingml/2006/main" prst="rightArrow">
          <a:avLst/>
        </a:prstGeom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1">
          <a:schemeClr val="dk1"/>
        </a:lnRef>
        <a:fillRef xmlns:a="http://schemas.openxmlformats.org/drawingml/2006/main" idx="2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в 2023 году 227 229,6</a:t>
          </a:r>
        </a:p>
      </cdr:txBody>
    </cdr:sp>
  </cdr:relSizeAnchor>
  <cdr:relSizeAnchor xmlns:cdr="http://schemas.openxmlformats.org/drawingml/2006/chartDrawing">
    <cdr:from>
      <cdr:x>0.78556</cdr:x>
      <cdr:y>0.71271</cdr:y>
    </cdr:from>
    <cdr:to>
      <cdr:x>1</cdr:x>
      <cdr:y>0.87729</cdr:y>
    </cdr:to>
    <cdr:sp macro="" textlink="">
      <cdr:nvSpPr>
        <cdr:cNvPr id="8" name="Стрелка вправо 7"/>
        <cdr:cNvSpPr/>
      </cdr:nvSpPr>
      <cdr:spPr>
        <a:xfrm xmlns:a="http://schemas.openxmlformats.org/drawingml/2006/main" flipH="1">
          <a:off x="7183161" y="4924425"/>
          <a:ext cx="1960839" cy="1137155"/>
        </a:xfrm>
        <a:prstGeom xmlns:a="http://schemas.openxmlformats.org/drawingml/2006/main" prst="rightArrow">
          <a:avLst/>
        </a:prstGeom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1">
          <a:schemeClr val="dk1"/>
        </a:lnRef>
        <a:fillRef xmlns:a="http://schemas.openxmlformats.org/drawingml/2006/main" idx="2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в 2024 году 233 161,85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0.48818</cdr:x>
      <cdr:y>0.42202</cdr:y>
    </cdr:from>
    <cdr:to>
      <cdr:x>0.51182</cdr:x>
      <cdr:y>0.57798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815926" y="2498560"/>
          <a:ext cx="184731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50" dirty="0">
            <a:ln w="12700" cmpd="sng">
              <a:solidFill>
                <a:schemeClr val="accent6">
                  <a:satMod val="120000"/>
                  <a:shade val="80000"/>
                </a:schemeClr>
              </a:solidFill>
              <a:prstDash val="solid"/>
            </a:ln>
            <a:solidFill>
              <a:schemeClr val="accent6">
                <a:tint val="1000"/>
              </a:schemeClr>
            </a:solidFill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0.48818</cdr:x>
      <cdr:y>0.42202</cdr:y>
    </cdr:from>
    <cdr:to>
      <cdr:x>0.51182</cdr:x>
      <cdr:y>0.57798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815926" y="2498560"/>
          <a:ext cx="184731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50" dirty="0">
            <a:ln w="12700" cmpd="sng">
              <a:solidFill>
                <a:schemeClr val="accent6">
                  <a:satMod val="120000"/>
                  <a:shade val="80000"/>
                </a:schemeClr>
              </a:solidFill>
              <a:prstDash val="solid"/>
            </a:ln>
            <a:solidFill>
              <a:schemeClr val="accent6">
                <a:tint val="1000"/>
              </a:schemeClr>
            </a:solidFill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2F88A9-EC32-4FA4-86AE-B6CDEC5DF5D7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23E6BF-9524-4A44-91E5-0D6E7FA6A7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3180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F28916-94FA-4385-8669-9C33A48D4D05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929959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98065C4-5556-445E-AE8C-8F14987C4229}" type="slidenum">
              <a:rPr lang="en-US" altLang="ru-RU" smtClean="0"/>
              <a:pPr>
                <a:spcBef>
                  <a:spcPct val="0"/>
                </a:spcBef>
              </a:pPr>
              <a:t>23</a:t>
            </a:fld>
            <a:endParaRPr lang="en-US" altLang="ru-RU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01385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67CD0B-1818-40C7-9E0F-E185F9ADB6DF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4D80CEA-0871-47F2-B411-B2BFF5203B57}" type="slidenum">
              <a:rPr lang="en-US" altLang="ru-RU" smtClean="0"/>
              <a:pPr>
                <a:spcBef>
                  <a:spcPct val="0"/>
                </a:spcBef>
              </a:pPr>
              <a:t>25</a:t>
            </a:fld>
            <a:endParaRPr lang="en-US" altLang="ru-RU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1497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8F5067-4AAF-43C6-A84C-5BD7E601EF53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F28916-94FA-4385-8669-9C33A48D4D05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54496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90FB94E-B61D-4B26-A4F9-E8DA6E9F3191}" type="slidenum">
              <a:rPr lang="en-US" altLang="ru-RU" smtClean="0"/>
              <a:pPr>
                <a:spcBef>
                  <a:spcPct val="0"/>
                </a:spcBef>
              </a:pPr>
              <a:t>17</a:t>
            </a:fld>
            <a:endParaRPr lang="en-US" altLang="ru-RU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4907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630A00E-DE2A-4461-A7DF-2F13C4503276}" type="slidenum">
              <a:rPr lang="en-US" altLang="ru-RU" smtClean="0"/>
              <a:pPr>
                <a:spcBef>
                  <a:spcPct val="0"/>
                </a:spcBef>
              </a:pPr>
              <a:t>18</a:t>
            </a:fld>
            <a:endParaRPr lang="en-US" altLang="ru-RU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2585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8ECDE1F-E8BB-44ED-AAB4-DC2ED06E9F49}" type="slidenum">
              <a:rPr lang="en-US" altLang="ru-RU" smtClean="0"/>
              <a:pPr>
                <a:spcBef>
                  <a:spcPct val="0"/>
                </a:spcBef>
              </a:pPr>
              <a:t>19</a:t>
            </a:fld>
            <a:endParaRPr lang="en-US" altLang="ru-RU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61880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8ECDE1F-E8BB-44ED-AAB4-DC2ED06E9F49}" type="slidenum">
              <a:rPr lang="en-US" altLang="ru-RU" smtClean="0"/>
              <a:pPr>
                <a:spcBef>
                  <a:spcPct val="0"/>
                </a:spcBef>
              </a:pPr>
              <a:t>20</a:t>
            </a:fld>
            <a:endParaRPr lang="en-US" altLang="ru-RU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61880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5074691-3239-429D-94CD-5369C8386C0E}" type="slidenum">
              <a:rPr lang="en-US" altLang="ru-RU" smtClean="0"/>
              <a:pPr>
                <a:spcBef>
                  <a:spcPct val="0"/>
                </a:spcBef>
              </a:pPr>
              <a:t>21</a:t>
            </a:fld>
            <a:endParaRPr lang="en-US" altLang="ru-RU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2464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98065C4-5556-445E-AE8C-8F14987C4229}" type="slidenum">
              <a:rPr lang="en-US" altLang="ru-RU" smtClean="0"/>
              <a:pPr>
                <a:spcBef>
                  <a:spcPct val="0"/>
                </a:spcBef>
              </a:pPr>
              <a:t>22</a:t>
            </a:fld>
            <a:endParaRPr lang="en-US" altLang="ru-RU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9597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5277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6737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6"/>
            <a:ext cx="1478756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90" y="365126"/>
            <a:ext cx="4321969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2535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0146" y="3486151"/>
            <a:ext cx="3429030" cy="160972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1381126" y="590551"/>
            <a:ext cx="6772274" cy="2828925"/>
          </a:xfrm>
        </p:spPr>
        <p:txBody>
          <a:bodyPr anchor="ctr">
            <a:normAutofit/>
          </a:bodyPr>
          <a:lstStyle>
            <a:lvl1pPr marL="0" indent="0">
              <a:buNone/>
              <a:tabLst/>
              <a:defRPr sz="28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502466834"/>
      </p:ext>
    </p:extLst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41"/>
            <a:ext cx="8497092" cy="61645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ru-RU" smtClean="0"/>
              <a:t>Образец заголовка</a:t>
            </a:r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5"/>
            <a:ext cx="8496300" cy="336244"/>
          </a:xfrm>
        </p:spPr>
        <p:txBody>
          <a:bodyPr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32385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4C68D-6E30-4CBF-9EF3-BA3275A77700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14.02.2022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2457450" y="6356351"/>
            <a:ext cx="4229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8643938" y="6446839"/>
            <a:ext cx="4619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C93FF-0F0F-4F92-B7A8-E827C7A1BB1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21093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6646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4826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33986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9" y="1825625"/>
            <a:ext cx="2900363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2" y="1825625"/>
            <a:ext cx="2900363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2335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29469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7483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885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3173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32129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62716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17380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6"/>
            <a:ext cx="1478756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90" y="365126"/>
            <a:ext cx="4321969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95805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0146" y="3486151"/>
            <a:ext cx="3429030" cy="160972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1381126" y="590551"/>
            <a:ext cx="6772274" cy="2828925"/>
          </a:xfrm>
        </p:spPr>
        <p:txBody>
          <a:bodyPr anchor="ctr">
            <a:normAutofit/>
          </a:bodyPr>
          <a:lstStyle>
            <a:lvl1pPr marL="0" indent="0">
              <a:buNone/>
              <a:tabLst/>
              <a:defRPr sz="28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353588582"/>
      </p:ext>
    </p:extLst>
  </p:cSld>
  <p:clrMapOvr>
    <a:masterClrMapping/>
  </p:clrMapOvr>
  <p:transition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41"/>
            <a:ext cx="8497092" cy="61645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ru-RU" smtClean="0"/>
              <a:t>Образец заголовка</a:t>
            </a:r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5"/>
            <a:ext cx="8496300" cy="336244"/>
          </a:xfrm>
        </p:spPr>
        <p:txBody>
          <a:bodyPr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32385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4C68D-6E30-4CBF-9EF3-BA3275A77700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14.02.2022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2457450" y="6356351"/>
            <a:ext cx="4229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8643938" y="6446839"/>
            <a:ext cx="4619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C93FF-0F0F-4F92-B7A8-E827C7A1BB1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95363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44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2256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0070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81690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9" y="1825625"/>
            <a:ext cx="2900363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2" y="1825625"/>
            <a:ext cx="2900363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27049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33313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63581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03352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22946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53507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82146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6"/>
            <a:ext cx="1478756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90" y="365126"/>
            <a:ext cx="4321969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99215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0146" y="3486151"/>
            <a:ext cx="3429030" cy="160972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1381126" y="590551"/>
            <a:ext cx="6772274" cy="2828925"/>
          </a:xfrm>
        </p:spPr>
        <p:txBody>
          <a:bodyPr anchor="ctr">
            <a:normAutofit/>
          </a:bodyPr>
          <a:lstStyle>
            <a:lvl1pPr marL="0" indent="0">
              <a:buNone/>
              <a:tabLst/>
              <a:defRPr sz="28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52676391"/>
      </p:ext>
    </p:extLst>
  </p:cSld>
  <p:clrMapOvr>
    <a:masterClrMapping/>
  </p:clrMapOvr>
  <p:transition>
    <p:dissolv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41"/>
            <a:ext cx="8497092" cy="61645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ru-RU" smtClean="0"/>
              <a:t>Образец заголовка</a:t>
            </a:r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5"/>
            <a:ext cx="8496300" cy="336244"/>
          </a:xfrm>
        </p:spPr>
        <p:txBody>
          <a:bodyPr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32385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4C68D-6E30-4CBF-9EF3-BA3275A77700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14.02.2022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2457450" y="6356351"/>
            <a:ext cx="4229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8643938" y="6446839"/>
            <a:ext cx="4619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C93FF-0F0F-4F92-B7A8-E827C7A1BB1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3872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9" y="1825625"/>
            <a:ext cx="2900363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2" y="1825625"/>
            <a:ext cx="2900363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05345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20BB889-9D34-4BBB-8EBF-7B432ADE08F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20BB889-9D34-4BBB-8EBF-7B432ADE08F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820BB889-9D34-4BBB-8EBF-7B432ADE08F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99334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20BB889-9D34-4BBB-8EBF-7B432ADE08F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0146" y="3486151"/>
            <a:ext cx="3429030" cy="160972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1381126" y="590551"/>
            <a:ext cx="6772274" cy="2828925"/>
          </a:xfrm>
        </p:spPr>
        <p:txBody>
          <a:bodyPr anchor="ctr">
            <a:normAutofit/>
          </a:bodyPr>
          <a:lstStyle>
            <a:lvl1pPr marL="0" indent="0">
              <a:buNone/>
              <a:tabLst/>
              <a:defRPr sz="28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373793493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2965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0780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9064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7232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xmlns="" val="4099308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xmlns="" val="2693916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xmlns="" val="2606222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Relationship Id="rId5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1.xml"/><Relationship Id="rId4" Type="http://schemas.openxmlformats.org/officeDocument/2006/relationships/chart" Target="../charts/char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2.jpeg"/><Relationship Id="rId4" Type="http://schemas.openxmlformats.org/officeDocument/2006/relationships/oleObject" Target="../embeddings/_____Microsoft_Office_Excel_97-20031.xls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1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1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2774" y="1064292"/>
            <a:ext cx="7158965" cy="823508"/>
          </a:xfrm>
        </p:spPr>
        <p:txBody>
          <a:bodyPr rtlCol="0">
            <a:noAutofit/>
          </a:bodyPr>
          <a:lstStyle/>
          <a:p>
            <a:pPr algn="ctr"/>
            <a:r>
              <a:rPr lang="ru-RU" altLang="zh-CN" sz="2800" b="1" dirty="0" smtClean="0">
                <a:latin typeface="Monotype Corsiva" panose="03010101010201010101" pitchFamily="66" charset="0"/>
                <a:cs typeface="Times New Roman" pitchFamily="18" charset="0"/>
              </a:rPr>
              <a:t>муниципального </a:t>
            </a:r>
            <a:r>
              <a:rPr lang="ru-RU" sz="28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района «Могойтуйский район» </a:t>
            </a:r>
          </a:p>
          <a:p>
            <a:pPr algn="ctr"/>
            <a:r>
              <a:rPr lang="ru-RU" sz="28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на 202</a:t>
            </a:r>
            <a:r>
              <a:rPr lang="en-US" sz="28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2 </a:t>
            </a:r>
            <a:r>
              <a:rPr lang="ru-RU" sz="28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год и </a:t>
            </a:r>
            <a:r>
              <a:rPr lang="ru-RU" sz="28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плановый период </a:t>
            </a:r>
            <a:r>
              <a:rPr lang="ru-RU" sz="28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20</a:t>
            </a:r>
            <a:r>
              <a:rPr lang="en-US" sz="28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23 </a:t>
            </a:r>
            <a:r>
              <a:rPr lang="ru-RU" sz="28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и </a:t>
            </a:r>
            <a:r>
              <a:rPr lang="ru-RU" sz="28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202</a:t>
            </a:r>
            <a:r>
              <a:rPr lang="en-US" sz="28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4</a:t>
            </a:r>
            <a:r>
              <a:rPr lang="ru-RU" sz="28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 годов</a:t>
            </a:r>
            <a:endParaRPr lang="zh-CN" altLang="en-US" sz="2800" b="1" dirty="0"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1432057" y="185746"/>
            <a:ext cx="7061480" cy="786405"/>
          </a:xfrm>
        </p:spPr>
        <p:txBody>
          <a:bodyPr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defRPr/>
            </a:pPr>
            <a:r>
              <a:rPr lang="ru-RU" sz="400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Бюджет для граждан</a:t>
            </a:r>
            <a:endParaRPr lang="ru-RU" sz="4000" dirty="0">
              <a:ln w="1143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4717"/>
          <a:stretch/>
        </p:blipFill>
        <p:spPr bwMode="auto">
          <a:xfrm>
            <a:off x="466305" y="0"/>
            <a:ext cx="1266831" cy="1284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514" name="Picture 2" descr="http://www.mogoitui.ru/images/1Mog2020-1kdswetgfr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7835" y="1967024"/>
            <a:ext cx="8096250" cy="45401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3035548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econ11\Desktop\0_123a05_65a75848_or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" y="1097847"/>
            <a:ext cx="9143999" cy="109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510" y="94889"/>
            <a:ext cx="8154186" cy="5925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МР «Могойтуйский район» в 2022-2024 годах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82038" y="6595925"/>
            <a:ext cx="461962" cy="2620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7FD1E93-168C-4E3F-B839-29F00AE470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4098" y="954664"/>
            <a:ext cx="222066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доходов в </a:t>
            </a:r>
          </a:p>
          <a:p>
            <a:pPr algn="ctr"/>
            <a:r>
              <a:rPr lang="ru-RU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2022 году	</a:t>
            </a:r>
          </a:p>
          <a:p>
            <a:pPr algn="ctr"/>
            <a:r>
              <a:rPr lang="ru-RU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1 032 120,0</a:t>
            </a:r>
          </a:p>
          <a:p>
            <a:pPr algn="ctr"/>
            <a:r>
              <a:rPr lang="ru-RU" sz="1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ыс. руб.</a:t>
            </a:r>
            <a:endParaRPr lang="ru-RU" sz="10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33915" y="1207540"/>
            <a:ext cx="18853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2023 году</a:t>
            </a:r>
          </a:p>
          <a:p>
            <a:pPr algn="ctr"/>
            <a:r>
              <a:rPr lang="ru-RU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874 127,0</a:t>
            </a:r>
          </a:p>
          <a:p>
            <a:pPr algn="ctr"/>
            <a:r>
              <a:rPr lang="ru-RU" sz="1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ыс. руб.</a:t>
            </a:r>
            <a:endParaRPr lang="ru-RU" sz="10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85742" y="1108478"/>
            <a:ext cx="18853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2024 году</a:t>
            </a:r>
          </a:p>
          <a:p>
            <a:pPr algn="ctr"/>
            <a:r>
              <a:rPr lang="ru-RU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858 559,3</a:t>
            </a:r>
          </a:p>
          <a:p>
            <a:pPr algn="ctr"/>
            <a:r>
              <a:rPr lang="ru-RU" sz="1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ыс. руб.</a:t>
            </a:r>
            <a:endParaRPr lang="ru-RU" sz="10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1027474970"/>
              </p:ext>
            </p:extLst>
          </p:nvPr>
        </p:nvGraphicFramePr>
        <p:xfrm>
          <a:off x="-311084" y="1894789"/>
          <a:ext cx="3431357" cy="2403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xmlns="" val="3548527049"/>
              </p:ext>
            </p:extLst>
          </p:nvPr>
        </p:nvGraphicFramePr>
        <p:xfrm>
          <a:off x="6361244" y="2312630"/>
          <a:ext cx="2573517" cy="1819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xmlns="" val="2620502229"/>
              </p:ext>
            </p:extLst>
          </p:nvPr>
        </p:nvGraphicFramePr>
        <p:xfrm>
          <a:off x="6386073" y="4304674"/>
          <a:ext cx="2573517" cy="1819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672500" y="2216871"/>
            <a:ext cx="303071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3</a:t>
            </a:r>
            <a:r>
              <a:rPr lang="ru-RU" sz="1200" b="1" dirty="0" smtClean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ru-RU" sz="2000" b="1" dirty="0" smtClean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  <a:p>
            <a:r>
              <a:rPr lang="ru-RU" sz="2000" b="1" dirty="0" smtClean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Аренда земли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Аренда имущества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Продажа имущества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Плата за негативное воздействие на ОС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Штрафы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неналоговые доходы</a:t>
            </a:r>
            <a:endParaRPr lang="ru-RU" sz="2000" b="1" dirty="0" smtClean="0">
              <a:solidFill>
                <a:srgbClr val="ED7D31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863" y="4208407"/>
            <a:ext cx="282804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ru-RU" sz="2000" b="1" dirty="0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1200" dirty="0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ru-RU" sz="2000" dirty="0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  <a:p>
            <a:r>
              <a:rPr lang="ru-RU" sz="2000" b="1" dirty="0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НДФЛ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УСН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ЕНВД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ЕСХН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Патентная система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Госпошлина</a:t>
            </a:r>
            <a:endParaRPr lang="ru-RU" sz="1400" dirty="0">
              <a:solidFill>
                <a:srgbClr val="5B9BD5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06352" y="4528009"/>
            <a:ext cx="232685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ru-RU" sz="2000" b="1" dirty="0" smtClean="0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</a:t>
            </a:r>
            <a:r>
              <a:rPr lang="ru-RU" sz="1200" dirty="0" smtClean="0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ru-RU" sz="2000" dirty="0" smtClean="0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  <a:p>
            <a:r>
              <a:rPr lang="ru-RU" sz="2000" b="1" dirty="0" smtClean="0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межбюджетные трансферты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6499" y="6495070"/>
            <a:ext cx="28563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от общего объема доходов в 2021 году 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8344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8515" y="243035"/>
            <a:ext cx="6781800" cy="1600200"/>
          </a:xfrm>
        </p:spPr>
        <p:txBody>
          <a:bodyPr>
            <a:normAutofit/>
          </a:bodyPr>
          <a:lstStyle/>
          <a:p>
            <a:pPr algn="ctr"/>
            <a:r>
              <a:rPr lang="ru-RU" altLang="ru-RU" sz="2200" b="1" dirty="0" smtClean="0">
                <a:solidFill>
                  <a:srgbClr val="0D0D0D"/>
                </a:solidFill>
                <a:latin typeface="Arial" panose="020B0604020202020204" pitchFamily="34" charset="0"/>
                <a:ea typeface="Source Sans Pro Semibold" panose="020B0603030403020204" pitchFamily="34" charset="0"/>
                <a:cs typeface="Arial" panose="020B0604020202020204" pitchFamily="34" charset="0"/>
              </a:rPr>
              <a:t>Налоги, уплачиваемые жителями</a:t>
            </a:r>
            <a:br>
              <a:rPr lang="ru-RU" altLang="ru-RU" sz="2200" b="1" dirty="0" smtClean="0">
                <a:solidFill>
                  <a:srgbClr val="0D0D0D"/>
                </a:solidFill>
                <a:latin typeface="Arial" panose="020B0604020202020204" pitchFamily="34" charset="0"/>
                <a:ea typeface="Source Sans Pro Semibold" panose="020B0603030403020204" pitchFamily="34" charset="0"/>
                <a:cs typeface="Arial" panose="020B0604020202020204" pitchFamily="34" charset="0"/>
              </a:rPr>
            </a:br>
            <a:r>
              <a:rPr lang="ru-RU" altLang="ru-RU" sz="2200" b="1" dirty="0" smtClean="0">
                <a:solidFill>
                  <a:srgbClr val="0D0D0D"/>
                </a:solidFill>
                <a:latin typeface="Arial" panose="020B0604020202020204" pitchFamily="34" charset="0"/>
                <a:ea typeface="Source Sans Pro Semibold" panose="020B0603030403020204" pitchFamily="34" charset="0"/>
                <a:cs typeface="Arial" panose="020B0604020202020204" pitchFamily="34" charset="0"/>
              </a:rPr>
              <a:t> муниципального района «Могойтуйский район в местный бюджет</a:t>
            </a:r>
          </a:p>
        </p:txBody>
      </p:sp>
      <p:sp>
        <p:nvSpPr>
          <p:cNvPr id="34819" name="TextBox 13"/>
          <p:cNvSpPr txBox="1">
            <a:spLocks noChangeArrowheads="1"/>
          </p:cNvSpPr>
          <p:nvPr/>
        </p:nvSpPr>
        <p:spPr bwMode="auto">
          <a:xfrm>
            <a:off x="4916488" y="3906838"/>
            <a:ext cx="12652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Times New Roman" pitchFamily="16" charset="0"/>
              </a:defRPr>
            </a:lvl1pPr>
            <a:lvl2pPr marL="593725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2"/>
                </a:solidFill>
                <a:latin typeface="Times New Roman" pitchFamily="16" charset="0"/>
              </a:defRPr>
            </a:lvl2pPr>
            <a:lvl3pPr marL="868363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Times New Roman" pitchFamily="16" charset="0"/>
              </a:defRPr>
            </a:lvl3pPr>
            <a:lvl4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6" charset="0"/>
              </a:defRPr>
            </a:lvl4pPr>
            <a:lvl5pPr marL="13716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6" charset="0"/>
              </a:defRPr>
            </a:lvl5pPr>
            <a:lvl6pPr marL="1828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6" charset="0"/>
              </a:defRPr>
            </a:lvl6pPr>
            <a:lvl7pPr marL="2286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6" charset="0"/>
              </a:defRPr>
            </a:lvl7pPr>
            <a:lvl8pPr marL="2743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6" charset="0"/>
              </a:defRPr>
            </a:lvl8pPr>
            <a:lvl9pPr marL="32004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900" b="1">
                <a:solidFill>
                  <a:srgbClr val="240C1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Налоговые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900" b="1">
                <a:solidFill>
                  <a:srgbClr val="240C1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вычеты</a:t>
            </a:r>
          </a:p>
        </p:txBody>
      </p:sp>
      <p:sp>
        <p:nvSpPr>
          <p:cNvPr id="34820" name="TextBox 13"/>
          <p:cNvSpPr txBox="1">
            <a:spLocks noChangeArrowheads="1"/>
          </p:cNvSpPr>
          <p:nvPr/>
        </p:nvSpPr>
        <p:spPr bwMode="auto">
          <a:xfrm>
            <a:off x="2362200" y="3767138"/>
            <a:ext cx="202088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Times New Roman" pitchFamily="16" charset="0"/>
              </a:defRPr>
            </a:lvl1pPr>
            <a:lvl2pPr marL="593725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2"/>
                </a:solidFill>
                <a:latin typeface="Times New Roman" pitchFamily="16" charset="0"/>
              </a:defRPr>
            </a:lvl2pPr>
            <a:lvl3pPr marL="868363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Times New Roman" pitchFamily="16" charset="0"/>
              </a:defRPr>
            </a:lvl3pPr>
            <a:lvl4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6" charset="0"/>
              </a:defRPr>
            </a:lvl4pPr>
            <a:lvl5pPr marL="13716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6" charset="0"/>
              </a:defRPr>
            </a:lvl5pPr>
            <a:lvl6pPr marL="1828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6" charset="0"/>
              </a:defRPr>
            </a:lvl6pPr>
            <a:lvl7pPr marL="2286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6" charset="0"/>
              </a:defRPr>
            </a:lvl7pPr>
            <a:lvl8pPr marL="2743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6" charset="0"/>
              </a:defRPr>
            </a:lvl8pPr>
            <a:lvl9pPr marL="32004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900" b="1">
                <a:solidFill>
                  <a:srgbClr val="240C1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Налог на доходы физических лиц  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900" b="1">
                <a:solidFill>
                  <a:srgbClr val="240C1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Глава 23 НК РФ</a:t>
            </a:r>
          </a:p>
        </p:txBody>
      </p:sp>
      <p:sp>
        <p:nvSpPr>
          <p:cNvPr id="34821" name="TextBox 13"/>
          <p:cNvSpPr txBox="1">
            <a:spLocks noChangeArrowheads="1"/>
          </p:cNvSpPr>
          <p:nvPr/>
        </p:nvSpPr>
        <p:spPr bwMode="auto">
          <a:xfrm>
            <a:off x="2366963" y="5213350"/>
            <a:ext cx="16256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Times New Roman" pitchFamily="16" charset="0"/>
              </a:defRPr>
            </a:lvl1pPr>
            <a:lvl2pPr marL="593725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2"/>
                </a:solidFill>
                <a:latin typeface="Times New Roman" pitchFamily="16" charset="0"/>
              </a:defRPr>
            </a:lvl2pPr>
            <a:lvl3pPr marL="868363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Times New Roman" pitchFamily="16" charset="0"/>
              </a:defRPr>
            </a:lvl3pPr>
            <a:lvl4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6" charset="0"/>
              </a:defRPr>
            </a:lvl4pPr>
            <a:lvl5pPr marL="13716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6" charset="0"/>
              </a:defRPr>
            </a:lvl5pPr>
            <a:lvl6pPr marL="1828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6" charset="0"/>
              </a:defRPr>
            </a:lvl6pPr>
            <a:lvl7pPr marL="2286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6" charset="0"/>
              </a:defRPr>
            </a:lvl7pPr>
            <a:lvl8pPr marL="2743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6" charset="0"/>
              </a:defRPr>
            </a:lvl8pPr>
            <a:lvl9pPr marL="32004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6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900" b="1">
                <a:solidFill>
                  <a:srgbClr val="240C1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</a:t>
            </a:r>
          </a:p>
        </p:txBody>
      </p:sp>
      <p:sp>
        <p:nvSpPr>
          <p:cNvPr id="34822" name="Прямоугольник 38"/>
          <p:cNvSpPr>
            <a:spLocks noChangeArrowheads="1"/>
          </p:cNvSpPr>
          <p:nvPr/>
        </p:nvSpPr>
        <p:spPr bwMode="auto">
          <a:xfrm>
            <a:off x="323529" y="1998663"/>
            <a:ext cx="2427610" cy="3801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80963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Times New Roman" pitchFamily="16" charset="0"/>
              </a:defRPr>
            </a:lvl1pPr>
            <a:lvl2pPr marL="593725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2"/>
                </a:solidFill>
                <a:latin typeface="Times New Roman" pitchFamily="16" charset="0"/>
              </a:defRPr>
            </a:lvl2pPr>
            <a:lvl3pPr marL="868363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Times New Roman" pitchFamily="16" charset="0"/>
              </a:defRPr>
            </a:lvl3pPr>
            <a:lvl4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6" charset="0"/>
              </a:defRPr>
            </a:lvl4pPr>
            <a:lvl5pPr marL="13716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6" charset="0"/>
              </a:defRPr>
            </a:lvl5pPr>
            <a:lvl6pPr marL="1828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6" charset="0"/>
              </a:defRPr>
            </a:lvl6pPr>
            <a:lvl7pPr marL="2286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6" charset="0"/>
              </a:defRPr>
            </a:lvl7pPr>
            <a:lvl8pPr marL="2743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6" charset="0"/>
              </a:defRPr>
            </a:lvl8pPr>
            <a:lvl9pPr marL="32004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2DA2BF"/>
              </a:buClr>
              <a:buSzPct val="80000"/>
              <a:buFontTx/>
              <a:buNone/>
            </a:pPr>
            <a:r>
              <a:rPr lang="ru-RU" altLang="ru-RU" sz="14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Ставка налога 13%</a:t>
            </a:r>
          </a:p>
          <a:p>
            <a:pPr eaLnBrk="1" hangingPunct="1">
              <a:spcBef>
                <a:spcPts val="600"/>
              </a:spcBef>
              <a:buClr>
                <a:srgbClr val="2DA2BF"/>
              </a:buClr>
              <a:buSzPct val="80000"/>
              <a:buFontTx/>
              <a:buNone/>
            </a:pPr>
            <a:r>
              <a:rPr lang="ru-RU" altLang="ru-RU" sz="1100" b="1" dirty="0">
                <a:solidFill>
                  <a:srgbClr val="240C1A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В отдельных случаях:</a:t>
            </a:r>
          </a:p>
          <a:p>
            <a:pPr eaLnBrk="1" hangingPunct="1">
              <a:spcBef>
                <a:spcPts val="600"/>
              </a:spcBef>
              <a:buClr>
                <a:srgbClr val="2DA2BF"/>
              </a:buClr>
              <a:buSzPct val="80000"/>
              <a:buFontTx/>
              <a:buNone/>
            </a:pPr>
            <a:r>
              <a:rPr lang="ru-RU" altLang="ru-RU" sz="1100" b="1" i="1" dirty="0">
                <a:solidFill>
                  <a:srgbClr val="240C1A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35 % - </a:t>
            </a:r>
            <a:r>
              <a:rPr lang="ru-RU" altLang="ru-RU" sz="1100" dirty="0">
                <a:solidFill>
                  <a:srgbClr val="240C1A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в отношении стоимости выигрышей, призов, процентных доходов по вкладам в банках и т.д</a:t>
            </a:r>
            <a:r>
              <a:rPr lang="ru-RU" altLang="ru-RU" sz="1100" b="1" i="1" dirty="0">
                <a:solidFill>
                  <a:srgbClr val="240C1A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spcBef>
                <a:spcPts val="600"/>
              </a:spcBef>
              <a:buClr>
                <a:srgbClr val="2DA2BF"/>
              </a:buClr>
              <a:buSzPct val="80000"/>
              <a:buFontTx/>
              <a:buNone/>
            </a:pPr>
            <a:r>
              <a:rPr lang="ru-RU" altLang="ru-RU" sz="1100" b="1" i="1" dirty="0">
                <a:solidFill>
                  <a:srgbClr val="240C1A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30 % - </a:t>
            </a:r>
            <a:r>
              <a:rPr lang="ru-RU" altLang="ru-RU" sz="1100" dirty="0">
                <a:solidFill>
                  <a:srgbClr val="240C1A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в отношении   доходов, получаемых  физическими лицами, не являющимися резидентами</a:t>
            </a:r>
          </a:p>
          <a:p>
            <a:pPr eaLnBrk="1" hangingPunct="1">
              <a:spcBef>
                <a:spcPts val="600"/>
              </a:spcBef>
              <a:buClr>
                <a:srgbClr val="2DA2BF"/>
              </a:buClr>
              <a:buSzPct val="80000"/>
              <a:buFontTx/>
              <a:buNone/>
            </a:pPr>
            <a:r>
              <a:rPr lang="ru-RU" altLang="ru-RU" sz="1100" b="1" i="1" dirty="0">
                <a:solidFill>
                  <a:srgbClr val="240C1A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15 % - </a:t>
            </a:r>
            <a:r>
              <a:rPr lang="ru-RU" altLang="ru-RU" sz="1100" dirty="0">
                <a:solidFill>
                  <a:srgbClr val="240C1A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в виде дивидендов, полученных нерезидентами от долевого участия  в деятельности российских организаций</a:t>
            </a:r>
          </a:p>
          <a:p>
            <a:pPr algn="just" eaLnBrk="1" hangingPunct="1">
              <a:spcBef>
                <a:spcPts val="600"/>
              </a:spcBef>
              <a:buClr>
                <a:srgbClr val="2DA2BF"/>
              </a:buClr>
              <a:buSzPct val="80000"/>
              <a:buFontTx/>
              <a:buNone/>
            </a:pPr>
            <a:r>
              <a:rPr lang="ru-RU" altLang="ru-RU" sz="1100" b="1" i="1" dirty="0">
                <a:solidFill>
                  <a:srgbClr val="240C1A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9 % - </a:t>
            </a:r>
            <a:r>
              <a:rPr lang="ru-RU" altLang="ru-RU" sz="1100" dirty="0">
                <a:solidFill>
                  <a:srgbClr val="240C1A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в отношении доходов в виде процентов по облигациям с ипотечным покрытием</a:t>
            </a:r>
          </a:p>
          <a:p>
            <a:pPr eaLnBrk="1" hangingPunct="1">
              <a:spcBef>
                <a:spcPts val="600"/>
              </a:spcBef>
              <a:buClr>
                <a:srgbClr val="2DA2BF"/>
              </a:buClr>
              <a:buSzPct val="80000"/>
              <a:buFontTx/>
              <a:buNone/>
            </a:pPr>
            <a:endParaRPr lang="ru-RU" altLang="ru-RU" sz="1000" b="1" i="1" dirty="0">
              <a:solidFill>
                <a:srgbClr val="F8E5DA"/>
              </a:solidFill>
              <a:latin typeface="Arial" charset="0"/>
              <a:cs typeface="Arial" charset="0"/>
            </a:endParaRPr>
          </a:p>
        </p:txBody>
      </p:sp>
      <p:sp>
        <p:nvSpPr>
          <p:cNvPr id="34823" name="TextBox 16"/>
          <p:cNvSpPr txBox="1">
            <a:spLocks noChangeArrowheads="1"/>
          </p:cNvSpPr>
          <p:nvPr/>
        </p:nvSpPr>
        <p:spPr bwMode="auto">
          <a:xfrm>
            <a:off x="6782759" y="3045092"/>
            <a:ext cx="201644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Times New Roman" pitchFamily="16" charset="0"/>
              </a:defRPr>
            </a:lvl1pPr>
            <a:lvl2pPr marL="593725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2"/>
                </a:solidFill>
                <a:latin typeface="Times New Roman" pitchFamily="16" charset="0"/>
              </a:defRPr>
            </a:lvl2pPr>
            <a:lvl3pPr marL="868363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Times New Roman" pitchFamily="16" charset="0"/>
              </a:defRPr>
            </a:lvl3pPr>
            <a:lvl4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6" charset="0"/>
              </a:defRPr>
            </a:lvl4pPr>
            <a:lvl5pPr marL="13716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6" charset="0"/>
              </a:defRPr>
            </a:lvl5pPr>
            <a:lvl6pPr marL="1828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6" charset="0"/>
              </a:defRPr>
            </a:lvl6pPr>
            <a:lvl7pPr marL="2286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6" charset="0"/>
              </a:defRPr>
            </a:lvl7pPr>
            <a:lvl8pPr marL="2743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6" charset="0"/>
              </a:defRPr>
            </a:lvl8pPr>
            <a:lvl9pPr marL="32004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100" dirty="0" smtClean="0">
                <a:solidFill>
                  <a:srgbClr val="240C1A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Налог на имущество -100 %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100" dirty="0">
              <a:solidFill>
                <a:srgbClr val="240C1A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42" name="Стрелка влево 41"/>
          <p:cNvSpPr/>
          <p:nvPr/>
        </p:nvSpPr>
        <p:spPr>
          <a:xfrm>
            <a:off x="2994185" y="3212976"/>
            <a:ext cx="1577815" cy="1538566"/>
          </a:xfrm>
          <a:prstGeom prst="leftArrow">
            <a:avLst>
              <a:gd name="adj1" fmla="val 48351"/>
              <a:gd name="adj2" fmla="val 50000"/>
            </a:avLst>
          </a:prstGeom>
          <a:solidFill>
            <a:schemeClr val="accent4">
              <a:lumMod val="75000"/>
              <a:alpha val="2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  <a:latin typeface="Book Antiqua"/>
            </a:endParaRPr>
          </a:p>
        </p:txBody>
      </p:sp>
      <p:sp>
        <p:nvSpPr>
          <p:cNvPr id="43" name="Левая фигурная скобка 42"/>
          <p:cNvSpPr/>
          <p:nvPr/>
        </p:nvSpPr>
        <p:spPr>
          <a:xfrm>
            <a:off x="6378430" y="2470934"/>
            <a:ext cx="365125" cy="3022649"/>
          </a:xfrm>
          <a:prstGeom prst="leftBrace">
            <a:avLst>
              <a:gd name="adj1" fmla="val 8333"/>
              <a:gd name="adj2" fmla="val 50224"/>
            </a:avLst>
          </a:prstGeom>
          <a:ln w="381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8E5DA"/>
              </a:solidFill>
              <a:latin typeface="Book Antiqua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4734846" y="3212976"/>
            <a:ext cx="1573879" cy="1528521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900" b="1" dirty="0" err="1" smtClean="0">
                <a:solidFill>
                  <a:srgbClr val="240C1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Имуществен-ные</a:t>
            </a:r>
            <a:r>
              <a:rPr lang="ru-RU" altLang="ru-RU" sz="900" b="1" dirty="0" smtClean="0">
                <a:solidFill>
                  <a:srgbClr val="240C1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налоги</a:t>
            </a:r>
            <a:endParaRPr lang="ru-RU" altLang="ru-RU" sz="900" b="1" dirty="0">
              <a:solidFill>
                <a:srgbClr val="240C1A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Правая фигурная скобка 5"/>
          <p:cNvSpPr/>
          <p:nvPr/>
        </p:nvSpPr>
        <p:spPr>
          <a:xfrm>
            <a:off x="2566439" y="2470934"/>
            <a:ext cx="369398" cy="3022650"/>
          </a:xfrm>
          <a:prstGeom prst="rightBrac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6"/>
          <p:cNvSpPr txBox="1">
            <a:spLocks noChangeArrowheads="1"/>
          </p:cNvSpPr>
          <p:nvPr/>
        </p:nvSpPr>
        <p:spPr bwMode="auto">
          <a:xfrm>
            <a:off x="6818200" y="4260747"/>
            <a:ext cx="201644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Times New Roman" pitchFamily="16" charset="0"/>
              </a:defRPr>
            </a:lvl1pPr>
            <a:lvl2pPr marL="593725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2"/>
                </a:solidFill>
                <a:latin typeface="Times New Roman" pitchFamily="16" charset="0"/>
              </a:defRPr>
            </a:lvl2pPr>
            <a:lvl3pPr marL="868363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Times New Roman" pitchFamily="16" charset="0"/>
              </a:defRPr>
            </a:lvl3pPr>
            <a:lvl4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6" charset="0"/>
              </a:defRPr>
            </a:lvl4pPr>
            <a:lvl5pPr marL="13716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6" charset="0"/>
              </a:defRPr>
            </a:lvl5pPr>
            <a:lvl6pPr marL="1828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6" charset="0"/>
              </a:defRPr>
            </a:lvl6pPr>
            <a:lvl7pPr marL="2286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6" charset="0"/>
              </a:defRPr>
            </a:lvl7pPr>
            <a:lvl8pPr marL="2743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6" charset="0"/>
              </a:defRPr>
            </a:lvl8pPr>
            <a:lvl9pPr marL="32004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100" dirty="0" smtClean="0">
                <a:solidFill>
                  <a:srgbClr val="240C1A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Земельный налог – 100 %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100" dirty="0">
              <a:solidFill>
                <a:srgbClr val="240C1A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6"/>
          <p:cNvSpPr txBox="1">
            <a:spLocks noChangeArrowheads="1"/>
          </p:cNvSpPr>
          <p:nvPr/>
        </p:nvSpPr>
        <p:spPr bwMode="auto">
          <a:xfrm>
            <a:off x="3589448" y="6018663"/>
            <a:ext cx="221592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Times New Roman" pitchFamily="16" charset="0"/>
              </a:defRPr>
            </a:lvl1pPr>
            <a:lvl2pPr marL="593725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2"/>
                </a:solidFill>
                <a:latin typeface="Times New Roman" pitchFamily="16" charset="0"/>
              </a:defRPr>
            </a:lvl2pPr>
            <a:lvl3pPr marL="868363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Times New Roman" pitchFamily="16" charset="0"/>
              </a:defRPr>
            </a:lvl3pPr>
            <a:lvl4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6" charset="0"/>
              </a:defRPr>
            </a:lvl4pPr>
            <a:lvl5pPr marL="13716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6" charset="0"/>
              </a:defRPr>
            </a:lvl5pPr>
            <a:lvl6pPr marL="1828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6" charset="0"/>
              </a:defRPr>
            </a:lvl6pPr>
            <a:lvl7pPr marL="2286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6" charset="0"/>
              </a:defRPr>
            </a:lvl7pPr>
            <a:lvl8pPr marL="2743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6" charset="0"/>
              </a:defRPr>
            </a:lvl8pPr>
            <a:lvl9pPr marL="32004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100" dirty="0" smtClean="0">
                <a:solidFill>
                  <a:srgbClr val="240C1A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Государственная пошлина, штрафы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100" dirty="0" smtClean="0">
                <a:solidFill>
                  <a:srgbClr val="240C1A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(по нормативам отчислений)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100" dirty="0">
              <a:solidFill>
                <a:srgbClr val="240C1A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5400000">
            <a:off x="3792092" y="4460530"/>
            <a:ext cx="1573879" cy="1528521"/>
          </a:xfrm>
          <a:prstGeom prst="rightArrow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900" b="1" dirty="0" smtClean="0">
                <a:solidFill>
                  <a:srgbClr val="240C1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Прочие </a:t>
            </a:r>
            <a:r>
              <a:rPr lang="ru-RU" altLang="ru-RU" sz="900" b="1" dirty="0" err="1" smtClean="0">
                <a:solidFill>
                  <a:srgbClr val="240C1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налого-вые</a:t>
            </a:r>
            <a:r>
              <a:rPr lang="ru-RU" altLang="ru-RU" sz="900" b="1" dirty="0" smtClean="0">
                <a:solidFill>
                  <a:srgbClr val="240C1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и </a:t>
            </a:r>
            <a:r>
              <a:rPr lang="ru-RU" altLang="ru-RU" sz="900" b="1" dirty="0" err="1" smtClean="0">
                <a:solidFill>
                  <a:srgbClr val="240C1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ненало-говые</a:t>
            </a:r>
            <a:r>
              <a:rPr lang="ru-RU" altLang="ru-RU" sz="900" b="1" dirty="0" smtClean="0">
                <a:solidFill>
                  <a:srgbClr val="240C1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платежи</a:t>
            </a:r>
            <a:endParaRPr lang="ru-RU" altLang="ru-RU" sz="900" b="1" dirty="0">
              <a:solidFill>
                <a:srgbClr val="240C1A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869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1617415609"/>
              </p:ext>
            </p:extLst>
          </p:nvPr>
        </p:nvGraphicFramePr>
        <p:xfrm>
          <a:off x="0" y="0"/>
          <a:ext cx="9144000" cy="6909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69" y="98023"/>
            <a:ext cx="7670800" cy="477520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и неналоговых доходов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2022-2024 годы (тыс. руб.)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82038" y="6533516"/>
            <a:ext cx="461962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E9ED5B1-A891-4EC1-A0FA-F733B810D97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" y="2238377"/>
            <a:ext cx="2638425" cy="942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462464" y="2352675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rgbClr val="5B9BD5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090989" y="3409951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rgbClr val="5B9BD5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586539" y="2362201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rgbClr val="5B9BD5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272214" y="4819651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rgbClr val="5B9BD5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491037" y="4752975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rgbClr val="5B9BD5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567362" y="1781175"/>
            <a:ext cx="842963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rgbClr val="5B9BD5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xmlns="" val="2772417969"/>
              </p:ext>
            </p:extLst>
          </p:nvPr>
        </p:nvGraphicFramePr>
        <p:xfrm>
          <a:off x="1701164" y="3232152"/>
          <a:ext cx="4074321" cy="3627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xmlns="" val="2772417969"/>
              </p:ext>
            </p:extLst>
          </p:nvPr>
        </p:nvGraphicFramePr>
        <p:xfrm>
          <a:off x="4528184" y="3453132"/>
          <a:ext cx="4074321" cy="3627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882998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82038" y="6492876"/>
            <a:ext cx="461962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7FD1E93-168C-4E3F-B839-29F00AE470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" y="1286277"/>
            <a:ext cx="7258051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ru-RU" sz="16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</a:t>
            </a:r>
            <a:r>
              <a:rPr lang="ru-RU" sz="1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трансферты (безвозмездные поступления)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средства одного бюджета бюджетной системы РФ, перечисляемые другому бюджету бюджетной системы РФ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59856142"/>
              </p:ext>
            </p:extLst>
          </p:nvPr>
        </p:nvGraphicFramePr>
        <p:xfrm>
          <a:off x="160729" y="2945463"/>
          <a:ext cx="8833935" cy="33237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4645"/>
                <a:gridCol w="2874423"/>
                <a:gridCol w="3014867"/>
              </a:tblGrid>
              <a:tr h="1120381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(от лат. «</a:t>
                      </a:r>
                      <a:r>
                        <a:rPr lang="en-US" sz="15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Dotatio</a:t>
                      </a: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 – дар, пожертвование)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</a:t>
                      </a: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(от лат. «</a:t>
                      </a:r>
                      <a:r>
                        <a:rPr lang="en-US" sz="15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Subvenire</a:t>
                      </a: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 – приходить на помощь)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</a:t>
                      </a: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(от лат.</a:t>
                      </a:r>
                      <a:r>
                        <a:rPr lang="ru-RU" sz="15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</a:t>
                      </a:r>
                      <a:r>
                        <a:rPr lang="en-US" sz="15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Subsidium</a:t>
                      </a:r>
                      <a:r>
                        <a:rPr lang="ru-RU" sz="15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 – поддержка)</a:t>
                      </a:r>
                      <a:endParaRPr lang="ru-RU" sz="15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5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101695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Предоставляются  без определения конкретной цели их использования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Предоставляются</a:t>
                      </a:r>
                      <a:r>
                        <a:rPr lang="ru-RU" sz="15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финансирование «переданных» другим публично-правовым образованиям полномочий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Предоставляются на условиях</a:t>
                      </a:r>
                      <a:r>
                        <a:rPr lang="ru-RU" sz="15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долевого софинансирования расходов других бюджетов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1016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</a:t>
                      </a:r>
                      <a:r>
                        <a:rPr lang="ru-RU" sz="15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даете ребенку «карманные деньги».</a:t>
                      </a:r>
                    </a:p>
                    <a:p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 даете ребенку</a:t>
                      </a:r>
                      <a:r>
                        <a:rPr lang="ru-RU" sz="15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деньги и посылаете его в магазин купить продукты (по списку)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</a:t>
                      </a:r>
                      <a:r>
                        <a:rPr lang="ru-RU" sz="15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«добавляете» денег для того, чтобы ваш ребенок купил себе новый телефон (а остальные он накопил сам) 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127220" y="271773"/>
            <a:ext cx="3524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Picture 3" descr="C:\Users\econ11\Desktop\Для презентации\negotiation-clipart-611870-nd-Black-striped-tie-People-series-Stock-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87869" y="677870"/>
            <a:ext cx="2033015" cy="21787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657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758931" y="153041"/>
            <a:ext cx="7778775" cy="5909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безвозмездных поступлений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бюджете муниципального района «Могойтуйский район»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2020-2024 годах (тыс.руб.)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82038" y="6578919"/>
            <a:ext cx="461962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7FD1E93-168C-4E3F-B839-29F00AE470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99828505"/>
              </p:ext>
            </p:extLst>
          </p:nvPr>
        </p:nvGraphicFramePr>
        <p:xfrm>
          <a:off x="142240" y="886249"/>
          <a:ext cx="8900159" cy="2470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5290"/>
                <a:gridCol w="1286710"/>
                <a:gridCol w="1246665"/>
                <a:gridCol w="1481295"/>
                <a:gridCol w="1371600"/>
                <a:gridCol w="1498599"/>
              </a:tblGrid>
              <a:tr h="4030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Прогноз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Прогноз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2023</a:t>
                      </a:r>
                      <a:r>
                        <a:rPr lang="ru-RU" sz="15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5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Прогноз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5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809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Дотации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210</a:t>
                      </a:r>
                      <a:r>
                        <a:rPr lang="ru-RU" sz="15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637,2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249 986,5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193 663,0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146 132,0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124 632,0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809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140139,5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136 984,8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130</a:t>
                      </a:r>
                      <a:r>
                        <a:rPr lang="ru-RU" sz="15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606,7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29 696,0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29 696,0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809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461</a:t>
                      </a:r>
                      <a:r>
                        <a:rPr lang="ru-RU" sz="15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907,0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451</a:t>
                      </a:r>
                      <a:r>
                        <a:rPr lang="ru-RU" sz="15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140,0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436</a:t>
                      </a:r>
                      <a:r>
                        <a:rPr lang="ru-RU" sz="15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560,6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436 436,8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436 436,8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809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Иные МБТ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56 566,5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73 311,3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34</a:t>
                      </a:r>
                      <a:r>
                        <a:rPr lang="ru-RU" sz="15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632,2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34 632,2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34 632,2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947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effectLst/>
                        <a:latin typeface="Times New Roman" panose="02020603050405020304" pitchFamily="18" charset="0"/>
                        <a:ea typeface="BatangChe" panose="02030609000101010101" pitchFamily="49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4907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Всего безвозмездных поступлений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869 520,2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911 422,6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795 462,5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646 897,4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625 397,4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2261933076"/>
              </p:ext>
            </p:extLst>
          </p:nvPr>
        </p:nvGraphicFramePr>
        <p:xfrm>
          <a:off x="373380" y="3245338"/>
          <a:ext cx="8770619" cy="340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996329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63373" y="4995635"/>
            <a:ext cx="8999146" cy="1785104"/>
          </a:xfrm>
          <a:prstGeom prst="rect">
            <a:avLst/>
          </a:prstGeom>
          <a:solidFill>
            <a:srgbClr val="FFCCFF">
              <a:alpha val="60000"/>
            </a:srgbClr>
          </a:solidFill>
          <a:ln>
            <a:solidFill>
              <a:schemeClr val="tx2">
                <a:lumMod val="50000"/>
              </a:schemeClr>
            </a:solidFill>
          </a:ln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sz="1100" b="1" dirty="0" smtClean="0">
                <a:latin typeface="Times New Roman" pitchFamily="18" charset="0"/>
              </a:rPr>
              <a:t>      Полный  </a:t>
            </a:r>
            <a:r>
              <a:rPr lang="ru-RU" sz="1100" b="1" dirty="0">
                <a:latin typeface="Times New Roman" pitchFamily="18" charset="0"/>
              </a:rPr>
              <a:t>перечень     разделов и подразделов классификации </a:t>
            </a:r>
            <a:r>
              <a:rPr lang="ru-RU" sz="1100" b="1" dirty="0" smtClean="0">
                <a:latin typeface="Times New Roman" pitchFamily="18" charset="0"/>
              </a:rPr>
              <a:t> расходов  </a:t>
            </a:r>
            <a:r>
              <a:rPr lang="ru-RU" sz="1100" b="1" dirty="0">
                <a:latin typeface="Times New Roman" pitchFamily="18" charset="0"/>
              </a:rPr>
              <a:t>бюджетов  приведен в статье 21 Бюджетного кодекса     Российской      </a:t>
            </a:r>
            <a:r>
              <a:rPr lang="ru-RU" sz="1100" b="1" dirty="0" smtClean="0">
                <a:latin typeface="Times New Roman" pitchFamily="18" charset="0"/>
              </a:rPr>
              <a:t>Федерации.</a:t>
            </a:r>
            <a:endParaRPr lang="ru-RU" sz="1100" b="1" dirty="0">
              <a:latin typeface="Times New Roman" pitchFamily="18" charset="0"/>
            </a:endParaRPr>
          </a:p>
          <a:p>
            <a:pPr algn="just">
              <a:defRPr/>
            </a:pPr>
            <a:r>
              <a:rPr lang="ru-RU" sz="1100" b="1" dirty="0" smtClean="0">
                <a:latin typeface="Times New Roman" pitchFamily="18" charset="0"/>
              </a:rPr>
              <a:t>      Каждый из разделов классификации имеет перечень подразделов, которые отражают основные направления реализации соответствующей функции.      Например</a:t>
            </a:r>
            <a:r>
              <a:rPr lang="ru-RU" sz="1100" b="1" dirty="0">
                <a:latin typeface="Times New Roman" pitchFamily="18" charset="0"/>
              </a:rPr>
              <a:t>, </a:t>
            </a:r>
            <a:r>
              <a:rPr lang="ru-RU" sz="1100" b="1" dirty="0" smtClean="0">
                <a:latin typeface="Times New Roman" pitchFamily="18" charset="0"/>
              </a:rPr>
              <a:t> в составе  </a:t>
            </a:r>
            <a:r>
              <a:rPr lang="ru-RU" sz="1100" b="1" dirty="0">
                <a:latin typeface="Times New Roman" pitchFamily="18" charset="0"/>
              </a:rPr>
              <a:t>раздела «Образование», </a:t>
            </a:r>
          </a:p>
          <a:p>
            <a:pPr algn="just">
              <a:defRPr/>
            </a:pPr>
            <a:r>
              <a:rPr lang="ru-RU" sz="1100" b="1" dirty="0">
                <a:latin typeface="Times New Roman" pitchFamily="18" charset="0"/>
              </a:rPr>
              <a:t>в том числе, выделяются:</a:t>
            </a:r>
          </a:p>
          <a:p>
            <a:pPr algn="just">
              <a:defRPr/>
            </a:pPr>
            <a:r>
              <a:rPr lang="ru-RU" sz="1100" dirty="0" smtClean="0">
                <a:latin typeface="Times New Roman" pitchFamily="18" charset="0"/>
              </a:rPr>
              <a:t>-</a:t>
            </a:r>
            <a:r>
              <a:rPr lang="ru-RU" sz="1100" b="1" dirty="0" smtClean="0">
                <a:latin typeface="Times New Roman" pitchFamily="18" charset="0"/>
              </a:rPr>
              <a:t> 0701 дошкольное </a:t>
            </a:r>
            <a:r>
              <a:rPr lang="ru-RU" sz="1100" b="1" dirty="0">
                <a:latin typeface="Times New Roman" pitchFamily="18" charset="0"/>
              </a:rPr>
              <a:t>образование; </a:t>
            </a:r>
          </a:p>
          <a:p>
            <a:pPr algn="just">
              <a:buFontTx/>
              <a:buChar char="-"/>
              <a:defRPr/>
            </a:pPr>
            <a:r>
              <a:rPr lang="ru-RU" sz="1100" b="1" dirty="0" smtClean="0">
                <a:latin typeface="Times New Roman" pitchFamily="18" charset="0"/>
              </a:rPr>
              <a:t> 0702  </a:t>
            </a:r>
            <a:r>
              <a:rPr lang="ru-RU" sz="1100" b="1" dirty="0">
                <a:latin typeface="Times New Roman" pitchFamily="18" charset="0"/>
              </a:rPr>
              <a:t>общее образование;</a:t>
            </a:r>
          </a:p>
          <a:p>
            <a:pPr algn="just">
              <a:buFontTx/>
              <a:buChar char="-"/>
              <a:defRPr/>
            </a:pPr>
            <a:r>
              <a:rPr lang="ru-RU" sz="1100" b="1" dirty="0" smtClean="0">
                <a:latin typeface="Times New Roman" pitchFamily="18" charset="0"/>
              </a:rPr>
              <a:t> 0703 дополнительное </a:t>
            </a:r>
            <a:r>
              <a:rPr lang="ru-RU" sz="1100" b="1" dirty="0">
                <a:latin typeface="Times New Roman" pitchFamily="18" charset="0"/>
              </a:rPr>
              <a:t>образование; </a:t>
            </a:r>
          </a:p>
          <a:p>
            <a:pPr algn="just">
              <a:buFontTx/>
              <a:buChar char="-"/>
              <a:defRPr/>
            </a:pPr>
            <a:r>
              <a:rPr lang="ru-RU" sz="1100" b="1" dirty="0">
                <a:latin typeface="Times New Roman" pitchFamily="18" charset="0"/>
              </a:rPr>
              <a:t> </a:t>
            </a:r>
            <a:r>
              <a:rPr lang="ru-RU" sz="1100" b="1" dirty="0" smtClean="0">
                <a:latin typeface="Times New Roman" pitchFamily="18" charset="0"/>
              </a:rPr>
              <a:t>0707молодежная </a:t>
            </a:r>
            <a:r>
              <a:rPr lang="ru-RU" sz="1100" b="1" dirty="0">
                <a:latin typeface="Times New Roman" pitchFamily="18" charset="0"/>
              </a:rPr>
              <a:t>политика и оздоровление детей;</a:t>
            </a:r>
          </a:p>
          <a:p>
            <a:pPr algn="just">
              <a:defRPr/>
            </a:pPr>
            <a:r>
              <a:rPr lang="ru-RU" sz="1100" dirty="0">
                <a:latin typeface="Times New Roman" pitchFamily="18" charset="0"/>
              </a:rPr>
              <a:t>-</a:t>
            </a:r>
            <a:r>
              <a:rPr lang="ru-RU" sz="1100" b="1" dirty="0">
                <a:latin typeface="Times New Roman" pitchFamily="18" charset="0"/>
              </a:rPr>
              <a:t> </a:t>
            </a:r>
            <a:r>
              <a:rPr lang="ru-RU" sz="1100" b="1" dirty="0" smtClean="0">
                <a:latin typeface="Times New Roman" pitchFamily="18" charset="0"/>
              </a:rPr>
              <a:t>0709 другие </a:t>
            </a:r>
            <a:r>
              <a:rPr lang="ru-RU" sz="1100" b="1" dirty="0">
                <a:latin typeface="Times New Roman" pitchFamily="18" charset="0"/>
              </a:rPr>
              <a:t>вопросы в области </a:t>
            </a:r>
            <a:r>
              <a:rPr lang="ru-RU" sz="1100" b="1" dirty="0" smtClean="0">
                <a:latin typeface="Times New Roman" pitchFamily="18" charset="0"/>
              </a:rPr>
              <a:t>образования.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0762" y="-34503"/>
            <a:ext cx="6670808" cy="515587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91977" y="6526352"/>
            <a:ext cx="461962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3376" y="1240324"/>
            <a:ext cx="9062519" cy="1348967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какие цели расходуются средства бюджета?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 функционирование учреждений социальной сферы (образования, культуры, физкультуры 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спорта и др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.) и органов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местного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самоуправления;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 социальное обеспечение населения (выплату пенсий, пособий, льгот и т.д.);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 другие государственные нужды (межбюджетные трансферты передаваемые бюджетам поселений и т.д.)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56780" y="419291"/>
            <a:ext cx="8311081" cy="7954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+mj-ea"/>
                <a:cs typeface="Times New Roman" pitchFamily="18" charset="0"/>
              </a:rPr>
              <a:t>Расходы бюджета</a:t>
            </a:r>
            <a:r>
              <a:rPr kumimoji="0" lang="ru-RU" sz="12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+mj-ea"/>
                <a:cs typeface="Times New Roman" pitchFamily="18" charset="0"/>
              </a:rPr>
              <a:t> - это средства, выплачиваемые из бюджета на реализацию расходных обязательств муниципального района «Могойтуйский район», то есть расходов, необходимость которых установлена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муниципальными правовыми актами органов местного самоуправления в соответствии с федеральными законами (законами субъекта Российской Федерации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ru-RU" sz="1200" i="0" u="none" strike="noStrike" kern="1200" cap="none" spc="0" normalizeH="0" baseline="0" noProof="0" dirty="0">
              <a:ln>
                <a:noFill/>
              </a:ln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AutoShape 8" descr="http://www.perito.co.in/wp-content/uploads/2016/03/Recruitment-Service-Companies.jpg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http://www.perito.co.in/wp-content/uploads/2016/03/Recruitment-Service-Companies.jp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460377" y="2463305"/>
            <a:ext cx="8015177" cy="5996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Структура расходов бюджета муниципального района «Могойтуйский район»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 2022 год и плановый период 2023 и 2024 годов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2386" y="3063002"/>
            <a:ext cx="7697859" cy="1853031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xmlns="" val="3348643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61949" y="0"/>
            <a:ext cx="8356349" cy="721359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муниципального района «Могойтуйский район» на 2022 год и плановый период 2023 и 2024 годов</a:t>
            </a:r>
            <a:endParaRPr lang="ru-RU" sz="1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82038" y="6576048"/>
            <a:ext cx="461962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1064927031"/>
              </p:ext>
            </p:extLst>
          </p:nvPr>
        </p:nvGraphicFramePr>
        <p:xfrm>
          <a:off x="4028794" y="682677"/>
          <a:ext cx="4982329" cy="5972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xmlns="" val="729379025"/>
              </p:ext>
            </p:extLst>
          </p:nvPr>
        </p:nvGraphicFramePr>
        <p:xfrm>
          <a:off x="6255945" y="802640"/>
          <a:ext cx="2888056" cy="3271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xmlns="" val="676599748"/>
              </p:ext>
            </p:extLst>
          </p:nvPr>
        </p:nvGraphicFramePr>
        <p:xfrm>
          <a:off x="6138250" y="3165793"/>
          <a:ext cx="3005750" cy="3288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28078780"/>
              </p:ext>
            </p:extLst>
          </p:nvPr>
        </p:nvGraphicFramePr>
        <p:xfrm>
          <a:off x="63376" y="841971"/>
          <a:ext cx="3829617" cy="5647323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657947"/>
                <a:gridCol w="723890"/>
                <a:gridCol w="723890"/>
                <a:gridCol w="723890"/>
              </a:tblGrid>
              <a:tr h="3893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893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Общегосударственные вопросы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39 816,2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27 158,8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25 335,1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87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Национальная безопасность и  правоохранительная деятельность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3 758,9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3 185,0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3 185,0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055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Национальная экономика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16 260,16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16 484,73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16 593,25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561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4 722,7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4 031,0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4 271,1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893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Образование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800 153,3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697 829,8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692 757,4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893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Культура, кинематография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59 419,9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51 096,8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51 096,8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893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Социальная политика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23 036,7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23 036,7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23 036,7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893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Физическая культура и спорт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13 243,0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8 221,5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8 221,5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9213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Межбюджетные трансферты общего характера бюджетам бюджетной системы российской федерации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71 709,1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43 082,7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34 062,4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8938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1 032 119,96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824 127,0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858 559,3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11527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18903888"/>
              </p:ext>
            </p:extLst>
          </p:nvPr>
        </p:nvGraphicFramePr>
        <p:xfrm>
          <a:off x="685801" y="552511"/>
          <a:ext cx="8229599" cy="3985955"/>
        </p:xfrm>
        <a:graphic>
          <a:graphicData uri="http://schemas.openxmlformats.org/drawingml/2006/table">
            <a:tbl>
              <a:tblPr/>
              <a:tblGrid>
                <a:gridCol w="5777937"/>
                <a:gridCol w="804523"/>
                <a:gridCol w="853055"/>
                <a:gridCol w="794084"/>
              </a:tblGrid>
              <a:tr h="308257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Направление расходов 		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2022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2023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2024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78964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РУКОВОДСТВО И УПРАВЛЕНИЕ В СФЕРЕ УСТАНОВЛЕННЫХ ФУНКЦИЙ ОРГАНОВ МЕСТНОГО САМОУПРАВЛЕНИЯ МУНИЦИПАЛЬНОГО РАЙОНА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обеспечение деятельности главы района, совета района, администрации района и её структурных подразделений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24014,3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18889,7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18889,7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7"/>
                    </a:solidFill>
                  </a:tcPr>
                </a:tc>
              </a:tr>
              <a:tr h="701423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ОСУЩЕСТВЛЕНИЕ ПЕРЕДАННЫХ ПОЛНОМОЧИЙ Российской </a:t>
                      </a: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Федерации по составлению (изменению) списков кандидатов в присяжные заседатели  федеральных судов общей юрисдикции в Российской Федерации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123,8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0,0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0,0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1131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РЕЗЕРВНЫЕ ФОНДЫ 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200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200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200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298269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ДРУГИЕ ОБЩЕГОСУДАРСТВЕННЫЕ ВОПРОСЫ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финансовое обеспечение деятельности  муниципальных учреждений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мероприятия в установленной сфере деятельности (МЦП Неотложные меры борьбы с туберкулезом в муниципальном районе "Могойтуйский район" на 2022-2026 годы«; МЦП на развитие Местной общественной организации инвалидов; МЦП территориального общественного самоуправления)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15478,1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8069,1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6245,4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7"/>
                    </a:solidFill>
                  </a:tcPr>
                </a:tc>
              </a:tr>
              <a:tr h="450945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разделу «Общегосударственные вопросы)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43146,46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27158,8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25335,1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7391400" cy="304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0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altLang="ru-RU" sz="200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altLang="ru-RU" sz="200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Стрелка углом вверх 13"/>
          <p:cNvSpPr/>
          <p:nvPr/>
        </p:nvSpPr>
        <p:spPr bwMode="auto">
          <a:xfrm flipH="1">
            <a:off x="320676" y="1153297"/>
            <a:ext cx="668338" cy="5171303"/>
          </a:xfrm>
          <a:prstGeom prst="bentUpArrow">
            <a:avLst>
              <a:gd name="adj1" fmla="val 25000"/>
              <a:gd name="adj2" fmla="val 23768"/>
              <a:gd name="adj3" fmla="val 14286"/>
            </a:avLst>
          </a:prstGeom>
          <a:solidFill>
            <a:srgbClr val="00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ru-RU">
              <a:latin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" y="152400"/>
            <a:ext cx="79247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РАСХОДЫ НА ОБЩЕГОСУДАРСТВЕННЫЕ ВОПРОСЫ</a:t>
            </a:r>
          </a:p>
        </p:txBody>
      </p:sp>
      <p:graphicFrame>
        <p:nvGraphicFramePr>
          <p:cNvPr id="41014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39011207"/>
              </p:ext>
            </p:extLst>
          </p:nvPr>
        </p:nvGraphicFramePr>
        <p:xfrm>
          <a:off x="5622926" y="4711700"/>
          <a:ext cx="3505200" cy="2616200"/>
        </p:xfrm>
        <a:graphic>
          <a:graphicData uri="http://schemas.openxmlformats.org/presentationml/2006/ole">
            <p:oleObj spid="_x0000_s1026" name="Диаграмма" r:id="rId4" imgW="3511600" imgH="3121423" progId="Excel.Sheet.8">
              <p:embed/>
            </p:oleObj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67161" y="4581119"/>
            <a:ext cx="3121025" cy="208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2" name="Picture 4" descr="yumda873j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99" y="3022472"/>
            <a:ext cx="5750483" cy="3835528"/>
          </a:xfrm>
          <a:prstGeom prst="rect">
            <a:avLst/>
          </a:prstGeom>
          <a:noFill/>
        </p:spPr>
      </p:pic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7391400" cy="3048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alt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alt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alt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ru-RU" altLang="ru-RU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54554288"/>
              </p:ext>
            </p:extLst>
          </p:nvPr>
        </p:nvGraphicFramePr>
        <p:xfrm>
          <a:off x="414670" y="1084522"/>
          <a:ext cx="8431619" cy="2189984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5560793"/>
                <a:gridCol w="1130815"/>
                <a:gridCol w="879523"/>
                <a:gridCol w="860488"/>
              </a:tblGrid>
              <a:tr h="303730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baseline="0" dirty="0" smtClean="0"/>
                        <a:t>Направление расходов 	</a:t>
                      </a:r>
                      <a:r>
                        <a:rPr lang="ru-RU" sz="1400" kern="1200" baseline="0" dirty="0" smtClean="0"/>
                        <a:t>	  </a:t>
                      </a:r>
                      <a:endParaRPr lang="ru-RU" sz="14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2023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2024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/>
                </a:tc>
              </a:tr>
              <a:tr h="1854678">
                <a:tc>
                  <a:txBody>
                    <a:bodyPr/>
                    <a:lstStyle/>
                    <a:p>
                      <a:pPr algn="l"/>
                      <a:r>
                        <a:rPr lang="ru-RU" sz="1600" b="1" baseline="0" dirty="0" smtClean="0">
                          <a:effectLst/>
                        </a:rPr>
                        <a:t>Гражданская оборона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400" b="1" dirty="0" smtClean="0"/>
                        <a:t> 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Содержание единой дежурно-диспетчерской службы района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МЦП «Обеспечение пожарной безопасности и безопасности людей на водных объектах на 2021-2023»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МЦП 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Безопасность дорожного движения в муниципальном районе "Могойтуйский район" на 2021-2023 годы»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МЦП «Профилактика правонарушений и преступлений на территории "Могойтуйского района" на 2021-2023 годы»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3758,9</a:t>
                      </a:r>
                    </a:p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3185,0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3185,0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3" marB="45733"/>
                </a:tc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255182" y="0"/>
            <a:ext cx="8601740" cy="95410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</a:rPr>
              <a:t>Расходы на </a:t>
            </a:r>
            <a:r>
              <a:rPr lang="ru-RU" sz="28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</a:rPr>
              <a:t>национальную </a:t>
            </a:r>
            <a:r>
              <a:rPr lang="ru-RU" sz="2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</a:rPr>
              <a:t>безопасность </a:t>
            </a:r>
            <a:br>
              <a:rPr lang="ru-RU" sz="2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</a:rPr>
            </a:br>
            <a:r>
              <a:rPr lang="ru-RU" sz="2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</a:rPr>
              <a:t>и правоохранительную деятельность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дорога в посело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179" y="3897807"/>
            <a:ext cx="3698240" cy="2773680"/>
          </a:xfrm>
          <a:prstGeom prst="rect">
            <a:avLst/>
          </a:prstGeom>
        </p:spPr>
      </p:pic>
      <p:pic>
        <p:nvPicPr>
          <p:cNvPr id="97282" name="Picture 2" descr="https://media.75.ru/ae47fd48d6139d4a6459777f8a0d34c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8450" y="3845367"/>
            <a:ext cx="3775837" cy="2831878"/>
          </a:xfrm>
          <a:prstGeom prst="rect">
            <a:avLst/>
          </a:prstGeom>
          <a:noFill/>
        </p:spPr>
      </p:pic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94620"/>
            <a:ext cx="7391400" cy="381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0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altLang="ru-RU" sz="200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altLang="ru-RU" sz="20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altLang="ru-RU" sz="20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altLang="ru-RU" sz="200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ru-RU" altLang="ru-RU" sz="200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76662111"/>
              </p:ext>
            </p:extLst>
          </p:nvPr>
        </p:nvGraphicFramePr>
        <p:xfrm>
          <a:off x="76200" y="822902"/>
          <a:ext cx="8915400" cy="313359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279544"/>
                <a:gridCol w="852777"/>
                <a:gridCol w="852777"/>
                <a:gridCol w="930302"/>
              </a:tblGrid>
              <a:tr h="277135"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Направление расходов 	</a:t>
                      </a:r>
                      <a:r>
                        <a:rPr lang="ru-RU" sz="10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	  </a:t>
                      </a:r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2023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2024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marT="45688" marB="45688"/>
                </a:tc>
              </a:tr>
              <a:tr h="434462">
                <a:tc>
                  <a:txBody>
                    <a:bodyPr/>
                    <a:lstStyle/>
                    <a:p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ОБЩЕЭКОНОМИЧЕСКИЕ ВОПРОСЫ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целевая программа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«Организация общественных работ»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88" marB="45688"/>
                </a:tc>
              </a:tr>
              <a:tr h="657225">
                <a:tc>
                  <a:txBody>
                    <a:bodyPr/>
                    <a:lstStyle/>
                    <a:p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СЕЛЬСКОЕ ХОЗЯЙСТВО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целевая программа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«Поддержка и развитие АПК»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Организация и проведение мероприятий по содержанию безнадзорных животных</a:t>
                      </a:r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817,0</a:t>
                      </a:r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817,0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817,0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88" marB="45688"/>
                </a:tc>
              </a:tr>
              <a:tr h="4988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ДОРОЖНОЕ ХОЗЯЙСТВО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(ДОРОЖНЫЕ ФОНДЫ)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на осуществление дорожной деятельности в отношении автомобильных дорог общего пользования местного значения за счет дорожного фонда района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15293,16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15517,73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15626,25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88" marB="45688"/>
                </a:tc>
              </a:tr>
              <a:tr h="7760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ВОПРОСЫ В ОБЛАСТИ НАЦИОНАЛЬНОЙ ЭКОНОМИКИ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целевая программа по развитию земельных отношений в районе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Мероприятия, предусмотренные муниципальной программой «Поддержка и развитие малого предпринимательства» 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88" marB="45688"/>
                </a:tc>
              </a:tr>
              <a:tr h="304854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16260,16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16484,73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16593,25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88" marB="45688"/>
                </a:tc>
              </a:tr>
            </a:tbl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482584" y="154161"/>
            <a:ext cx="8305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РАСХОДЫ НА НАЦИОНАЛЬНУЮ ЭКОНОМИКУ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82038" y="6583116"/>
            <a:ext cx="461962" cy="252136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90421" y="965050"/>
            <a:ext cx="8523710" cy="5585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kern="1400" dirty="0" smtClean="0">
                <a:solidFill>
                  <a:srgbClr val="00206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Перед вами презентация «Бюджет для граждан», </a:t>
            </a:r>
          </a:p>
          <a:p>
            <a:pPr algn="ctr">
              <a:lnSpc>
                <a:spcPct val="150000"/>
              </a:lnSpc>
            </a:pPr>
            <a:r>
              <a:rPr lang="ru-RU" sz="1600" kern="1400" dirty="0" smtClean="0">
                <a:solidFill>
                  <a:srgbClr val="00206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разработанная управлением по финансам администрации муниципального района «Могойтуйский район» на основании принятого решения Совета муниципального района «Могойтуйский район»  о бюджете муниципального района</a:t>
            </a:r>
          </a:p>
          <a:p>
            <a:pPr algn="ctr">
              <a:lnSpc>
                <a:spcPct val="150000"/>
              </a:lnSpc>
            </a:pPr>
            <a:r>
              <a:rPr lang="ru-RU" sz="1600" kern="1400" dirty="0" smtClean="0">
                <a:solidFill>
                  <a:srgbClr val="00206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«Могойтуйский район» на 2022 год и плановый период 2023 и 2024 годы.</a:t>
            </a:r>
            <a:endParaRPr lang="en-US" sz="1600" kern="1400" dirty="0" smtClean="0">
              <a:solidFill>
                <a:srgbClr val="002060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1600" kern="1400" dirty="0" smtClean="0">
                <a:solidFill>
                  <a:srgbClr val="00206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Мы постараемся в доступной и понятной для граждан форме</a:t>
            </a:r>
          </a:p>
          <a:p>
            <a:pPr algn="ctr">
              <a:lnSpc>
                <a:spcPct val="150000"/>
              </a:lnSpc>
            </a:pPr>
            <a:r>
              <a:rPr lang="ru-RU" sz="1600" kern="1400" dirty="0" smtClean="0">
                <a:solidFill>
                  <a:srgbClr val="00206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рассказать о важнейшем финансовом документе нашего района. </a:t>
            </a:r>
          </a:p>
          <a:p>
            <a:pPr algn="ctr">
              <a:lnSpc>
                <a:spcPct val="150000"/>
              </a:lnSpc>
            </a:pPr>
            <a:r>
              <a:rPr lang="ru-RU" sz="1600" dirty="0" smtClean="0">
                <a:solidFill>
                  <a:srgbClr val="00206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В представленной презентации Вы можете ознакомиться с основными целями, задачами и приоритетными направлениями бюджетной и налоговой политики, планируемыми и достигнутыми результатами использования бюджетных ассигнований, а также с информацией о главных направлениях расходов бюджета, распределяемых в рамках государственных и муниципальных программ, и об общественно значимых проектах, реализуемых на территории муниципального района.</a:t>
            </a:r>
            <a:endParaRPr lang="ru-RU" sz="1600" kern="1400" dirty="0" smtClean="0">
              <a:solidFill>
                <a:srgbClr val="002060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ctr">
              <a:lnSpc>
                <a:spcPct val="150000"/>
              </a:lnSpc>
            </a:pPr>
            <a:endParaRPr lang="ru-RU" sz="1560" dirty="0"/>
          </a:p>
        </p:txBody>
      </p:sp>
    </p:spTree>
    <p:extLst>
      <p:ext uri="{BB962C8B-B14F-4D97-AF65-F5344CB8AC3E}">
        <p14:creationId xmlns:p14="http://schemas.microsoft.com/office/powerpoint/2010/main" xmlns="" val="539099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mogotui_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832" y="1989617"/>
            <a:ext cx="8190614" cy="4686300"/>
          </a:xfrm>
          <a:prstGeom prst="rect">
            <a:avLst/>
          </a:prstGeom>
        </p:spPr>
      </p:pic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94620"/>
            <a:ext cx="7391400" cy="381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0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altLang="ru-RU" sz="200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altLang="ru-RU" sz="20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altLang="ru-RU" sz="20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altLang="ru-RU" sz="200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ru-RU" altLang="ru-RU" sz="200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76662111"/>
              </p:ext>
            </p:extLst>
          </p:nvPr>
        </p:nvGraphicFramePr>
        <p:xfrm>
          <a:off x="265814" y="1056625"/>
          <a:ext cx="8686800" cy="239563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874079"/>
                <a:gridCol w="1075362"/>
                <a:gridCol w="830911"/>
                <a:gridCol w="906448"/>
              </a:tblGrid>
              <a:tr h="384079"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Направление расходов 	</a:t>
                      </a:r>
                      <a:r>
                        <a:rPr lang="ru-RU" sz="1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  </a:t>
                      </a:r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2023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2024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688" marB="45688"/>
                </a:tc>
              </a:tr>
              <a:tr h="15528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ВОПРОСЫ В ОБЛАСТИ ЖИЛИЩНО-КОММУНАЛЬНОГО ХОЗЯЙСТВА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baseline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целевая программа  "Энергосбережение и повышение энергетической эффективности в муниципальном районе "Могойтуйский район" на 2018-2024 годы»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Муниципальная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целевая программа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«Модернизация объектов коммунальной инфраструктуры»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ЖКХ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endParaRPr lang="ru-RU" sz="1200" b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4722,7</a:t>
                      </a:r>
                    </a:p>
                    <a:p>
                      <a:pPr algn="ctr"/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</a:t>
                      </a:r>
                    </a:p>
                    <a:p>
                      <a:pPr algn="ctr"/>
                      <a:endParaRPr lang="ru-RU" sz="8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1000,0</a:t>
                      </a:r>
                    </a:p>
                    <a:p>
                      <a:pPr algn="ctr"/>
                      <a:endParaRPr lang="ru-RU" sz="8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3222,7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4031,0</a:t>
                      </a:r>
                    </a:p>
                    <a:p>
                      <a:pPr algn="ctr"/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</a:t>
                      </a:r>
                    </a:p>
                    <a:p>
                      <a:pPr algn="ctr"/>
                      <a:endParaRPr lang="ru-RU" sz="8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1000,0</a:t>
                      </a:r>
                    </a:p>
                    <a:p>
                      <a:pPr algn="ctr"/>
                      <a:endParaRPr lang="ru-RU" sz="8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2531,0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4271,1</a:t>
                      </a:r>
                    </a:p>
                    <a:p>
                      <a:pPr algn="ctr"/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</a:t>
                      </a:r>
                    </a:p>
                    <a:p>
                      <a:pPr algn="ctr"/>
                      <a:endParaRPr lang="ru-RU" sz="8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1000,0</a:t>
                      </a:r>
                    </a:p>
                    <a:p>
                      <a:pPr algn="ctr"/>
                      <a:endParaRPr lang="ru-RU" sz="8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2771,1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88" marB="45688"/>
                </a:tc>
              </a:tr>
              <a:tr h="335161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4722,7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4031,0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4271,1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88" marB="45688"/>
                </a:tc>
              </a:tr>
            </a:tbl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482584" y="154161"/>
            <a:ext cx="83058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РАСХОДЫ НА </a:t>
            </a:r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ЖИЛИЩНО-КОММУНАЛЬНОЕ ХОЗЯЙСТВО</a:t>
            </a:r>
            <a:endParaRPr lang="ru-RU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3797131"/>
              </p:ext>
            </p:extLst>
          </p:nvPr>
        </p:nvGraphicFramePr>
        <p:xfrm>
          <a:off x="355600" y="3866707"/>
          <a:ext cx="3270250" cy="2760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763000" cy="3810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0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altLang="ru-RU" sz="200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altLang="ru-RU" sz="20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  <a:r>
              <a:rPr lang="ru-RU" altLang="ru-RU" sz="20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altLang="ru-RU" sz="200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ru-RU" altLang="ru-RU" sz="200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69113457"/>
              </p:ext>
            </p:extLst>
          </p:nvPr>
        </p:nvGraphicFramePr>
        <p:xfrm>
          <a:off x="304800" y="533401"/>
          <a:ext cx="8686800" cy="330303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05400"/>
                <a:gridCol w="1295400"/>
                <a:gridCol w="1143000"/>
                <a:gridCol w="1143000"/>
              </a:tblGrid>
              <a:tr h="283415"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baseline="0" dirty="0" smtClean="0"/>
                        <a:t>Направление расходов 		  </a:t>
                      </a:r>
                      <a:endParaRPr lang="ru-RU" sz="10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2023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2024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12" marB="45712"/>
                </a:tc>
              </a:tr>
              <a:tr h="438013">
                <a:tc>
                  <a:txBody>
                    <a:bodyPr/>
                    <a:lstStyle/>
                    <a:p>
                      <a:r>
                        <a:rPr lang="ru-RU" sz="900" b="1" kern="1200" baseline="0" dirty="0" smtClean="0"/>
                        <a:t>ДОШКОЛЬНОЕ ОБРАЗОВАНИЕ 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1200" b="0" kern="1200" baseline="0" dirty="0" smtClean="0"/>
                        <a:t>финансовое обеспечение учреждений дошкольного образования 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196998,9</a:t>
                      </a:r>
                    </a:p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164251,8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161093,9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2" marB="45712"/>
                </a:tc>
              </a:tr>
              <a:tr h="438013">
                <a:tc>
                  <a:txBody>
                    <a:bodyPr/>
                    <a:lstStyle/>
                    <a:p>
                      <a:r>
                        <a:rPr lang="ru-RU" sz="900" b="1" kern="1200" baseline="0" dirty="0" smtClean="0"/>
                        <a:t>ОБЩЕЕ ОБРАЗОВАНИЕ 	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1100" b="0" kern="1200" baseline="0" dirty="0" smtClean="0"/>
                        <a:t>финансовое обеспечение получения общего образования школах района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536916,6</a:t>
                      </a: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483559,5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481645,0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2" marB="45712"/>
                </a:tc>
              </a:tr>
              <a:tr h="450896">
                <a:tc>
                  <a:txBody>
                    <a:bodyPr/>
                    <a:lstStyle/>
                    <a:p>
                      <a:r>
                        <a:rPr lang="ru-RU" sz="900" b="1" kern="1200" baseline="0" dirty="0" smtClean="0"/>
                        <a:t>ДОПОЛНИТЕЛЬНОЕ ОБРАЗОВАНИЕ ДЕТЕЙ 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1100" b="0" kern="1200" baseline="0" dirty="0" smtClean="0"/>
                        <a:t>финансовое обеспечение деятельности учреждений дополнительного образования детей </a:t>
                      </a:r>
                      <a:endParaRPr lang="ru-RU" sz="1100" b="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38904,4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26944,9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26944,9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2" marB="45712"/>
                </a:tc>
              </a:tr>
              <a:tr h="504733">
                <a:tc>
                  <a:txBody>
                    <a:bodyPr/>
                    <a:lstStyle/>
                    <a:p>
                      <a:r>
                        <a:rPr lang="ru-RU" sz="900" b="1" kern="1200" baseline="0" dirty="0" smtClean="0"/>
                        <a:t>МОЛОДЕЖНАЯ ПОЛИТИКА 	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900" b="0" kern="1200" baseline="0" dirty="0" smtClean="0"/>
                        <a:t>мероприятия по отдыху и оздоровлению детей и молодежи 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900" b="0" kern="1200" baseline="0" dirty="0" smtClean="0"/>
                        <a:t>мероприятия , установленные муниципальной программой «МЦП "Развитие молодежной политики в муниципальном районе "Могойтуйский район" на 2022-2024 годы» и МЦП "Развитие молодежной политики в муниципальном районе "Могойтуйский район" на 2022-2024 годы"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9209,6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9209,6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9209,6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2" marB="45712"/>
                </a:tc>
              </a:tr>
              <a:tr h="334948">
                <a:tc>
                  <a:txBody>
                    <a:bodyPr/>
                    <a:lstStyle/>
                    <a:p>
                      <a:r>
                        <a:rPr lang="ru-RU" sz="900" b="1" kern="1200" baseline="0" dirty="0" smtClean="0"/>
                        <a:t>ДРУГИЕ ВОПРОСЫ В ОБЛАСТИ ОБРАЗОВАНИЯ 	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900" b="1" dirty="0" smtClean="0"/>
                        <a:t> </a:t>
                      </a:r>
                      <a:r>
                        <a:rPr lang="ru-RU" sz="900" b="0" dirty="0" smtClean="0"/>
                        <a:t>содержание отдела</a:t>
                      </a:r>
                      <a:r>
                        <a:rPr lang="ru-RU" sz="900" b="0" baseline="0" dirty="0" smtClean="0"/>
                        <a:t> бухгалтерского учета, </a:t>
                      </a:r>
                      <a:r>
                        <a:rPr lang="ru-RU" sz="900" b="0" dirty="0" smtClean="0"/>
                        <a:t>методкабинета, аппарата управления образования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18123,8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13864,0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13864,0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2" marB="45712"/>
                </a:tc>
              </a:tr>
              <a:tr h="28341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effectLst/>
                        </a:rPr>
                        <a:t>ВСЕГО по</a:t>
                      </a:r>
                      <a:r>
                        <a:rPr lang="ru-RU" sz="1200" b="1" baseline="0" dirty="0" smtClean="0">
                          <a:effectLst/>
                        </a:rPr>
                        <a:t> разделу «Образование»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800153,3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697829,8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692757,4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2" marB="45712"/>
                </a:tc>
              </a:tr>
            </a:tbl>
          </a:graphicData>
        </a:graphic>
      </p:graphicFrame>
      <p:graphicFrame>
        <p:nvGraphicFramePr>
          <p:cNvPr id="3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17629047"/>
              </p:ext>
            </p:extLst>
          </p:nvPr>
        </p:nvGraphicFramePr>
        <p:xfrm>
          <a:off x="3260725" y="4720032"/>
          <a:ext cx="3048000" cy="2137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7156" name="TextBox 17"/>
          <p:cNvSpPr txBox="1">
            <a:spLocks noChangeArrowheads="1"/>
          </p:cNvSpPr>
          <p:nvPr/>
        </p:nvSpPr>
        <p:spPr bwMode="auto">
          <a:xfrm>
            <a:off x="1822598" y="3944077"/>
            <a:ext cx="5715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 dirty="0">
                <a:latin typeface="Arial" panose="020B0604020202020204" pitchFamily="34" charset="0"/>
              </a:rPr>
              <a:t>Доля расходов на образование в общем объеме расходов по годам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8915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charset="0"/>
              </a:rPr>
              <a:t>РАСХОДЫ НА ОБРАЗОВАНИЕ </a:t>
            </a:r>
          </a:p>
        </p:txBody>
      </p:sp>
      <p:graphicFrame>
        <p:nvGraphicFramePr>
          <p:cNvPr id="4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52235786"/>
              </p:ext>
            </p:extLst>
          </p:nvPr>
        </p:nvGraphicFramePr>
        <p:xfrm>
          <a:off x="6248400" y="4446534"/>
          <a:ext cx="2466975" cy="2411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58424974"/>
              </p:ext>
            </p:extLst>
          </p:nvPr>
        </p:nvGraphicFramePr>
        <p:xfrm>
          <a:off x="304800" y="1095857"/>
          <a:ext cx="8686800" cy="262080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410200"/>
                <a:gridCol w="1179787"/>
                <a:gridCol w="1048407"/>
                <a:gridCol w="1048406"/>
              </a:tblGrid>
              <a:tr h="241820"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Направление расходов 		  </a:t>
                      </a: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2023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2024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05" marB="45705"/>
                </a:tc>
              </a:tr>
              <a:tr h="503107">
                <a:tc>
                  <a:txBody>
                    <a:bodyPr/>
                    <a:lstStyle/>
                    <a:p>
                      <a:r>
                        <a:rPr lang="ru-RU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КУЛЬТУРА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12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финансовое обеспечение  муниципальных  учреждений района (Дома культуры, библиотеки)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42365,0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36695,7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36695,7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5" marB="45705"/>
                </a:tc>
              </a:tr>
              <a:tr h="395888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Дополнительное образование детей (Детская школа искусств)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8034,6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7745,2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7745,2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5" marB="45705"/>
                </a:tc>
              </a:tr>
              <a:tr h="790610">
                <a:tc>
                  <a:txBody>
                    <a:bodyPr/>
                    <a:lstStyle/>
                    <a:p>
                      <a:r>
                        <a:rPr lang="ru-RU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ДРУГИЕ ВОПРОСЫ В ОБЛАСТИ КУЛЬТУРЫ, КИНЕМАТОГРАФИИ 	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12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финансовое обеспечение сектора организационной, методической работы и взаимодействия с муниципальными учреждениями культуры района и отдела бухгалтерского учета Управления культуры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endParaRPr lang="ru-RU" sz="1200" b="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9029,3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6655,9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6655,9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5" marB="45705"/>
                </a:tc>
              </a:tr>
              <a:tr h="279446">
                <a:tc>
                  <a:txBody>
                    <a:bodyPr/>
                    <a:lstStyle/>
                    <a:p>
                      <a:pPr algn="r">
                        <a:buFont typeface="Wingdings" pitchFamily="2" charset="2"/>
                        <a:buNone/>
                      </a:pP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ВСЕГО</a:t>
                      </a: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59419,9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51096,8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51096,8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5" marB="45705"/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278200" y="207035"/>
            <a:ext cx="7207250" cy="64633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РАСХОДЫ НА 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КУЛЬТУРУ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763000" cy="3810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alt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alt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  <a:r>
              <a:rPr lang="ru-RU" alt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alt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ru-RU" altLang="ru-RU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17825501"/>
              </p:ext>
            </p:extLst>
          </p:nvPr>
        </p:nvGraphicFramePr>
        <p:xfrm>
          <a:off x="409576" y="1278701"/>
          <a:ext cx="8450578" cy="179823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454465"/>
                <a:gridCol w="998705"/>
                <a:gridCol w="998705"/>
                <a:gridCol w="998703"/>
              </a:tblGrid>
              <a:tr h="243365"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Направление расходов 		  </a:t>
                      </a: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2023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2024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05" marB="45705"/>
                </a:tc>
              </a:tr>
              <a:tr h="924855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МАССОВЫЙ СПОРТ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14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финансовое обеспечение деятельности Дома спорта «</a:t>
                      </a:r>
                      <a:r>
                        <a:rPr lang="ru-RU" sz="14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Баяр</a:t>
                      </a:r>
                      <a:r>
                        <a:rPr lang="ru-RU" sz="14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 и ДЮСШ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14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проведение мероприятий по физической культуре и спорту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endParaRPr lang="ru-RU" sz="14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13243,0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8221,5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8221,5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5" marB="45705"/>
                </a:tc>
              </a:tr>
              <a:tr h="267704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13243,0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8221,5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8221,5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5" marB="45705"/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514350" y="201507"/>
            <a:ext cx="8001000" cy="95410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РАСХОДЫ 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на физическую 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культуру </a:t>
            </a:r>
            <a:endParaRPr lang="ru-RU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1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  <a:p>
            <a:pPr algn="ctr" eaLnBrk="1" hangingPunct="1">
              <a:defRPr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и 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спорт</a:t>
            </a:r>
          </a:p>
        </p:txBody>
      </p:sp>
      <p:pic>
        <p:nvPicPr>
          <p:cNvPr id="10" name="Рисунок 9" descr="здание дома спорт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8378" y="3132963"/>
            <a:ext cx="5961557" cy="354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396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763000" cy="381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smtClean="0"/>
              <a:t/>
            </a:r>
            <a:br>
              <a:rPr lang="ru-RU" sz="2000" smtClean="0"/>
            </a:br>
            <a:r>
              <a:rPr lang="ru-RU" sz="2000" b="1" smtClean="0"/>
              <a:t>  </a:t>
            </a:r>
            <a:r>
              <a:rPr lang="ru-RU" sz="2000" smtClean="0"/>
              <a:t/>
            </a:r>
            <a:br>
              <a:rPr lang="ru-RU" sz="2000" smtClean="0"/>
            </a:br>
            <a:endParaRPr lang="ru-RU" sz="2000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2400" y="1206796"/>
          <a:ext cx="8839200" cy="513041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638801"/>
                <a:gridCol w="1066800"/>
                <a:gridCol w="1066800"/>
                <a:gridCol w="1066799"/>
              </a:tblGrid>
              <a:tr h="227575"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baseline="0" dirty="0" smtClean="0"/>
                        <a:t>Направление расходов 		  </a:t>
                      </a:r>
                      <a:endParaRPr lang="ru-RU" sz="1200" b="1" kern="1200" baseline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2022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2023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2024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36185">
                <a:tc>
                  <a:txBody>
                    <a:bodyPr/>
                    <a:lstStyle/>
                    <a:p>
                      <a:r>
                        <a:rPr lang="ru-RU" sz="1200" b="1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ПЕНСИОННОЕ ОБЕСПЕЧЕНИЕ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12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ежемесячная доплата к трудовой пенсии по старости (инвалидности) лицам, замещающим должности муниципальной службы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3221,2</a:t>
                      </a:r>
                      <a:endParaRPr lang="ru-RU" sz="14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3221,2</a:t>
                      </a:r>
                      <a:endParaRPr lang="ru-RU" sz="14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3221,2</a:t>
                      </a:r>
                      <a:endParaRPr lang="ru-RU" sz="14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ru-RU" sz="1200" b="1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СОЦИАЛЬНОЕ ОБЕСПЕЧЕНИЕ НАСЕЛЕНИЯ 	</a:t>
                      </a:r>
                    </a:p>
                    <a:p>
                      <a:pPr algn="l" fontAlgn="b">
                        <a:buFont typeface="Wingdings" pitchFamily="2" charset="2"/>
                        <a:buChar char="Ø"/>
                      </a:pPr>
                      <a:r>
                        <a:rPr lang="ru-RU" sz="12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МЦП "Поддержка ветеранского движения"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360,0</a:t>
                      </a:r>
                      <a:endParaRPr lang="ru-RU" sz="14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360,0</a:t>
                      </a:r>
                      <a:endParaRPr lang="ru-RU" sz="14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360,0</a:t>
                      </a:r>
                      <a:endParaRPr lang="ru-RU" sz="14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213732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ru-RU" sz="1200" b="1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ОХРАНА СЕМЬИ И ДЕТСТВА</a:t>
                      </a: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r>
                        <a:rPr lang="ru-RU" sz="12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На воспитание и обучение детей-инвалидов в муниципальных дошкольных образовательных учреждениях</a:t>
                      </a: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r>
                        <a:rPr lang="ru-RU" sz="12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Компенсация части родительской платы за содержание ребенка в государственных и муниципальных образовательных учреждениях, реализующих основную общеобразовательную программу</a:t>
                      </a: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r>
                        <a:rPr lang="ru-RU" sz="12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Назначение и выплата ежемесячных денежных средств на содержание детей-сирот и детей, оставшихся без попечения родителей, в приемных семьях </a:t>
                      </a: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Назначение и выплату вознаграждения приемным родителям</a:t>
                      </a: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Назначение и выплата ежемесячных денежных средств на содержание детей-сирот и детей, оставшихся без попечения родителей, в семьях опекунов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18933,0</a:t>
                      </a: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396,6</a:t>
                      </a:r>
                    </a:p>
                    <a:p>
                      <a:pPr algn="ctr"/>
                      <a:endParaRPr lang="ru-RU" sz="1200" b="0" dirty="0" smtClean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4121,5</a:t>
                      </a:r>
                    </a:p>
                    <a:p>
                      <a:pPr algn="ctr"/>
                      <a:endParaRPr lang="ru-RU" sz="1200" b="0" dirty="0" smtClean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ru-RU" sz="1200" b="0" dirty="0" smtClean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7158,2</a:t>
                      </a:r>
                    </a:p>
                    <a:p>
                      <a:pPr algn="ctr"/>
                      <a:endParaRPr lang="ru-RU" sz="1200" b="0" dirty="0" smtClean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3759,3</a:t>
                      </a: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3497,4</a:t>
                      </a:r>
                      <a:endParaRPr lang="ru-RU" sz="1200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18933,0</a:t>
                      </a: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396,6</a:t>
                      </a:r>
                    </a:p>
                    <a:p>
                      <a:pPr algn="ctr"/>
                      <a:endParaRPr lang="ru-RU" sz="1200" b="0" dirty="0" smtClean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4121,5</a:t>
                      </a:r>
                    </a:p>
                    <a:p>
                      <a:pPr algn="ctr"/>
                      <a:endParaRPr lang="ru-RU" sz="1200" b="0" dirty="0" smtClean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ru-RU" sz="1200" b="0" dirty="0" smtClean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7158,2</a:t>
                      </a:r>
                    </a:p>
                    <a:p>
                      <a:pPr algn="ctr"/>
                      <a:endParaRPr lang="ru-RU" sz="1200" b="0" dirty="0" smtClean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3759,3</a:t>
                      </a: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3497,4</a:t>
                      </a:r>
                    </a:p>
                    <a:p>
                      <a:pPr algn="ctr"/>
                      <a:endParaRPr lang="ru-RU" sz="1200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18933,0</a:t>
                      </a: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396,6</a:t>
                      </a:r>
                    </a:p>
                    <a:p>
                      <a:pPr algn="ctr"/>
                      <a:endParaRPr lang="ru-RU" sz="1200" b="0" dirty="0" smtClean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4121,5</a:t>
                      </a:r>
                    </a:p>
                    <a:p>
                      <a:pPr algn="ctr"/>
                      <a:endParaRPr lang="ru-RU" sz="1200" b="0" dirty="0" smtClean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ru-RU" sz="1200" b="0" dirty="0" smtClean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7158,2</a:t>
                      </a:r>
                    </a:p>
                    <a:p>
                      <a:pPr algn="ctr"/>
                      <a:endParaRPr lang="ru-RU" sz="1200" b="0" dirty="0" smtClean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3759,3</a:t>
                      </a: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3497,4</a:t>
                      </a:r>
                    </a:p>
                    <a:p>
                      <a:pPr algn="ctr"/>
                      <a:endParaRPr lang="ru-RU" sz="1200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213732">
                <a:tc>
                  <a:txBody>
                    <a:bodyPr/>
                    <a:lstStyle/>
                    <a:p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ТРАНСПОРТ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Предоставление субсидии на возмещение части затрат   перевозчикам,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осуществляющих работы, связанные с осуществлением регулярных перевозок пассажиров по регулярным тарифам по муниципальным маршрутам на территории муниципального района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522,5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522,5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522,5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88" marB="45688"/>
                </a:tc>
              </a:tr>
              <a:tr h="278147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effectLst/>
                        </a:rPr>
                        <a:t>ВСЕГО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23036,7</a:t>
                      </a:r>
                      <a:endParaRPr lang="ru-RU" sz="14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23036,7</a:t>
                      </a:r>
                      <a:endParaRPr lang="ru-RU" sz="14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23036,7</a:t>
                      </a:r>
                      <a:endParaRPr lang="ru-RU" sz="14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974429" y="244549"/>
            <a:ext cx="7362825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РАСХОДЫ НА СОЦИАЛЬНУЮ ПОЛИТИКУ</a:t>
            </a:r>
          </a:p>
        </p:txBody>
      </p:sp>
      <p:sp>
        <p:nvSpPr>
          <p:cNvPr id="24617" name="Прямоугольник 12"/>
          <p:cNvSpPr>
            <a:spLocks noChangeArrowheads="1"/>
          </p:cNvSpPr>
          <p:nvPr/>
        </p:nvSpPr>
        <p:spPr bwMode="auto">
          <a:xfrm>
            <a:off x="838200" y="609600"/>
            <a:ext cx="8077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  <a:p>
            <a:endParaRPr lang="ru-RU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42" name="Picture 6" descr="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</p:pic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763000" cy="3810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0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altLang="ru-RU" sz="200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altLang="ru-RU" sz="20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  <a:r>
              <a:rPr lang="ru-RU" altLang="ru-RU" sz="20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altLang="ru-RU" sz="200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ru-RU" altLang="ru-RU" sz="200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3252" name="Прямоугольник 12"/>
          <p:cNvSpPr>
            <a:spLocks noChangeArrowheads="1"/>
          </p:cNvSpPr>
          <p:nvPr/>
        </p:nvSpPr>
        <p:spPr bwMode="auto">
          <a:xfrm>
            <a:off x="1447800" y="2514600"/>
            <a:ext cx="8077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200">
              <a:latin typeface="Arial" panose="020B0604020202020204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01367706"/>
              </p:ext>
            </p:extLst>
          </p:nvPr>
        </p:nvGraphicFramePr>
        <p:xfrm>
          <a:off x="395683" y="2090244"/>
          <a:ext cx="8382001" cy="25915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2582"/>
                <a:gridCol w="1296189"/>
                <a:gridCol w="1175809"/>
                <a:gridCol w="1097421"/>
              </a:tblGrid>
              <a:tr h="28815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вида МБТ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2023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2024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solidFill>
                      <a:srgbClr val="92D050"/>
                    </a:solidFill>
                  </a:tcPr>
                </a:tc>
              </a:tr>
              <a:tr h="3052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Выравнивание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бюджетной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обеспеченности из бюджета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района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52195,7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35717,9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26679,6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/>
                </a:tc>
              </a:tr>
              <a:tr h="3921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Субвенции на осуществлении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гос.полномочия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по расчету и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предоставлению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дотаций поселениям на выравнивание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3709,0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3709,0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3709,0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/>
                </a:tc>
              </a:tr>
              <a:tr h="3052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Соглашение по передачи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полномочий поселениям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3479,9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3665,5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3665,5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/>
                </a:tc>
              </a:tr>
              <a:tr h="7059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Выравнивание бюджетной обеспеченности поселений из районного фонда финансовой поддержки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12324,5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/>
                </a:tc>
              </a:tr>
              <a:tr h="471691">
                <a:tc>
                  <a:txBody>
                    <a:bodyPr/>
                    <a:lstStyle/>
                    <a:p>
                      <a:pPr algn="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ВСЕГО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71709,1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43082,7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34062,4</a:t>
                      </a:r>
                    </a:p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956263" y="361507"/>
            <a:ext cx="7278595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3200" b="1" dirty="0">
                <a:ln w="22225">
                  <a:solidFill>
                    <a:schemeClr val="accent2"/>
                  </a:solidFill>
                  <a:prstDash val="solid"/>
                </a:ln>
                <a:latin typeface="Arial" charset="0"/>
              </a:rPr>
              <a:t>РАСХОДЫ НА ПРЕДОСТАВЛЕНИЕ </a:t>
            </a:r>
          </a:p>
          <a:p>
            <a:pPr algn="ctr" eaLnBrk="1" hangingPunct="1">
              <a:defRPr/>
            </a:pPr>
            <a:r>
              <a:rPr lang="ru-RU" sz="3200" b="1" dirty="0">
                <a:ln w="22225">
                  <a:solidFill>
                    <a:schemeClr val="accent2"/>
                  </a:solidFill>
                  <a:prstDash val="solid"/>
                </a:ln>
                <a:latin typeface="Arial" charset="0"/>
              </a:rPr>
              <a:t>МЕЖБЮДЖЕТНЫХ ТРАНСФЕРТОВ</a:t>
            </a:r>
            <a:endParaRPr lang="ru-RU" sz="3200" b="1" dirty="0">
              <a:ln w="22225">
                <a:solidFill>
                  <a:schemeClr val="accent2"/>
                </a:solidFill>
                <a:prstDash val="solid"/>
              </a:ln>
            </a:endParaRPr>
          </a:p>
        </p:txBody>
      </p:sp>
      <p:sp>
        <p:nvSpPr>
          <p:cNvPr id="91138" name="AutoShape 2" descr="Перевода Денег — стоковые фотографии и другие картинки Денежный поток -  iStock"/>
          <p:cNvSpPr>
            <a:spLocks noChangeAspect="1" noChangeArrowheads="1"/>
          </p:cNvSpPr>
          <p:nvPr/>
        </p:nvSpPr>
        <p:spPr bwMode="auto">
          <a:xfrm>
            <a:off x="155575" y="-808038"/>
            <a:ext cx="2705100" cy="16954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1140" name="AutoShape 4" descr="Перевода Денег — стоковые фотографии и другие картинки Денежный поток -  iStock"/>
          <p:cNvSpPr>
            <a:spLocks noChangeAspect="1" noChangeArrowheads="1"/>
          </p:cNvSpPr>
          <p:nvPr/>
        </p:nvSpPr>
        <p:spPr bwMode="auto">
          <a:xfrm>
            <a:off x="155575" y="-808038"/>
            <a:ext cx="2705100" cy="16954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68626"/>
            <a:ext cx="87849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Наименование муниципальных целевых программ, включённых в бюджет муниципального района «Могойтуйский район» на 2022 год» в тыс. рублях</a:t>
            </a:r>
            <a:endParaRPr lang="ru-RU" sz="1600" b="1" dirty="0">
              <a:solidFill>
                <a:schemeClr val="tx1">
                  <a:lumMod val="85000"/>
                  <a:lumOff val="1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00355711"/>
              </p:ext>
            </p:extLst>
          </p:nvPr>
        </p:nvGraphicFramePr>
        <p:xfrm>
          <a:off x="329608" y="932724"/>
          <a:ext cx="8646955" cy="5721303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350876"/>
                <a:gridCol w="891697"/>
                <a:gridCol w="6668313"/>
                <a:gridCol w="736069"/>
              </a:tblGrid>
              <a:tr h="58376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№</a:t>
                      </a:r>
                      <a:endParaRPr lang="ru-RU" sz="16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Подраздел</a:t>
                      </a:r>
                      <a:endParaRPr lang="ru-RU" sz="16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 муниципальных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целевых программ</a:t>
                      </a:r>
                      <a:endParaRPr lang="ru-RU" sz="16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Сумма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T="60960" marB="60960" anchor="ctr"/>
                </a:tc>
              </a:tr>
              <a:tr h="7588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/>
                        </a:rPr>
                        <a:t>0113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/>
                        </a:rPr>
                        <a:t>МЦП "Развитие территориального общественного самоуправления на территории муниципального района "Могойтуйский район" на 2020-2022 годы"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latin typeface="Times New Roman"/>
                        </a:rPr>
                        <a:t>250,0</a:t>
                      </a:r>
                    </a:p>
                  </a:txBody>
                  <a:tcPr marL="9525" marR="9525" marT="9525" marB="0" anchor="b"/>
                </a:tc>
              </a:tr>
              <a:tr h="7503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0113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/>
                        </a:rPr>
                        <a:t>МЦП "Поддержка ветеранов и ветеранского движения в муниципальном районе "Могойтуйский район" на 2020-2022 годы"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latin typeface="Times New Roman"/>
                        </a:rPr>
                        <a:t>360,0</a:t>
                      </a:r>
                    </a:p>
                  </a:txBody>
                  <a:tcPr marL="9525" marR="9525" marT="9525" marB="0" anchor="b"/>
                </a:tc>
              </a:tr>
              <a:tr h="5837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0113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/>
                        </a:rPr>
                        <a:t>МЦП "Неотложные меры борьбы с туберкулезом в муниципальном районе "Могойтуйский район" на 2022-2026 годы"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30,0</a:t>
                      </a:r>
                    </a:p>
                  </a:txBody>
                  <a:tcPr marL="9525" marR="9525" marT="9525" marB="0" anchor="b"/>
                </a:tc>
              </a:tr>
              <a:tr h="12015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0113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/>
                        </a:rPr>
                        <a:t>МЦП "Развитие местной общественной организации инвалидов мр "Могойтуйский район" Забайкальской региональной организации общероссийской общественной организации "Всероссийское общество инвалидов" на 2022-2024г"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b"/>
                </a:tc>
              </a:tr>
              <a:tr h="5837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0314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/>
                        </a:rPr>
                        <a:t>МЦП " Безопасность дорожного движения в муниципальном районе "Могойтуйский район" на 2021-2023 годы"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latin typeface="Times New Roman"/>
                        </a:rPr>
                        <a:t>50,0</a:t>
                      </a:r>
                    </a:p>
                  </a:txBody>
                  <a:tcPr marL="9525" marR="9525" marT="9525" marB="0" anchor="b"/>
                </a:tc>
              </a:tr>
              <a:tr h="5837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0314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/>
                        </a:rPr>
                        <a:t>МЦП "Профилактика правонарушений и преступлений на территории "Могойтуйского района" на 2021-2023 годы"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latin typeface="Times New Roman"/>
                        </a:rPr>
                        <a:t>25,0</a:t>
                      </a:r>
                    </a:p>
                  </a:txBody>
                  <a:tcPr marL="9525" marR="9525" marT="9525" marB="0" anchor="b"/>
                </a:tc>
              </a:tr>
              <a:tr h="5837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0310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/>
                        </a:rPr>
                        <a:t>МЦП "Обеспечение пожарной безопасности и безопасности людей на водных обьектах на территории муниципального района "Могойтуйский район" на 2021-2023 годы"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latin typeface="Times New Roman"/>
                        </a:rPr>
                        <a:t>50,0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6048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7836281"/>
              </p:ext>
            </p:extLst>
          </p:nvPr>
        </p:nvGraphicFramePr>
        <p:xfrm>
          <a:off x="179512" y="246775"/>
          <a:ext cx="8827640" cy="655598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393397"/>
                <a:gridCol w="914468"/>
                <a:gridCol w="6617891"/>
                <a:gridCol w="901884"/>
              </a:tblGrid>
              <a:tr h="60832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№</a:t>
                      </a:r>
                      <a:endParaRPr lang="ru-RU" sz="16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Подраздел</a:t>
                      </a:r>
                      <a:endParaRPr lang="ru-RU" sz="16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 муниципальных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целевых программ</a:t>
                      </a:r>
                      <a:endParaRPr lang="ru-RU" sz="16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Сумма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T="60960" marB="60960" anchor="ctr"/>
                </a:tc>
              </a:tr>
              <a:tr h="6096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/>
                        </a:rPr>
                        <a:t>0405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/>
                        </a:rPr>
                        <a:t>МЦП "Поддержка и развитие агропромышленного комплекса муниципального района "Могойтуйский район" (2021-2025 годы)"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latin typeface="Times New Roman"/>
                        </a:rPr>
                        <a:t>50,0</a:t>
                      </a:r>
                    </a:p>
                  </a:txBody>
                  <a:tcPr marL="9525" marR="9525" marT="9525" marB="0" anchor="b"/>
                </a:tc>
              </a:tr>
              <a:tr h="6096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/>
                        </a:rPr>
                        <a:t>0412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/>
                        </a:rPr>
                        <a:t>МЦП "Поддержка и развитие малого предпринимательствав муниципальном районе "Могойтуйский район" на 2020-2022 годы"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latin typeface="Times New Roman"/>
                        </a:rPr>
                        <a:t>50,0</a:t>
                      </a:r>
                    </a:p>
                  </a:txBody>
                  <a:tcPr marL="9525" marR="9525" marT="9525" marB="0" anchor="b"/>
                </a:tc>
              </a:tr>
              <a:tr h="6096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0113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/>
                        </a:rPr>
                        <a:t>МЦП "Развитие земельных отношений в муниципальном районе "Могойтуйский район"на 2021-2023 годы"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latin typeface="Times New Roman"/>
                        </a:rPr>
                        <a:t>50,0</a:t>
                      </a:r>
                    </a:p>
                  </a:txBody>
                  <a:tcPr marL="9525" marR="9525" marT="9525" marB="0" anchor="b"/>
                </a:tc>
              </a:tr>
              <a:tr h="6096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0505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 МЦП "Энергосбережениеи повышение энергетической эффективности в муниципальном районе "Могойтуйский район" на 2018-2024 годы"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latin typeface="Times New Roman"/>
                        </a:rPr>
                        <a:t>500,0</a:t>
                      </a:r>
                    </a:p>
                  </a:txBody>
                  <a:tcPr marL="9525" marR="9525" marT="9525" marB="0" anchor="b"/>
                </a:tc>
              </a:tr>
              <a:tr h="5533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0505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МЦП " Модернизация обьектов коммунальной инфраструктуры муниципального района "Могойтуйский район" на 2020-2023 годы"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latin typeface="Times New Roman"/>
                        </a:rPr>
                        <a:t>1000,00</a:t>
                      </a:r>
                    </a:p>
                  </a:txBody>
                  <a:tcPr marL="9525" marR="9525" marT="9525" marB="0" anchor="b"/>
                </a:tc>
              </a:tr>
              <a:tr h="6096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0401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МЦП "Организация общественных работ и временного  трудоустройства безработных граждан, испытывающих трудности в поиске подходящей работы в муниципальном районе "Могойтуйский район" в 2020-2022 годы"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latin typeface="Times New Roman"/>
                        </a:rPr>
                        <a:t>50,0</a:t>
                      </a:r>
                    </a:p>
                  </a:txBody>
                  <a:tcPr marL="9525" marR="9525" marT="9525" marB="0" anchor="b"/>
                </a:tc>
              </a:tr>
              <a:tr h="6096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0707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/>
                        </a:rPr>
                        <a:t>МЦП "Организация  отдыха, оздоровление и временной трудовой занятости детей и подростков в МР "Могойтуйский район" на 2020-2022 годы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latin typeface="Times New Roman"/>
                        </a:rPr>
                        <a:t>1200,0</a:t>
                      </a:r>
                    </a:p>
                  </a:txBody>
                  <a:tcPr marL="9525" marR="9525" marT="9525" marB="0" anchor="b"/>
                </a:tc>
              </a:tr>
              <a:tr h="6096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0707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МЦП "Развитие молодежной политики в муниципальном районе "Могойтуйский район" на 2022-2024 годы"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50,0</a:t>
                      </a:r>
                    </a:p>
                  </a:txBody>
                  <a:tcPr marL="9525" marR="9525" marT="9525" marB="0" anchor="b"/>
                </a:tc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Times New Roman"/>
                        </a:rPr>
                        <a:t> </a:t>
                      </a:r>
                      <a:r>
                        <a:rPr lang="ru-RU" sz="1400" b="0" i="0" u="none" strike="noStrike" dirty="0" smtClean="0">
                          <a:latin typeface="Times New Roman"/>
                        </a:rPr>
                        <a:t>16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1102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/>
                        </a:rPr>
                        <a:t>МЦП "Развитие физической культуры и спорта в муниципальном районе "Могойтуйский район" на 2020-2022 годы"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latin typeface="Times New Roman"/>
                        </a:rPr>
                        <a:t>800,0</a:t>
                      </a:r>
                    </a:p>
                  </a:txBody>
                  <a:tcPr marL="9525" marR="9525" marT="9525" marB="0" anchor="b"/>
                </a:tc>
              </a:tr>
              <a:tr h="365760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ВСЕГО: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dirty="0" smtClean="0">
                        <a:latin typeface="Times New Roman"/>
                      </a:endParaRPr>
                    </a:p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latin typeface="Times New Roman"/>
                        </a:rPr>
                        <a:t>4 615,0 тыс.рублей</a:t>
                      </a:r>
                    </a:p>
                    <a:p>
                      <a:pPr algn="l" fontAlgn="ctr"/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85063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308344" y="425303"/>
            <a:ext cx="853794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Уважаемые жители Могойтуйского района! </a:t>
            </a:r>
          </a:p>
          <a:p>
            <a:pPr algn="just"/>
            <a:r>
              <a:rPr lang="ru-RU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 </a:t>
            </a:r>
          </a:p>
          <a:p>
            <a:pPr algn="ctr">
              <a:lnSpc>
                <a:spcPct val="150000"/>
              </a:lnSpc>
            </a:pPr>
            <a:r>
              <a:rPr lang="ru-RU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    </a:t>
            </a:r>
            <a:r>
              <a:rPr lang="ru-RU" dirty="0" smtClean="0">
                <a:solidFill>
                  <a:srgbClr val="C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Мы надеемся, что представленная информация оказалась полезной и помогла составить достоверное мнение о формировании бюджета муниципального района «Могойтуйский район» на 2022 год и плановый период 2023-2024 годов. </a:t>
            </a:r>
            <a:endParaRPr lang="ru-RU" dirty="0">
              <a:solidFill>
                <a:srgbClr val="C00000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7" y="37754"/>
            <a:ext cx="8458200" cy="744537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понятия</a:t>
            </a:r>
            <a:endParaRPr lang="ru-RU" sz="1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98737" y="6589079"/>
            <a:ext cx="461962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5" name="圆角矩形 8"/>
          <p:cNvSpPr/>
          <p:nvPr/>
        </p:nvSpPr>
        <p:spPr>
          <a:xfrm>
            <a:off x="428596" y="857232"/>
            <a:ext cx="8501122" cy="5715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圆角矩形 9"/>
          <p:cNvSpPr/>
          <p:nvPr/>
        </p:nvSpPr>
        <p:spPr>
          <a:xfrm>
            <a:off x="428596" y="1500173"/>
            <a:ext cx="8501122" cy="50006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 - денежные средства поступающие в бюджет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圆角矩形 10"/>
          <p:cNvSpPr/>
          <p:nvPr/>
        </p:nvSpPr>
        <p:spPr>
          <a:xfrm>
            <a:off x="428596" y="2071677"/>
            <a:ext cx="8501122" cy="50006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- денежные средства, выплачиваемые из бюджета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圆角矩形 10"/>
          <p:cNvSpPr/>
          <p:nvPr/>
        </p:nvSpPr>
        <p:spPr>
          <a:xfrm>
            <a:off x="428596" y="3357563"/>
            <a:ext cx="8501122" cy="5715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- средства, предоставляемые одним бюджетом бюджетной системы другому бюджету бюджетной системы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圆角矩形 11"/>
          <p:cNvSpPr/>
          <p:nvPr/>
        </p:nvSpPr>
        <p:spPr>
          <a:xfrm>
            <a:off x="428596" y="2643183"/>
            <a:ext cx="8501122" cy="5715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Бюджетная система - совокупность федерального бюджета, бюджетов субъектов Российской Федерации, местных бюджетов и бюджетов государственных внебюджетных фондов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圆角矩形 10"/>
          <p:cNvSpPr/>
          <p:nvPr/>
        </p:nvSpPr>
        <p:spPr>
          <a:xfrm>
            <a:off x="428596" y="4071943"/>
            <a:ext cx="8501122" cy="5715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 - свод бюджетов бюджетной системы на соответствующей территории (без учета межбюджетных трансфертов между этими бюджетами)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428596" y="4714885"/>
            <a:ext cx="8501122" cy="3571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Дефицит бюджета - превышение расходов бюджета над его доходами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圆角矩形 10"/>
          <p:cNvSpPr/>
          <p:nvPr/>
        </p:nvSpPr>
        <p:spPr>
          <a:xfrm>
            <a:off x="428596" y="5143513"/>
            <a:ext cx="8501122" cy="4286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Профицит бюджета - превышение доходов бюджета над его расходами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圆角矩形 10"/>
          <p:cNvSpPr/>
          <p:nvPr/>
        </p:nvSpPr>
        <p:spPr>
          <a:xfrm>
            <a:off x="428596" y="5643579"/>
            <a:ext cx="8501122" cy="8572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Бюджетный процесс – регламентируемая законодательством деятельность органов исполнительной власти,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1716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2340" y="3731245"/>
            <a:ext cx="23615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организаций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8358" y="724623"/>
            <a:ext cx="16555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</a:t>
            </a:r>
          </a:p>
          <a:p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36550" y="1725010"/>
            <a:ext cx="42115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публично-правовых образований</a:t>
            </a:r>
          </a:p>
          <a:p>
            <a:endParaRPr lang="ru-RU" sz="16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4074160" y="4236077"/>
            <a:ext cx="837144" cy="6610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850879" y="4239164"/>
            <a:ext cx="0" cy="635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454538" y="4200196"/>
            <a:ext cx="1145142" cy="6969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2773962" y="4897121"/>
            <a:ext cx="1942297" cy="15949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(федеральный бюджет, бюджеты государственных внебюджетных фондов РФ)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821830" y="4901623"/>
            <a:ext cx="2058098" cy="159492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убъектов Российской Федерации</a:t>
            </a:r>
          </a:p>
          <a:p>
            <a:pPr algn="ctr"/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(региональные бюджеты, бюджеты территориальных фондов обязательного медицинского страхования)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012068" y="4897159"/>
            <a:ext cx="2051720" cy="15949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образований</a:t>
            </a:r>
          </a:p>
          <a:p>
            <a:pPr algn="ctr"/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(местные бюджеты муниципальных районов, городских округов, городских и сельских поселений)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0632" y="2676397"/>
            <a:ext cx="3346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Доходы: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заработная плата, премии и т.п. </a:t>
            </a: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Расходы: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коммунальных услуг, расходы 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питание, транспорт и т.п.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0997" y="5770133"/>
            <a:ext cx="2817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Доходы: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выручка от реализации и т.п.</a:t>
            </a:r>
          </a:p>
          <a:p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Расходы: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выплата заработной платы рабочим, закупка материалов.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110631" y="-77422"/>
            <a:ext cx="8458200" cy="887412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– это план доходов и расходов на определенный период</a:t>
            </a:r>
            <a:endParaRPr lang="ru-RU" sz="1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82038" y="6547346"/>
            <a:ext cx="461962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22" name="Объект 5"/>
          <p:cNvSpPr>
            <a:spLocks noGrp="1"/>
          </p:cNvSpPr>
          <p:nvPr>
            <p:ph sz="quarter" idx="1"/>
          </p:nvPr>
        </p:nvSpPr>
        <p:spPr>
          <a:xfrm>
            <a:off x="4033680" y="874713"/>
            <a:ext cx="3796958" cy="65278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1600" b="1" cap="all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Какие бывают бюджеты?</a:t>
            </a:r>
            <a:endParaRPr lang="ru-RU" sz="1600" b="1" cap="all" dirty="0">
              <a:ln w="0"/>
              <a:solidFill>
                <a:schemeClr val="accent6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8366" y="4145381"/>
            <a:ext cx="2209492" cy="15124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31920" y="2108836"/>
            <a:ext cx="3789680" cy="2091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8" name="Picture 4" descr="https://avatars.mds.yandex.net/get-pdb/1245924/b6f947be-f755-4585-88fb-2960e005a5bc/s1200?webp=fals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340" y="1135662"/>
            <a:ext cx="2285518" cy="15407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81786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6065" y="0"/>
            <a:ext cx="8610600" cy="1881963"/>
          </a:xfrm>
          <a:effectLst>
            <a:outerShdw dist="17961" dir="2700000" algn="ctr" rotWithShape="0">
              <a:schemeClr val="bg2"/>
            </a:outerShdw>
          </a:effectLst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800" dirty="0" smtClean="0">
                <a:solidFill>
                  <a:srgbClr val="0070C0"/>
                </a:solidFill>
              </a:rPr>
              <a:t>Бюджет  состоит из трех основных частей – доходов,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smtClean="0">
                <a:solidFill>
                  <a:srgbClr val="0070C0"/>
                </a:solidFill>
              </a:rPr>
              <a:t>расходов и источников финансирования дефицита бюджета</a:t>
            </a:r>
            <a:endParaRPr lang="en-US" sz="2800" dirty="0" smtClean="0">
              <a:solidFill>
                <a:srgbClr val="0070C0"/>
              </a:solidFill>
            </a:endParaRPr>
          </a:p>
        </p:txBody>
      </p:sp>
      <p:pic>
        <p:nvPicPr>
          <p:cNvPr id="8195" name="Picture 2" descr="C:\Users\Kadyseva\Pictures\клипарт\денежки\рубль-валюта-путин-всех-переиграл-весело-весело-встретим-новый-год-1538045.jp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685"/>
          <a:stretch>
            <a:fillRect/>
          </a:stretch>
        </p:blipFill>
        <p:spPr bwMode="auto">
          <a:xfrm>
            <a:off x="0" y="2438400"/>
            <a:ext cx="3810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Box 4"/>
          <p:cNvSpPr txBox="1">
            <a:spLocks noChangeArrowheads="1"/>
          </p:cNvSpPr>
          <p:nvPr/>
        </p:nvSpPr>
        <p:spPr bwMode="auto">
          <a:xfrm>
            <a:off x="1524000" y="4343400"/>
            <a:ext cx="16065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БЮДЖЕТ</a:t>
            </a:r>
          </a:p>
        </p:txBody>
      </p:sp>
      <p:sp>
        <p:nvSpPr>
          <p:cNvPr id="7" name="Овал 6"/>
          <p:cNvSpPr/>
          <p:nvPr/>
        </p:nvSpPr>
        <p:spPr bwMode="auto">
          <a:xfrm>
            <a:off x="3505200" y="2590800"/>
            <a:ext cx="2286000" cy="1600200"/>
          </a:xfrm>
          <a:prstGeom prst="ellips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  <a:latin typeface="Arial" charset="0"/>
              </a:rPr>
              <a:t>ДОХОДЫ</a:t>
            </a:r>
          </a:p>
        </p:txBody>
      </p:sp>
      <p:sp>
        <p:nvSpPr>
          <p:cNvPr id="8" name="Плюс 7"/>
          <p:cNvSpPr/>
          <p:nvPr/>
        </p:nvSpPr>
        <p:spPr bwMode="auto">
          <a:xfrm>
            <a:off x="5867400" y="2895600"/>
            <a:ext cx="914400" cy="914400"/>
          </a:xfrm>
          <a:prstGeom prst="mathPlus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" name="Овал 8"/>
          <p:cNvSpPr/>
          <p:nvPr/>
        </p:nvSpPr>
        <p:spPr bwMode="auto">
          <a:xfrm>
            <a:off x="6781800" y="2895600"/>
            <a:ext cx="2057400" cy="1143000"/>
          </a:xfrm>
          <a:prstGeom prst="ellips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 dirty="0">
                <a:solidFill>
                  <a:schemeClr val="bg1"/>
                </a:solidFill>
                <a:latin typeface="Arial" charset="0"/>
              </a:rPr>
              <a:t>Источники </a:t>
            </a:r>
          </a:p>
          <a:p>
            <a:pPr>
              <a:defRPr/>
            </a:pPr>
            <a:r>
              <a:rPr lang="ru-RU" sz="1400" b="1" dirty="0">
                <a:solidFill>
                  <a:schemeClr val="bg1"/>
                </a:solidFill>
                <a:latin typeface="Arial" charset="0"/>
              </a:rPr>
              <a:t>Финансирования</a:t>
            </a:r>
          </a:p>
          <a:p>
            <a:pPr>
              <a:defRPr/>
            </a:pPr>
            <a:r>
              <a:rPr lang="ru-RU" sz="1400" b="1" dirty="0">
                <a:solidFill>
                  <a:schemeClr val="bg1"/>
                </a:solidFill>
                <a:latin typeface="Arial" charset="0"/>
              </a:rPr>
              <a:t>дефицита бюджета </a:t>
            </a:r>
          </a:p>
        </p:txBody>
      </p:sp>
      <p:sp>
        <p:nvSpPr>
          <p:cNvPr id="11" name="Правая фигурная скобка 10"/>
          <p:cNvSpPr/>
          <p:nvPr/>
        </p:nvSpPr>
        <p:spPr bwMode="auto">
          <a:xfrm rot="5400000">
            <a:off x="6286500" y="2324100"/>
            <a:ext cx="381000" cy="4419600"/>
          </a:xfrm>
          <a:prstGeom prst="rightBrace">
            <a:avLst/>
          </a:prstGeom>
          <a:solidFill>
            <a:schemeClr val="tx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2" name="Равно 11"/>
          <p:cNvSpPr/>
          <p:nvPr/>
        </p:nvSpPr>
        <p:spPr bwMode="auto">
          <a:xfrm rot="5400000">
            <a:off x="6229350" y="4667250"/>
            <a:ext cx="495300" cy="609600"/>
          </a:xfrm>
          <a:prstGeom prst="mathEqual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 bwMode="auto">
          <a:xfrm>
            <a:off x="5029200" y="5257800"/>
            <a:ext cx="2895600" cy="1600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3200" b="1" dirty="0">
                <a:solidFill>
                  <a:schemeClr val="tx1"/>
                </a:solidFill>
                <a:latin typeface="Arial" charset="0"/>
              </a:rPr>
              <a:t>РАСХОДЫ</a:t>
            </a:r>
          </a:p>
        </p:txBody>
      </p:sp>
      <p:cxnSp>
        <p:nvCxnSpPr>
          <p:cNvPr id="15" name="Прямая со стрелкой 14"/>
          <p:cNvCxnSpPr/>
          <p:nvPr/>
        </p:nvCxnSpPr>
        <p:spPr bwMode="auto">
          <a:xfrm flipH="1" flipV="1">
            <a:off x="3200400" y="5181600"/>
            <a:ext cx="1905000" cy="5334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0" idx="2"/>
          </p:cNvCxnSpPr>
          <p:nvPr/>
        </p:nvCxnSpPr>
        <p:spPr bwMode="auto">
          <a:xfrm flipH="1">
            <a:off x="2895600" y="3390900"/>
            <a:ext cx="609600" cy="3429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Соединительная линия уступом 29"/>
          <p:cNvCxnSpPr/>
          <p:nvPr/>
        </p:nvCxnSpPr>
        <p:spPr bwMode="auto">
          <a:xfrm rot="10800000" flipV="1">
            <a:off x="3276600" y="4038600"/>
            <a:ext cx="4495800" cy="228600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01479" y="188640"/>
            <a:ext cx="6847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Механизм участия гражданина в бюджетном процессе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3" name="Пятиугольник 2"/>
          <p:cNvSpPr/>
          <p:nvPr/>
        </p:nvSpPr>
        <p:spPr>
          <a:xfrm>
            <a:off x="179512" y="5805264"/>
            <a:ext cx="6408712" cy="792088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cs typeface="Times New Roman" panose="02020603050405020304" pitchFamily="18" charset="0"/>
              </a:rPr>
              <a:t>Ознакомиться с ФЗ № 131 от 06.10.2003 в ред. 30.12.2021 «Об общих принципах организации местного самоуправления в РФ» и с Бюджетным Кодексом РФ</a:t>
            </a:r>
            <a:endParaRPr lang="ru-RU" sz="1600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804248" y="5805264"/>
            <a:ext cx="2088232" cy="792088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Проявить активность</a:t>
            </a:r>
            <a:endParaRPr lang="ru-RU" dirty="0">
              <a:solidFill>
                <a:schemeClr val="bg2">
                  <a:lumMod val="2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179512" y="4797152"/>
            <a:ext cx="6480720" cy="936104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Администрация района готовит проект бюджета, который подлежит официальному опубликованию на сайте администрации и обсуждению на публичных слушаниях</a:t>
            </a:r>
            <a:endParaRPr lang="ru-RU" dirty="0">
              <a:solidFill>
                <a:schemeClr val="bg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804248" y="4797152"/>
            <a:ext cx="2088232" cy="100811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Ознакомиться с проектом бюджета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179512" y="3645024"/>
            <a:ext cx="6696744" cy="1080120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Подготовить свои обоснованные предложения (изменения) в проект. Выступить в качестве активного участника, защищающего свои интересы). Каждый житель вправе высказать свое мнение, представить материалы, письменные предложения и замечания для включения их в протокол публичных слушаний.</a:t>
            </a:r>
            <a:endParaRPr lang="ru-RU" sz="1600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948264" y="3645024"/>
            <a:ext cx="1944216" cy="115212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Изложить свои предложения</a:t>
            </a:r>
            <a:endParaRPr lang="ru-RU" dirty="0">
              <a:solidFill>
                <a:schemeClr val="bg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179512" y="1988840"/>
            <a:ext cx="6840760" cy="1584176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rgbClr val="00B050"/>
                </a:solidFill>
                <a:latin typeface="Monotype Corsiva" pitchFamily="66" charset="0"/>
              </a:rPr>
              <a:t>Публичные слушания проводятся в целях:</a:t>
            </a:r>
          </a:p>
          <a:p>
            <a:pPr algn="just"/>
            <a:r>
              <a:rPr lang="ru-RU" sz="1600" dirty="0" smtClean="0">
                <a:solidFill>
                  <a:srgbClr val="00B050"/>
                </a:solidFill>
                <a:latin typeface="Monotype Corsiva" pitchFamily="66" charset="0"/>
              </a:rPr>
              <a:t>1) обеспечения участия жителей района в обсуждении проекта бюджета района;</a:t>
            </a:r>
          </a:p>
          <a:p>
            <a:pPr algn="just"/>
            <a:r>
              <a:rPr lang="ru-RU" sz="1600" dirty="0" smtClean="0">
                <a:solidFill>
                  <a:srgbClr val="00B050"/>
                </a:solidFill>
                <a:latin typeface="Monotype Corsiva" pitchFamily="66" charset="0"/>
              </a:rPr>
              <a:t>2) выявления мнения населения  и подготовки рекомендаций по итогам обсуждения населением проекта бюджета района;</a:t>
            </a:r>
          </a:p>
          <a:p>
            <a:pPr algn="just"/>
            <a:r>
              <a:rPr lang="ru-RU" sz="1600" dirty="0" smtClean="0">
                <a:solidFill>
                  <a:srgbClr val="00B050"/>
                </a:solidFill>
                <a:latin typeface="Monotype Corsiva" pitchFamily="66" charset="0"/>
              </a:rPr>
              <a:t>3) изучения и обобщения предложений и рекомендаций жителей района по проекту бюджета.</a:t>
            </a:r>
            <a:endParaRPr lang="ru-RU" sz="1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7092280" y="2276872"/>
            <a:ext cx="1656184" cy="1368152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Monotype Corsiva" pitchFamily="66" charset="0"/>
              </a:rPr>
              <a:t>Принять участие в публичных слушаниях</a:t>
            </a:r>
            <a:endParaRPr lang="ru-RU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11" name="Пятиугольник 10"/>
          <p:cNvSpPr/>
          <p:nvPr/>
        </p:nvSpPr>
        <p:spPr>
          <a:xfrm>
            <a:off x="179512" y="836712"/>
            <a:ext cx="6552728" cy="1080120"/>
          </a:xfrm>
          <a:prstGeom prst="homePlat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FFFFC9"/>
                </a:solidFill>
                <a:latin typeface="Monotype Corsiva" pitchFamily="66" charset="0"/>
              </a:rPr>
              <a:t>Заключение о результатах публичных слушаний с мотивированным обоснованием принятых решений публикуется (обнародуется) в средствах массовой информации и размещается на официальном сайте администрации района в информационно-телекоммуникационной сети «Интернет»</a:t>
            </a:r>
            <a:endParaRPr lang="ru-RU" sz="1600" dirty="0">
              <a:latin typeface="Monotype Corsiva" pitchFamily="66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732240" y="692696"/>
            <a:ext cx="2304256" cy="158417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  <a:latin typeface="Monotype Corsiva" pitchFamily="66" charset="0"/>
              </a:rPr>
              <a:t>Проконтролиро-вать</a:t>
            </a:r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  <a:t> решение Совета муниципального района</a:t>
            </a:r>
            <a:endParaRPr lang="ru-RU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3" name="Стрелка вверх 12"/>
          <p:cNvSpPr/>
          <p:nvPr/>
        </p:nvSpPr>
        <p:spPr>
          <a:xfrm>
            <a:off x="6876256" y="5589240"/>
            <a:ext cx="288032" cy="4320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верх 13"/>
          <p:cNvSpPr/>
          <p:nvPr/>
        </p:nvSpPr>
        <p:spPr>
          <a:xfrm>
            <a:off x="7236296" y="3429000"/>
            <a:ext cx="288032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верх 14"/>
          <p:cNvSpPr/>
          <p:nvPr/>
        </p:nvSpPr>
        <p:spPr>
          <a:xfrm>
            <a:off x="6948264" y="4509120"/>
            <a:ext cx="288032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верх 15"/>
          <p:cNvSpPr/>
          <p:nvPr/>
        </p:nvSpPr>
        <p:spPr>
          <a:xfrm>
            <a:off x="7236296" y="2132856"/>
            <a:ext cx="288032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Выгнутая вправо стрелка 19"/>
          <p:cNvSpPr/>
          <p:nvPr/>
        </p:nvSpPr>
        <p:spPr>
          <a:xfrm rot="10966732">
            <a:off x="51082" y="3217702"/>
            <a:ext cx="210648" cy="648072"/>
          </a:xfrm>
          <a:prstGeom prst="curvedLeftArrow">
            <a:avLst>
              <a:gd name="adj1" fmla="val 10524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Выгнутая вправо стрелка 21"/>
          <p:cNvSpPr/>
          <p:nvPr/>
        </p:nvSpPr>
        <p:spPr>
          <a:xfrm rot="10966732">
            <a:off x="51084" y="5449190"/>
            <a:ext cx="207155" cy="648072"/>
          </a:xfrm>
          <a:prstGeom prst="curvedLeftArrow">
            <a:avLst>
              <a:gd name="adj1" fmla="val 10524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Выгнутая вправо стрелка 23"/>
          <p:cNvSpPr/>
          <p:nvPr/>
        </p:nvSpPr>
        <p:spPr>
          <a:xfrm rot="10966732">
            <a:off x="51082" y="1705534"/>
            <a:ext cx="210647" cy="648072"/>
          </a:xfrm>
          <a:prstGeom prst="curvedLeftArrow">
            <a:avLst>
              <a:gd name="adj1" fmla="val 10524"/>
              <a:gd name="adj2" fmla="val 50000"/>
              <a:gd name="adj3" fmla="val 25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Выгнутая вправо стрелка 25"/>
          <p:cNvSpPr/>
          <p:nvPr/>
        </p:nvSpPr>
        <p:spPr>
          <a:xfrm rot="10966732">
            <a:off x="51082" y="4441837"/>
            <a:ext cx="210647" cy="648072"/>
          </a:xfrm>
          <a:prstGeom prst="curvedLeftArrow">
            <a:avLst>
              <a:gd name="adj1" fmla="val 10524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инус 3"/>
          <p:cNvSpPr/>
          <p:nvPr/>
        </p:nvSpPr>
        <p:spPr>
          <a:xfrm>
            <a:off x="1562136" y="2231142"/>
            <a:ext cx="570596" cy="377284"/>
          </a:xfrm>
          <a:prstGeom prst="mathMinus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77472" y="2225200"/>
            <a:ext cx="948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7607" y="2235117"/>
            <a:ext cx="1028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право с вырезом 8"/>
          <p:cNvSpPr/>
          <p:nvPr/>
        </p:nvSpPr>
        <p:spPr>
          <a:xfrm>
            <a:off x="4233154" y="1196345"/>
            <a:ext cx="1439560" cy="699027"/>
          </a:xfrm>
          <a:prstGeom prst="notched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3" name="Стрелка вправо с вырезом 12"/>
          <p:cNvSpPr/>
          <p:nvPr/>
        </p:nvSpPr>
        <p:spPr>
          <a:xfrm>
            <a:off x="4323187" y="2938630"/>
            <a:ext cx="1414227" cy="651183"/>
          </a:xfrm>
          <a:prstGeom prst="notched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31" name="Picture 7" descr="C:\Users\econ11\Desktop\Для презентации\14_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14" r="-1814"/>
          <a:stretch/>
        </p:blipFill>
        <p:spPr bwMode="auto">
          <a:xfrm>
            <a:off x="5850436" y="2596691"/>
            <a:ext cx="1187942" cy="1585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032" name="Picture 8" descr="C:\Users\econ11\Desktop\Для презентации\7263635-3d-small-people-saving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333" r="10349"/>
          <a:stretch/>
        </p:blipFill>
        <p:spPr bwMode="auto">
          <a:xfrm>
            <a:off x="5850437" y="908721"/>
            <a:ext cx="1169375" cy="1493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0" name="TextBox 9"/>
          <p:cNvSpPr txBox="1"/>
          <p:nvPr/>
        </p:nvSpPr>
        <p:spPr>
          <a:xfrm>
            <a:off x="4486444" y="305926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33194" y="1336024"/>
            <a:ext cx="128112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096879" y="2571723"/>
            <a:ext cx="1939619" cy="15696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en-US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превышении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над доходами  принимается решение об источниках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покрытия</a:t>
            </a:r>
            <a:r>
              <a:rPr lang="en-US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дефицита</a:t>
            </a:r>
            <a:r>
              <a:rPr lang="en-US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(например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использовать имеющиеся накопления, остатки, взять в долг).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096879" y="984963"/>
            <a:ext cx="1939619" cy="13849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1200" dirty="0">
                <a:latin typeface="Times New Roman" pitchFamily="18" charset="0"/>
              </a:rPr>
              <a:t>При превышении доходов над расходами принимается решение, как их использовать (например, накапливать резервы, остатки, погашать долг).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9050" y="4942515"/>
            <a:ext cx="8856984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altLang="ru-RU" sz="1600" dirty="0" smtClean="0">
                <a:latin typeface="Times New Roman" pitchFamily="18" charset="0"/>
              </a:rPr>
              <a:t>Учет </a:t>
            </a:r>
            <a:r>
              <a:rPr lang="ru-RU" altLang="ru-RU" sz="1600" dirty="0">
                <a:latin typeface="Times New Roman" pitchFamily="18" charset="0"/>
              </a:rPr>
              <a:t>и регистрация муниципальных долговых обязательств осуществляется в</a:t>
            </a:r>
            <a:r>
              <a:rPr lang="ru-RU" altLang="ru-RU" sz="1600" b="1" dirty="0">
                <a:latin typeface="Times New Roman" pitchFamily="18" charset="0"/>
              </a:rPr>
              <a:t> </a:t>
            </a:r>
            <a:r>
              <a:rPr lang="ru-RU" altLang="ru-RU" sz="1600" b="1" i="1" dirty="0">
                <a:latin typeface="Times New Roman" pitchFamily="18" charset="0"/>
              </a:rPr>
              <a:t>муниципальной долговой книге. </a:t>
            </a:r>
            <a:r>
              <a:rPr lang="ru-RU" altLang="ru-RU" sz="1600" dirty="0">
                <a:latin typeface="Times New Roman" pitchFamily="18" charset="0"/>
              </a:rPr>
              <a:t>В муниципальную долговую книгу вносятся сведения об объеме долговых обязательств по видам этих обязательств, дате их возникновения и исполнения полностью или частично, формах обеспечения обязательств.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96390" y="4381087"/>
            <a:ext cx="2516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39272" y="206189"/>
            <a:ext cx="7881263" cy="608207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бюджета </a:t>
            </a: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 «Могойтуйский район»</a:t>
            </a:r>
            <a:endParaRPr lang="ru-RU" sz="1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82038" y="6595925"/>
            <a:ext cx="461962" cy="262075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035" y="853330"/>
            <a:ext cx="1641162" cy="130394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23" t="8685" r="8684" b="7653"/>
          <a:stretch/>
        </p:blipFill>
        <p:spPr>
          <a:xfrm>
            <a:off x="179514" y="2605736"/>
            <a:ext cx="1392391" cy="152243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83" r="316" b="11224"/>
          <a:stretch/>
        </p:blipFill>
        <p:spPr>
          <a:xfrm>
            <a:off x="2317220" y="853330"/>
            <a:ext cx="1527142" cy="132666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254" t="703" r="17421" b="-703"/>
          <a:stretch/>
        </p:blipFill>
        <p:spPr>
          <a:xfrm>
            <a:off x="2022890" y="2718679"/>
            <a:ext cx="2068544" cy="134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8418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76517" y="220134"/>
            <a:ext cx="7953686" cy="56215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характеристики бюджета </a:t>
            </a:r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«Могойтуйский район»  </a:t>
            </a:r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 год и плановый период 2023 и 2024 годов (в тыс.руб.)</a:t>
            </a:r>
            <a:endParaRPr lang="ru-RU" sz="1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8529" y="6520512"/>
            <a:ext cx="461962" cy="262075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1556262637"/>
              </p:ext>
            </p:extLst>
          </p:nvPr>
        </p:nvGraphicFramePr>
        <p:xfrm>
          <a:off x="244397" y="3474097"/>
          <a:ext cx="2795503" cy="2610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олилиния 7"/>
          <p:cNvSpPr/>
          <p:nvPr/>
        </p:nvSpPr>
        <p:spPr>
          <a:xfrm>
            <a:off x="1350999" y="2933665"/>
            <a:ext cx="122549" cy="744719"/>
          </a:xfrm>
          <a:custGeom>
            <a:avLst/>
            <a:gdLst>
              <a:gd name="connsiteX0" fmla="*/ 0 w 169683"/>
              <a:gd name="connsiteY0" fmla="*/ 114888 h 595655"/>
              <a:gd name="connsiteX1" fmla="*/ 0 w 169683"/>
              <a:gd name="connsiteY1" fmla="*/ 114888 h 595655"/>
              <a:gd name="connsiteX2" fmla="*/ 84842 w 169683"/>
              <a:gd name="connsiteY2" fmla="*/ 96034 h 595655"/>
              <a:gd name="connsiteX3" fmla="*/ 113122 w 169683"/>
              <a:gd name="connsiteY3" fmla="*/ 58327 h 595655"/>
              <a:gd name="connsiteX4" fmla="*/ 141402 w 169683"/>
              <a:gd name="connsiteY4" fmla="*/ 39474 h 595655"/>
              <a:gd name="connsiteX5" fmla="*/ 169683 w 169683"/>
              <a:gd name="connsiteY5" fmla="*/ 30047 h 595655"/>
              <a:gd name="connsiteX6" fmla="*/ 160256 w 169683"/>
              <a:gd name="connsiteY6" fmla="*/ 67754 h 595655"/>
              <a:gd name="connsiteX7" fmla="*/ 150829 w 169683"/>
              <a:gd name="connsiteY7" fmla="*/ 114888 h 595655"/>
              <a:gd name="connsiteX8" fmla="*/ 150829 w 169683"/>
              <a:gd name="connsiteY8" fmla="*/ 595655 h 595655"/>
              <a:gd name="connsiteX9" fmla="*/ 0 w 169683"/>
              <a:gd name="connsiteY9" fmla="*/ 114888 h 59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9683" h="595655">
                <a:moveTo>
                  <a:pt x="0" y="114888"/>
                </a:moveTo>
                <a:lnTo>
                  <a:pt x="0" y="114888"/>
                </a:lnTo>
                <a:cubicBezTo>
                  <a:pt x="28281" y="108603"/>
                  <a:pt x="58930" y="108990"/>
                  <a:pt x="84842" y="96034"/>
                </a:cubicBezTo>
                <a:cubicBezTo>
                  <a:pt x="98895" y="89008"/>
                  <a:pt x="102013" y="69436"/>
                  <a:pt x="113122" y="58327"/>
                </a:cubicBezTo>
                <a:cubicBezTo>
                  <a:pt x="121133" y="50316"/>
                  <a:pt x="131975" y="45758"/>
                  <a:pt x="141402" y="39474"/>
                </a:cubicBezTo>
                <a:cubicBezTo>
                  <a:pt x="145083" y="32111"/>
                  <a:pt x="169683" y="-39308"/>
                  <a:pt x="169683" y="30047"/>
                </a:cubicBezTo>
                <a:cubicBezTo>
                  <a:pt x="169683" y="43003"/>
                  <a:pt x="163067" y="55107"/>
                  <a:pt x="160256" y="67754"/>
                </a:cubicBezTo>
                <a:cubicBezTo>
                  <a:pt x="156780" y="83395"/>
                  <a:pt x="151115" y="98868"/>
                  <a:pt x="150829" y="114888"/>
                </a:cubicBezTo>
                <a:cubicBezTo>
                  <a:pt x="147968" y="275118"/>
                  <a:pt x="150829" y="435399"/>
                  <a:pt x="150829" y="595655"/>
                </a:cubicBezTo>
                <a:lnTo>
                  <a:pt x="0" y="114888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1388486" y="2885338"/>
            <a:ext cx="1131218" cy="744719"/>
          </a:xfrm>
          <a:custGeom>
            <a:avLst/>
            <a:gdLst>
              <a:gd name="connsiteX0" fmla="*/ 0 w 942680"/>
              <a:gd name="connsiteY0" fmla="*/ 443060 h 443060"/>
              <a:gd name="connsiteX1" fmla="*/ 0 w 942680"/>
              <a:gd name="connsiteY1" fmla="*/ 443060 h 443060"/>
              <a:gd name="connsiteX2" fmla="*/ 94268 w 942680"/>
              <a:gd name="connsiteY2" fmla="*/ 320511 h 443060"/>
              <a:gd name="connsiteX3" fmla="*/ 131975 w 942680"/>
              <a:gd name="connsiteY3" fmla="*/ 235670 h 443060"/>
              <a:gd name="connsiteX4" fmla="*/ 141402 w 942680"/>
              <a:gd name="connsiteY4" fmla="*/ 207390 h 443060"/>
              <a:gd name="connsiteX5" fmla="*/ 169682 w 942680"/>
              <a:gd name="connsiteY5" fmla="*/ 179109 h 443060"/>
              <a:gd name="connsiteX6" fmla="*/ 226243 w 942680"/>
              <a:gd name="connsiteY6" fmla="*/ 122548 h 443060"/>
              <a:gd name="connsiteX7" fmla="*/ 263950 w 942680"/>
              <a:gd name="connsiteY7" fmla="*/ 113122 h 443060"/>
              <a:gd name="connsiteX8" fmla="*/ 301658 w 942680"/>
              <a:gd name="connsiteY8" fmla="*/ 84841 h 443060"/>
              <a:gd name="connsiteX9" fmla="*/ 405352 w 942680"/>
              <a:gd name="connsiteY9" fmla="*/ 56561 h 443060"/>
              <a:gd name="connsiteX10" fmla="*/ 527901 w 942680"/>
              <a:gd name="connsiteY10" fmla="*/ 28280 h 443060"/>
              <a:gd name="connsiteX11" fmla="*/ 631596 w 942680"/>
              <a:gd name="connsiteY11" fmla="*/ 9427 h 443060"/>
              <a:gd name="connsiteX12" fmla="*/ 942680 w 942680"/>
              <a:gd name="connsiteY12" fmla="*/ 0 h 443060"/>
              <a:gd name="connsiteX13" fmla="*/ 876693 w 942680"/>
              <a:gd name="connsiteY13" fmla="*/ 28280 h 443060"/>
              <a:gd name="connsiteX14" fmla="*/ 848412 w 942680"/>
              <a:gd name="connsiteY14" fmla="*/ 47134 h 443060"/>
              <a:gd name="connsiteX15" fmla="*/ 820132 w 942680"/>
              <a:gd name="connsiteY15" fmla="*/ 56561 h 443060"/>
              <a:gd name="connsiteX16" fmla="*/ 763571 w 942680"/>
              <a:gd name="connsiteY16" fmla="*/ 113122 h 443060"/>
              <a:gd name="connsiteX17" fmla="*/ 678730 w 942680"/>
              <a:gd name="connsiteY17" fmla="*/ 169682 h 443060"/>
              <a:gd name="connsiteX18" fmla="*/ 650449 w 942680"/>
              <a:gd name="connsiteY18" fmla="*/ 179109 h 443060"/>
              <a:gd name="connsiteX19" fmla="*/ 612742 w 942680"/>
              <a:gd name="connsiteY19" fmla="*/ 207390 h 443060"/>
              <a:gd name="connsiteX20" fmla="*/ 584462 w 942680"/>
              <a:gd name="connsiteY20" fmla="*/ 235670 h 443060"/>
              <a:gd name="connsiteX21" fmla="*/ 527901 w 942680"/>
              <a:gd name="connsiteY21" fmla="*/ 263950 h 443060"/>
              <a:gd name="connsiteX22" fmla="*/ 461913 w 942680"/>
              <a:gd name="connsiteY22" fmla="*/ 301658 h 443060"/>
              <a:gd name="connsiteX23" fmla="*/ 414779 w 942680"/>
              <a:gd name="connsiteY23" fmla="*/ 320511 h 443060"/>
              <a:gd name="connsiteX24" fmla="*/ 329938 w 942680"/>
              <a:gd name="connsiteY24" fmla="*/ 339365 h 443060"/>
              <a:gd name="connsiteX25" fmla="*/ 263950 w 942680"/>
              <a:gd name="connsiteY25" fmla="*/ 358218 h 443060"/>
              <a:gd name="connsiteX26" fmla="*/ 169682 w 942680"/>
              <a:gd name="connsiteY26" fmla="*/ 386499 h 443060"/>
              <a:gd name="connsiteX27" fmla="*/ 103695 w 942680"/>
              <a:gd name="connsiteY27" fmla="*/ 405353 h 443060"/>
              <a:gd name="connsiteX28" fmla="*/ 75414 w 942680"/>
              <a:gd name="connsiteY28" fmla="*/ 414779 h 443060"/>
              <a:gd name="connsiteX29" fmla="*/ 0 w 942680"/>
              <a:gd name="connsiteY29" fmla="*/ 443060 h 44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942680" h="443060">
                <a:moveTo>
                  <a:pt x="0" y="443060"/>
                </a:moveTo>
                <a:lnTo>
                  <a:pt x="0" y="443060"/>
                </a:lnTo>
                <a:cubicBezTo>
                  <a:pt x="15053" y="425498"/>
                  <a:pt x="84491" y="349844"/>
                  <a:pt x="94268" y="320511"/>
                </a:cubicBezTo>
                <a:cubicBezTo>
                  <a:pt x="142903" y="174601"/>
                  <a:pt x="87161" y="325295"/>
                  <a:pt x="131975" y="235670"/>
                </a:cubicBezTo>
                <a:cubicBezTo>
                  <a:pt x="136419" y="226782"/>
                  <a:pt x="135890" y="215658"/>
                  <a:pt x="141402" y="207390"/>
                </a:cubicBezTo>
                <a:cubicBezTo>
                  <a:pt x="148797" y="196297"/>
                  <a:pt x="161006" y="189231"/>
                  <a:pt x="169682" y="179109"/>
                </a:cubicBezTo>
                <a:cubicBezTo>
                  <a:pt x="194179" y="150529"/>
                  <a:pt x="192521" y="137000"/>
                  <a:pt x="226243" y="122548"/>
                </a:cubicBezTo>
                <a:cubicBezTo>
                  <a:pt x="238151" y="117444"/>
                  <a:pt x="251381" y="116264"/>
                  <a:pt x="263950" y="113122"/>
                </a:cubicBezTo>
                <a:cubicBezTo>
                  <a:pt x="276519" y="103695"/>
                  <a:pt x="287605" y="91867"/>
                  <a:pt x="301658" y="84841"/>
                </a:cubicBezTo>
                <a:cubicBezTo>
                  <a:pt x="347234" y="62053"/>
                  <a:pt x="359841" y="68973"/>
                  <a:pt x="405352" y="56561"/>
                </a:cubicBezTo>
                <a:cubicBezTo>
                  <a:pt x="519224" y="25505"/>
                  <a:pt x="401731" y="46305"/>
                  <a:pt x="527901" y="28280"/>
                </a:cubicBezTo>
                <a:cubicBezTo>
                  <a:pt x="571255" y="13830"/>
                  <a:pt x="569165" y="12472"/>
                  <a:pt x="631596" y="9427"/>
                </a:cubicBezTo>
                <a:cubicBezTo>
                  <a:pt x="735215" y="4372"/>
                  <a:pt x="838985" y="3142"/>
                  <a:pt x="942680" y="0"/>
                </a:cubicBezTo>
                <a:cubicBezTo>
                  <a:pt x="871683" y="47333"/>
                  <a:pt x="961912" y="-8242"/>
                  <a:pt x="876693" y="28280"/>
                </a:cubicBezTo>
                <a:cubicBezTo>
                  <a:pt x="866279" y="32743"/>
                  <a:pt x="858546" y="42067"/>
                  <a:pt x="848412" y="47134"/>
                </a:cubicBezTo>
                <a:cubicBezTo>
                  <a:pt x="839524" y="51578"/>
                  <a:pt x="829559" y="53419"/>
                  <a:pt x="820132" y="56561"/>
                </a:cubicBezTo>
                <a:cubicBezTo>
                  <a:pt x="801278" y="75415"/>
                  <a:pt x="785756" y="98332"/>
                  <a:pt x="763571" y="113122"/>
                </a:cubicBezTo>
                <a:lnTo>
                  <a:pt x="678730" y="169682"/>
                </a:lnTo>
                <a:cubicBezTo>
                  <a:pt x="670462" y="175194"/>
                  <a:pt x="659876" y="175967"/>
                  <a:pt x="650449" y="179109"/>
                </a:cubicBezTo>
                <a:cubicBezTo>
                  <a:pt x="637880" y="188536"/>
                  <a:pt x="624671" y="197165"/>
                  <a:pt x="612742" y="207390"/>
                </a:cubicBezTo>
                <a:cubicBezTo>
                  <a:pt x="602620" y="216066"/>
                  <a:pt x="594703" y="227136"/>
                  <a:pt x="584462" y="235670"/>
                </a:cubicBezTo>
                <a:cubicBezTo>
                  <a:pt x="552489" y="262314"/>
                  <a:pt x="562916" y="248944"/>
                  <a:pt x="527901" y="263950"/>
                </a:cubicBezTo>
                <a:cubicBezTo>
                  <a:pt x="412216" y="313529"/>
                  <a:pt x="556586" y="254322"/>
                  <a:pt x="461913" y="301658"/>
                </a:cubicBezTo>
                <a:cubicBezTo>
                  <a:pt x="446778" y="309225"/>
                  <a:pt x="430832" y="315160"/>
                  <a:pt x="414779" y="320511"/>
                </a:cubicBezTo>
                <a:cubicBezTo>
                  <a:pt x="391786" y="328175"/>
                  <a:pt x="352356" y="334383"/>
                  <a:pt x="329938" y="339365"/>
                </a:cubicBezTo>
                <a:cubicBezTo>
                  <a:pt x="263648" y="354096"/>
                  <a:pt x="319051" y="342475"/>
                  <a:pt x="263950" y="358218"/>
                </a:cubicBezTo>
                <a:cubicBezTo>
                  <a:pt x="164262" y="386699"/>
                  <a:pt x="304035" y="341714"/>
                  <a:pt x="169682" y="386499"/>
                </a:cubicBezTo>
                <a:cubicBezTo>
                  <a:pt x="101897" y="409095"/>
                  <a:pt x="186525" y="381688"/>
                  <a:pt x="103695" y="405353"/>
                </a:cubicBezTo>
                <a:cubicBezTo>
                  <a:pt x="94140" y="408083"/>
                  <a:pt x="85191" y="413002"/>
                  <a:pt x="75414" y="414779"/>
                </a:cubicBezTo>
                <a:cubicBezTo>
                  <a:pt x="-9952" y="430300"/>
                  <a:pt x="12569" y="438347"/>
                  <a:pt x="0" y="443060"/>
                </a:cubicBez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xmlns="" val="3348240892"/>
              </p:ext>
            </p:extLst>
          </p:nvPr>
        </p:nvGraphicFramePr>
        <p:xfrm>
          <a:off x="2801860" y="2853441"/>
          <a:ext cx="2717553" cy="2259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Полилиния 11"/>
          <p:cNvSpPr/>
          <p:nvPr/>
        </p:nvSpPr>
        <p:spPr>
          <a:xfrm>
            <a:off x="3866986" y="2568595"/>
            <a:ext cx="67259" cy="443060"/>
          </a:xfrm>
          <a:custGeom>
            <a:avLst/>
            <a:gdLst>
              <a:gd name="connsiteX0" fmla="*/ 0 w 134517"/>
              <a:gd name="connsiteY0" fmla="*/ 0 h 454575"/>
              <a:gd name="connsiteX1" fmla="*/ 0 w 134517"/>
              <a:gd name="connsiteY1" fmla="*/ 0 h 454575"/>
              <a:gd name="connsiteX2" fmla="*/ 18853 w 134517"/>
              <a:gd name="connsiteY2" fmla="*/ 122548 h 454575"/>
              <a:gd name="connsiteX3" fmla="*/ 37707 w 134517"/>
              <a:gd name="connsiteY3" fmla="*/ 150828 h 454575"/>
              <a:gd name="connsiteX4" fmla="*/ 56561 w 134517"/>
              <a:gd name="connsiteY4" fmla="*/ 226243 h 454575"/>
              <a:gd name="connsiteX5" fmla="*/ 65987 w 134517"/>
              <a:gd name="connsiteY5" fmla="*/ 254523 h 454575"/>
              <a:gd name="connsiteX6" fmla="*/ 75414 w 134517"/>
              <a:gd name="connsiteY6" fmla="*/ 292230 h 454575"/>
              <a:gd name="connsiteX7" fmla="*/ 94268 w 134517"/>
              <a:gd name="connsiteY7" fmla="*/ 348791 h 454575"/>
              <a:gd name="connsiteX8" fmla="*/ 103695 w 134517"/>
              <a:gd name="connsiteY8" fmla="*/ 377072 h 454575"/>
              <a:gd name="connsiteX9" fmla="*/ 113121 w 134517"/>
              <a:gd name="connsiteY9" fmla="*/ 452486 h 454575"/>
              <a:gd name="connsiteX10" fmla="*/ 131975 w 134517"/>
              <a:gd name="connsiteY10" fmla="*/ 424206 h 454575"/>
              <a:gd name="connsiteX11" fmla="*/ 131975 w 134517"/>
              <a:gd name="connsiteY11" fmla="*/ 131975 h 454575"/>
              <a:gd name="connsiteX12" fmla="*/ 0 w 134517"/>
              <a:gd name="connsiteY12" fmla="*/ 0 h 45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4517" h="454575">
                <a:moveTo>
                  <a:pt x="0" y="0"/>
                </a:moveTo>
                <a:lnTo>
                  <a:pt x="0" y="0"/>
                </a:lnTo>
                <a:cubicBezTo>
                  <a:pt x="2702" y="27023"/>
                  <a:pt x="1868" y="88579"/>
                  <a:pt x="18853" y="122548"/>
                </a:cubicBezTo>
                <a:cubicBezTo>
                  <a:pt x="23920" y="132681"/>
                  <a:pt x="31422" y="141401"/>
                  <a:pt x="37707" y="150828"/>
                </a:cubicBezTo>
                <a:cubicBezTo>
                  <a:pt x="59254" y="215468"/>
                  <a:pt x="33813" y="135248"/>
                  <a:pt x="56561" y="226243"/>
                </a:cubicBezTo>
                <a:cubicBezTo>
                  <a:pt x="58971" y="235883"/>
                  <a:pt x="63257" y="244969"/>
                  <a:pt x="65987" y="254523"/>
                </a:cubicBezTo>
                <a:cubicBezTo>
                  <a:pt x="69546" y="266980"/>
                  <a:pt x="71691" y="279821"/>
                  <a:pt x="75414" y="292230"/>
                </a:cubicBezTo>
                <a:cubicBezTo>
                  <a:pt x="81125" y="311265"/>
                  <a:pt x="87983" y="329937"/>
                  <a:pt x="94268" y="348791"/>
                </a:cubicBezTo>
                <a:lnTo>
                  <a:pt x="103695" y="377072"/>
                </a:lnTo>
                <a:cubicBezTo>
                  <a:pt x="106837" y="402210"/>
                  <a:pt x="100087" y="430763"/>
                  <a:pt x="113121" y="452486"/>
                </a:cubicBezTo>
                <a:cubicBezTo>
                  <a:pt x="118950" y="462201"/>
                  <a:pt x="131310" y="435516"/>
                  <a:pt x="131975" y="424206"/>
                </a:cubicBezTo>
                <a:cubicBezTo>
                  <a:pt x="137695" y="326964"/>
                  <a:pt x="131975" y="229385"/>
                  <a:pt x="131975" y="131975"/>
                </a:cubicBez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rot="15406560">
            <a:off x="3232856" y="2551130"/>
            <a:ext cx="782101" cy="454068"/>
          </a:xfrm>
          <a:custGeom>
            <a:avLst/>
            <a:gdLst>
              <a:gd name="connsiteX0" fmla="*/ 0 w 942680"/>
              <a:gd name="connsiteY0" fmla="*/ 443060 h 443060"/>
              <a:gd name="connsiteX1" fmla="*/ 0 w 942680"/>
              <a:gd name="connsiteY1" fmla="*/ 443060 h 443060"/>
              <a:gd name="connsiteX2" fmla="*/ 94268 w 942680"/>
              <a:gd name="connsiteY2" fmla="*/ 320511 h 443060"/>
              <a:gd name="connsiteX3" fmla="*/ 131975 w 942680"/>
              <a:gd name="connsiteY3" fmla="*/ 235670 h 443060"/>
              <a:gd name="connsiteX4" fmla="*/ 141402 w 942680"/>
              <a:gd name="connsiteY4" fmla="*/ 207390 h 443060"/>
              <a:gd name="connsiteX5" fmla="*/ 169682 w 942680"/>
              <a:gd name="connsiteY5" fmla="*/ 179109 h 443060"/>
              <a:gd name="connsiteX6" fmla="*/ 226243 w 942680"/>
              <a:gd name="connsiteY6" fmla="*/ 122548 h 443060"/>
              <a:gd name="connsiteX7" fmla="*/ 263950 w 942680"/>
              <a:gd name="connsiteY7" fmla="*/ 113122 h 443060"/>
              <a:gd name="connsiteX8" fmla="*/ 301658 w 942680"/>
              <a:gd name="connsiteY8" fmla="*/ 84841 h 443060"/>
              <a:gd name="connsiteX9" fmla="*/ 405352 w 942680"/>
              <a:gd name="connsiteY9" fmla="*/ 56561 h 443060"/>
              <a:gd name="connsiteX10" fmla="*/ 527901 w 942680"/>
              <a:gd name="connsiteY10" fmla="*/ 28280 h 443060"/>
              <a:gd name="connsiteX11" fmla="*/ 631596 w 942680"/>
              <a:gd name="connsiteY11" fmla="*/ 9427 h 443060"/>
              <a:gd name="connsiteX12" fmla="*/ 942680 w 942680"/>
              <a:gd name="connsiteY12" fmla="*/ 0 h 443060"/>
              <a:gd name="connsiteX13" fmla="*/ 876693 w 942680"/>
              <a:gd name="connsiteY13" fmla="*/ 28280 h 443060"/>
              <a:gd name="connsiteX14" fmla="*/ 848412 w 942680"/>
              <a:gd name="connsiteY14" fmla="*/ 47134 h 443060"/>
              <a:gd name="connsiteX15" fmla="*/ 820132 w 942680"/>
              <a:gd name="connsiteY15" fmla="*/ 56561 h 443060"/>
              <a:gd name="connsiteX16" fmla="*/ 763571 w 942680"/>
              <a:gd name="connsiteY16" fmla="*/ 113122 h 443060"/>
              <a:gd name="connsiteX17" fmla="*/ 678730 w 942680"/>
              <a:gd name="connsiteY17" fmla="*/ 169682 h 443060"/>
              <a:gd name="connsiteX18" fmla="*/ 650449 w 942680"/>
              <a:gd name="connsiteY18" fmla="*/ 179109 h 443060"/>
              <a:gd name="connsiteX19" fmla="*/ 612742 w 942680"/>
              <a:gd name="connsiteY19" fmla="*/ 207390 h 443060"/>
              <a:gd name="connsiteX20" fmla="*/ 584462 w 942680"/>
              <a:gd name="connsiteY20" fmla="*/ 235670 h 443060"/>
              <a:gd name="connsiteX21" fmla="*/ 527901 w 942680"/>
              <a:gd name="connsiteY21" fmla="*/ 263950 h 443060"/>
              <a:gd name="connsiteX22" fmla="*/ 461913 w 942680"/>
              <a:gd name="connsiteY22" fmla="*/ 301658 h 443060"/>
              <a:gd name="connsiteX23" fmla="*/ 414779 w 942680"/>
              <a:gd name="connsiteY23" fmla="*/ 320511 h 443060"/>
              <a:gd name="connsiteX24" fmla="*/ 329938 w 942680"/>
              <a:gd name="connsiteY24" fmla="*/ 339365 h 443060"/>
              <a:gd name="connsiteX25" fmla="*/ 263950 w 942680"/>
              <a:gd name="connsiteY25" fmla="*/ 358218 h 443060"/>
              <a:gd name="connsiteX26" fmla="*/ 169682 w 942680"/>
              <a:gd name="connsiteY26" fmla="*/ 386499 h 443060"/>
              <a:gd name="connsiteX27" fmla="*/ 103695 w 942680"/>
              <a:gd name="connsiteY27" fmla="*/ 405353 h 443060"/>
              <a:gd name="connsiteX28" fmla="*/ 75414 w 942680"/>
              <a:gd name="connsiteY28" fmla="*/ 414779 h 443060"/>
              <a:gd name="connsiteX29" fmla="*/ 0 w 942680"/>
              <a:gd name="connsiteY29" fmla="*/ 443060 h 44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942680" h="443060">
                <a:moveTo>
                  <a:pt x="0" y="443060"/>
                </a:moveTo>
                <a:lnTo>
                  <a:pt x="0" y="443060"/>
                </a:lnTo>
                <a:cubicBezTo>
                  <a:pt x="15053" y="425498"/>
                  <a:pt x="84491" y="349844"/>
                  <a:pt x="94268" y="320511"/>
                </a:cubicBezTo>
                <a:cubicBezTo>
                  <a:pt x="142903" y="174601"/>
                  <a:pt x="87161" y="325295"/>
                  <a:pt x="131975" y="235670"/>
                </a:cubicBezTo>
                <a:cubicBezTo>
                  <a:pt x="136419" y="226782"/>
                  <a:pt x="135890" y="215658"/>
                  <a:pt x="141402" y="207390"/>
                </a:cubicBezTo>
                <a:cubicBezTo>
                  <a:pt x="148797" y="196297"/>
                  <a:pt x="161006" y="189231"/>
                  <a:pt x="169682" y="179109"/>
                </a:cubicBezTo>
                <a:cubicBezTo>
                  <a:pt x="194179" y="150529"/>
                  <a:pt x="192521" y="137000"/>
                  <a:pt x="226243" y="122548"/>
                </a:cubicBezTo>
                <a:cubicBezTo>
                  <a:pt x="238151" y="117444"/>
                  <a:pt x="251381" y="116264"/>
                  <a:pt x="263950" y="113122"/>
                </a:cubicBezTo>
                <a:cubicBezTo>
                  <a:pt x="276519" y="103695"/>
                  <a:pt x="287605" y="91867"/>
                  <a:pt x="301658" y="84841"/>
                </a:cubicBezTo>
                <a:cubicBezTo>
                  <a:pt x="347234" y="62053"/>
                  <a:pt x="359841" y="68973"/>
                  <a:pt x="405352" y="56561"/>
                </a:cubicBezTo>
                <a:cubicBezTo>
                  <a:pt x="519224" y="25505"/>
                  <a:pt x="401731" y="46305"/>
                  <a:pt x="527901" y="28280"/>
                </a:cubicBezTo>
                <a:cubicBezTo>
                  <a:pt x="571255" y="13830"/>
                  <a:pt x="569165" y="12472"/>
                  <a:pt x="631596" y="9427"/>
                </a:cubicBezTo>
                <a:cubicBezTo>
                  <a:pt x="735215" y="4372"/>
                  <a:pt x="838985" y="3142"/>
                  <a:pt x="942680" y="0"/>
                </a:cubicBezTo>
                <a:cubicBezTo>
                  <a:pt x="871683" y="47333"/>
                  <a:pt x="961912" y="-8242"/>
                  <a:pt x="876693" y="28280"/>
                </a:cubicBezTo>
                <a:cubicBezTo>
                  <a:pt x="866279" y="32743"/>
                  <a:pt x="858546" y="42067"/>
                  <a:pt x="848412" y="47134"/>
                </a:cubicBezTo>
                <a:cubicBezTo>
                  <a:pt x="839524" y="51578"/>
                  <a:pt x="829559" y="53419"/>
                  <a:pt x="820132" y="56561"/>
                </a:cubicBezTo>
                <a:cubicBezTo>
                  <a:pt x="801278" y="75415"/>
                  <a:pt x="785756" y="98332"/>
                  <a:pt x="763571" y="113122"/>
                </a:cubicBezTo>
                <a:lnTo>
                  <a:pt x="678730" y="169682"/>
                </a:lnTo>
                <a:cubicBezTo>
                  <a:pt x="670462" y="175194"/>
                  <a:pt x="659876" y="175967"/>
                  <a:pt x="650449" y="179109"/>
                </a:cubicBezTo>
                <a:cubicBezTo>
                  <a:pt x="637880" y="188536"/>
                  <a:pt x="624671" y="197165"/>
                  <a:pt x="612742" y="207390"/>
                </a:cubicBezTo>
                <a:cubicBezTo>
                  <a:pt x="602620" y="216066"/>
                  <a:pt x="594703" y="227136"/>
                  <a:pt x="584462" y="235670"/>
                </a:cubicBezTo>
                <a:cubicBezTo>
                  <a:pt x="552489" y="262314"/>
                  <a:pt x="562916" y="248944"/>
                  <a:pt x="527901" y="263950"/>
                </a:cubicBezTo>
                <a:cubicBezTo>
                  <a:pt x="412216" y="313529"/>
                  <a:pt x="556586" y="254322"/>
                  <a:pt x="461913" y="301658"/>
                </a:cubicBezTo>
                <a:cubicBezTo>
                  <a:pt x="446778" y="309225"/>
                  <a:pt x="430832" y="315160"/>
                  <a:pt x="414779" y="320511"/>
                </a:cubicBezTo>
                <a:cubicBezTo>
                  <a:pt x="391786" y="328175"/>
                  <a:pt x="352356" y="334383"/>
                  <a:pt x="329938" y="339365"/>
                </a:cubicBezTo>
                <a:cubicBezTo>
                  <a:pt x="263648" y="354096"/>
                  <a:pt x="319051" y="342475"/>
                  <a:pt x="263950" y="358218"/>
                </a:cubicBezTo>
                <a:cubicBezTo>
                  <a:pt x="164262" y="386699"/>
                  <a:pt x="304035" y="341714"/>
                  <a:pt x="169682" y="386499"/>
                </a:cubicBezTo>
                <a:cubicBezTo>
                  <a:pt x="101897" y="409095"/>
                  <a:pt x="186525" y="381688"/>
                  <a:pt x="103695" y="405353"/>
                </a:cubicBezTo>
                <a:cubicBezTo>
                  <a:pt x="94140" y="408083"/>
                  <a:pt x="85191" y="413002"/>
                  <a:pt x="75414" y="414779"/>
                </a:cubicBezTo>
                <a:cubicBezTo>
                  <a:pt x="-9952" y="430300"/>
                  <a:pt x="12569" y="438347"/>
                  <a:pt x="0" y="443060"/>
                </a:cubicBez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104544" y="270388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2023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xmlns="" val="1101535948"/>
              </p:ext>
            </p:extLst>
          </p:nvPr>
        </p:nvGraphicFramePr>
        <p:xfrm>
          <a:off x="4517269" y="4013762"/>
          <a:ext cx="2741880" cy="2199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Полилиния 15"/>
          <p:cNvSpPr/>
          <p:nvPr/>
        </p:nvSpPr>
        <p:spPr>
          <a:xfrm rot="15406560">
            <a:off x="5055934" y="3643709"/>
            <a:ext cx="782101" cy="454068"/>
          </a:xfrm>
          <a:custGeom>
            <a:avLst/>
            <a:gdLst>
              <a:gd name="connsiteX0" fmla="*/ 0 w 942680"/>
              <a:gd name="connsiteY0" fmla="*/ 443060 h 443060"/>
              <a:gd name="connsiteX1" fmla="*/ 0 w 942680"/>
              <a:gd name="connsiteY1" fmla="*/ 443060 h 443060"/>
              <a:gd name="connsiteX2" fmla="*/ 94268 w 942680"/>
              <a:gd name="connsiteY2" fmla="*/ 320511 h 443060"/>
              <a:gd name="connsiteX3" fmla="*/ 131975 w 942680"/>
              <a:gd name="connsiteY3" fmla="*/ 235670 h 443060"/>
              <a:gd name="connsiteX4" fmla="*/ 141402 w 942680"/>
              <a:gd name="connsiteY4" fmla="*/ 207390 h 443060"/>
              <a:gd name="connsiteX5" fmla="*/ 169682 w 942680"/>
              <a:gd name="connsiteY5" fmla="*/ 179109 h 443060"/>
              <a:gd name="connsiteX6" fmla="*/ 226243 w 942680"/>
              <a:gd name="connsiteY6" fmla="*/ 122548 h 443060"/>
              <a:gd name="connsiteX7" fmla="*/ 263950 w 942680"/>
              <a:gd name="connsiteY7" fmla="*/ 113122 h 443060"/>
              <a:gd name="connsiteX8" fmla="*/ 301658 w 942680"/>
              <a:gd name="connsiteY8" fmla="*/ 84841 h 443060"/>
              <a:gd name="connsiteX9" fmla="*/ 405352 w 942680"/>
              <a:gd name="connsiteY9" fmla="*/ 56561 h 443060"/>
              <a:gd name="connsiteX10" fmla="*/ 527901 w 942680"/>
              <a:gd name="connsiteY10" fmla="*/ 28280 h 443060"/>
              <a:gd name="connsiteX11" fmla="*/ 631596 w 942680"/>
              <a:gd name="connsiteY11" fmla="*/ 9427 h 443060"/>
              <a:gd name="connsiteX12" fmla="*/ 942680 w 942680"/>
              <a:gd name="connsiteY12" fmla="*/ 0 h 443060"/>
              <a:gd name="connsiteX13" fmla="*/ 876693 w 942680"/>
              <a:gd name="connsiteY13" fmla="*/ 28280 h 443060"/>
              <a:gd name="connsiteX14" fmla="*/ 848412 w 942680"/>
              <a:gd name="connsiteY14" fmla="*/ 47134 h 443060"/>
              <a:gd name="connsiteX15" fmla="*/ 820132 w 942680"/>
              <a:gd name="connsiteY15" fmla="*/ 56561 h 443060"/>
              <a:gd name="connsiteX16" fmla="*/ 763571 w 942680"/>
              <a:gd name="connsiteY16" fmla="*/ 113122 h 443060"/>
              <a:gd name="connsiteX17" fmla="*/ 678730 w 942680"/>
              <a:gd name="connsiteY17" fmla="*/ 169682 h 443060"/>
              <a:gd name="connsiteX18" fmla="*/ 650449 w 942680"/>
              <a:gd name="connsiteY18" fmla="*/ 179109 h 443060"/>
              <a:gd name="connsiteX19" fmla="*/ 612742 w 942680"/>
              <a:gd name="connsiteY19" fmla="*/ 207390 h 443060"/>
              <a:gd name="connsiteX20" fmla="*/ 584462 w 942680"/>
              <a:gd name="connsiteY20" fmla="*/ 235670 h 443060"/>
              <a:gd name="connsiteX21" fmla="*/ 527901 w 942680"/>
              <a:gd name="connsiteY21" fmla="*/ 263950 h 443060"/>
              <a:gd name="connsiteX22" fmla="*/ 461913 w 942680"/>
              <a:gd name="connsiteY22" fmla="*/ 301658 h 443060"/>
              <a:gd name="connsiteX23" fmla="*/ 414779 w 942680"/>
              <a:gd name="connsiteY23" fmla="*/ 320511 h 443060"/>
              <a:gd name="connsiteX24" fmla="*/ 329938 w 942680"/>
              <a:gd name="connsiteY24" fmla="*/ 339365 h 443060"/>
              <a:gd name="connsiteX25" fmla="*/ 263950 w 942680"/>
              <a:gd name="connsiteY25" fmla="*/ 358218 h 443060"/>
              <a:gd name="connsiteX26" fmla="*/ 169682 w 942680"/>
              <a:gd name="connsiteY26" fmla="*/ 386499 h 443060"/>
              <a:gd name="connsiteX27" fmla="*/ 103695 w 942680"/>
              <a:gd name="connsiteY27" fmla="*/ 405353 h 443060"/>
              <a:gd name="connsiteX28" fmla="*/ 75414 w 942680"/>
              <a:gd name="connsiteY28" fmla="*/ 414779 h 443060"/>
              <a:gd name="connsiteX29" fmla="*/ 0 w 942680"/>
              <a:gd name="connsiteY29" fmla="*/ 443060 h 44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942680" h="443060">
                <a:moveTo>
                  <a:pt x="0" y="443060"/>
                </a:moveTo>
                <a:lnTo>
                  <a:pt x="0" y="443060"/>
                </a:lnTo>
                <a:cubicBezTo>
                  <a:pt x="15053" y="425498"/>
                  <a:pt x="84491" y="349844"/>
                  <a:pt x="94268" y="320511"/>
                </a:cubicBezTo>
                <a:cubicBezTo>
                  <a:pt x="142903" y="174601"/>
                  <a:pt x="87161" y="325295"/>
                  <a:pt x="131975" y="235670"/>
                </a:cubicBezTo>
                <a:cubicBezTo>
                  <a:pt x="136419" y="226782"/>
                  <a:pt x="135890" y="215658"/>
                  <a:pt x="141402" y="207390"/>
                </a:cubicBezTo>
                <a:cubicBezTo>
                  <a:pt x="148797" y="196297"/>
                  <a:pt x="161006" y="189231"/>
                  <a:pt x="169682" y="179109"/>
                </a:cubicBezTo>
                <a:cubicBezTo>
                  <a:pt x="194179" y="150529"/>
                  <a:pt x="192521" y="137000"/>
                  <a:pt x="226243" y="122548"/>
                </a:cubicBezTo>
                <a:cubicBezTo>
                  <a:pt x="238151" y="117444"/>
                  <a:pt x="251381" y="116264"/>
                  <a:pt x="263950" y="113122"/>
                </a:cubicBezTo>
                <a:cubicBezTo>
                  <a:pt x="276519" y="103695"/>
                  <a:pt x="287605" y="91867"/>
                  <a:pt x="301658" y="84841"/>
                </a:cubicBezTo>
                <a:cubicBezTo>
                  <a:pt x="347234" y="62053"/>
                  <a:pt x="359841" y="68973"/>
                  <a:pt x="405352" y="56561"/>
                </a:cubicBezTo>
                <a:cubicBezTo>
                  <a:pt x="519224" y="25505"/>
                  <a:pt x="401731" y="46305"/>
                  <a:pt x="527901" y="28280"/>
                </a:cubicBezTo>
                <a:cubicBezTo>
                  <a:pt x="571255" y="13830"/>
                  <a:pt x="569165" y="12472"/>
                  <a:pt x="631596" y="9427"/>
                </a:cubicBezTo>
                <a:cubicBezTo>
                  <a:pt x="735215" y="4372"/>
                  <a:pt x="838985" y="3142"/>
                  <a:pt x="942680" y="0"/>
                </a:cubicBezTo>
                <a:cubicBezTo>
                  <a:pt x="871683" y="47333"/>
                  <a:pt x="961912" y="-8242"/>
                  <a:pt x="876693" y="28280"/>
                </a:cubicBezTo>
                <a:cubicBezTo>
                  <a:pt x="866279" y="32743"/>
                  <a:pt x="858546" y="42067"/>
                  <a:pt x="848412" y="47134"/>
                </a:cubicBezTo>
                <a:cubicBezTo>
                  <a:pt x="839524" y="51578"/>
                  <a:pt x="829559" y="53419"/>
                  <a:pt x="820132" y="56561"/>
                </a:cubicBezTo>
                <a:cubicBezTo>
                  <a:pt x="801278" y="75415"/>
                  <a:pt x="785756" y="98332"/>
                  <a:pt x="763571" y="113122"/>
                </a:cubicBezTo>
                <a:lnTo>
                  <a:pt x="678730" y="169682"/>
                </a:lnTo>
                <a:cubicBezTo>
                  <a:pt x="670462" y="175194"/>
                  <a:pt x="659876" y="175967"/>
                  <a:pt x="650449" y="179109"/>
                </a:cubicBezTo>
                <a:cubicBezTo>
                  <a:pt x="637880" y="188536"/>
                  <a:pt x="624671" y="197165"/>
                  <a:pt x="612742" y="207390"/>
                </a:cubicBezTo>
                <a:cubicBezTo>
                  <a:pt x="602620" y="216066"/>
                  <a:pt x="594703" y="227136"/>
                  <a:pt x="584462" y="235670"/>
                </a:cubicBezTo>
                <a:cubicBezTo>
                  <a:pt x="552489" y="262314"/>
                  <a:pt x="562916" y="248944"/>
                  <a:pt x="527901" y="263950"/>
                </a:cubicBezTo>
                <a:cubicBezTo>
                  <a:pt x="412216" y="313529"/>
                  <a:pt x="556586" y="254322"/>
                  <a:pt x="461913" y="301658"/>
                </a:cubicBezTo>
                <a:cubicBezTo>
                  <a:pt x="446778" y="309225"/>
                  <a:pt x="430832" y="315160"/>
                  <a:pt x="414779" y="320511"/>
                </a:cubicBezTo>
                <a:cubicBezTo>
                  <a:pt x="391786" y="328175"/>
                  <a:pt x="352356" y="334383"/>
                  <a:pt x="329938" y="339365"/>
                </a:cubicBezTo>
                <a:cubicBezTo>
                  <a:pt x="263648" y="354096"/>
                  <a:pt x="319051" y="342475"/>
                  <a:pt x="263950" y="358218"/>
                </a:cubicBezTo>
                <a:cubicBezTo>
                  <a:pt x="164262" y="386699"/>
                  <a:pt x="304035" y="341714"/>
                  <a:pt x="169682" y="386499"/>
                </a:cubicBezTo>
                <a:cubicBezTo>
                  <a:pt x="101897" y="409095"/>
                  <a:pt x="186525" y="381688"/>
                  <a:pt x="103695" y="405353"/>
                </a:cubicBezTo>
                <a:cubicBezTo>
                  <a:pt x="94140" y="408083"/>
                  <a:pt x="85191" y="413002"/>
                  <a:pt x="75414" y="414779"/>
                </a:cubicBezTo>
                <a:cubicBezTo>
                  <a:pt x="-9952" y="430300"/>
                  <a:pt x="12569" y="438347"/>
                  <a:pt x="0" y="443060"/>
                </a:cubicBez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7" name="Полилиния 16"/>
          <p:cNvSpPr/>
          <p:nvPr/>
        </p:nvSpPr>
        <p:spPr>
          <a:xfrm>
            <a:off x="5690028" y="3598159"/>
            <a:ext cx="67259" cy="443060"/>
          </a:xfrm>
          <a:custGeom>
            <a:avLst/>
            <a:gdLst>
              <a:gd name="connsiteX0" fmla="*/ 0 w 134517"/>
              <a:gd name="connsiteY0" fmla="*/ 0 h 454575"/>
              <a:gd name="connsiteX1" fmla="*/ 0 w 134517"/>
              <a:gd name="connsiteY1" fmla="*/ 0 h 454575"/>
              <a:gd name="connsiteX2" fmla="*/ 18853 w 134517"/>
              <a:gd name="connsiteY2" fmla="*/ 122548 h 454575"/>
              <a:gd name="connsiteX3" fmla="*/ 37707 w 134517"/>
              <a:gd name="connsiteY3" fmla="*/ 150828 h 454575"/>
              <a:gd name="connsiteX4" fmla="*/ 56561 w 134517"/>
              <a:gd name="connsiteY4" fmla="*/ 226243 h 454575"/>
              <a:gd name="connsiteX5" fmla="*/ 65987 w 134517"/>
              <a:gd name="connsiteY5" fmla="*/ 254523 h 454575"/>
              <a:gd name="connsiteX6" fmla="*/ 75414 w 134517"/>
              <a:gd name="connsiteY6" fmla="*/ 292230 h 454575"/>
              <a:gd name="connsiteX7" fmla="*/ 94268 w 134517"/>
              <a:gd name="connsiteY7" fmla="*/ 348791 h 454575"/>
              <a:gd name="connsiteX8" fmla="*/ 103695 w 134517"/>
              <a:gd name="connsiteY8" fmla="*/ 377072 h 454575"/>
              <a:gd name="connsiteX9" fmla="*/ 113121 w 134517"/>
              <a:gd name="connsiteY9" fmla="*/ 452486 h 454575"/>
              <a:gd name="connsiteX10" fmla="*/ 131975 w 134517"/>
              <a:gd name="connsiteY10" fmla="*/ 424206 h 454575"/>
              <a:gd name="connsiteX11" fmla="*/ 131975 w 134517"/>
              <a:gd name="connsiteY11" fmla="*/ 131975 h 454575"/>
              <a:gd name="connsiteX12" fmla="*/ 0 w 134517"/>
              <a:gd name="connsiteY12" fmla="*/ 0 h 45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4517" h="454575">
                <a:moveTo>
                  <a:pt x="0" y="0"/>
                </a:moveTo>
                <a:lnTo>
                  <a:pt x="0" y="0"/>
                </a:lnTo>
                <a:cubicBezTo>
                  <a:pt x="2702" y="27023"/>
                  <a:pt x="1868" y="88579"/>
                  <a:pt x="18853" y="122548"/>
                </a:cubicBezTo>
                <a:cubicBezTo>
                  <a:pt x="23920" y="132681"/>
                  <a:pt x="31422" y="141401"/>
                  <a:pt x="37707" y="150828"/>
                </a:cubicBezTo>
                <a:cubicBezTo>
                  <a:pt x="59254" y="215468"/>
                  <a:pt x="33813" y="135248"/>
                  <a:pt x="56561" y="226243"/>
                </a:cubicBezTo>
                <a:cubicBezTo>
                  <a:pt x="58971" y="235883"/>
                  <a:pt x="63257" y="244969"/>
                  <a:pt x="65987" y="254523"/>
                </a:cubicBezTo>
                <a:cubicBezTo>
                  <a:pt x="69546" y="266980"/>
                  <a:pt x="71691" y="279821"/>
                  <a:pt x="75414" y="292230"/>
                </a:cubicBezTo>
                <a:cubicBezTo>
                  <a:pt x="81125" y="311265"/>
                  <a:pt x="87983" y="329937"/>
                  <a:pt x="94268" y="348791"/>
                </a:cubicBezTo>
                <a:lnTo>
                  <a:pt x="103695" y="377072"/>
                </a:lnTo>
                <a:cubicBezTo>
                  <a:pt x="106837" y="402210"/>
                  <a:pt x="100087" y="430763"/>
                  <a:pt x="113121" y="452486"/>
                </a:cubicBezTo>
                <a:cubicBezTo>
                  <a:pt x="118950" y="462201"/>
                  <a:pt x="131310" y="435516"/>
                  <a:pt x="131975" y="424206"/>
                </a:cubicBezTo>
                <a:cubicBezTo>
                  <a:pt x="137695" y="326964"/>
                  <a:pt x="131975" y="229385"/>
                  <a:pt x="131975" y="131975"/>
                </a:cubicBez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6050914" y="3819689"/>
            <a:ext cx="763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2024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24147" y="5299261"/>
            <a:ext cx="188536" cy="21681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3188254" y="5176159"/>
            <a:ext cx="13574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Доходы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832666" y="5600247"/>
            <a:ext cx="188536" cy="2168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3216909" y="5514714"/>
            <a:ext cx="13574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Расходы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841185" y="5914847"/>
            <a:ext cx="188536" cy="21681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3216909" y="5808710"/>
            <a:ext cx="13574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Дефицит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4399" y="6296709"/>
            <a:ext cx="67590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72858368"/>
              </p:ext>
            </p:extLst>
          </p:nvPr>
        </p:nvGraphicFramePr>
        <p:xfrm>
          <a:off x="90536" y="888478"/>
          <a:ext cx="8945989" cy="1483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7349"/>
                <a:gridCol w="1429660"/>
                <a:gridCol w="1429660"/>
                <a:gridCol w="1429660"/>
                <a:gridCol w="1429660"/>
              </a:tblGrid>
              <a:tr h="40617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87" marR="7487" marT="748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r>
                        <a:rPr lang="ru-RU" sz="12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87" marR="7487" marT="748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r>
                        <a:rPr lang="ru-RU" sz="12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87" marR="7487" marT="748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r>
                        <a:rPr lang="ru-RU" sz="12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r>
                        <a:rPr lang="ru-RU" sz="12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87" marR="7487" marT="748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2024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87" marR="7487" marT="7487" marB="0" anchor="ctr"/>
                </a:tc>
              </a:tr>
              <a:tr h="23959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Доходы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87" marR="7487" marT="748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2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144 656,32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87" marR="7487" marT="748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1 032 119,96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87" marR="7487" marT="748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874 127,03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87" marR="7487" marT="748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858 559,25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87" marR="7487" marT="7487" marB="0" anchor="ctr"/>
                </a:tc>
              </a:tr>
              <a:tr h="23210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Расходы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87" marR="7487" marT="748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147 110,04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87" marR="7487" marT="748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1 032</a:t>
                      </a:r>
                      <a:r>
                        <a:rPr lang="ru-RU" sz="12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119,96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87" marR="7487" marT="748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874 127,03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87" marR="7487" marT="748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858 559,25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87" marR="7487" marT="7487" marB="0" anchor="ctr"/>
                </a:tc>
              </a:tr>
              <a:tr h="25457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Источники финансирования дефицита бюджета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87" marR="7487" marT="748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+10 935,8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87" marR="7487" marT="748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87" marR="7487" marT="748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87" marR="7487" marT="748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87" marR="7487" marT="7487" marB="0" anchor="ctr"/>
                </a:tc>
              </a:tr>
              <a:tr h="23210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</a:t>
                      </a:r>
                      <a:r>
                        <a:rPr lang="ru-RU" sz="12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Профицит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/ - Дефицит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87" marR="7487" marT="748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- 2 453,72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87" marR="7487" marT="748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87" marR="7487" marT="748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87" marR="7487" marT="748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87" marR="7487" marT="7487" marB="0" anchor="ctr"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877977" y="2568597"/>
            <a:ext cx="2130223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13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13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«Могойтуйский район» на 2022 </a:t>
            </a:r>
            <a:r>
              <a:rPr lang="ru-RU" sz="13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и</a:t>
            </a:r>
          </a:p>
          <a:p>
            <a:pPr algn="just"/>
            <a:r>
              <a:rPr lang="ru-RU" sz="13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плановый период </a:t>
            </a:r>
            <a:r>
              <a:rPr lang="ru-RU" sz="13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3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3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3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годов</a:t>
            </a:r>
          </a:p>
          <a:p>
            <a:pPr algn="just"/>
            <a:r>
              <a:rPr lang="ru-RU" sz="13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разработан </a:t>
            </a:r>
            <a:r>
              <a:rPr lang="ru-RU" sz="13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основании прогноза </a:t>
            </a:r>
            <a:r>
              <a:rPr lang="ru-RU" sz="13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социально-</a:t>
            </a:r>
          </a:p>
          <a:p>
            <a:pPr algn="just"/>
            <a:r>
              <a:rPr lang="ru-RU" sz="13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экономического развития муниципального </a:t>
            </a:r>
            <a:r>
              <a:rPr lang="ru-RU" sz="13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«Могойтуйский район»,</a:t>
            </a:r>
            <a:endParaRPr lang="ru-RU" sz="1300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основных направлений бюджетной и налоговой</a:t>
            </a:r>
          </a:p>
          <a:p>
            <a:pPr algn="just"/>
            <a:r>
              <a:rPr lang="ru-RU" sz="13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политики, муниципальных программ муниципального </a:t>
            </a:r>
            <a:r>
              <a:rPr lang="ru-RU" sz="13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«Могойтуйский район».</a:t>
            </a:r>
            <a:endParaRPr lang="ru-RU" sz="1300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71731" y="2690037"/>
            <a:ext cx="903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в млн.руб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03590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755" y="1241189"/>
            <a:ext cx="2580072" cy="1950656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500" dist="101600" dir="5400000" sy="-100000" algn="bl" rotWithShape="0"/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29153" y="0"/>
            <a:ext cx="7854099" cy="5986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и приоритетные направления бюджетной и налоговой политики на 2022-2024 годы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2573013532"/>
              </p:ext>
            </p:extLst>
          </p:nvPr>
        </p:nvGraphicFramePr>
        <p:xfrm>
          <a:off x="2966484" y="4137976"/>
          <a:ext cx="5794743" cy="2418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232300" y="3841569"/>
            <a:ext cx="40440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доходов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92170" y="533173"/>
            <a:ext cx="5350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 в сфере управления расходами – повышение эффективности расходов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52248" y="1386455"/>
            <a:ext cx="1430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679829" y="914899"/>
            <a:ext cx="646417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Основные направления бюджетной и налоговой политики муниципального района «Могойтуйский район» на 2022 год и плановый 2023 и 2024 годы определены с учётом изменений в законодательстве Российской Федерации, в соответствии с требованиями Бюджетного кодекса Российской Федерации, Решения Совета муниципального района «Могойтуйский район»</a:t>
            </a:r>
            <a:br>
              <a:rPr lang="ru-RU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ru-RU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«О бюджетном процессе в муниципальном районе «Могойтуйский район» и являются основой при составлении бюджета района на 2022 год и плановый 2023-2024 годы.</a:t>
            </a:r>
          </a:p>
          <a:p>
            <a:pPr algn="just"/>
            <a:r>
              <a:rPr lang="ru-RU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При подготовке Основных направлений бюджетной и налоговой политики учтены положения Послания Президента Российской Федерации от 1 марта 2018 года, указов Президента Российской Федерации от 7 мая 2012 года, Указа Президента Российской Федерации от 7 мая 2018 года №204 «О национальных целях и стратегических задачах развития Российской Федерации на период до 2024 года», Основных направлений бюджетной, налоговой и </a:t>
            </a:r>
            <a:r>
              <a:rPr lang="ru-RU" sz="1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таможенно-тарифной</a:t>
            </a:r>
            <a:r>
              <a:rPr lang="ru-RU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политики Российской Федерации на 2022 год и на плановый период 2023 и 2024 годов, основных параметров прогноза социально-экономического развития Забайкальского края на 2022 год и плановый период 2023 и 2024 годов.</a:t>
            </a:r>
          </a:p>
          <a:p>
            <a:pPr algn="just"/>
            <a:r>
              <a:rPr lang="ru-RU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В условиях ограниченности бюджетных ресурсов и в целях сбалансированности бюджета муниципального района бюджетная и налоговая политика на 2022 год и на плановый период 2023 и 2024 годов направлена на переориентацию расходных обязательств с целью сохранения социальной и финансовой стабильности в муниципальном районе.</a:t>
            </a:r>
          </a:p>
          <a:p>
            <a:pPr algn="just"/>
            <a:endParaRPr lang="ru-RU" sz="900" dirty="0" smtClean="0">
              <a:solidFill>
                <a:schemeClr val="tx1">
                  <a:lumMod val="75000"/>
                  <a:lumOff val="2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1454" y="4869713"/>
            <a:ext cx="27457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межбюджетных трансфертов будет уточнятся в течении планового периода при распределении средств государственных программ и «вхождении» района в них.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0129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3379</TotalTime>
  <Words>3021</Words>
  <Application>Microsoft Office PowerPoint</Application>
  <PresentationFormat>Экран (4:3)</PresentationFormat>
  <Paragraphs>754</Paragraphs>
  <Slides>28</Slides>
  <Notes>12</Notes>
  <HiddenSlides>0</HiddenSlides>
  <MMClips>0</MMClips>
  <ScaleCrop>false</ScaleCrop>
  <HeadingPairs>
    <vt:vector size="6" baseType="variant"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1_Тема Office</vt:lpstr>
      <vt:lpstr>2_Тема Office</vt:lpstr>
      <vt:lpstr>4_Тема Office</vt:lpstr>
      <vt:lpstr>Обычная</vt:lpstr>
      <vt:lpstr>Диаграмма</vt:lpstr>
      <vt:lpstr>Слайд 1</vt:lpstr>
      <vt:lpstr>Слайд 2</vt:lpstr>
      <vt:lpstr>Основные понятия</vt:lpstr>
      <vt:lpstr>Бюджет – это план доходов и расходов на определенный период</vt:lpstr>
      <vt:lpstr>Бюджет  состоит из трех основных частей – доходов, расходов и источников финансирования дефицита бюджета</vt:lpstr>
      <vt:lpstr>Слайд 6</vt:lpstr>
      <vt:lpstr>Структура бюджета муниципального район «Могойтуйский район»</vt:lpstr>
      <vt:lpstr>Основные характеристики бюджета муниципального района «Могойтуйский район»  на 2022 год и плановый период 2023 и 2024 годов (в тыс.руб.)</vt:lpstr>
      <vt:lpstr>Основные задачи и приоритетные направления бюджетной и налоговой политики на 2022-2024 годы</vt:lpstr>
      <vt:lpstr>Структура доходов бюджета МР «Могойтуйский район» в 2022-2024 годах</vt:lpstr>
      <vt:lpstr>Налоги, уплачиваемые жителями  муниципального района «Могойтуйский район в местный бюджет</vt:lpstr>
      <vt:lpstr>Структура налоговых и неналоговых доходов  в 2022-2024 годы (тыс. руб.)</vt:lpstr>
      <vt:lpstr>Слайд 13</vt:lpstr>
      <vt:lpstr>Слайд 14</vt:lpstr>
      <vt:lpstr>РАСХОДЫ БЮДЖЕТА </vt:lpstr>
      <vt:lpstr>Структура расходов бюджета муниципального района «Могойтуйский район» на 2022 год и плановый период 2023 и 2024 годов</vt:lpstr>
      <vt:lpstr> </vt:lpstr>
      <vt:lpstr>  </vt:lpstr>
      <vt:lpstr>   </vt:lpstr>
      <vt:lpstr>   </vt:lpstr>
      <vt:lpstr>    </vt:lpstr>
      <vt:lpstr>Слайд 22</vt:lpstr>
      <vt:lpstr>    </vt:lpstr>
      <vt:lpstr>    </vt:lpstr>
      <vt:lpstr>    </vt:lpstr>
      <vt:lpstr>Слайд 26</vt:lpstr>
      <vt:lpstr>Слайд 27</vt:lpstr>
      <vt:lpstr>Слайд 28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Финансы</cp:lastModifiedBy>
  <cp:revision>382</cp:revision>
  <dcterms:created xsi:type="dcterms:W3CDTF">2014-11-21T11:00:06Z</dcterms:created>
  <dcterms:modified xsi:type="dcterms:W3CDTF">2022-02-14T03:03:12Z</dcterms:modified>
</cp:coreProperties>
</file>