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charts/colors6.xml" ContentType="application/vnd.ms-office.chartcolor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style11.xml" ContentType="application/vnd.ms-office.chartstyle+xml"/>
  <Override PartName="/ppt/charts/colors34.xml" ContentType="application/vnd.ms-office.chartcolor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24.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olors12.xml" ContentType="application/vnd.ms-office.chartcolorstyl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notesSlides/notesSlide7.xml" ContentType="application/vnd.openxmlformats-officedocument.presentationml.notesSlide+xml"/>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diagrams/colors2.xml" ContentType="application/vnd.openxmlformats-officedocument.drawingml.diagramColors+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colors9.xml" ContentType="application/vnd.ms-office.chartcolorstyle+xml"/>
  <Override PartName="/ppt/charts/style14.xml" ContentType="application/vnd.ms-office.chartstyle+xml"/>
  <Override PartName="/ppt/charts/style1.xml" ContentType="application/vnd.ms-office.chartstyle+xml"/>
  <Override PartName="/ppt/charts/style3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charts/chart18.xml" ContentType="application/vnd.openxmlformats-officedocument.drawingml.chart+xml"/>
  <Override PartName="/ppt/charts/chart27.xml" ContentType="application/vnd.openxmlformats-officedocument.drawingml.chart+xml"/>
  <Override PartName="/ppt/charts/style12.xml" ContentType="application/vnd.ms-office.chartstyl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charts/chart16.xml" ContentType="application/vnd.openxmlformats-officedocument.drawingml.chart+xml"/>
  <Override PartName="/ppt/charts/chart25.xml" ContentType="application/vnd.openxmlformats-officedocument.drawingml.chart+xml"/>
  <Override PartName="/ppt/charts/colors15.xml" ContentType="application/vnd.ms-office.chartcolorstyle+xml"/>
  <Override PartName="/ppt/charts/style10.xml" ContentType="application/vnd.ms-office.chartstyl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charts/colors1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Default Extension="wdp" ContentType="image/vnd.ms-photo"/>
  <Override PartName="/ppt/charts/colors1.xml" ContentType="application/vnd.ms-office.chartcolorstyle+xml"/>
  <Override PartName="/ppt/charts/colors1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diagrams/layout2.xml" ContentType="application/vnd.openxmlformats-officedocument.drawingml.diagramLayou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style6.xml" ContentType="application/vnd.ms-office.chartstyle+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charts/chart26.xml" ContentType="application/vnd.openxmlformats-officedocument.drawingml.chart+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charts/chart15.xml" ContentType="application/vnd.openxmlformats-officedocument.drawingml.chart+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notesSlides/notesSlide9.xml" ContentType="application/vnd.openxmlformats-officedocument.presentationml.notesSlide+xml"/>
  <Override PartName="/ppt/charts/colors10.xml" ContentType="application/vnd.ms-office.chartcolorstyle+xml"/>
  <Override PartName="/ppt/charts/style7.xml" ContentType="application/vnd.ms-office.chartstyl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9" r:id="rId2"/>
    <p:sldId id="260" r:id="rId3"/>
    <p:sldId id="261" r:id="rId4"/>
    <p:sldId id="262" r:id="rId5"/>
    <p:sldId id="263" r:id="rId6"/>
    <p:sldId id="264" r:id="rId7"/>
    <p:sldId id="267" r:id="rId8"/>
    <p:sldId id="268" r:id="rId9"/>
    <p:sldId id="271" r:id="rId10"/>
    <p:sldId id="272" r:id="rId11"/>
    <p:sldId id="323" r:id="rId12"/>
    <p:sldId id="324" r:id="rId13"/>
    <p:sldId id="325" r:id="rId14"/>
    <p:sldId id="273" r:id="rId15"/>
    <p:sldId id="274" r:id="rId16"/>
    <p:sldId id="276" r:id="rId17"/>
    <p:sldId id="282" r:id="rId18"/>
    <p:sldId id="326" r:id="rId19"/>
    <p:sldId id="327" r:id="rId20"/>
    <p:sldId id="330" r:id="rId21"/>
    <p:sldId id="331" r:id="rId22"/>
    <p:sldId id="332" r:id="rId23"/>
    <p:sldId id="333" r:id="rId24"/>
    <p:sldId id="334" r:id="rId25"/>
    <p:sldId id="335" r:id="rId26"/>
    <p:sldId id="336" r:id="rId27"/>
    <p:sldId id="342" r:id="rId28"/>
    <p:sldId id="338" r:id="rId29"/>
    <p:sldId id="337" r:id="rId30"/>
    <p:sldId id="339" r:id="rId31"/>
    <p:sldId id="290" r:id="rId32"/>
    <p:sldId id="299" r:id="rId33"/>
    <p:sldId id="340" r:id="rId34"/>
    <p:sldId id="341" r:id="rId35"/>
    <p:sldId id="321" r:id="rId36"/>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showPr>
  <p:clrMru>
    <a:srgbClr val="FD5555"/>
    <a:srgbClr val="F64528"/>
    <a:srgbClr val="E2483C"/>
    <a:srgbClr val="FF00FF"/>
    <a:srgbClr val="713CC8"/>
    <a:srgbClr val="31D74D"/>
    <a:srgbClr val="6CF410"/>
    <a:srgbClr val="51B39C"/>
    <a:srgbClr val="5CD359"/>
    <a:srgbClr val="8A3CC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574" autoAdjust="0"/>
  </p:normalViewPr>
  <p:slideViewPr>
    <p:cSldViewPr snapToGrid="0">
      <p:cViewPr>
        <p:scale>
          <a:sx n="100" d="100"/>
          <a:sy n="100" d="100"/>
        </p:scale>
        <p:origin x="-96" y="6"/>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11.xlsx"/></Relationships>
</file>

<file path=ppt/charts/_rels/chart10.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_____Microsoft_Office_Excel1010.xlsx"/></Relationships>
</file>

<file path=ppt/charts/_rels/chart11.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_____Microsoft_Office_Excel1111.xlsx"/></Relationships>
</file>

<file path=ppt/charts/_rels/chart12.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_____Microsoft_Office_Excel1212.xlsx"/></Relationships>
</file>

<file path=ppt/charts/_rels/chart13.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_____Microsoft_Office_Excel13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717.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18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919.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Office_Excel22.xlsx"/></Relationships>
</file>

<file path=ppt/charts/_rels/chart20.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_____Microsoft_Office_Excel20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Office_Excel21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2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Office_Excel23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4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Office_Excel25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Office_Excel2626.xlsx"/></Relationships>
</file>

<file path=ppt/charts/_rels/chart27.xml.rels><?xml version="1.0" encoding="UTF-8" standalone="yes"?>
<Relationships xmlns="http://schemas.openxmlformats.org/package/2006/relationships"><Relationship Id="rId3" Type="http://schemas.microsoft.com/office/2011/relationships/chartStyle" Target="style34.xml"/><Relationship Id="rId2" Type="http://schemas.microsoft.com/office/2011/relationships/chartColorStyle" Target="colors34.xml"/><Relationship Id="rId1" Type="http://schemas.openxmlformats.org/officeDocument/2006/relationships/package" Target="../embeddings/_____Microsoft_Office_Excel2727.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_____Microsoft_Office_Excel3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_____Microsoft_Office_Excel4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_____Microsoft_Office_Excel5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_____Microsoft_Office_Excel6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_____Microsoft_Office_Excel77.xlsx"/></Relationships>
</file>

<file path=ppt/charts/_rels/chart8.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_____Microsoft_Office_Excel88.xlsx"/></Relationships>
</file>

<file path=ppt/charts/_rels/chart9.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_____Microsoft_Office_Excel9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2019</c:v>
                </c:pt>
              </c:strCache>
            </c:strRef>
          </c:tx>
          <c:spPr>
            <a:gradFill>
              <a:gsLst>
                <a:gs pos="100000">
                  <a:srgbClr val="00B0F0"/>
                </a:gs>
                <a:gs pos="50000">
                  <a:srgbClr val="4472C4"/>
                </a:gs>
              </a:gsLst>
              <a:lin ang="5400000" scaled="0"/>
            </a:gradFill>
            <a:ln>
              <a:noFill/>
            </a:ln>
            <a:effectLst/>
            <a:sp3d/>
          </c:spPr>
          <c:dLbls>
            <c:dLbl>
              <c:idx val="0"/>
              <c:layout>
                <c:manualLayout>
                  <c:x val="-7.2590568778543432E-2"/>
                  <c:y val="-1.690577691695876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F6A-4B7D-B0D5-EA0CE9B730E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Численность населения (чел.)</c:v>
                </c:pt>
              </c:strCache>
            </c:strRef>
          </c:cat>
          <c:val>
            <c:numRef>
              <c:f>Лист1!$B$2</c:f>
              <c:numCache>
                <c:formatCode>General</c:formatCode>
                <c:ptCount val="1"/>
                <c:pt idx="0">
                  <c:v>25689</c:v>
                </c:pt>
              </c:numCache>
            </c:numRef>
          </c:val>
          <c:extLst xmlns:c16r2="http://schemas.microsoft.com/office/drawing/2015/06/chart">
            <c:ext xmlns:c16="http://schemas.microsoft.com/office/drawing/2014/chart" uri="{C3380CC4-5D6E-409C-BE32-E72D297353CC}">
              <c16:uniqueId val="{00000000-2F6A-4B7D-B0D5-EA0CE9B730EC}"/>
            </c:ext>
          </c:extLst>
        </c:ser>
        <c:ser>
          <c:idx val="1"/>
          <c:order val="1"/>
          <c:tx>
            <c:strRef>
              <c:f>Лист1!$C$1</c:f>
              <c:strCache>
                <c:ptCount val="1"/>
                <c:pt idx="0">
                  <c:v>2020</c:v>
                </c:pt>
              </c:strCache>
            </c:strRef>
          </c:tx>
          <c:spPr>
            <a:solidFill>
              <a:srgbClr val="6CF410"/>
            </a:solidFill>
            <a:ln>
              <a:noFill/>
            </a:ln>
            <a:effectLst/>
            <a:sp3d/>
          </c:spPr>
          <c:dLbls>
            <c:dLbl>
              <c:idx val="0"/>
              <c:layout>
                <c:manualLayout>
                  <c:x val="-4.7528990022241208E-17"/>
                  <c:y val="-3.803799806315722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F6A-4B7D-B0D5-EA0CE9B730E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Численность населения (чел.)</c:v>
                </c:pt>
              </c:strCache>
            </c:strRef>
          </c:cat>
          <c:val>
            <c:numRef>
              <c:f>Лист1!$C$2</c:f>
              <c:numCache>
                <c:formatCode>General</c:formatCode>
                <c:ptCount val="1"/>
                <c:pt idx="0">
                  <c:v>25388</c:v>
                </c:pt>
              </c:numCache>
            </c:numRef>
          </c:val>
          <c:extLst xmlns:c16r2="http://schemas.microsoft.com/office/drawing/2015/06/chart">
            <c:ext xmlns:c16="http://schemas.microsoft.com/office/drawing/2014/chart" uri="{C3380CC4-5D6E-409C-BE32-E72D297353CC}">
              <c16:uniqueId val="{00000001-2F6A-4B7D-B0D5-EA0CE9B730EC}"/>
            </c:ext>
          </c:extLst>
        </c:ser>
        <c:ser>
          <c:idx val="2"/>
          <c:order val="2"/>
          <c:tx>
            <c:strRef>
              <c:f>Лист1!$D$1</c:f>
              <c:strCache>
                <c:ptCount val="1"/>
                <c:pt idx="0">
                  <c:v>2021</c:v>
                </c:pt>
              </c:strCache>
            </c:strRef>
          </c:tx>
          <c:spPr>
            <a:solidFill>
              <a:srgbClr val="FF0000"/>
            </a:solidFill>
            <a:ln>
              <a:noFill/>
            </a:ln>
            <a:effectLst/>
            <a:sp3d/>
          </c:spPr>
          <c:dLbls>
            <c:dLbl>
              <c:idx val="0"/>
              <c:layout>
                <c:manualLayout>
                  <c:x val="1.5555121881116463E-2"/>
                  <c:y val="-2.535866537543803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F6A-4B7D-B0D5-EA0CE9B730E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Численность населения (чел.)</c:v>
                </c:pt>
              </c:strCache>
            </c:strRef>
          </c:cat>
          <c:val>
            <c:numRef>
              <c:f>Лист1!$D$2</c:f>
              <c:numCache>
                <c:formatCode>General</c:formatCode>
                <c:ptCount val="1"/>
                <c:pt idx="0">
                  <c:v>25089</c:v>
                </c:pt>
              </c:numCache>
            </c:numRef>
          </c:val>
          <c:extLst xmlns:c16r2="http://schemas.microsoft.com/office/drawing/2015/06/chart">
            <c:ext xmlns:c16="http://schemas.microsoft.com/office/drawing/2014/chart" uri="{C3380CC4-5D6E-409C-BE32-E72D297353CC}">
              <c16:uniqueId val="{00000002-2F6A-4B7D-B0D5-EA0CE9B730EC}"/>
            </c:ext>
          </c:extLst>
        </c:ser>
        <c:ser>
          <c:idx val="3"/>
          <c:order val="3"/>
          <c:tx>
            <c:strRef>
              <c:f>Лист1!$E$1</c:f>
              <c:strCache>
                <c:ptCount val="1"/>
                <c:pt idx="0">
                  <c:v>2022</c:v>
                </c:pt>
              </c:strCache>
            </c:strRef>
          </c:tx>
          <c:spPr>
            <a:solidFill>
              <a:srgbClr val="FCAAE8"/>
            </a:solidFill>
            <a:ln>
              <a:noFill/>
            </a:ln>
            <a:effectLst/>
            <a:sp3d/>
          </c:spPr>
          <c:dLbls>
            <c:dLbl>
              <c:idx val="0"/>
              <c:layout>
                <c:manualLayout>
                  <c:x val="1.2962601567597052E-2"/>
                  <c:y val="-3.803799806315719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F6A-4B7D-B0D5-EA0CE9B730E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Численность населения (чел.)</c:v>
                </c:pt>
              </c:strCache>
            </c:strRef>
          </c:cat>
          <c:val>
            <c:numRef>
              <c:f>Лист1!$E$2</c:f>
              <c:numCache>
                <c:formatCode>General</c:formatCode>
                <c:ptCount val="1"/>
                <c:pt idx="0">
                  <c:v>24824</c:v>
                </c:pt>
              </c:numCache>
            </c:numRef>
          </c:val>
          <c:extLst xmlns:c16r2="http://schemas.microsoft.com/office/drawing/2015/06/chart">
            <c:ext xmlns:c16="http://schemas.microsoft.com/office/drawing/2014/chart" uri="{C3380CC4-5D6E-409C-BE32-E72D297353CC}">
              <c16:uniqueId val="{00000003-2F6A-4B7D-B0D5-EA0CE9B730EC}"/>
            </c:ext>
          </c:extLst>
        </c:ser>
        <c:ser>
          <c:idx val="4"/>
          <c:order val="4"/>
          <c:tx>
            <c:strRef>
              <c:f>Лист1!$F$1</c:f>
              <c:strCache>
                <c:ptCount val="1"/>
                <c:pt idx="0">
                  <c:v>2023</c:v>
                </c:pt>
              </c:strCache>
            </c:strRef>
          </c:tx>
          <c:spPr>
            <a:solidFill>
              <a:srgbClr val="B889DB"/>
            </a:solidFill>
            <a:ln>
              <a:noFill/>
            </a:ln>
            <a:effectLst/>
            <a:sp3d/>
          </c:spPr>
          <c:dLbls>
            <c:dLbl>
              <c:idx val="0"/>
              <c:layout>
                <c:manualLayout>
                  <c:x val="7.7775609405582235E-3"/>
                  <c:y val="-2.113222114619843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F6A-4B7D-B0D5-EA0CE9B730E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Численность населения (чел.)</c:v>
                </c:pt>
              </c:strCache>
            </c:strRef>
          </c:cat>
          <c:val>
            <c:numRef>
              <c:f>Лист1!$F$2</c:f>
              <c:numCache>
                <c:formatCode>General</c:formatCode>
                <c:ptCount val="1"/>
                <c:pt idx="0">
                  <c:v>23209</c:v>
                </c:pt>
              </c:numCache>
            </c:numRef>
          </c:val>
          <c:extLst xmlns:c16r2="http://schemas.microsoft.com/office/drawing/2015/06/chart">
            <c:ext xmlns:c16="http://schemas.microsoft.com/office/drawing/2014/chart" uri="{C3380CC4-5D6E-409C-BE32-E72D297353CC}">
              <c16:uniqueId val="{00000004-2F6A-4B7D-B0D5-EA0CE9B730EC}"/>
            </c:ext>
          </c:extLst>
        </c:ser>
        <c:dLbls>
          <c:showVal val="1"/>
        </c:dLbls>
        <c:gapDepth val="0"/>
        <c:shape val="cylinder"/>
        <c:axId val="137681920"/>
        <c:axId val="82449152"/>
        <c:axId val="0"/>
      </c:bar3DChart>
      <c:catAx>
        <c:axId val="13768192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82449152"/>
        <c:crosses val="autoZero"/>
        <c:auto val="1"/>
        <c:lblAlgn val="ctr"/>
        <c:lblOffset val="100"/>
      </c:catAx>
      <c:valAx>
        <c:axId val="82449152"/>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3768192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lt1">
          <a:hueOff val="0"/>
          <a:satOff val="0"/>
          <a:lumOff val="0"/>
        </a:schemeClr>
      </a:solidFill>
    </a:ln>
    <a:effectLst/>
  </c:spPr>
  <c:txPr>
    <a:bodyPr/>
    <a:lstStyle/>
    <a:p>
      <a:pPr>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2022г (в общем объеме доходов)</a:t>
            </a:r>
          </a:p>
        </c:rich>
      </c:tx>
      <c:layout>
        <c:manualLayout>
          <c:xMode val="edge"/>
          <c:yMode val="edge"/>
          <c:x val="0.19106735117448159"/>
          <c:y val="1.406234206893375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Лист1!$B$1</c:f>
              <c:strCache>
                <c:ptCount val="1"/>
                <c:pt idx="0">
                  <c:v>Столбец1</c:v>
                </c:pt>
              </c:strCache>
            </c:strRef>
          </c:tx>
          <c:dPt>
            <c:idx val="0"/>
            <c:spPr>
              <a:solidFill>
                <a:srgbClr val="FFFF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B87E-4C33-9271-B3D801DABA65}"/>
              </c:ext>
            </c:extLst>
          </c:dPt>
          <c:dPt>
            <c:idx val="1"/>
            <c:spPr>
              <a:solidFill>
                <a:schemeClr val="accent6">
                  <a:lumMod val="60000"/>
                  <a:lumOff val="4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B87E-4C33-9271-B3D801DABA65}"/>
              </c:ext>
            </c:extLst>
          </c:dPt>
          <c:dPt>
            <c:idx val="2"/>
            <c:spPr>
              <a:solidFill>
                <a:srgbClr val="31D74D"/>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B87E-4C33-9271-B3D801DABA65}"/>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70B5D"/>
                    </a:solidFill>
                    <a:latin typeface="Times New Roman" panose="02020603050405020304" pitchFamily="18" charset="0"/>
                    <a:ea typeface="+mn-ea"/>
                    <a:cs typeface="Times New Roman" panose="02020603050405020304" pitchFamily="18" charset="0"/>
                  </a:defRPr>
                </a:pPr>
                <a:endParaRPr lang="ru-RU"/>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0.00%</c:formatCode>
                <c:ptCount val="3"/>
                <c:pt idx="0">
                  <c:v>0.19370000000000001</c:v>
                </c:pt>
                <c:pt idx="1">
                  <c:v>4.8000000000000004E-3</c:v>
                </c:pt>
                <c:pt idx="2">
                  <c:v>0.80149999999999999</c:v>
                </c:pt>
              </c:numCache>
            </c:numRef>
          </c:val>
          <c:extLst xmlns:c16r2="http://schemas.microsoft.com/office/drawing/2015/06/chart">
            <c:ext xmlns:c16="http://schemas.microsoft.com/office/drawing/2014/chart" uri="{C3380CC4-5D6E-409C-BE32-E72D297353CC}">
              <c16:uniqueId val="{00000006-B87E-4C33-9271-B3D801DABA65}"/>
            </c:ext>
          </c:extLst>
        </c:ser>
        <c:dLbls>
          <c:showVal val="1"/>
        </c:dLbls>
      </c:pie3DChart>
      <c:spPr>
        <a:noFill/>
        <a:ln>
          <a:noFill/>
        </a:ln>
        <a:effectLst/>
      </c:spPr>
    </c:plotArea>
    <c:legend>
      <c:legendPos val="b"/>
      <c:layout>
        <c:manualLayout>
          <c:xMode val="edge"/>
          <c:yMode val="edge"/>
          <c:x val="3.4364854830015237E-2"/>
          <c:y val="0.67996533106958246"/>
          <c:w val="0.52543109049835901"/>
          <c:h val="0.18425655505600741"/>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2023г (в общем объеме доходов)</a:t>
            </a:r>
          </a:p>
        </c:rich>
      </c:tx>
      <c:layout>
        <c:manualLayout>
          <c:xMode val="edge"/>
          <c:yMode val="edge"/>
          <c:x val="0.19826853377848441"/>
          <c:y val="2.6249022826516779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Лист1!$B$1</c:f>
              <c:strCache>
                <c:ptCount val="1"/>
                <c:pt idx="0">
                  <c:v>Столбец1</c:v>
                </c:pt>
              </c:strCache>
            </c:strRef>
          </c:tx>
          <c:dPt>
            <c:idx val="0"/>
            <c:spPr>
              <a:solidFill>
                <a:srgbClr val="51B39C"/>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AEAA-4125-A4C0-6A6522231B04}"/>
              </c:ext>
            </c:extLst>
          </c:dPt>
          <c:dPt>
            <c:idx val="1"/>
            <c:spPr>
              <a:solidFill>
                <a:srgbClr val="FFFF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AEAA-4125-A4C0-6A6522231B04}"/>
              </c:ext>
            </c:extLst>
          </c:dPt>
          <c:dPt>
            <c:idx val="2"/>
            <c:spPr>
              <a:solidFill>
                <a:srgbClr val="FA7EDC"/>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AEAA-4125-A4C0-6A6522231B04}"/>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70B5D"/>
                    </a:solidFill>
                    <a:latin typeface="Times New Roman" panose="02020603050405020304" pitchFamily="18" charset="0"/>
                    <a:ea typeface="+mn-ea"/>
                    <a:cs typeface="Times New Roman" panose="02020603050405020304" pitchFamily="18" charset="0"/>
                  </a:defRPr>
                </a:pPr>
                <a:endParaRPr lang="ru-RU"/>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0.00%</c:formatCode>
                <c:ptCount val="3"/>
                <c:pt idx="0">
                  <c:v>0.25280000000000002</c:v>
                </c:pt>
                <c:pt idx="1">
                  <c:v>4.5000000000000014E-3</c:v>
                </c:pt>
                <c:pt idx="2">
                  <c:v>0.74270000000000125</c:v>
                </c:pt>
              </c:numCache>
            </c:numRef>
          </c:val>
          <c:extLst xmlns:c16r2="http://schemas.microsoft.com/office/drawing/2015/06/chart">
            <c:ext xmlns:c16="http://schemas.microsoft.com/office/drawing/2014/chart" uri="{C3380CC4-5D6E-409C-BE32-E72D297353CC}">
              <c16:uniqueId val="{00000006-AEAA-4125-A4C0-6A6522231B04}"/>
            </c:ext>
          </c:extLst>
        </c:ser>
        <c:dLbls>
          <c:showVal val="1"/>
        </c:dLbls>
      </c:pie3DChart>
      <c:spPr>
        <a:noFill/>
        <a:ln>
          <a:noFill/>
        </a:ln>
        <a:effectLst/>
      </c:spPr>
    </c:plotArea>
    <c:legend>
      <c:legendPos val="b"/>
      <c:layout>
        <c:manualLayout>
          <c:xMode val="edge"/>
          <c:yMode val="edge"/>
          <c:x val="4.1220998340063077E-2"/>
          <c:y val="0.74030033249621263"/>
          <c:w val="0.52543109049835901"/>
          <c:h val="0.18425655505600741"/>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2024г (в общем объеме доходов)</a:t>
            </a:r>
          </a:p>
        </c:rich>
      </c:tx>
      <c:layout>
        <c:manualLayout>
          <c:xMode val="edge"/>
          <c:yMode val="edge"/>
          <c:x val="0.24001406857393157"/>
          <c:y val="2.9782735773415652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Лист1!$B$1</c:f>
              <c:strCache>
                <c:ptCount val="1"/>
                <c:pt idx="0">
                  <c:v>Столбец1</c:v>
                </c:pt>
              </c:strCache>
            </c:strRef>
          </c:tx>
          <c:dPt>
            <c:idx val="0"/>
            <c:spPr>
              <a:solidFill>
                <a:srgbClr val="FF33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6476-4DD0-8F6F-E1DC3B0B7CEB}"/>
              </c:ext>
            </c:extLst>
          </c:dPt>
          <c:dPt>
            <c:idx val="1"/>
            <c:spPr>
              <a:solidFill>
                <a:schemeClr val="accent6">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6476-4DD0-8F6F-E1DC3B0B7CEB}"/>
              </c:ext>
            </c:extLst>
          </c:dPt>
          <c:dPt>
            <c:idx val="2"/>
            <c:spPr>
              <a:solidFill>
                <a:srgbClr val="00B0F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6476-4DD0-8F6F-E1DC3B0B7CEB}"/>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70B5D"/>
                    </a:solidFill>
                    <a:latin typeface="Times New Roman" panose="02020603050405020304" pitchFamily="18" charset="0"/>
                    <a:ea typeface="+mn-ea"/>
                    <a:cs typeface="Times New Roman" panose="02020603050405020304" pitchFamily="18" charset="0"/>
                  </a:defRPr>
                </a:pPr>
                <a:endParaRPr lang="ru-RU"/>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0.00%</c:formatCode>
                <c:ptCount val="3"/>
                <c:pt idx="0">
                  <c:v>0.31040000000000056</c:v>
                </c:pt>
                <c:pt idx="1">
                  <c:v>3.600000000000006E-3</c:v>
                </c:pt>
                <c:pt idx="2">
                  <c:v>0.68600000000000005</c:v>
                </c:pt>
              </c:numCache>
            </c:numRef>
          </c:val>
          <c:extLst xmlns:c16r2="http://schemas.microsoft.com/office/drawing/2015/06/chart">
            <c:ext xmlns:c16="http://schemas.microsoft.com/office/drawing/2014/chart" uri="{C3380CC4-5D6E-409C-BE32-E72D297353CC}">
              <c16:uniqueId val="{00000006-6476-4DD0-8F6F-E1DC3B0B7CEB}"/>
            </c:ext>
          </c:extLst>
        </c:ser>
        <c:dLbls>
          <c:showVal val="1"/>
        </c:dLbls>
      </c:pie3DChart>
      <c:spPr>
        <a:noFill/>
        <a:ln>
          <a:noFill/>
        </a:ln>
        <a:effectLst/>
      </c:spPr>
    </c:plotArea>
    <c:legend>
      <c:legendPos val="b"/>
      <c:layout>
        <c:manualLayout>
          <c:xMode val="edge"/>
          <c:yMode val="edge"/>
          <c:x val="4.1220998340063077E-2"/>
          <c:y val="0.74030033249621263"/>
          <c:w val="0.52543109049835901"/>
          <c:h val="0.18425655505600741"/>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2025г (в общем объеме доходов)</a:t>
            </a:r>
          </a:p>
        </c:rich>
      </c:tx>
      <c:layout>
        <c:manualLayout>
          <c:xMode val="edge"/>
          <c:yMode val="edge"/>
          <c:x val="0.24001406857393157"/>
          <c:y val="2.9782735773415652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Лист1!$B$1</c:f>
              <c:strCache>
                <c:ptCount val="1"/>
                <c:pt idx="0">
                  <c:v>Столбец1</c:v>
                </c:pt>
              </c:strCache>
            </c:strRef>
          </c:tx>
          <c:dPt>
            <c:idx val="0"/>
            <c:spPr>
              <a:solidFill>
                <a:srgbClr val="C39BE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0673-4939-8040-7FF757F12FBC}"/>
              </c:ext>
            </c:extLst>
          </c:dPt>
          <c:dPt>
            <c:idx val="1"/>
            <c:spPr>
              <a:solidFill>
                <a:srgbClr val="3AB40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0673-4939-8040-7FF757F12FBC}"/>
              </c:ext>
            </c:extLst>
          </c:dPt>
          <c:dPt>
            <c:idx val="2"/>
            <c:spPr>
              <a:solidFill>
                <a:srgbClr val="51B39C"/>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0673-4939-8040-7FF757F12FBC}"/>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70B5D"/>
                    </a:solidFill>
                    <a:latin typeface="Times New Roman" panose="02020603050405020304" pitchFamily="18" charset="0"/>
                    <a:ea typeface="+mn-ea"/>
                    <a:cs typeface="Times New Roman" panose="02020603050405020304" pitchFamily="18" charset="0"/>
                  </a:defRPr>
                </a:pPr>
                <a:endParaRPr lang="ru-RU"/>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0.00%</c:formatCode>
                <c:ptCount val="3"/>
                <c:pt idx="0">
                  <c:v>0.30030000000000057</c:v>
                </c:pt>
                <c:pt idx="1">
                  <c:v>3.4000000000000054E-3</c:v>
                </c:pt>
                <c:pt idx="2">
                  <c:v>0.69630000000000003</c:v>
                </c:pt>
              </c:numCache>
            </c:numRef>
          </c:val>
          <c:extLst xmlns:c16r2="http://schemas.microsoft.com/office/drawing/2015/06/chart">
            <c:ext xmlns:c16="http://schemas.microsoft.com/office/drawing/2014/chart" uri="{C3380CC4-5D6E-409C-BE32-E72D297353CC}">
              <c16:uniqueId val="{00000006-0673-4939-8040-7FF757F12FBC}"/>
            </c:ext>
          </c:extLst>
        </c:ser>
        <c:dLbls>
          <c:showVal val="1"/>
        </c:dLbls>
      </c:pie3DChart>
      <c:spPr>
        <a:noFill/>
        <a:ln>
          <a:noFill/>
        </a:ln>
        <a:effectLst/>
      </c:spPr>
    </c:plotArea>
    <c:legend>
      <c:legendPos val="b"/>
      <c:layout>
        <c:manualLayout>
          <c:xMode val="edge"/>
          <c:yMode val="edge"/>
          <c:x val="4.1220998340063077E-2"/>
          <c:y val="0.74030033249621263"/>
          <c:w val="0.52543109049835901"/>
          <c:h val="0.18425655505600741"/>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4267043235044433E-2"/>
          <c:y val="2.322796464045351E-2"/>
          <c:w val="0.73848938434920341"/>
          <c:h val="0.84194284548968412"/>
        </c:manualLayout>
      </c:layout>
      <c:doughnutChart>
        <c:varyColors val="1"/>
        <c:ser>
          <c:idx val="0"/>
          <c:order val="0"/>
          <c:tx>
            <c:strRef>
              <c:f>Лист1!$B$1</c:f>
              <c:strCache>
                <c:ptCount val="1"/>
                <c:pt idx="0">
                  <c:v>2023</c:v>
                </c:pt>
              </c:strCache>
            </c:strRef>
          </c:tx>
          <c:explosion val="6"/>
          <c:dPt>
            <c:idx val="0"/>
            <c:spPr>
              <a:solidFill>
                <a:srgbClr val="002060"/>
              </a:solidFill>
              <a:ln>
                <a:solidFill>
                  <a:srgbClr val="002060"/>
                </a:solidFill>
              </a:ln>
            </c:spPr>
          </c:dPt>
          <c:dPt>
            <c:idx val="1"/>
            <c:explosion val="4"/>
            <c:spPr>
              <a:solidFill>
                <a:schemeClr val="accent1">
                  <a:lumMod val="60000"/>
                  <a:lumOff val="40000"/>
                </a:schemeClr>
              </a:solidFill>
              <a:ln>
                <a:solidFill>
                  <a:srgbClr val="FF0000"/>
                </a:solidFill>
              </a:ln>
            </c:spPr>
          </c:dPt>
          <c:dPt>
            <c:idx val="2"/>
            <c:spPr>
              <a:solidFill>
                <a:schemeClr val="accent1">
                  <a:lumMod val="75000"/>
                </a:schemeClr>
              </a:solidFill>
              <a:ln>
                <a:solidFill>
                  <a:schemeClr val="accent1"/>
                </a:solidFill>
              </a:ln>
            </c:spPr>
          </c:dPt>
          <c:dLbls>
            <c:dLbl>
              <c:idx val="0"/>
              <c:layout>
                <c:manualLayout>
                  <c:x val="1.0187075456545741E-2"/>
                  <c:y val="4.8658500467619499E-3"/>
                </c:manualLayout>
              </c:layout>
              <c:tx>
                <c:rich>
                  <a:bodyPr/>
                  <a:lstStyle/>
                  <a:p>
                    <a:pPr>
                      <a:defRPr sz="1400">
                        <a:solidFill>
                          <a:schemeClr val="bg1"/>
                        </a:solidFill>
                      </a:defRPr>
                    </a:pPr>
                    <a:r>
                      <a:rPr lang="ru-RU" sz="1200" dirty="0" smtClean="0"/>
                      <a:t>1016,2</a:t>
                    </a:r>
                    <a:endParaRPr lang="en-US" sz="1200" dirty="0"/>
                  </a:p>
                </c:rich>
              </c:tx>
              <c:spPr/>
              <c:showVal val="1"/>
              <c:extLst>
                <c:ext xmlns:c15="http://schemas.microsoft.com/office/drawing/2012/chart" uri="{CE6537A1-D6FC-4f65-9D91-7224C49458BB}"/>
              </c:extLst>
            </c:dLbl>
            <c:dLbl>
              <c:idx val="1"/>
              <c:layout>
                <c:manualLayout>
                  <c:x val="-4.5430106853757814E-3"/>
                  <c:y val="4.4603110169717243E-17"/>
                </c:manualLayout>
              </c:layout>
              <c:tx>
                <c:rich>
                  <a:bodyPr/>
                  <a:lstStyle/>
                  <a:p>
                    <a:r>
                      <a:rPr lang="ru-RU" sz="1200" dirty="0" smtClean="0"/>
                      <a:t>1016,2</a:t>
                    </a:r>
                    <a:endParaRPr lang="en-US" sz="1200" dirty="0"/>
                  </a:p>
                </c:rich>
              </c:tx>
              <c:showVal val="1"/>
              <c:extLst>
                <c:ext xmlns:c15="http://schemas.microsoft.com/office/drawing/2012/chart" uri="{CE6537A1-D6FC-4f65-9D91-7224C49458BB}"/>
              </c:extLst>
            </c:dLbl>
            <c:dLbl>
              <c:idx val="2"/>
              <c:layout>
                <c:manualLayout>
                  <c:x val="1.0186917911890352E-2"/>
                  <c:y val="0.12194589987558399"/>
                </c:manualLayout>
              </c:layout>
              <c:tx>
                <c:rich>
                  <a:bodyPr/>
                  <a:lstStyle/>
                  <a:p>
                    <a:r>
                      <a:rPr lang="ru-RU" dirty="0" smtClean="0"/>
                      <a:t>0,0</a:t>
                    </a:r>
                    <a:endParaRPr lang="en-US" dirty="0"/>
                  </a:p>
                </c:rich>
              </c:tx>
              <c:showVal val="1"/>
              <c:extLst>
                <c:ext xmlns:c15="http://schemas.microsoft.com/office/drawing/2012/chart" uri="{CE6537A1-D6FC-4f65-9D91-7224C49458BB}"/>
              </c:extLst>
            </c:dLbl>
            <c:spPr>
              <a:noFill/>
              <a:ln>
                <a:noFill/>
              </a:ln>
              <a:effectLst/>
            </c:spPr>
            <c:txPr>
              <a:bodyPr/>
              <a:lstStyle/>
              <a:p>
                <a:pPr>
                  <a:defRPr sz="1400"/>
                </a:pPr>
                <a:endParaRPr lang="ru-RU"/>
              </a:p>
            </c:txPr>
            <c:showVal val="1"/>
            <c:showLeaderLines val="1"/>
            <c:extLst>
              <c:ext xmlns:c15="http://schemas.microsoft.com/office/drawing/2012/chart" uri="{CE6537A1-D6FC-4f65-9D91-7224C49458BB}"/>
            </c:extLst>
          </c:dLbls>
          <c:cat>
            <c:strRef>
              <c:f>Лист1!$A$2:$A$5</c:f>
              <c:strCache>
                <c:ptCount val="3"/>
                <c:pt idx="0">
                  <c:v>Доходы</c:v>
                </c:pt>
                <c:pt idx="1">
                  <c:v>Расходы</c:v>
                </c:pt>
                <c:pt idx="2">
                  <c:v>Дефицит</c:v>
                </c:pt>
              </c:strCache>
            </c:strRef>
          </c:cat>
          <c:val>
            <c:numRef>
              <c:f>Лист1!$B$2:$B$5</c:f>
              <c:numCache>
                <c:formatCode>#,##0.0</c:formatCode>
                <c:ptCount val="4"/>
                <c:pt idx="0">
                  <c:v>1016.2</c:v>
                </c:pt>
                <c:pt idx="1">
                  <c:v>1016.2</c:v>
                </c:pt>
                <c:pt idx="2">
                  <c:v>0</c:v>
                </c:pt>
              </c:numCache>
            </c:numRef>
          </c:val>
        </c:ser>
        <c:firstSliceAng val="181"/>
        <c:holeSize val="50"/>
      </c:doughnutChart>
    </c:plotArea>
    <c:plotVisOnly val="1"/>
    <c:dispBlanksAs val="zero"/>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2.5514461335691036E-2"/>
          <c:y val="8.9887807540336595E-2"/>
          <c:w val="0.8047536192514676"/>
          <c:h val="0.79566941834942595"/>
        </c:manualLayout>
      </c:layout>
      <c:doughnutChart>
        <c:varyColors val="1"/>
        <c:ser>
          <c:idx val="0"/>
          <c:order val="0"/>
          <c:tx>
            <c:strRef>
              <c:f>Лист1!$B$1</c:f>
              <c:strCache>
                <c:ptCount val="1"/>
                <c:pt idx="0">
                  <c:v>2020</c:v>
                </c:pt>
              </c:strCache>
            </c:strRef>
          </c:tx>
          <c:explosion val="15"/>
          <c:dPt>
            <c:idx val="0"/>
            <c:explosion val="3"/>
            <c:spPr>
              <a:solidFill>
                <a:srgbClr val="002060"/>
              </a:solidFill>
              <a:ln>
                <a:solidFill>
                  <a:srgbClr val="002060"/>
                </a:solidFill>
              </a:ln>
            </c:spPr>
          </c:dPt>
          <c:dPt>
            <c:idx val="1"/>
            <c:explosion val="3"/>
            <c:spPr>
              <a:solidFill>
                <a:schemeClr val="accent1">
                  <a:lumMod val="60000"/>
                  <a:lumOff val="40000"/>
                </a:schemeClr>
              </a:solidFill>
              <a:ln>
                <a:solidFill>
                  <a:srgbClr val="FF0000"/>
                </a:solidFill>
              </a:ln>
            </c:spPr>
          </c:dPt>
          <c:dPt>
            <c:idx val="2"/>
            <c:spPr>
              <a:solidFill>
                <a:schemeClr val="accent1">
                  <a:lumMod val="75000"/>
                </a:schemeClr>
              </a:solidFill>
              <a:ln>
                <a:solidFill>
                  <a:schemeClr val="accent1"/>
                </a:solidFill>
              </a:ln>
            </c:spPr>
          </c:dPt>
          <c:dLbls>
            <c:dLbl>
              <c:idx val="0"/>
              <c:layout/>
              <c:tx>
                <c:rich>
                  <a:bodyPr/>
                  <a:lstStyle/>
                  <a:p>
                    <a:pPr>
                      <a:defRPr sz="900">
                        <a:solidFill>
                          <a:schemeClr val="bg1"/>
                        </a:solidFill>
                      </a:defRPr>
                    </a:pPr>
                    <a:r>
                      <a:rPr lang="ru-RU" dirty="0" smtClean="0"/>
                      <a:t>874,6</a:t>
                    </a:r>
                    <a:endParaRPr lang="en-US" dirty="0"/>
                  </a:p>
                </c:rich>
              </c:tx>
              <c:spPr/>
              <c:showVal val="1"/>
            </c:dLbl>
            <c:dLbl>
              <c:idx val="1"/>
              <c:layout/>
              <c:tx>
                <c:rich>
                  <a:bodyPr/>
                  <a:lstStyle/>
                  <a:p>
                    <a:r>
                      <a:rPr lang="ru-RU" dirty="0" smtClean="0"/>
                      <a:t>874,6</a:t>
                    </a:r>
                    <a:endParaRPr lang="en-US" dirty="0"/>
                  </a:p>
                </c:rich>
              </c:tx>
              <c:showVal val="1"/>
            </c:dLbl>
            <c:dLbl>
              <c:idx val="2"/>
              <c:layout>
                <c:manualLayout>
                  <c:x val="-7.5263897745402094E-3"/>
                  <c:y val="0.13849941779682962"/>
                </c:manualLayout>
              </c:layout>
              <c:tx>
                <c:rich>
                  <a:bodyPr/>
                  <a:lstStyle/>
                  <a:p>
                    <a:r>
                      <a:rPr lang="ru-RU" dirty="0" smtClean="0"/>
                      <a:t>0,0</a:t>
                    </a:r>
                    <a:endParaRPr lang="en-US" dirty="0"/>
                  </a:p>
                </c:rich>
              </c:tx>
              <c:showVal val="1"/>
              <c:extLst>
                <c:ext xmlns:c15="http://schemas.microsoft.com/office/drawing/2012/chart" uri="{CE6537A1-D6FC-4f65-9D91-7224C49458BB}"/>
              </c:extLst>
            </c:dLbl>
            <c:spPr>
              <a:noFill/>
              <a:ln>
                <a:noFill/>
              </a:ln>
              <a:effectLst/>
            </c:spPr>
            <c:txPr>
              <a:bodyPr/>
              <a:lstStyle/>
              <a:p>
                <a:pPr>
                  <a:defRPr sz="900"/>
                </a:pPr>
                <a:endParaRPr lang="ru-RU"/>
              </a:p>
            </c:txPr>
            <c:showVal val="1"/>
            <c:showLeaderLines val="1"/>
            <c:extLst>
              <c:ext xmlns:c15="http://schemas.microsoft.com/office/drawing/2012/chart" uri="{CE6537A1-D6FC-4f65-9D91-7224C49458BB}"/>
            </c:extLst>
          </c:dLbls>
          <c:cat>
            <c:strRef>
              <c:f>Лист1!$A$2:$A$4</c:f>
              <c:strCache>
                <c:ptCount val="3"/>
                <c:pt idx="0">
                  <c:v>Доходы</c:v>
                </c:pt>
                <c:pt idx="1">
                  <c:v>Расходы</c:v>
                </c:pt>
                <c:pt idx="2">
                  <c:v>Дефицит</c:v>
                </c:pt>
              </c:strCache>
            </c:strRef>
          </c:cat>
          <c:val>
            <c:numRef>
              <c:f>Лист1!$B$2:$B$4</c:f>
              <c:numCache>
                <c:formatCode>0.0</c:formatCode>
                <c:ptCount val="3"/>
                <c:pt idx="0">
                  <c:v>930.80199999999797</c:v>
                </c:pt>
                <c:pt idx="1">
                  <c:v>947</c:v>
                </c:pt>
                <c:pt idx="2">
                  <c:v>16.198</c:v>
                </c:pt>
              </c:numCache>
            </c:numRef>
          </c:val>
        </c:ser>
        <c:firstSliceAng val="181"/>
        <c:holeSize val="50"/>
      </c:doughnutChart>
    </c:plotArea>
    <c:plotVisOnly val="1"/>
    <c:dispBlanksAs val="zero"/>
  </c:chart>
  <c:txPr>
    <a:bodyPr/>
    <a:lstStyle/>
    <a:p>
      <a:pPr>
        <a:defRPr sz="1800"/>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2064525143961868"/>
          <c:y val="6.1606258232550441E-2"/>
          <c:w val="0.65412822984662888"/>
          <c:h val="0.93839374176744628"/>
        </c:manualLayout>
      </c:layout>
      <c:doughnutChart>
        <c:varyColors val="1"/>
        <c:ser>
          <c:idx val="0"/>
          <c:order val="0"/>
          <c:tx>
            <c:strRef>
              <c:f>Лист1!$B$1</c:f>
              <c:strCache>
                <c:ptCount val="1"/>
                <c:pt idx="0">
                  <c:v>2021</c:v>
                </c:pt>
              </c:strCache>
            </c:strRef>
          </c:tx>
          <c:explosion val="15"/>
          <c:dPt>
            <c:idx val="0"/>
            <c:explosion val="5"/>
            <c:spPr>
              <a:solidFill>
                <a:srgbClr val="002060"/>
              </a:solidFill>
              <a:ln>
                <a:solidFill>
                  <a:srgbClr val="002060"/>
                </a:solidFill>
              </a:ln>
            </c:spPr>
          </c:dPt>
          <c:dPt>
            <c:idx val="1"/>
            <c:explosion val="3"/>
            <c:spPr>
              <a:solidFill>
                <a:schemeClr val="accent1">
                  <a:lumMod val="60000"/>
                  <a:lumOff val="40000"/>
                </a:schemeClr>
              </a:solidFill>
              <a:ln>
                <a:solidFill>
                  <a:srgbClr val="FF0000"/>
                </a:solidFill>
              </a:ln>
            </c:spPr>
          </c:dPt>
          <c:dPt>
            <c:idx val="2"/>
            <c:spPr>
              <a:solidFill>
                <a:schemeClr val="accent1">
                  <a:lumMod val="75000"/>
                </a:schemeClr>
              </a:solidFill>
              <a:ln>
                <a:solidFill>
                  <a:schemeClr val="accent1"/>
                </a:solidFill>
              </a:ln>
            </c:spPr>
          </c:dPt>
          <c:dLbls>
            <c:dLbl>
              <c:idx val="0"/>
              <c:layout/>
              <c:tx>
                <c:rich>
                  <a:bodyPr/>
                  <a:lstStyle/>
                  <a:p>
                    <a:pPr>
                      <a:defRPr sz="900">
                        <a:solidFill>
                          <a:schemeClr val="bg1"/>
                        </a:solidFill>
                      </a:defRPr>
                    </a:pPr>
                    <a:r>
                      <a:rPr lang="ru-RU" dirty="0" smtClean="0"/>
                      <a:t>941,4</a:t>
                    </a:r>
                    <a:endParaRPr lang="en-US" dirty="0"/>
                  </a:p>
                </c:rich>
              </c:tx>
              <c:spPr/>
              <c:showVal val="1"/>
            </c:dLbl>
            <c:dLbl>
              <c:idx val="1"/>
              <c:layout/>
              <c:tx>
                <c:rich>
                  <a:bodyPr/>
                  <a:lstStyle/>
                  <a:p>
                    <a:r>
                      <a:rPr lang="ru-RU" dirty="0" smtClean="0"/>
                      <a:t>941,4	</a:t>
                    </a:r>
                    <a:endParaRPr lang="en-US" dirty="0"/>
                  </a:p>
                </c:rich>
              </c:tx>
              <c:showVal val="1"/>
              <c:extLst>
                <c:ext xmlns:c15="http://schemas.microsoft.com/office/drawing/2012/chart" uri="{CE6537A1-D6FC-4f65-9D91-7224C49458BB}"/>
              </c:extLst>
            </c:dLbl>
            <c:dLbl>
              <c:idx val="2"/>
              <c:layout>
                <c:manualLayout>
                  <c:x val="-7.5263897745402094E-3"/>
                  <c:y val="0.13849941779682962"/>
                </c:manualLayout>
              </c:layout>
              <c:tx>
                <c:rich>
                  <a:bodyPr/>
                  <a:lstStyle/>
                  <a:p>
                    <a:r>
                      <a:rPr lang="ru-RU" dirty="0" smtClean="0"/>
                      <a:t>0,0</a:t>
                    </a:r>
                    <a:endParaRPr lang="en-US" dirty="0"/>
                  </a:p>
                </c:rich>
              </c:tx>
              <c:showVal val="1"/>
              <c:extLst>
                <c:ext xmlns:c15="http://schemas.microsoft.com/office/drawing/2012/chart" uri="{CE6537A1-D6FC-4f65-9D91-7224C49458BB}"/>
              </c:extLst>
            </c:dLbl>
            <c:spPr>
              <a:noFill/>
              <a:ln>
                <a:noFill/>
              </a:ln>
              <a:effectLst/>
            </c:spPr>
            <c:txPr>
              <a:bodyPr/>
              <a:lstStyle/>
              <a:p>
                <a:pPr>
                  <a:defRPr sz="900"/>
                </a:pPr>
                <a:endParaRPr lang="ru-RU"/>
              </a:p>
            </c:txPr>
            <c:showVal val="1"/>
            <c:showLeaderLines val="1"/>
            <c:extLst>
              <c:ext xmlns:c15="http://schemas.microsoft.com/office/drawing/2012/chart" uri="{CE6537A1-D6FC-4f65-9D91-7224C49458BB}"/>
            </c:extLst>
          </c:dLbls>
          <c:cat>
            <c:strRef>
              <c:f>Лист1!$A$2:$A$4</c:f>
              <c:strCache>
                <c:ptCount val="3"/>
                <c:pt idx="0">
                  <c:v>Доходы</c:v>
                </c:pt>
                <c:pt idx="1">
                  <c:v>Расходы</c:v>
                </c:pt>
                <c:pt idx="2">
                  <c:v>Дефицит</c:v>
                </c:pt>
              </c:strCache>
            </c:strRef>
          </c:cat>
          <c:val>
            <c:numRef>
              <c:f>Лист1!$B$2:$B$4</c:f>
              <c:numCache>
                <c:formatCode>0.0</c:formatCode>
                <c:ptCount val="3"/>
                <c:pt idx="0">
                  <c:v>927.13900000000001</c:v>
                </c:pt>
                <c:pt idx="1">
                  <c:v>943.45899999999949</c:v>
                </c:pt>
                <c:pt idx="2">
                  <c:v>16.32</c:v>
                </c:pt>
              </c:numCache>
            </c:numRef>
          </c:val>
        </c:ser>
        <c:firstSliceAng val="181"/>
        <c:holeSize val="50"/>
      </c:doughnutChart>
    </c:plotArea>
    <c:plotVisOnly val="1"/>
    <c:dispBlanksAs val="zero"/>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31885447427721797"/>
          <c:y val="9.1764008250745543E-2"/>
          <c:w val="0.44692314253186993"/>
          <c:h val="0.85485818912970901"/>
        </c:manualLayout>
      </c:layout>
      <c:doughnutChart>
        <c:varyColors val="1"/>
        <c:ser>
          <c:idx val="0"/>
          <c:order val="0"/>
          <c:tx>
            <c:strRef>
              <c:f>Лист1!$B$1</c:f>
              <c:strCache>
                <c:ptCount val="1"/>
                <c:pt idx="0">
                  <c:v>Продажи</c:v>
                </c:pt>
              </c:strCache>
            </c:strRef>
          </c:tx>
          <c:dPt>
            <c:idx val="0"/>
            <c:spPr>
              <a:ln>
                <a:solidFill>
                  <a:srgbClr val="002060"/>
                </a:solidFill>
              </a:ln>
            </c:spPr>
          </c:dPt>
          <c:dPt>
            <c:idx val="1"/>
            <c:spPr>
              <a:ln>
                <a:solidFill>
                  <a:srgbClr val="002060"/>
                </a:solidFill>
              </a:ln>
            </c:spPr>
          </c:dPt>
          <c:dPt>
            <c:idx val="2"/>
            <c:spPr>
              <a:solidFill>
                <a:schemeClr val="accent6">
                  <a:lumMod val="75000"/>
                </a:schemeClr>
              </a:solidFill>
              <a:ln>
                <a:solidFill>
                  <a:srgbClr val="002060"/>
                </a:solidFill>
              </a:ln>
            </c:spPr>
          </c:dPt>
          <c:dLbls>
            <c:dLbl>
              <c:idx val="0"/>
              <c:layout/>
              <c:tx>
                <c:rich>
                  <a:bodyPr/>
                  <a:lstStyle/>
                  <a:p>
                    <a:r>
                      <a:rPr lang="ru-RU" dirty="0" smtClean="0"/>
                      <a:t>25,3%</a:t>
                    </a:r>
                    <a:endParaRPr lang="ru-RU" dirty="0"/>
                  </a:p>
                </c:rich>
              </c:tx>
              <c:showPercent val="1"/>
            </c:dLbl>
            <c:dLbl>
              <c:idx val="1"/>
              <c:layout>
                <c:manualLayout>
                  <c:x val="0.13324174663260049"/>
                  <c:y val="-4.2265796113293973E-2"/>
                </c:manualLayout>
              </c:layout>
              <c:tx>
                <c:rich>
                  <a:bodyPr/>
                  <a:lstStyle/>
                  <a:p>
                    <a:r>
                      <a:rPr lang="en-US" dirty="0" smtClean="0"/>
                      <a:t>0</a:t>
                    </a:r>
                    <a:r>
                      <a:rPr lang="ru-RU" dirty="0" smtClean="0"/>
                      <a:t>,4</a:t>
                    </a:r>
                    <a:r>
                      <a:rPr lang="en-US" dirty="0" smtClean="0"/>
                      <a:t>%</a:t>
                    </a:r>
                    <a:endParaRPr lang="en-US" dirty="0"/>
                  </a:p>
                </c:rich>
              </c:tx>
              <c:showPercent val="1"/>
              <c:extLst>
                <c:ext xmlns:c15="http://schemas.microsoft.com/office/drawing/2012/chart" uri="{CE6537A1-D6FC-4f65-9D91-7224C49458BB}"/>
              </c:extLst>
            </c:dLbl>
            <c:dLbl>
              <c:idx val="2"/>
              <c:layout/>
              <c:tx>
                <c:rich>
                  <a:bodyPr/>
                  <a:lstStyle/>
                  <a:p>
                    <a:r>
                      <a:rPr lang="ru-RU" dirty="0" smtClean="0"/>
                      <a:t>74,3</a:t>
                    </a:r>
                    <a:r>
                      <a:rPr lang="ru-RU" baseline="0" dirty="0" smtClean="0"/>
                      <a:t> </a:t>
                    </a:r>
                    <a:r>
                      <a:rPr lang="ru-RU" dirty="0" smtClean="0"/>
                      <a:t>%</a:t>
                    </a:r>
                    <a:endParaRPr lang="ru-RU" dirty="0"/>
                  </a:p>
                </c:rich>
              </c:tx>
              <c:showPercent val="1"/>
            </c:dLbl>
            <c:dLbl>
              <c:idx val="3"/>
              <c:delete val="1"/>
            </c:dLbl>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showPercent val="1"/>
            <c:showLeaderLines val="1"/>
            <c:extLst>
              <c:ext xmlns:c15="http://schemas.microsoft.com/office/drawing/2012/chart" uri="{CE6537A1-D6FC-4f65-9D91-7224C49458BB}"/>
            </c:extLst>
          </c:dLbls>
          <c:cat>
            <c:strRef>
              <c:f>Лист1!$A$2:$A$5</c:f>
              <c:strCache>
                <c:ptCount val="3"/>
                <c:pt idx="0">
                  <c:v>Налоговые доходы</c:v>
                </c:pt>
                <c:pt idx="1">
                  <c:v>Неналоговые доходы</c:v>
                </c:pt>
                <c:pt idx="2">
                  <c:v>Безвозмездные поступления</c:v>
                </c:pt>
              </c:strCache>
            </c:strRef>
          </c:cat>
          <c:val>
            <c:numRef>
              <c:f>Лист1!$B$2:$B$5</c:f>
              <c:numCache>
                <c:formatCode>General</c:formatCode>
                <c:ptCount val="4"/>
                <c:pt idx="0" formatCode="#,##0.00">
                  <c:v>256880.77000000011</c:v>
                </c:pt>
                <c:pt idx="1">
                  <c:v>4630</c:v>
                </c:pt>
                <c:pt idx="2">
                  <c:v>754674.7</c:v>
                </c:pt>
              </c:numCache>
            </c:numRef>
          </c:val>
        </c:ser>
        <c:firstSliceAng val="0"/>
        <c:holeSize val="50"/>
      </c:doughnutChart>
    </c:plotArea>
    <c:plotVisOnly val="1"/>
    <c:dispBlanksAs val="zero"/>
  </c:chart>
  <c:spPr>
    <a:noFill/>
  </c:spPr>
  <c:txPr>
    <a:bodyPr/>
    <a:lstStyle/>
    <a:p>
      <a:pPr>
        <a:defRPr sz="1800"/>
      </a:pPr>
      <a:endParaRPr lang="ru-RU"/>
    </a:p>
  </c:txPr>
  <c:externalData r:id="rId1"/>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23101712559116613"/>
          <c:y val="0"/>
          <c:w val="0.4676439868087135"/>
          <c:h val="0.88198131993824247"/>
        </c:manualLayout>
      </c:layout>
      <c:doughnutChart>
        <c:varyColors val="1"/>
        <c:ser>
          <c:idx val="0"/>
          <c:order val="0"/>
          <c:tx>
            <c:strRef>
              <c:f>Лист1!$B$1</c:f>
              <c:strCache>
                <c:ptCount val="1"/>
                <c:pt idx="0">
                  <c:v>Продажи</c:v>
                </c:pt>
              </c:strCache>
            </c:strRef>
          </c:tx>
          <c:dPt>
            <c:idx val="0"/>
            <c:spPr>
              <a:ln>
                <a:solidFill>
                  <a:srgbClr val="002060"/>
                </a:solidFill>
              </a:ln>
            </c:spPr>
          </c:dPt>
          <c:dPt>
            <c:idx val="1"/>
            <c:spPr>
              <a:ln>
                <a:solidFill>
                  <a:srgbClr val="002060"/>
                </a:solidFill>
              </a:ln>
            </c:spPr>
          </c:dPt>
          <c:dPt>
            <c:idx val="2"/>
            <c:spPr>
              <a:solidFill>
                <a:schemeClr val="accent6">
                  <a:lumMod val="75000"/>
                </a:schemeClr>
              </a:solidFill>
              <a:ln>
                <a:solidFill>
                  <a:srgbClr val="002060"/>
                </a:solidFill>
              </a:ln>
            </c:spPr>
          </c:dPt>
          <c:dLbls>
            <c:dLbl>
              <c:idx val="0"/>
              <c:layout/>
              <c:tx>
                <c:rich>
                  <a:bodyPr/>
                  <a:lstStyle/>
                  <a:p>
                    <a:r>
                      <a:rPr lang="ru-RU" dirty="0" smtClean="0"/>
                      <a:t>25,7%</a:t>
                    </a:r>
                    <a:endParaRPr lang="ru-RU" dirty="0"/>
                  </a:p>
                </c:rich>
              </c:tx>
              <c:showPercent val="1"/>
            </c:dLbl>
            <c:dLbl>
              <c:idx val="1"/>
              <c:layout>
                <c:manualLayout>
                  <c:x val="0.14804642829248926"/>
                  <c:y val="-2.7921707093597641E-2"/>
                </c:manualLayout>
              </c:layout>
              <c:tx>
                <c:rich>
                  <a:bodyPr/>
                  <a:lstStyle/>
                  <a:p>
                    <a:r>
                      <a:rPr lang="en-US" dirty="0" smtClean="0"/>
                      <a:t>0</a:t>
                    </a:r>
                    <a:r>
                      <a:rPr lang="ru-RU" dirty="0" smtClean="0"/>
                      <a:t>,2</a:t>
                    </a:r>
                    <a:r>
                      <a:rPr lang="en-US" dirty="0" smtClean="0"/>
                      <a:t>%</a:t>
                    </a:r>
                    <a:endParaRPr lang="en-US" dirty="0"/>
                  </a:p>
                </c:rich>
              </c:tx>
              <c:showPercent val="1"/>
              <c:extLst>
                <c:ext xmlns:c15="http://schemas.microsoft.com/office/drawing/2012/chart" uri="{CE6537A1-D6FC-4f65-9D91-7224C49458BB}"/>
              </c:extLst>
            </c:dLbl>
            <c:dLbl>
              <c:idx val="2"/>
              <c:layout>
                <c:manualLayout>
                  <c:x val="1.9739523772331801E-2"/>
                  <c:y val="2.7921707093597641E-2"/>
                </c:manualLayout>
              </c:layout>
              <c:tx>
                <c:rich>
                  <a:bodyPr/>
                  <a:lstStyle/>
                  <a:p>
                    <a:r>
                      <a:rPr lang="ru-RU" dirty="0" smtClean="0"/>
                      <a:t>74,1%</a:t>
                    </a:r>
                    <a:endParaRPr lang="ru-RU" dirty="0"/>
                  </a:p>
                </c:rich>
              </c:tx>
              <c:showPercent val="1"/>
            </c:dLbl>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ru-RU"/>
              </a:p>
            </c:txPr>
            <c:showPercent val="1"/>
            <c:showLeaderLines val="1"/>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formatCode="#,##0.00">
                  <c:v>271457.19</c:v>
                </c:pt>
                <c:pt idx="1">
                  <c:v>3184</c:v>
                </c:pt>
                <c:pt idx="2">
                  <c:v>599986.69999999786</c:v>
                </c:pt>
              </c:numCache>
            </c:numRef>
          </c:val>
        </c:ser>
        <c:firstSliceAng val="0"/>
        <c:holeSize val="50"/>
      </c:doughnutChart>
    </c:plotArea>
    <c:plotVisOnly val="1"/>
    <c:dispBlanksAs val="zero"/>
  </c:chart>
  <c:txPr>
    <a:bodyPr/>
    <a:lstStyle/>
    <a:p>
      <a:pPr>
        <a:defRPr sz="1800"/>
      </a:pPr>
      <a:endParaRPr lang="ru-RU"/>
    </a:p>
  </c:txPr>
  <c:externalData r:id="rId1"/>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21621248276191743"/>
          <c:y val="2.5332152083294052E-2"/>
          <c:w val="0.50465559388183567"/>
          <c:h val="0.85994191745883186"/>
        </c:manualLayout>
      </c:layout>
      <c:doughnutChart>
        <c:varyColors val="1"/>
        <c:ser>
          <c:idx val="0"/>
          <c:order val="0"/>
          <c:tx>
            <c:strRef>
              <c:f>Лист1!$B$1</c:f>
              <c:strCache>
                <c:ptCount val="1"/>
                <c:pt idx="0">
                  <c:v>Продажи</c:v>
                </c:pt>
              </c:strCache>
            </c:strRef>
          </c:tx>
          <c:dPt>
            <c:idx val="0"/>
            <c:spPr>
              <a:ln>
                <a:solidFill>
                  <a:srgbClr val="002060"/>
                </a:solidFill>
              </a:ln>
            </c:spPr>
          </c:dPt>
          <c:dPt>
            <c:idx val="1"/>
            <c:spPr>
              <a:ln>
                <a:solidFill>
                  <a:srgbClr val="002060"/>
                </a:solidFill>
              </a:ln>
            </c:spPr>
          </c:dPt>
          <c:dPt>
            <c:idx val="2"/>
            <c:spPr>
              <a:solidFill>
                <a:schemeClr val="accent6">
                  <a:lumMod val="75000"/>
                </a:schemeClr>
              </a:solidFill>
              <a:ln>
                <a:solidFill>
                  <a:srgbClr val="002060"/>
                </a:solidFill>
              </a:ln>
            </c:spPr>
          </c:dPt>
          <c:dLbls>
            <c:dLbl>
              <c:idx val="0"/>
              <c:layout/>
              <c:tx>
                <c:rich>
                  <a:bodyPr/>
                  <a:lstStyle/>
                  <a:p>
                    <a:r>
                      <a:rPr lang="ru-RU" smtClean="0"/>
                      <a:t>26,9%</a:t>
                    </a:r>
                    <a:endParaRPr lang="ru-RU"/>
                  </a:p>
                </c:rich>
              </c:tx>
              <c:showPercent val="1"/>
            </c:dLbl>
            <c:dLbl>
              <c:idx val="1"/>
              <c:layout>
                <c:manualLayout>
                  <c:x val="0.13817666640632256"/>
                  <c:y val="-1.3960853546798884E-2"/>
                </c:manualLayout>
              </c:layout>
              <c:tx>
                <c:rich>
                  <a:bodyPr/>
                  <a:lstStyle/>
                  <a:p>
                    <a:r>
                      <a:rPr lang="en-US" dirty="0" smtClean="0"/>
                      <a:t>0</a:t>
                    </a:r>
                    <a:r>
                      <a:rPr lang="ru-RU" dirty="0" smtClean="0"/>
                      <a:t>,2</a:t>
                    </a:r>
                    <a:r>
                      <a:rPr lang="en-US" dirty="0" smtClean="0"/>
                      <a:t>%</a:t>
                    </a:r>
                    <a:endParaRPr lang="en-US" dirty="0"/>
                  </a:p>
                </c:rich>
              </c:tx>
              <c:showPercent val="1"/>
              <c:extLst>
                <c:ext xmlns:c15="http://schemas.microsoft.com/office/drawing/2012/chart" uri="{CE6537A1-D6FC-4f65-9D91-7224C49458BB}"/>
              </c:extLst>
            </c:dLbl>
            <c:dLbl>
              <c:idx val="2"/>
              <c:layout>
                <c:manualLayout>
                  <c:x val="1.4804642829248796E-2"/>
                  <c:y val="0"/>
                </c:manualLayout>
              </c:layout>
              <c:tx>
                <c:rich>
                  <a:bodyPr/>
                  <a:lstStyle/>
                  <a:p>
                    <a:r>
                      <a:rPr lang="ru-RU" smtClean="0"/>
                      <a:t>72,9%</a:t>
                    </a:r>
                    <a:endParaRPr lang="ru-RU"/>
                  </a:p>
                </c:rich>
              </c:tx>
              <c:showPercent val="1"/>
            </c:dLbl>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ru-RU"/>
              </a:p>
            </c:txPr>
            <c:showPercent val="1"/>
            <c:showLeaderLines val="1"/>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formatCode="#,##0.00">
                  <c:v>282690.2</c:v>
                </c:pt>
                <c:pt idx="1">
                  <c:v>3184</c:v>
                </c:pt>
                <c:pt idx="2">
                  <c:v>655547.6</c:v>
                </c:pt>
              </c:numCache>
            </c:numRef>
          </c:val>
        </c:ser>
        <c:firstSliceAng val="0"/>
        <c:holeSize val="50"/>
      </c:doughnutChart>
    </c:plotArea>
    <c:plotVisOnly val="1"/>
    <c:dispBlanksAs val="zero"/>
  </c:chart>
  <c:txPr>
    <a:bodyPr/>
    <a:lstStyle/>
    <a:p>
      <a:pPr>
        <a:defRPr sz="1800"/>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2021г</c:v>
                </c:pt>
              </c:strCache>
            </c:strRef>
          </c:tx>
          <c:spPr>
            <a:gradFill>
              <a:gsLst>
                <a:gs pos="100000">
                  <a:srgbClr val="4472C4"/>
                </a:gs>
                <a:gs pos="50000">
                  <a:srgbClr val="4472C4"/>
                </a:gs>
              </a:gsLst>
              <a:lin ang="5400000" scaled="0"/>
            </a:gradFill>
            <a:ln>
              <a:noFill/>
            </a:ln>
            <a:effectLst/>
            <a:sp3d/>
          </c:spPr>
          <c:dPt>
            <c:idx val="0"/>
            <c:spPr>
              <a:gradFill>
                <a:gsLst>
                  <a:gs pos="100000">
                    <a:srgbClr val="00B0F0"/>
                  </a:gs>
                  <a:gs pos="50000">
                    <a:srgbClr val="4472C4"/>
                  </a:gs>
                </a:gsLst>
                <a:lin ang="5400000" scaled="0"/>
              </a:gradFill>
              <a:ln>
                <a:noFill/>
              </a:ln>
              <a:effectLst/>
              <a:sp3d/>
            </c:spPr>
          </c:dPt>
          <c:dLbls>
            <c:dLbl>
              <c:idx val="0"/>
              <c:layout>
                <c:manualLayout>
                  <c:x val="-4.6665365643349208E-2"/>
                  <c:y val="-2.113222114619834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26F-4106-AD38-E140209172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Объем выполненных строительных работ (млн.руб.)</c:v>
                </c:pt>
              </c:strCache>
            </c:strRef>
          </c:cat>
          <c:val>
            <c:numRef>
              <c:f>Лист1!$B$2</c:f>
              <c:numCache>
                <c:formatCode>General</c:formatCode>
                <c:ptCount val="1"/>
                <c:pt idx="0">
                  <c:v>73.84</c:v>
                </c:pt>
              </c:numCache>
            </c:numRef>
          </c:val>
          <c:shape val="cylinder"/>
          <c:extLst xmlns:c16r2="http://schemas.microsoft.com/office/drawing/2015/06/chart">
            <c:ext xmlns:c16="http://schemas.microsoft.com/office/drawing/2014/chart" uri="{C3380CC4-5D6E-409C-BE32-E72D297353CC}">
              <c16:uniqueId val="{00000000-526F-4106-AD38-E1402091724A}"/>
            </c:ext>
          </c:extLst>
        </c:ser>
        <c:ser>
          <c:idx val="1"/>
          <c:order val="1"/>
          <c:tx>
            <c:strRef>
              <c:f>Лист1!$C$1</c:f>
              <c:strCache>
                <c:ptCount val="1"/>
                <c:pt idx="0">
                  <c:v>2022г</c:v>
                </c:pt>
              </c:strCache>
            </c:strRef>
          </c:tx>
          <c:spPr>
            <a:solidFill>
              <a:srgbClr val="6CF410"/>
            </a:solidFill>
            <a:ln>
              <a:noFill/>
            </a:ln>
            <a:effectLst/>
            <a:sp3d/>
          </c:spPr>
          <c:dLbls>
            <c:dLbl>
              <c:idx val="0"/>
              <c:layout>
                <c:manualLayout>
                  <c:x val="-2.5925203135194492E-3"/>
                  <c:y val="-7.18495518970744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26F-4106-AD38-E140209172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Объем выполненных строительных работ (млн.руб.)</c:v>
                </c:pt>
              </c:strCache>
            </c:strRef>
          </c:cat>
          <c:val>
            <c:numRef>
              <c:f>Лист1!$C$2</c:f>
              <c:numCache>
                <c:formatCode>General</c:formatCode>
                <c:ptCount val="1"/>
                <c:pt idx="0">
                  <c:v>296.10000000000002</c:v>
                </c:pt>
              </c:numCache>
            </c:numRef>
          </c:val>
          <c:shape val="cylinder"/>
          <c:extLst xmlns:c16r2="http://schemas.microsoft.com/office/drawing/2015/06/chart">
            <c:ext xmlns:c16="http://schemas.microsoft.com/office/drawing/2014/chart" uri="{C3380CC4-5D6E-409C-BE32-E72D297353CC}">
              <c16:uniqueId val="{00000001-526F-4106-AD38-E1402091724A}"/>
            </c:ext>
          </c:extLst>
        </c:ser>
        <c:ser>
          <c:idx val="2"/>
          <c:order val="2"/>
          <c:tx>
            <c:strRef>
              <c:f>Лист1!$D$1</c:f>
              <c:strCache>
                <c:ptCount val="1"/>
                <c:pt idx="0">
                  <c:v>2023г</c:v>
                </c:pt>
              </c:strCache>
            </c:strRef>
          </c:tx>
          <c:spPr>
            <a:gradFill>
              <a:gsLst>
                <a:gs pos="100000">
                  <a:schemeClr val="accent3">
                    <a:alpha val="0"/>
                  </a:schemeClr>
                </a:gs>
                <a:gs pos="50000">
                  <a:schemeClr val="accent3"/>
                </a:gs>
              </a:gsLst>
              <a:lin ang="5400000" scaled="0"/>
            </a:gradFill>
            <a:ln>
              <a:noFill/>
            </a:ln>
            <a:effectLst/>
            <a:sp3d/>
          </c:spPr>
          <c:dPt>
            <c:idx val="0"/>
            <c:spPr>
              <a:solidFill>
                <a:srgbClr val="FF0066"/>
              </a:solidFill>
              <a:ln>
                <a:noFill/>
              </a:ln>
              <a:effectLst/>
              <a:sp3d/>
            </c:spPr>
          </c:dPt>
          <c:dLbls>
            <c:dLbl>
              <c:idx val="0"/>
              <c:layout>
                <c:manualLayout>
                  <c:x val="-1.0370081254077701E-2"/>
                  <c:y val="-4.226444229239677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26F-4106-AD38-E140209172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Объем выполненных строительных работ (млн.руб.)</c:v>
                </c:pt>
              </c:strCache>
            </c:strRef>
          </c:cat>
          <c:val>
            <c:numRef>
              <c:f>Лист1!$D$2</c:f>
              <c:numCache>
                <c:formatCode>General</c:formatCode>
                <c:ptCount val="1"/>
                <c:pt idx="0">
                  <c:v>299.07</c:v>
                </c:pt>
              </c:numCache>
            </c:numRef>
          </c:val>
          <c:shape val="cylinder"/>
          <c:extLst xmlns:c16r2="http://schemas.microsoft.com/office/drawing/2015/06/chart">
            <c:ext xmlns:c16="http://schemas.microsoft.com/office/drawing/2014/chart" uri="{C3380CC4-5D6E-409C-BE32-E72D297353CC}">
              <c16:uniqueId val="{00000002-526F-4106-AD38-E1402091724A}"/>
            </c:ext>
          </c:extLst>
        </c:ser>
        <c:ser>
          <c:idx val="3"/>
          <c:order val="3"/>
          <c:tx>
            <c:strRef>
              <c:f>Лист1!$E$1</c:f>
              <c:strCache>
                <c:ptCount val="1"/>
                <c:pt idx="0">
                  <c:v>2024г</c:v>
                </c:pt>
              </c:strCache>
            </c:strRef>
          </c:tx>
          <c:spPr>
            <a:solidFill>
              <a:srgbClr val="FF00FF"/>
            </a:solidFill>
            <a:ln>
              <a:noFill/>
            </a:ln>
            <a:effectLst/>
            <a:sp3d/>
          </c:spPr>
          <c:dLbls>
            <c:dLbl>
              <c:idx val="0"/>
              <c:layout>
                <c:manualLayout>
                  <c:x val="-2.3332682821674614E-2"/>
                  <c:y val="-3.381155383391742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26F-4106-AD38-E140209172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Объем выполненных строительных работ (млн.руб.)</c:v>
                </c:pt>
              </c:strCache>
            </c:strRef>
          </c:cat>
          <c:val>
            <c:numRef>
              <c:f>Лист1!$E$2</c:f>
              <c:numCache>
                <c:formatCode>General</c:formatCode>
                <c:ptCount val="1"/>
                <c:pt idx="0">
                  <c:v>302.06</c:v>
                </c:pt>
              </c:numCache>
            </c:numRef>
          </c:val>
          <c:shape val="cylinder"/>
          <c:extLst xmlns:c16r2="http://schemas.microsoft.com/office/drawing/2015/06/chart">
            <c:ext xmlns:c16="http://schemas.microsoft.com/office/drawing/2014/chart" uri="{C3380CC4-5D6E-409C-BE32-E72D297353CC}">
              <c16:uniqueId val="{00000003-526F-4106-AD38-E1402091724A}"/>
            </c:ext>
          </c:extLst>
        </c:ser>
        <c:ser>
          <c:idx val="4"/>
          <c:order val="4"/>
          <c:tx>
            <c:strRef>
              <c:f>Лист1!$F$1</c:f>
              <c:strCache>
                <c:ptCount val="1"/>
                <c:pt idx="0">
                  <c:v>2025г</c:v>
                </c:pt>
              </c:strCache>
            </c:strRef>
          </c:tx>
          <c:spPr>
            <a:solidFill>
              <a:srgbClr val="C39BE1"/>
            </a:solidFill>
            <a:ln>
              <a:noFill/>
            </a:ln>
            <a:effectLst/>
            <a:sp3d/>
          </c:spPr>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26F-4106-AD38-E140209172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Объем выполненных строительных работ (млн.руб.)</c:v>
                </c:pt>
              </c:strCache>
            </c:strRef>
          </c:cat>
          <c:val>
            <c:numRef>
              <c:f>Лист1!$F$2</c:f>
              <c:numCache>
                <c:formatCode>General</c:formatCode>
                <c:ptCount val="1"/>
                <c:pt idx="0">
                  <c:v>305.08</c:v>
                </c:pt>
              </c:numCache>
            </c:numRef>
          </c:val>
          <c:shape val="cylinder"/>
          <c:extLst xmlns:c16r2="http://schemas.microsoft.com/office/drawing/2015/06/chart">
            <c:ext xmlns:c16="http://schemas.microsoft.com/office/drawing/2014/chart" uri="{C3380CC4-5D6E-409C-BE32-E72D297353CC}">
              <c16:uniqueId val="{00000004-526F-4106-AD38-E1402091724A}"/>
            </c:ext>
          </c:extLst>
        </c:ser>
        <c:gapDepth val="0"/>
        <c:shape val="box"/>
        <c:axId val="82500224"/>
        <c:axId val="96997760"/>
        <c:axId val="0"/>
      </c:bar3DChart>
      <c:catAx>
        <c:axId val="82500224"/>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6997760"/>
        <c:crosses val="autoZero"/>
        <c:auto val="1"/>
        <c:lblAlgn val="ctr"/>
        <c:lblOffset val="100"/>
      </c:catAx>
      <c:valAx>
        <c:axId val="96997760"/>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825002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ru-RU"/>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Диаграмма поступлений (</a:t>
            </a:r>
            <a:r>
              <a:rPr lang="ru-RU" sz="1600" dirty="0" err="1">
                <a:solidFill>
                  <a:schemeClr val="tx1">
                    <a:lumMod val="95000"/>
                    <a:lumOff val="5000"/>
                  </a:schemeClr>
                </a:solidFill>
                <a:latin typeface="Times New Roman" panose="02020603050405020304" pitchFamily="18" charset="0"/>
                <a:cs typeface="Times New Roman" panose="02020603050405020304" pitchFamily="18" charset="0"/>
              </a:rPr>
              <a:t>тыс.руб</a:t>
            </a: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a:t>
            </a:r>
          </a:p>
        </c:rich>
      </c:tx>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stacked"/>
        <c:ser>
          <c:idx val="0"/>
          <c:order val="0"/>
          <c:tx>
            <c:strRef>
              <c:f>Лист1!$B$1</c:f>
              <c:strCache>
                <c:ptCount val="1"/>
                <c:pt idx="0">
                  <c:v>НДФЛ</c:v>
                </c:pt>
              </c:strCache>
            </c:strRef>
          </c:tx>
          <c:spPr>
            <a:gradFill>
              <a:gsLst>
                <a:gs pos="0">
                  <a:srgbClr val="5CD359"/>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 (отчет)</c:v>
                </c:pt>
                <c:pt idx="1">
                  <c:v>2022г (факт)</c:v>
                </c:pt>
                <c:pt idx="2">
                  <c:v>2023г(план)</c:v>
                </c:pt>
                <c:pt idx="3">
                  <c:v>2024г(прогноз)</c:v>
                </c:pt>
                <c:pt idx="4">
                  <c:v>2025г(прогноз)</c:v>
                </c:pt>
              </c:strCache>
            </c:strRef>
          </c:cat>
          <c:val>
            <c:numRef>
              <c:f>Лист1!$B$2:$B$6</c:f>
              <c:numCache>
                <c:formatCode>0.00</c:formatCode>
                <c:ptCount val="5"/>
                <c:pt idx="0">
                  <c:v>197502.6</c:v>
                </c:pt>
                <c:pt idx="1">
                  <c:v>196955.8</c:v>
                </c:pt>
                <c:pt idx="2">
                  <c:v>229742.4</c:v>
                </c:pt>
                <c:pt idx="3">
                  <c:v>242800.2</c:v>
                </c:pt>
                <c:pt idx="4">
                  <c:v>252512.2</c:v>
                </c:pt>
              </c:numCache>
            </c:numRef>
          </c:val>
          <c:extLst xmlns:c16r2="http://schemas.microsoft.com/office/drawing/2015/06/chart">
            <c:ext xmlns:c16="http://schemas.microsoft.com/office/drawing/2014/chart" uri="{C3380CC4-5D6E-409C-BE32-E72D297353CC}">
              <c16:uniqueId val="{00000000-3909-498E-99B1-9D9841B1E4A9}"/>
            </c:ext>
          </c:extLst>
        </c:ser>
        <c:ser>
          <c:idx val="1"/>
          <c:order val="1"/>
          <c:tx>
            <c:strRef>
              <c:f>Лист1!$C$1</c:f>
              <c:strCache>
                <c:ptCount val="1"/>
                <c:pt idx="0">
                  <c:v>Акцизы</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 (отчет)</c:v>
                </c:pt>
                <c:pt idx="1">
                  <c:v>2022г (факт)</c:v>
                </c:pt>
                <c:pt idx="2">
                  <c:v>2023г(план)</c:v>
                </c:pt>
                <c:pt idx="3">
                  <c:v>2024г(прогноз)</c:v>
                </c:pt>
                <c:pt idx="4">
                  <c:v>2025г(прогноз)</c:v>
                </c:pt>
              </c:strCache>
            </c:strRef>
          </c:cat>
          <c:val>
            <c:numRef>
              <c:f>Лист1!$C$2:$C$6</c:f>
              <c:numCache>
                <c:formatCode>0.00</c:formatCode>
                <c:ptCount val="5"/>
                <c:pt idx="0">
                  <c:v>14718.3</c:v>
                </c:pt>
                <c:pt idx="1">
                  <c:v>17647.400000000001</c:v>
                </c:pt>
                <c:pt idx="2">
                  <c:v>15850.369999999988</c:v>
                </c:pt>
                <c:pt idx="3">
                  <c:v>16435.03</c:v>
                </c:pt>
                <c:pt idx="4">
                  <c:v>17856</c:v>
                </c:pt>
              </c:numCache>
            </c:numRef>
          </c:val>
          <c:extLst xmlns:c16r2="http://schemas.microsoft.com/office/drawing/2015/06/chart">
            <c:ext xmlns:c16="http://schemas.microsoft.com/office/drawing/2014/chart" uri="{C3380CC4-5D6E-409C-BE32-E72D297353CC}">
              <c16:uniqueId val="{00000001-3909-498E-99B1-9D9841B1E4A9}"/>
            </c:ext>
          </c:extLst>
        </c:ser>
        <c:ser>
          <c:idx val="2"/>
          <c:order val="2"/>
          <c:tx>
            <c:strRef>
              <c:f>Лист1!$D$1</c:f>
              <c:strCache>
                <c:ptCount val="1"/>
                <c:pt idx="0">
                  <c:v>Налоги на совокупный доход</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 (отчет)</c:v>
                </c:pt>
                <c:pt idx="1">
                  <c:v>2022г (факт)</c:v>
                </c:pt>
                <c:pt idx="2">
                  <c:v>2023г(план)</c:v>
                </c:pt>
                <c:pt idx="3">
                  <c:v>2024г(прогноз)</c:v>
                </c:pt>
                <c:pt idx="4">
                  <c:v>2025г(прогноз)</c:v>
                </c:pt>
              </c:strCache>
            </c:strRef>
          </c:cat>
          <c:val>
            <c:numRef>
              <c:f>Лист1!$D$2:$D$6</c:f>
              <c:numCache>
                <c:formatCode>0.00</c:formatCode>
                <c:ptCount val="5"/>
                <c:pt idx="0">
                  <c:v>7026.8</c:v>
                </c:pt>
                <c:pt idx="1">
                  <c:v>8807.7000000000007</c:v>
                </c:pt>
                <c:pt idx="2">
                  <c:v>6493</c:v>
                </c:pt>
                <c:pt idx="3">
                  <c:v>9252</c:v>
                </c:pt>
                <c:pt idx="4">
                  <c:v>9352</c:v>
                </c:pt>
              </c:numCache>
            </c:numRef>
          </c:val>
          <c:extLst xmlns:c16r2="http://schemas.microsoft.com/office/drawing/2015/06/chart">
            <c:ext xmlns:c16="http://schemas.microsoft.com/office/drawing/2014/chart" uri="{C3380CC4-5D6E-409C-BE32-E72D297353CC}">
              <c16:uniqueId val="{00000002-3909-498E-99B1-9D9841B1E4A9}"/>
            </c:ext>
          </c:extLst>
        </c:ser>
        <c:ser>
          <c:idx val="3"/>
          <c:order val="3"/>
          <c:tx>
            <c:strRef>
              <c:f>Лист1!$E$1</c:f>
              <c:strCache>
                <c:ptCount val="1"/>
                <c:pt idx="0">
                  <c:v>Госпошлина</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s>
            <c:dLbl>
              <c:idx val="0"/>
              <c:layout>
                <c:manualLayout>
                  <c:x val="-4.302536768903323E-3"/>
                  <c:y val="-4.471502595885846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909-498E-99B1-9D9841B1E4A9}"/>
                </c:ext>
              </c:extLst>
            </c:dLbl>
            <c:dLbl>
              <c:idx val="1"/>
              <c:layout>
                <c:manualLayout>
                  <c:x val="-1.4341789229677711E-3"/>
                  <c:y val="-3.513323468196007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909-498E-99B1-9D9841B1E4A9}"/>
                </c:ext>
              </c:extLst>
            </c:dLbl>
            <c:dLbl>
              <c:idx val="2"/>
              <c:layout>
                <c:manualLayout>
                  <c:x val="-5.7367156918710881E-3"/>
                  <c:y val="-3.193930425632737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909-498E-99B1-9D9841B1E4A9}"/>
                </c:ext>
              </c:extLst>
            </c:dLbl>
            <c:dLbl>
              <c:idx val="3"/>
              <c:layout>
                <c:manualLayout>
                  <c:x val="1.4341789229677711E-3"/>
                  <c:y val="-3.832716510759270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3909-498E-99B1-9D9841B1E4A9}"/>
                </c:ext>
              </c:extLst>
            </c:dLbl>
            <c:dLbl>
              <c:idx val="4"/>
              <c:layout>
                <c:manualLayout>
                  <c:x val="-1.0517190606280389E-16"/>
                  <c:y val="-2.874537383069455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3909-498E-99B1-9D9841B1E4A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 (отчет)</c:v>
                </c:pt>
                <c:pt idx="1">
                  <c:v>2022г (факт)</c:v>
                </c:pt>
                <c:pt idx="2">
                  <c:v>2023г(план)</c:v>
                </c:pt>
                <c:pt idx="3">
                  <c:v>2024г(прогноз)</c:v>
                </c:pt>
                <c:pt idx="4">
                  <c:v>2025г(прогноз)</c:v>
                </c:pt>
              </c:strCache>
            </c:strRef>
          </c:cat>
          <c:val>
            <c:numRef>
              <c:f>Лист1!$E$2:$E$6</c:f>
              <c:numCache>
                <c:formatCode>0.00</c:formatCode>
                <c:ptCount val="5"/>
                <c:pt idx="0">
                  <c:v>3213.4</c:v>
                </c:pt>
                <c:pt idx="1">
                  <c:v>3521</c:v>
                </c:pt>
                <c:pt idx="2">
                  <c:v>2995</c:v>
                </c:pt>
                <c:pt idx="3">
                  <c:v>2970</c:v>
                </c:pt>
                <c:pt idx="4">
                  <c:v>2970</c:v>
                </c:pt>
              </c:numCache>
            </c:numRef>
          </c:val>
          <c:extLst xmlns:c16r2="http://schemas.microsoft.com/office/drawing/2015/06/chart">
            <c:ext xmlns:c16="http://schemas.microsoft.com/office/drawing/2014/chart" uri="{C3380CC4-5D6E-409C-BE32-E72D297353CC}">
              <c16:uniqueId val="{00000003-3909-498E-99B1-9D9841B1E4A9}"/>
            </c:ext>
          </c:extLst>
        </c:ser>
        <c:dLbls>
          <c:showVal val="1"/>
        </c:dLbls>
        <c:shape val="box"/>
        <c:axId val="110618112"/>
        <c:axId val="110619648"/>
        <c:axId val="0"/>
      </c:bar3DChart>
      <c:catAx>
        <c:axId val="110618112"/>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10619648"/>
        <c:crosses val="autoZero"/>
        <c:auto val="1"/>
        <c:lblAlgn val="ctr"/>
        <c:lblOffset val="100"/>
      </c:catAx>
      <c:valAx>
        <c:axId val="110619648"/>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106181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1"/>
        <c:txPr>
          <a:bodyPr rot="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2"/>
        <c:txPr>
          <a:bodyPr rot="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3"/>
        <c:txPr>
          <a:bodyPr rot="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Entry>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1000"/>
            </a:pPr>
            <a:r>
              <a:rPr lang="en-US" dirty="0" smtClean="0"/>
              <a:t>202</a:t>
            </a:r>
            <a:r>
              <a:rPr lang="ru-RU" dirty="0" smtClean="0"/>
              <a:t>3 год</a:t>
            </a:r>
            <a:endParaRPr lang="en-US" dirty="0"/>
          </a:p>
        </c:rich>
      </c:tx>
      <c:layout>
        <c:manualLayout>
          <c:xMode val="edge"/>
          <c:yMode val="edge"/>
          <c:x val="0.14338668920393233"/>
          <c:y val="3.3999684625334529E-2"/>
        </c:manualLayout>
      </c:layout>
    </c:title>
    <c:view3D>
      <c:rotX val="90"/>
      <c:perspective val="30"/>
    </c:view3D>
    <c:plotArea>
      <c:layout>
        <c:manualLayout>
          <c:layoutTarget val="inner"/>
          <c:xMode val="edge"/>
          <c:yMode val="edge"/>
          <c:x val="1.8328777565672603E-2"/>
          <c:y val="1.0632733010901984E-2"/>
          <c:w val="0.49667956491833437"/>
          <c:h val="0.78120263410471713"/>
        </c:manualLayout>
      </c:layout>
      <c:pie3DChart>
        <c:varyColors val="1"/>
        <c:ser>
          <c:idx val="0"/>
          <c:order val="0"/>
          <c:tx>
            <c:strRef>
              <c:f>Лист1!$B$1</c:f>
              <c:strCache>
                <c:ptCount val="1"/>
                <c:pt idx="0">
                  <c:v>2023</c:v>
                </c:pt>
              </c:strCache>
            </c:strRef>
          </c:tx>
          <c:explosion val="10"/>
          <c:dPt>
            <c:idx val="0"/>
            <c:spPr>
              <a:solidFill>
                <a:schemeClr val="accent1">
                  <a:lumMod val="60000"/>
                  <a:lumOff val="40000"/>
                </a:schemeClr>
              </a:solidFill>
            </c:spPr>
          </c:dPt>
          <c:dPt>
            <c:idx val="1"/>
            <c:spPr>
              <a:solidFill>
                <a:schemeClr val="tx2">
                  <a:lumMod val="60000"/>
                  <a:lumOff val="40000"/>
                </a:schemeClr>
              </a:solidFill>
            </c:spPr>
          </c:dPt>
          <c:dPt>
            <c:idx val="2"/>
            <c:spPr>
              <a:solidFill>
                <a:srgbClr val="00B050"/>
              </a:solidFill>
            </c:spPr>
          </c:dPt>
          <c:dPt>
            <c:idx val="3"/>
            <c:spPr>
              <a:solidFill>
                <a:srgbClr val="FFC000"/>
              </a:solidFill>
            </c:spPr>
          </c:dPt>
          <c:dPt>
            <c:idx val="4"/>
            <c:spPr>
              <a:solidFill>
                <a:srgbClr val="00B0F0"/>
              </a:solidFill>
            </c:spPr>
          </c:dPt>
          <c:dPt>
            <c:idx val="5"/>
            <c:spPr>
              <a:solidFill>
                <a:srgbClr val="7030A0"/>
              </a:solidFill>
            </c:spPr>
          </c:dPt>
          <c:dLbls>
            <c:dLbl>
              <c:idx val="0"/>
              <c:layout>
                <c:manualLayout>
                  <c:x val="-0.13361836679399891"/>
                  <c:y val="-5.9564978659522358E-2"/>
                </c:manualLayout>
              </c:layout>
              <c:showPercent val="1"/>
              <c:extLst>
                <c:ext xmlns:c15="http://schemas.microsoft.com/office/drawing/2012/chart" uri="{CE6537A1-D6FC-4f65-9D91-7224C49458BB}"/>
              </c:extLst>
            </c:dLbl>
            <c:dLbl>
              <c:idx val="1"/>
              <c:layout>
                <c:manualLayout>
                  <c:x val="5.0125152313305665E-2"/>
                  <c:y val="6.8280564837568799E-3"/>
                </c:manualLayout>
              </c:layout>
              <c:showPercent val="1"/>
              <c:extLst>
                <c:ext xmlns:c15="http://schemas.microsoft.com/office/drawing/2012/chart" uri="{CE6537A1-D6FC-4f65-9D91-7224C49458BB}"/>
              </c:extLst>
            </c:dLbl>
            <c:dLbl>
              <c:idx val="2"/>
              <c:layout>
                <c:manualLayout>
                  <c:x val="3.2328272798458915E-2"/>
                  <c:y val="-2.5655239792003346E-3"/>
                </c:manualLayout>
              </c:layout>
              <c:showPercent val="1"/>
              <c:extLst>
                <c:ext xmlns:c15="http://schemas.microsoft.com/office/drawing/2012/chart" uri="{CE6537A1-D6FC-4f65-9D91-7224C49458BB}"/>
              </c:extLst>
            </c:dLbl>
            <c:dLbl>
              <c:idx val="3"/>
              <c:layout>
                <c:manualLayout>
                  <c:x val="5.2674230318208504E-2"/>
                  <c:y val="2.9378015676153241E-2"/>
                </c:manualLayout>
              </c:layout>
              <c:showPercent val="1"/>
              <c:extLst>
                <c:ext xmlns:c15="http://schemas.microsoft.com/office/drawing/2012/chart" uri="{CE6537A1-D6FC-4f65-9D91-7224C49458BB}"/>
              </c:extLst>
            </c:dLbl>
            <c:numFmt formatCode="0.00%" sourceLinked="0"/>
            <c:spPr>
              <a:noFill/>
              <a:ln>
                <a:noFill/>
              </a:ln>
              <a:effectLst/>
            </c:spPr>
            <c:showPercent val="1"/>
            <c:showLeaderLines val="1"/>
            <c:extLst>
              <c:ext xmlns:c15="http://schemas.microsoft.com/office/drawing/2012/chart" uri="{CE6537A1-D6FC-4f65-9D91-7224C49458BB}"/>
            </c:extLst>
          </c:dLbls>
          <c:cat>
            <c:strRef>
              <c:f>Лист1!$A$2:$A$12</c:f>
              <c:strCache>
                <c:ptCount val="11"/>
                <c:pt idx="0">
                  <c:v>Образование</c:v>
                </c:pt>
                <c:pt idx="1">
                  <c:v>Общегосударственные вопросы</c:v>
                </c:pt>
                <c:pt idx="2">
                  <c:v>Национальная экономика</c:v>
                </c:pt>
                <c:pt idx="3">
                  <c:v>Культура</c:v>
                </c:pt>
                <c:pt idx="4">
                  <c:v>Межбюджетные трансферты</c:v>
                </c:pt>
                <c:pt idx="5">
                  <c:v>Национальная безопасность</c:v>
                </c:pt>
                <c:pt idx="6">
                  <c:v>Жилищно-коммунальное хозяйство</c:v>
                </c:pt>
                <c:pt idx="7">
                  <c:v>Здравоохранение</c:v>
                </c:pt>
                <c:pt idx="8">
                  <c:v>Физическая культура и спорт</c:v>
                </c:pt>
                <c:pt idx="9">
                  <c:v>Социальная политика</c:v>
                </c:pt>
                <c:pt idx="10">
                  <c:v>СМИ</c:v>
                </c:pt>
              </c:strCache>
            </c:strRef>
          </c:cat>
          <c:val>
            <c:numRef>
              <c:f>Лист1!$B$2:$B$12</c:f>
              <c:numCache>
                <c:formatCode>#,##0.0</c:formatCode>
                <c:ptCount val="11"/>
                <c:pt idx="0">
                  <c:v>754355.7</c:v>
                </c:pt>
                <c:pt idx="1">
                  <c:v>39451.94</c:v>
                </c:pt>
                <c:pt idx="2">
                  <c:v>33651.53</c:v>
                </c:pt>
                <c:pt idx="3">
                  <c:v>59608.2</c:v>
                </c:pt>
                <c:pt idx="4">
                  <c:v>71612.600000000006</c:v>
                </c:pt>
                <c:pt idx="5">
                  <c:v>3098.2</c:v>
                </c:pt>
                <c:pt idx="6">
                  <c:v>11186.7</c:v>
                </c:pt>
                <c:pt idx="7">
                  <c:v>30</c:v>
                </c:pt>
                <c:pt idx="8">
                  <c:v>10946.5</c:v>
                </c:pt>
                <c:pt idx="9">
                  <c:v>31342.1</c:v>
                </c:pt>
                <c:pt idx="10">
                  <c:v>902</c:v>
                </c:pt>
              </c:numCache>
            </c:numRef>
          </c:val>
        </c:ser>
        <c:dLbls>
          <c:showPercent val="1"/>
        </c:dLbls>
      </c:pie3DChart>
    </c:plotArea>
    <c:legend>
      <c:legendPos val="b"/>
      <c:layout>
        <c:manualLayout>
          <c:xMode val="edge"/>
          <c:yMode val="edge"/>
          <c:x val="9.1541337153439768E-3"/>
          <c:y val="0.60612572679334864"/>
          <c:w val="0.42339817382593664"/>
          <c:h val="0.38121797203139118"/>
        </c:manualLayout>
      </c:layout>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zero"/>
  </c:chart>
  <c:txPr>
    <a:bodyPr/>
    <a:lstStyle/>
    <a:p>
      <a:pPr>
        <a:defRPr sz="900">
          <a:latin typeface="Times New Roman" panose="02020603050405020304" pitchFamily="18" charset="0"/>
          <a:cs typeface="Times New Roman" panose="02020603050405020304" pitchFamily="18" charset="0"/>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000"/>
            </a:pPr>
            <a:r>
              <a:rPr lang="ru-RU" dirty="0" smtClean="0"/>
              <a:t>2024 </a:t>
            </a:r>
            <a:r>
              <a:rPr lang="ru-RU" dirty="0"/>
              <a:t>год</a:t>
            </a:r>
          </a:p>
        </c:rich>
      </c:tx>
      <c:layout>
        <c:manualLayout>
          <c:xMode val="edge"/>
          <c:yMode val="edge"/>
          <c:x val="0.48665336092689732"/>
          <c:y val="3.1092714663116652E-2"/>
        </c:manualLayout>
      </c:layout>
    </c:title>
    <c:view3D>
      <c:rotX val="90"/>
      <c:perspective val="30"/>
    </c:view3D>
    <c:plotArea>
      <c:layout>
        <c:manualLayout>
          <c:layoutTarget val="inner"/>
          <c:xMode val="edge"/>
          <c:yMode val="edge"/>
          <c:x val="8.0499600339270061E-2"/>
          <c:y val="9.8467073409302094E-2"/>
          <c:w val="0.91754474903673544"/>
          <c:h val="0.81772081478945724"/>
        </c:manualLayout>
      </c:layout>
      <c:pie3DChart>
        <c:varyColors val="1"/>
        <c:ser>
          <c:idx val="0"/>
          <c:order val="0"/>
          <c:tx>
            <c:strRef>
              <c:f>Лист1!$B$1</c:f>
              <c:strCache>
                <c:ptCount val="1"/>
                <c:pt idx="0">
                  <c:v>2024</c:v>
                </c:pt>
              </c:strCache>
            </c:strRef>
          </c:tx>
          <c:explosion val="32"/>
          <c:dPt>
            <c:idx val="0"/>
            <c:explosion val="8"/>
            <c:spPr>
              <a:solidFill>
                <a:schemeClr val="accent1">
                  <a:lumMod val="60000"/>
                  <a:lumOff val="40000"/>
                </a:schemeClr>
              </a:solidFill>
            </c:spPr>
          </c:dPt>
          <c:dPt>
            <c:idx val="1"/>
            <c:explosion val="13"/>
            <c:spPr>
              <a:solidFill>
                <a:schemeClr val="tx2">
                  <a:lumMod val="60000"/>
                  <a:lumOff val="40000"/>
                </a:schemeClr>
              </a:solidFill>
            </c:spPr>
          </c:dPt>
          <c:dPt>
            <c:idx val="2"/>
            <c:explosion val="12"/>
            <c:spPr>
              <a:solidFill>
                <a:srgbClr val="00B050"/>
              </a:solidFill>
            </c:spPr>
          </c:dPt>
          <c:dPt>
            <c:idx val="3"/>
            <c:explosion val="10"/>
            <c:spPr>
              <a:solidFill>
                <a:srgbClr val="FFC000"/>
              </a:solidFill>
            </c:spPr>
          </c:dPt>
          <c:dPt>
            <c:idx val="4"/>
            <c:explosion val="9"/>
            <c:spPr>
              <a:solidFill>
                <a:srgbClr val="00B0F0"/>
              </a:solidFill>
            </c:spPr>
          </c:dPt>
          <c:dPt>
            <c:idx val="5"/>
            <c:explosion val="7"/>
            <c:spPr>
              <a:solidFill>
                <a:srgbClr val="7030A0"/>
              </a:solidFill>
            </c:spPr>
          </c:dPt>
          <c:dLbls>
            <c:dLbl>
              <c:idx val="0"/>
              <c:layout>
                <c:manualLayout>
                  <c:x val="-0.20043577487770645"/>
                  <c:y val="-8.4093020981073421E-2"/>
                </c:manualLayout>
              </c:layout>
              <c:showPercent val="1"/>
              <c:extLst>
                <c:ext xmlns:c15="http://schemas.microsoft.com/office/drawing/2012/chart" uri="{CE6537A1-D6FC-4f65-9D91-7224C49458BB}"/>
              </c:extLst>
            </c:dLbl>
            <c:dLbl>
              <c:idx val="4"/>
              <c:layout>
                <c:manualLayout>
                  <c:x val="6.1437337155209534E-2"/>
                  <c:y val="8.2287438255000719E-2"/>
                </c:manualLayout>
              </c:layout>
              <c:showPercent val="1"/>
              <c:extLst>
                <c:ext xmlns:c15="http://schemas.microsoft.com/office/drawing/2012/chart" uri="{CE6537A1-D6FC-4f65-9D91-7224C49458BB}"/>
              </c:extLst>
            </c:dLbl>
            <c:spPr>
              <a:noFill/>
              <a:ln>
                <a:noFill/>
              </a:ln>
              <a:effectLst/>
            </c:spPr>
            <c:showPercent val="1"/>
            <c:showLeaderLines val="1"/>
            <c:extLst>
              <c:ext xmlns:c15="http://schemas.microsoft.com/office/drawing/2012/chart" uri="{CE6537A1-D6FC-4f65-9D91-7224C49458BB}"/>
            </c:extLst>
          </c:dLbls>
          <c:cat>
            <c:strRef>
              <c:f>Лист1!$A$2:$A$9</c:f>
              <c:strCache>
                <c:ptCount val="8"/>
                <c:pt idx="0">
                  <c:v>Образование</c:v>
                </c:pt>
                <c:pt idx="1">
                  <c:v>Общегосударственные вопросы</c:v>
                </c:pt>
                <c:pt idx="2">
                  <c:v>Национальная экономика</c:v>
                </c:pt>
                <c:pt idx="3">
                  <c:v>Культура</c:v>
                </c:pt>
                <c:pt idx="4">
                  <c:v>Межбюджетные трансферты</c:v>
                </c:pt>
                <c:pt idx="5">
                  <c:v>Национальная безопасность</c:v>
                </c:pt>
                <c:pt idx="6">
                  <c:v>Жилищно-коммунальное хозяйство</c:v>
                </c:pt>
                <c:pt idx="7">
                  <c:v>Физическая культура и спорт</c:v>
                </c:pt>
              </c:strCache>
            </c:strRef>
          </c:cat>
          <c:val>
            <c:numRef>
              <c:f>Лист1!$B$2:$B$9</c:f>
              <c:numCache>
                <c:formatCode>#,##0.0</c:formatCode>
                <c:ptCount val="8"/>
                <c:pt idx="0">
                  <c:v>648175.69999999925</c:v>
                </c:pt>
                <c:pt idx="1">
                  <c:v>32942.199999999997</c:v>
                </c:pt>
                <c:pt idx="2">
                  <c:v>55377.4</c:v>
                </c:pt>
                <c:pt idx="3">
                  <c:v>48731.4</c:v>
                </c:pt>
                <c:pt idx="4">
                  <c:v>42843.4</c:v>
                </c:pt>
                <c:pt idx="5">
                  <c:v>3290.5</c:v>
                </c:pt>
                <c:pt idx="6">
                  <c:v>9606.2000000000007</c:v>
                </c:pt>
                <c:pt idx="7">
                  <c:v>8221.5</c:v>
                </c:pt>
              </c:numCache>
            </c:numRef>
          </c:val>
        </c:ser>
        <c:dLbls>
          <c:showPercent val="1"/>
        </c:dLbls>
      </c:pie3DChart>
    </c:plotArea>
    <c:plotVisOnly val="1"/>
    <c:dispBlanksAs val="zero"/>
  </c:chart>
  <c:txPr>
    <a:bodyPr/>
    <a:lstStyle/>
    <a:p>
      <a:pPr>
        <a:defRPr sz="800">
          <a:latin typeface="Times New Roman" panose="02020603050405020304" pitchFamily="18" charset="0"/>
          <a:cs typeface="Times New Roman" panose="02020603050405020304" pitchFamily="18" charset="0"/>
        </a:defRPr>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000"/>
            </a:pPr>
            <a:r>
              <a:rPr lang="ru-RU" dirty="0" smtClean="0"/>
              <a:t>2025 год</a:t>
            </a:r>
            <a:endParaRPr lang="ru-RU" dirty="0"/>
          </a:p>
        </c:rich>
      </c:tx>
      <c:layout>
        <c:manualLayout>
          <c:xMode val="edge"/>
          <c:yMode val="edge"/>
          <c:x val="0.3990394429862934"/>
          <c:y val="0.13518794774354737"/>
        </c:manualLayout>
      </c:layout>
    </c:title>
    <c:view3D>
      <c:rotX val="90"/>
      <c:perspective val="30"/>
    </c:view3D>
    <c:plotArea>
      <c:layout>
        <c:manualLayout>
          <c:layoutTarget val="inner"/>
          <c:xMode val="edge"/>
          <c:yMode val="edge"/>
          <c:x val="0.11342592592592611"/>
          <c:y val="0.22776720909119996"/>
          <c:w val="0.77314814814815003"/>
          <c:h val="0.72229567079225609"/>
        </c:manualLayout>
      </c:layout>
      <c:pie3DChart>
        <c:varyColors val="1"/>
        <c:ser>
          <c:idx val="0"/>
          <c:order val="0"/>
          <c:tx>
            <c:strRef>
              <c:f>Лист1!$B$1</c:f>
              <c:strCache>
                <c:ptCount val="1"/>
                <c:pt idx="0">
                  <c:v>2025</c:v>
                </c:pt>
              </c:strCache>
            </c:strRef>
          </c:tx>
          <c:explosion val="8"/>
          <c:dPt>
            <c:idx val="0"/>
            <c:spPr>
              <a:solidFill>
                <a:schemeClr val="accent1">
                  <a:lumMod val="60000"/>
                  <a:lumOff val="40000"/>
                </a:schemeClr>
              </a:solidFill>
            </c:spPr>
          </c:dPt>
          <c:dPt>
            <c:idx val="1"/>
            <c:spPr>
              <a:solidFill>
                <a:schemeClr val="tx2">
                  <a:lumMod val="60000"/>
                  <a:lumOff val="40000"/>
                </a:schemeClr>
              </a:solidFill>
            </c:spPr>
          </c:dPt>
          <c:dPt>
            <c:idx val="2"/>
            <c:spPr>
              <a:solidFill>
                <a:srgbClr val="00B050"/>
              </a:solidFill>
            </c:spPr>
          </c:dPt>
          <c:dPt>
            <c:idx val="3"/>
            <c:spPr>
              <a:solidFill>
                <a:srgbClr val="FFC000"/>
              </a:solidFill>
            </c:spPr>
          </c:dPt>
          <c:dPt>
            <c:idx val="4"/>
            <c:spPr>
              <a:solidFill>
                <a:srgbClr val="00B0F0"/>
              </a:solidFill>
            </c:spPr>
          </c:dPt>
          <c:dPt>
            <c:idx val="5"/>
            <c:spPr>
              <a:solidFill>
                <a:srgbClr val="7030A0"/>
              </a:solidFill>
            </c:spPr>
          </c:dPt>
          <c:dLbls>
            <c:dLbl>
              <c:idx val="0"/>
              <c:layout>
                <c:manualLayout>
                  <c:x val="-0.21137995771361912"/>
                  <c:y val="-0.10890005063845512"/>
                </c:manualLayout>
              </c:layout>
              <c:showPercent val="1"/>
              <c:extLst>
                <c:ext xmlns:c15="http://schemas.microsoft.com/office/drawing/2012/chart" uri="{CE6537A1-D6FC-4f65-9D91-7224C49458BB}"/>
              </c:extLst>
            </c:dLbl>
            <c:spPr>
              <a:noFill/>
              <a:ln>
                <a:noFill/>
              </a:ln>
              <a:effectLst/>
            </c:spPr>
            <c:showPercent val="1"/>
            <c:showLeaderLines val="1"/>
            <c:extLst>
              <c:ext xmlns:c15="http://schemas.microsoft.com/office/drawing/2012/chart" uri="{CE6537A1-D6FC-4f65-9D91-7224C49458BB}"/>
            </c:extLst>
          </c:dLbls>
          <c:cat>
            <c:strRef>
              <c:f>Лист1!$A$2:$A$10</c:f>
              <c:strCache>
                <c:ptCount val="9"/>
                <c:pt idx="0">
                  <c:v>Образование</c:v>
                </c:pt>
                <c:pt idx="1">
                  <c:v>Общегосударственные вопросы</c:v>
                </c:pt>
                <c:pt idx="2">
                  <c:v>Национальная экономика</c:v>
                </c:pt>
                <c:pt idx="3">
                  <c:v>Культура</c:v>
                </c:pt>
                <c:pt idx="4">
                  <c:v>Межбюджетные трансферты</c:v>
                </c:pt>
                <c:pt idx="5">
                  <c:v>Национальная безопасность</c:v>
                </c:pt>
                <c:pt idx="6">
                  <c:v>Жилищно-коммунальное хозяйство</c:v>
                </c:pt>
                <c:pt idx="7">
                  <c:v>Физическая культура и спорт</c:v>
                </c:pt>
                <c:pt idx="8">
                  <c:v>Социальная политика</c:v>
                </c:pt>
              </c:strCache>
            </c:strRef>
          </c:cat>
          <c:val>
            <c:numRef>
              <c:f>Лист1!$B$2:$B$10</c:f>
              <c:numCache>
                <c:formatCode>#,##0.0</c:formatCode>
                <c:ptCount val="9"/>
                <c:pt idx="0">
                  <c:v>754085.9</c:v>
                </c:pt>
                <c:pt idx="1">
                  <c:v>31534</c:v>
                </c:pt>
                <c:pt idx="2">
                  <c:v>20882.8</c:v>
                </c:pt>
                <c:pt idx="3">
                  <c:v>48731.4</c:v>
                </c:pt>
                <c:pt idx="4">
                  <c:v>33823.1</c:v>
                </c:pt>
                <c:pt idx="5">
                  <c:v>3290.5</c:v>
                </c:pt>
                <c:pt idx="6">
                  <c:v>11322.8</c:v>
                </c:pt>
                <c:pt idx="7">
                  <c:v>8221.5</c:v>
                </c:pt>
                <c:pt idx="8">
                  <c:v>29529.8</c:v>
                </c:pt>
              </c:numCache>
            </c:numRef>
          </c:val>
        </c:ser>
        <c:dLbls>
          <c:showPercent val="1"/>
        </c:dLbls>
      </c:pie3DChart>
    </c:plotArea>
    <c:plotVisOnly val="1"/>
    <c:dispBlanksAs val="zero"/>
  </c:chart>
  <c:txPr>
    <a:bodyPr/>
    <a:lstStyle/>
    <a:p>
      <a:pPr>
        <a:defRPr sz="800">
          <a:latin typeface="Times New Roman" panose="02020603050405020304" pitchFamily="18" charset="0"/>
          <a:cs typeface="Times New Roman" panose="02020603050405020304" pitchFamily="18" charset="0"/>
        </a:defRPr>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2000"/>
            </a:pPr>
            <a:r>
              <a:rPr lang="ru-RU" dirty="0" smtClean="0"/>
              <a:t>2023</a:t>
            </a:r>
            <a:endParaRPr lang="ru-RU" dirty="0"/>
          </a:p>
        </c:rich>
      </c:tx>
      <c:layout>
        <c:manualLayout>
          <c:xMode val="edge"/>
          <c:yMode val="edge"/>
          <c:x val="0.19882999761715447"/>
          <c:y val="0.18143443252533986"/>
        </c:manualLayout>
      </c:layout>
    </c:title>
    <c:plotArea>
      <c:layout>
        <c:manualLayout>
          <c:layoutTarget val="inner"/>
          <c:xMode val="edge"/>
          <c:yMode val="edge"/>
          <c:x val="0.14846153846153887"/>
          <c:y val="0.27371428571428652"/>
          <c:w val="0.65179487179487483"/>
          <c:h val="0.72628571428571465"/>
        </c:manualLayout>
      </c:layout>
      <c:doughnutChart>
        <c:varyColors val="1"/>
        <c:ser>
          <c:idx val="0"/>
          <c:order val="0"/>
          <c:tx>
            <c:strRef>
              <c:f>Лист1!$B$1</c:f>
              <c:strCache>
                <c:ptCount val="1"/>
                <c:pt idx="0">
                  <c:v>2023</c:v>
                </c:pt>
              </c:strCache>
            </c:strRef>
          </c:tx>
          <c:spPr>
            <a:effectLst>
              <a:outerShdw blurRad="38100" dist="25400" dir="5400000" rotWithShape="0">
                <a:schemeClr val="accent1">
                  <a:lumMod val="50000"/>
                  <a:alpha val="35000"/>
                </a:schemeClr>
              </a:outerShdw>
            </a:effectLst>
          </c:spPr>
          <c:explosion val="28"/>
          <c:dLbls>
            <c:dLbl>
              <c:idx val="0"/>
              <c:layout/>
              <c:spPr>
                <a:ln cap="sq">
                  <a:bevel/>
                </a:ln>
              </c:spPr>
              <c:txPr>
                <a:bodyPr/>
                <a:lstStyle/>
                <a:p>
                  <a:pPr>
                    <a:defRPr/>
                  </a:pPr>
                  <a:endParaRPr lang="ru-RU"/>
                </a:p>
              </c:txPr>
              <c:showVal val="1"/>
              <c:showCatName val="1"/>
            </c:dLbl>
            <c:dLbl>
              <c:idx val="1"/>
              <c:layout/>
              <c:showVal val="1"/>
              <c:showCatName val="1"/>
            </c:dLbl>
            <c:delete val="1"/>
            <c:extLst>
              <c:ext xmlns:c15="http://schemas.microsoft.com/office/drawing/2012/chart" uri="{CE6537A1-D6FC-4f65-9D91-7224C49458BB}"/>
            </c:extLst>
          </c:dLbls>
          <c:cat>
            <c:strRef>
              <c:f>Лист1!$A$2:$A$6</c:f>
              <c:strCache>
                <c:ptCount val="5"/>
                <c:pt idx="0">
                  <c:v>ДОУ</c:v>
                </c:pt>
                <c:pt idx="1">
                  <c:v>СОШ</c:v>
                </c:pt>
                <c:pt idx="2">
                  <c:v>ДО</c:v>
                </c:pt>
                <c:pt idx="3">
                  <c:v>МП</c:v>
                </c:pt>
                <c:pt idx="4">
                  <c:v>Другие</c:v>
                </c:pt>
              </c:strCache>
            </c:strRef>
          </c:cat>
          <c:val>
            <c:numRef>
              <c:f>Лист1!$B$2:$B$6</c:f>
              <c:numCache>
                <c:formatCode>0.0%</c:formatCode>
                <c:ptCount val="5"/>
                <c:pt idx="0">
                  <c:v>0.17919898028063722</c:v>
                </c:pt>
                <c:pt idx="1">
                  <c:v>0.50949144155741566</c:v>
                </c:pt>
                <c:pt idx="2">
                  <c:v>2.9712489394283496E-2</c:v>
                </c:pt>
                <c:pt idx="3">
                  <c:v>9.0629125015928482E-3</c:v>
                </c:pt>
                <c:pt idx="4">
                  <c:v>1.4874745256887019E-2</c:v>
                </c:pt>
              </c:numCache>
            </c:numRef>
          </c:val>
        </c:ser>
        <c:firstSliceAng val="40"/>
        <c:holeSize val="10"/>
      </c:doughnutChart>
      <c:spPr>
        <a:noFill/>
        <a:ln w="25354">
          <a:noFill/>
        </a:ln>
      </c:spPr>
    </c:plotArea>
    <c:plotVisOnly val="1"/>
    <c:dispBlanksAs val="zero"/>
  </c:chart>
  <c:txPr>
    <a:bodyPr/>
    <a:lstStyle/>
    <a:p>
      <a:pPr>
        <a:defRPr sz="1797"/>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a:pPr>
            <a:r>
              <a:rPr lang="ru-RU" sz="2000" dirty="0" smtClean="0"/>
              <a:t>2024</a:t>
            </a:r>
            <a:endParaRPr lang="ru-RU" sz="2000" dirty="0"/>
          </a:p>
        </c:rich>
      </c:tx>
      <c:layout>
        <c:manualLayout>
          <c:xMode val="edge"/>
          <c:yMode val="edge"/>
          <c:x val="0.74144094488188972"/>
          <c:y val="7.594642564018389E-2"/>
        </c:manualLayout>
      </c:layout>
    </c:title>
    <c:plotArea>
      <c:layout>
        <c:manualLayout>
          <c:layoutTarget val="inner"/>
          <c:xMode val="edge"/>
          <c:yMode val="edge"/>
          <c:x val="0.17949311023622114"/>
          <c:y val="1.6759371515382874E-2"/>
          <c:w val="0.63778838582677166"/>
          <c:h val="0.90926477851866816"/>
        </c:manualLayout>
      </c:layout>
      <c:doughnutChart>
        <c:varyColors val="1"/>
        <c:ser>
          <c:idx val="0"/>
          <c:order val="0"/>
          <c:tx>
            <c:strRef>
              <c:f>Лист1!$B$1</c:f>
              <c:strCache>
                <c:ptCount val="1"/>
                <c:pt idx="0">
                  <c:v>2024</c:v>
                </c:pt>
              </c:strCache>
            </c:strRef>
          </c:tx>
          <c:explosion val="25"/>
          <c:dLbls>
            <c:dLbl>
              <c:idx val="0"/>
              <c:layout/>
              <c:showVal val="1"/>
              <c:showCatName val="1"/>
            </c:dLbl>
            <c:dLbl>
              <c:idx val="1"/>
              <c:layout/>
              <c:showVal val="1"/>
              <c:showCatName val="1"/>
            </c:dLbl>
            <c:delete val="1"/>
          </c:dLbls>
          <c:cat>
            <c:strRef>
              <c:f>Лист1!$A$2:$A$6</c:f>
              <c:strCache>
                <c:ptCount val="5"/>
                <c:pt idx="0">
                  <c:v>ДОУ</c:v>
                </c:pt>
                <c:pt idx="1">
                  <c:v>СОШ</c:v>
                </c:pt>
                <c:pt idx="2">
                  <c:v>ДО</c:v>
                </c:pt>
                <c:pt idx="3">
                  <c:v>МП</c:v>
                </c:pt>
                <c:pt idx="4">
                  <c:v>Другие</c:v>
                </c:pt>
              </c:strCache>
            </c:strRef>
          </c:cat>
          <c:val>
            <c:numRef>
              <c:f>Лист1!$B$2:$B$6</c:f>
              <c:numCache>
                <c:formatCode>0.0%</c:formatCode>
                <c:ptCount val="5"/>
                <c:pt idx="0">
                  <c:v>0.15668000250941011</c:v>
                </c:pt>
                <c:pt idx="1">
                  <c:v>0.52855105043586015</c:v>
                </c:pt>
                <c:pt idx="2">
                  <c:v>3.0395440511278474E-2</c:v>
                </c:pt>
                <c:pt idx="3">
                  <c:v>8.3747615228688867E-3</c:v>
                </c:pt>
                <c:pt idx="4">
                  <c:v>1.7086123334118703E-2</c:v>
                </c:pt>
              </c:numCache>
            </c:numRef>
          </c:val>
        </c:ser>
        <c:firstSliceAng val="40"/>
        <c:holeSize val="50"/>
      </c:doughnutChart>
      <c:spPr>
        <a:noFill/>
        <a:ln w="15925">
          <a:noFill/>
        </a:ln>
      </c:spPr>
    </c:plotArea>
    <c:plotVisOnly val="1"/>
    <c:dispBlanksAs val="zero"/>
  </c:chart>
  <c:txPr>
    <a:bodyPr/>
    <a:lstStyle/>
    <a:p>
      <a:pPr>
        <a:defRPr sz="1129"/>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a:pPr>
            <a:r>
              <a:rPr lang="ru-RU" sz="2000" dirty="0" smtClean="0"/>
              <a:t>2025</a:t>
            </a:r>
            <a:endParaRPr lang="en-US" sz="2000" dirty="0"/>
          </a:p>
        </c:rich>
      </c:tx>
      <c:layout>
        <c:manualLayout>
          <c:xMode val="edge"/>
          <c:yMode val="edge"/>
          <c:x val="0.79523789256072763"/>
          <c:y val="0.18385662497418567"/>
        </c:manualLayout>
      </c:layout>
    </c:title>
    <c:plotArea>
      <c:layout>
        <c:manualLayout>
          <c:layoutTarget val="inner"/>
          <c:xMode val="edge"/>
          <c:yMode val="edge"/>
          <c:x val="0.1104413299688892"/>
          <c:y val="9.3550517378352779E-2"/>
          <c:w val="0.77139534883720928"/>
          <c:h val="0.84360472491810534"/>
        </c:manualLayout>
      </c:layout>
      <c:doughnutChart>
        <c:varyColors val="1"/>
        <c:ser>
          <c:idx val="0"/>
          <c:order val="0"/>
          <c:tx>
            <c:strRef>
              <c:f>Лист1!$B$1</c:f>
              <c:strCache>
                <c:ptCount val="1"/>
                <c:pt idx="0">
                  <c:v>2025</c:v>
                </c:pt>
              </c:strCache>
            </c:strRef>
          </c:tx>
          <c:explosion val="25"/>
          <c:dLbls>
            <c:dLbl>
              <c:idx val="2"/>
              <c:delete val="1"/>
            </c:dLbl>
            <c:dLbl>
              <c:idx val="3"/>
              <c:delete val="1"/>
            </c:dLbl>
            <c:dLbl>
              <c:idx val="4"/>
              <c:delete val="1"/>
            </c:dLbl>
            <c:showVal val="1"/>
            <c:showCatName val="1"/>
            <c:extLst>
              <c:ext xmlns:c15="http://schemas.microsoft.com/office/drawing/2012/chart" uri="{CE6537A1-D6FC-4f65-9D91-7224C49458BB}"/>
            </c:extLst>
          </c:dLbls>
          <c:cat>
            <c:strRef>
              <c:f>Лист1!$A$2:$A$6</c:f>
              <c:strCache>
                <c:ptCount val="5"/>
                <c:pt idx="0">
                  <c:v>ДОУ</c:v>
                </c:pt>
                <c:pt idx="1">
                  <c:v>СОШ</c:v>
                </c:pt>
                <c:pt idx="2">
                  <c:v>ДО</c:v>
                </c:pt>
                <c:pt idx="3">
                  <c:v>МП</c:v>
                </c:pt>
                <c:pt idx="4">
                  <c:v>Другие</c:v>
                </c:pt>
              </c:strCache>
            </c:strRef>
          </c:cat>
          <c:val>
            <c:numRef>
              <c:f>Лист1!$B$2:$B$6</c:f>
              <c:numCache>
                <c:formatCode>0.0%</c:formatCode>
                <c:ptCount val="5"/>
                <c:pt idx="0">
                  <c:v>0.18800000000000006</c:v>
                </c:pt>
                <c:pt idx="1">
                  <c:v>0.56100000000000005</c:v>
                </c:pt>
                <c:pt idx="2">
                  <c:v>3.100000000000001E-2</c:v>
                </c:pt>
                <c:pt idx="3">
                  <c:v>1.0999999999999998E-2</c:v>
                </c:pt>
                <c:pt idx="4">
                  <c:v>1.6000000000000007E-2</c:v>
                </c:pt>
              </c:numCache>
            </c:numRef>
          </c:val>
        </c:ser>
        <c:firstSliceAng val="40"/>
        <c:holeSize val="50"/>
      </c:doughnutChart>
      <c:spPr>
        <a:noFill/>
        <a:ln w="15411">
          <a:noFill/>
        </a:ln>
      </c:spPr>
    </c:plotArea>
    <c:plotVisOnly val="1"/>
    <c:dispBlanksAs val="zero"/>
  </c:chart>
  <c:txPr>
    <a:bodyPr/>
    <a:lstStyle/>
    <a:p>
      <a:pPr>
        <a:defRPr sz="1092"/>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социальная сфера</c:v>
                </c:pt>
              </c:strCache>
            </c:strRef>
          </c:tx>
          <c:spPr>
            <a:solidFill>
              <a:srgbClr val="E2483C"/>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66"/>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c:v>
                </c:pt>
                <c:pt idx="1">
                  <c:v>2022г</c:v>
                </c:pt>
                <c:pt idx="2">
                  <c:v>2023г</c:v>
                </c:pt>
                <c:pt idx="3">
                  <c:v>2024г</c:v>
                </c:pt>
                <c:pt idx="4">
                  <c:v>2025г</c:v>
                </c:pt>
              </c:strCache>
            </c:strRef>
          </c:cat>
          <c:val>
            <c:numRef>
              <c:f>Лист1!$B$2:$B$6</c:f>
              <c:numCache>
                <c:formatCode>General</c:formatCode>
                <c:ptCount val="5"/>
                <c:pt idx="0">
                  <c:v>2399.5</c:v>
                </c:pt>
                <c:pt idx="1">
                  <c:v>2455.11</c:v>
                </c:pt>
                <c:pt idx="2">
                  <c:v>2540</c:v>
                </c:pt>
                <c:pt idx="3">
                  <c:v>2540</c:v>
                </c:pt>
                <c:pt idx="4">
                  <c:v>2540</c:v>
                </c:pt>
              </c:numCache>
            </c:numRef>
          </c:val>
          <c:extLst xmlns:c16r2="http://schemas.microsoft.com/office/drawing/2015/06/chart">
            <c:ext xmlns:c16="http://schemas.microsoft.com/office/drawing/2014/chart" uri="{C3380CC4-5D6E-409C-BE32-E72D297353CC}">
              <c16:uniqueId val="{00000000-775E-4A66-A0F1-C8A7643641F5}"/>
            </c:ext>
          </c:extLst>
        </c:ser>
        <c:ser>
          <c:idx val="1"/>
          <c:order val="1"/>
          <c:tx>
            <c:strRef>
              <c:f>Лист1!$C$1</c:f>
              <c:strCache>
                <c:ptCount val="1"/>
                <c:pt idx="0">
                  <c:v>экономика</c:v>
                </c:pt>
              </c:strCache>
            </c:strRef>
          </c:tx>
          <c:spPr>
            <a:solidFill>
              <a:srgbClr val="FFFF00"/>
            </a:solidFill>
            <a:ln>
              <a:noFill/>
            </a:ln>
            <a:effectLst/>
            <a:sp3d/>
          </c:spPr>
          <c:dLbls>
            <c:dLbl>
              <c:idx val="0"/>
              <c:layout>
                <c:manualLayout>
                  <c:x val="1.36241323270915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75E-4A66-A0F1-C8A7643641F5}"/>
                </c:ext>
              </c:extLst>
            </c:dLbl>
            <c:dLbl>
              <c:idx val="1"/>
              <c:layout>
                <c:manualLayout>
                  <c:x val="1.9816919748496725E-2"/>
                  <c:y val="-2.934272300469483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75E-4A66-A0F1-C8A7643641F5}"/>
                </c:ext>
              </c:extLst>
            </c:dLbl>
            <c:dLbl>
              <c:idx val="2"/>
              <c:layout>
                <c:manualLayout>
                  <c:x val="2.4771149685621077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75E-4A66-A0F1-C8A7643641F5}"/>
                </c:ext>
              </c:extLst>
            </c:dLbl>
            <c:dLbl>
              <c:idx val="3"/>
              <c:layout>
                <c:manualLayout>
                  <c:x val="1.6101247295653549E-2"/>
                  <c:y val="-5.868544600939074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75E-4A66-A0F1-C8A7643641F5}"/>
                </c:ext>
              </c:extLst>
            </c:dLbl>
            <c:dLbl>
              <c:idx val="4"/>
              <c:layout>
                <c:manualLayout>
                  <c:x val="1.4862689811372601E-2"/>
                  <c:y val="-1.173708920187808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75E-4A66-A0F1-C8A7643641F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66"/>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c:v>
                </c:pt>
                <c:pt idx="1">
                  <c:v>2022г</c:v>
                </c:pt>
                <c:pt idx="2">
                  <c:v>2023г</c:v>
                </c:pt>
                <c:pt idx="3">
                  <c:v>2024г</c:v>
                </c:pt>
                <c:pt idx="4">
                  <c:v>2025г</c:v>
                </c:pt>
              </c:strCache>
            </c:strRef>
          </c:cat>
          <c:val>
            <c:numRef>
              <c:f>Лист1!$C$2:$C$6</c:f>
              <c:numCache>
                <c:formatCode>General</c:formatCode>
                <c:ptCount val="5"/>
                <c:pt idx="0">
                  <c:v>1552.1</c:v>
                </c:pt>
                <c:pt idx="1">
                  <c:v>2058.4</c:v>
                </c:pt>
                <c:pt idx="2">
                  <c:v>1700</c:v>
                </c:pt>
                <c:pt idx="3">
                  <c:v>1700</c:v>
                </c:pt>
                <c:pt idx="4">
                  <c:v>1700</c:v>
                </c:pt>
              </c:numCache>
            </c:numRef>
          </c:val>
          <c:extLst xmlns:c16r2="http://schemas.microsoft.com/office/drawing/2015/06/chart">
            <c:ext xmlns:c16="http://schemas.microsoft.com/office/drawing/2014/chart" uri="{C3380CC4-5D6E-409C-BE32-E72D297353CC}">
              <c16:uniqueId val="{00000001-775E-4A66-A0F1-C8A7643641F5}"/>
            </c:ext>
          </c:extLst>
        </c:ser>
        <c:ser>
          <c:idx val="2"/>
          <c:order val="2"/>
          <c:tx>
            <c:strRef>
              <c:f>Лист1!$D$1</c:f>
              <c:strCache>
                <c:ptCount val="1"/>
                <c:pt idx="0">
                  <c:v>общего характера</c:v>
                </c:pt>
              </c:strCache>
            </c:strRef>
          </c:tx>
          <c:spPr>
            <a:solidFill>
              <a:srgbClr val="51B39C"/>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66"/>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c:v>
                </c:pt>
                <c:pt idx="1">
                  <c:v>2022г</c:v>
                </c:pt>
                <c:pt idx="2">
                  <c:v>2023г</c:v>
                </c:pt>
                <c:pt idx="3">
                  <c:v>2024г</c:v>
                </c:pt>
                <c:pt idx="4">
                  <c:v>2025г</c:v>
                </c:pt>
              </c:strCache>
            </c:strRef>
          </c:cat>
          <c:val>
            <c:numRef>
              <c:f>Лист1!$D$2:$D$6</c:f>
              <c:numCache>
                <c:formatCode>General</c:formatCode>
                <c:ptCount val="5"/>
                <c:pt idx="0">
                  <c:v>269.89999999999992</c:v>
                </c:pt>
                <c:pt idx="1">
                  <c:v>580.5</c:v>
                </c:pt>
                <c:pt idx="2">
                  <c:v>250</c:v>
                </c:pt>
                <c:pt idx="3">
                  <c:v>250</c:v>
                </c:pt>
                <c:pt idx="4">
                  <c:v>250</c:v>
                </c:pt>
              </c:numCache>
            </c:numRef>
          </c:val>
          <c:extLst xmlns:c16r2="http://schemas.microsoft.com/office/drawing/2015/06/chart">
            <c:ext xmlns:c16="http://schemas.microsoft.com/office/drawing/2014/chart" uri="{C3380CC4-5D6E-409C-BE32-E72D297353CC}">
              <c16:uniqueId val="{00000002-775E-4A66-A0F1-C8A7643641F5}"/>
            </c:ext>
          </c:extLst>
        </c:ser>
        <c:ser>
          <c:idx val="3"/>
          <c:order val="3"/>
          <c:tx>
            <c:strRef>
              <c:f>Лист1!$E$1</c:f>
              <c:strCache>
                <c:ptCount val="1"/>
                <c:pt idx="0">
                  <c:v>безопасность жизнедеятельности</c:v>
                </c:pt>
              </c:strCache>
            </c:strRef>
          </c:tx>
          <c:spPr>
            <a:solidFill>
              <a:schemeClr val="accent2">
                <a:lumMod val="60000"/>
              </a:schemeClr>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66"/>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c:v>
                </c:pt>
                <c:pt idx="1">
                  <c:v>2022г</c:v>
                </c:pt>
                <c:pt idx="2">
                  <c:v>2023г</c:v>
                </c:pt>
                <c:pt idx="3">
                  <c:v>2024г</c:v>
                </c:pt>
                <c:pt idx="4">
                  <c:v>2025г</c:v>
                </c:pt>
              </c:strCache>
            </c:strRef>
          </c:cat>
          <c:val>
            <c:numRef>
              <c:f>Лист1!$E$2:$E$6</c:f>
              <c:numCache>
                <c:formatCode>General</c:formatCode>
                <c:ptCount val="5"/>
                <c:pt idx="0">
                  <c:v>110.7</c:v>
                </c:pt>
                <c:pt idx="1">
                  <c:v>46.6</c:v>
                </c:pt>
                <c:pt idx="2">
                  <c:v>125</c:v>
                </c:pt>
                <c:pt idx="3">
                  <c:v>125</c:v>
                </c:pt>
                <c:pt idx="4">
                  <c:v>125</c:v>
                </c:pt>
              </c:numCache>
            </c:numRef>
          </c:val>
          <c:extLst xmlns:c16r2="http://schemas.microsoft.com/office/drawing/2015/06/chart">
            <c:ext xmlns:c16="http://schemas.microsoft.com/office/drawing/2014/chart" uri="{C3380CC4-5D6E-409C-BE32-E72D297353CC}">
              <c16:uniqueId val="{00000003-775E-4A66-A0F1-C8A7643641F5}"/>
            </c:ext>
          </c:extLst>
        </c:ser>
        <c:dLbls>
          <c:showVal val="1"/>
        </c:dLbls>
        <c:shape val="cylinder"/>
        <c:axId val="158792320"/>
        <c:axId val="158880128"/>
        <c:axId val="0"/>
      </c:bar3DChart>
      <c:catAx>
        <c:axId val="15879232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58880128"/>
        <c:crosses val="autoZero"/>
        <c:auto val="1"/>
        <c:lblAlgn val="ctr"/>
        <c:lblOffset val="100"/>
      </c:catAx>
      <c:valAx>
        <c:axId val="15888012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5879232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2019</c:v>
                </c:pt>
              </c:strCache>
            </c:strRef>
          </c:tx>
          <c:spPr>
            <a:gradFill>
              <a:gsLst>
                <a:gs pos="100000">
                  <a:srgbClr val="00B0F0"/>
                </a:gs>
                <a:gs pos="50000">
                  <a:srgbClr val="4472C4"/>
                </a:gs>
              </a:gsLst>
              <a:lin ang="5400000" scaled="0"/>
            </a:gradFill>
            <a:ln>
              <a:noFill/>
            </a:ln>
            <a:effectLst/>
            <a:sp3d/>
          </c:spPr>
          <c:dLbls>
            <c:dLbl>
              <c:idx val="0"/>
              <c:layout>
                <c:manualLayout>
                  <c:x val="-4.6665365643349208E-2"/>
                  <c:y val="-2.113222114619834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E65-4CFD-9DFD-E708D972E2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Прожиточный минимум (руб.)</c:v>
                </c:pt>
              </c:strCache>
            </c:strRef>
          </c:cat>
          <c:val>
            <c:numRef>
              <c:f>Лист1!$B$2</c:f>
              <c:numCache>
                <c:formatCode>General</c:formatCode>
                <c:ptCount val="1"/>
                <c:pt idx="0">
                  <c:v>11840</c:v>
                </c:pt>
              </c:numCache>
            </c:numRef>
          </c:val>
          <c:shape val="cylinder"/>
          <c:extLst xmlns:c16r2="http://schemas.microsoft.com/office/drawing/2015/06/chart">
            <c:ext xmlns:c16="http://schemas.microsoft.com/office/drawing/2014/chart" uri="{C3380CC4-5D6E-409C-BE32-E72D297353CC}">
              <c16:uniqueId val="{00000001-0E65-4CFD-9DFD-E708D972E266}"/>
            </c:ext>
          </c:extLst>
        </c:ser>
        <c:ser>
          <c:idx val="1"/>
          <c:order val="1"/>
          <c:tx>
            <c:strRef>
              <c:f>Лист1!$C$1</c:f>
              <c:strCache>
                <c:ptCount val="1"/>
                <c:pt idx="0">
                  <c:v>2020</c:v>
                </c:pt>
              </c:strCache>
            </c:strRef>
          </c:tx>
          <c:spPr>
            <a:solidFill>
              <a:srgbClr val="6CF410"/>
            </a:solidFill>
            <a:ln>
              <a:noFill/>
            </a:ln>
            <a:effectLst/>
            <a:sp3d/>
          </c:spPr>
          <c:dLbls>
            <c:dLbl>
              <c:idx val="0"/>
              <c:layout>
                <c:manualLayout>
                  <c:x val="-2.5925203135194492E-3"/>
                  <c:y val="-7.18495518970744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E65-4CFD-9DFD-E708D972E2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Прожиточный минимум (руб.)</c:v>
                </c:pt>
              </c:strCache>
            </c:strRef>
          </c:cat>
          <c:val>
            <c:numRef>
              <c:f>Лист1!$C$2</c:f>
              <c:numCache>
                <c:formatCode>General</c:formatCode>
                <c:ptCount val="1"/>
                <c:pt idx="0">
                  <c:v>12337</c:v>
                </c:pt>
              </c:numCache>
            </c:numRef>
          </c:val>
          <c:shape val="cylinder"/>
          <c:extLst xmlns:c16r2="http://schemas.microsoft.com/office/drawing/2015/06/chart">
            <c:ext xmlns:c16="http://schemas.microsoft.com/office/drawing/2014/chart" uri="{C3380CC4-5D6E-409C-BE32-E72D297353CC}">
              <c16:uniqueId val="{00000003-0E65-4CFD-9DFD-E708D972E266}"/>
            </c:ext>
          </c:extLst>
        </c:ser>
        <c:ser>
          <c:idx val="2"/>
          <c:order val="2"/>
          <c:tx>
            <c:strRef>
              <c:f>Лист1!$D$1</c:f>
              <c:strCache>
                <c:ptCount val="1"/>
                <c:pt idx="0">
                  <c:v>2021</c:v>
                </c:pt>
              </c:strCache>
            </c:strRef>
          </c:tx>
          <c:spPr>
            <a:solidFill>
              <a:srgbClr val="FF00FF"/>
            </a:solidFill>
            <a:ln>
              <a:noFill/>
            </a:ln>
            <a:effectLst/>
            <a:sp3d/>
          </c:spPr>
          <c:dPt>
            <c:idx val="0"/>
            <c:spPr>
              <a:solidFill>
                <a:srgbClr val="FF0066"/>
              </a:solidFill>
              <a:ln>
                <a:noFill/>
              </a:ln>
              <a:effectLst/>
              <a:sp3d/>
            </c:spPr>
          </c:dPt>
          <c:dLbls>
            <c:dLbl>
              <c:idx val="0"/>
              <c:layout>
                <c:manualLayout>
                  <c:x val="-1.0370081254077701E-2"/>
                  <c:y val="-4.226444229239677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E65-4CFD-9DFD-E708D972E2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Прожиточный минимум (руб.)</c:v>
                </c:pt>
              </c:strCache>
            </c:strRef>
          </c:cat>
          <c:val>
            <c:numRef>
              <c:f>Лист1!$D$2</c:f>
              <c:numCache>
                <c:formatCode>General</c:formatCode>
                <c:ptCount val="1"/>
                <c:pt idx="0">
                  <c:v>13613.32</c:v>
                </c:pt>
              </c:numCache>
            </c:numRef>
          </c:val>
          <c:shape val="cylinder"/>
          <c:extLst xmlns:c16r2="http://schemas.microsoft.com/office/drawing/2015/06/chart">
            <c:ext xmlns:c16="http://schemas.microsoft.com/office/drawing/2014/chart" uri="{C3380CC4-5D6E-409C-BE32-E72D297353CC}">
              <c16:uniqueId val="{00000005-0E65-4CFD-9DFD-E708D972E266}"/>
            </c:ext>
          </c:extLst>
        </c:ser>
        <c:ser>
          <c:idx val="3"/>
          <c:order val="3"/>
          <c:tx>
            <c:strRef>
              <c:f>Лист1!$E$1</c:f>
              <c:strCache>
                <c:ptCount val="1"/>
                <c:pt idx="0">
                  <c:v>2022</c:v>
                </c:pt>
              </c:strCache>
            </c:strRef>
          </c:tx>
          <c:spPr>
            <a:solidFill>
              <a:srgbClr val="FF3399"/>
            </a:solidFill>
            <a:ln>
              <a:noFill/>
            </a:ln>
            <a:effectLst/>
            <a:sp3d/>
          </c:spPr>
          <c:dLbls>
            <c:dLbl>
              <c:idx val="0"/>
              <c:layout>
                <c:manualLayout>
                  <c:x val="-2.3332682821674614E-2"/>
                  <c:y val="-3.381155383391742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E65-4CFD-9DFD-E708D972E2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Прожиточный минимум (руб.)</c:v>
                </c:pt>
              </c:strCache>
            </c:strRef>
          </c:cat>
          <c:val>
            <c:numRef>
              <c:f>Лист1!$E$2</c:f>
              <c:numCache>
                <c:formatCode>General</c:formatCode>
                <c:ptCount val="1"/>
                <c:pt idx="0">
                  <c:v>14805</c:v>
                </c:pt>
              </c:numCache>
            </c:numRef>
          </c:val>
          <c:shape val="cylinder"/>
          <c:extLst xmlns:c16r2="http://schemas.microsoft.com/office/drawing/2015/06/chart">
            <c:ext xmlns:c16="http://schemas.microsoft.com/office/drawing/2014/chart" uri="{C3380CC4-5D6E-409C-BE32-E72D297353CC}">
              <c16:uniqueId val="{00000007-0E65-4CFD-9DFD-E708D972E266}"/>
            </c:ext>
          </c:extLst>
        </c:ser>
        <c:ser>
          <c:idx val="4"/>
          <c:order val="4"/>
          <c:tx>
            <c:strRef>
              <c:f>Лист1!$F$1</c:f>
              <c:strCache>
                <c:ptCount val="1"/>
                <c:pt idx="0">
                  <c:v>2023</c:v>
                </c:pt>
              </c:strCache>
            </c:strRef>
          </c:tx>
          <c:spPr>
            <a:solidFill>
              <a:srgbClr val="C39BE1"/>
            </a:solidFill>
            <a:ln>
              <a:noFill/>
            </a:ln>
            <a:effectLst/>
            <a:sp3d/>
          </c:spPr>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0E65-4CFD-9DFD-E708D972E2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Прожиточный минимум (руб.)</c:v>
                </c:pt>
              </c:strCache>
            </c:strRef>
          </c:cat>
          <c:val>
            <c:numRef>
              <c:f>Лист1!$F$2</c:f>
              <c:numCache>
                <c:formatCode>General</c:formatCode>
                <c:ptCount val="1"/>
                <c:pt idx="0">
                  <c:v>16819</c:v>
                </c:pt>
              </c:numCache>
            </c:numRef>
          </c:val>
          <c:shape val="cylinder"/>
          <c:extLst xmlns:c16r2="http://schemas.microsoft.com/office/drawing/2015/06/chart">
            <c:ext xmlns:c16="http://schemas.microsoft.com/office/drawing/2014/chart" uri="{C3380CC4-5D6E-409C-BE32-E72D297353CC}">
              <c16:uniqueId val="{00000009-0E65-4CFD-9DFD-E708D972E266}"/>
            </c:ext>
          </c:extLst>
        </c:ser>
        <c:gapDepth val="0"/>
        <c:shape val="box"/>
        <c:axId val="97224576"/>
        <c:axId val="97226112"/>
        <c:axId val="0"/>
      </c:bar3DChart>
      <c:catAx>
        <c:axId val="97224576"/>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226112"/>
        <c:crosses val="autoZero"/>
        <c:auto val="1"/>
        <c:lblAlgn val="ctr"/>
        <c:lblOffset val="100"/>
      </c:catAx>
      <c:valAx>
        <c:axId val="97226112"/>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22457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2021г</c:v>
                </c:pt>
              </c:strCache>
            </c:strRef>
          </c:tx>
          <c:spPr>
            <a:solidFill>
              <a:srgbClr val="0070C0"/>
            </a:solidFill>
            <a:ln>
              <a:noFill/>
            </a:ln>
            <a:effectLst/>
            <a:sp3d/>
          </c:spPr>
          <c:dLbls>
            <c:dLbl>
              <c:idx val="0"/>
              <c:layout>
                <c:manualLayout>
                  <c:x val="-7.2590568778543293E-2"/>
                  <c:y val="-1.690577691695873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54C-4461-B638-9FC0EEB6FE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Лист1!$A$2:$A$3</c:f>
              <c:strCache>
                <c:ptCount val="1"/>
                <c:pt idx="0">
                  <c:v>Среднемесячная заработная плата (руб.)</c:v>
                </c:pt>
              </c:strCache>
            </c:strRef>
          </c:cat>
          <c:val>
            <c:numRef>
              <c:f>Лист1!$B$2:$B$3</c:f>
              <c:numCache>
                <c:formatCode>General</c:formatCode>
                <c:ptCount val="2"/>
                <c:pt idx="0">
                  <c:v>37384</c:v>
                </c:pt>
              </c:numCache>
            </c:numRef>
          </c:val>
          <c:shape val="cylinder"/>
          <c:extLst xmlns:c16r2="http://schemas.microsoft.com/office/drawing/2015/06/chart">
            <c:ext xmlns:c16="http://schemas.microsoft.com/office/drawing/2014/chart" uri="{C3380CC4-5D6E-409C-BE32-E72D297353CC}">
              <c16:uniqueId val="{00000001-D54C-4461-B638-9FC0EEB6FE7F}"/>
            </c:ext>
          </c:extLst>
        </c:ser>
        <c:ser>
          <c:idx val="1"/>
          <c:order val="1"/>
          <c:tx>
            <c:strRef>
              <c:f>Лист1!$C$1</c:f>
              <c:strCache>
                <c:ptCount val="1"/>
                <c:pt idx="0">
                  <c:v>2022г</c:v>
                </c:pt>
              </c:strCache>
            </c:strRef>
          </c:tx>
          <c:spPr>
            <a:solidFill>
              <a:schemeClr val="accent2"/>
            </a:solidFill>
            <a:ln>
              <a:noFill/>
            </a:ln>
            <a:effectLst/>
            <a:sp3d/>
          </c:spPr>
          <c:dLbls>
            <c:dLbl>
              <c:idx val="0"/>
              <c:layout>
                <c:manualLayout>
                  <c:x val="-4.7528990022241128E-17"/>
                  <c:y val="-3.803799806315716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54C-4461-B638-9FC0EEB6FE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Лист1!$A$2:$A$3</c:f>
              <c:strCache>
                <c:ptCount val="1"/>
                <c:pt idx="0">
                  <c:v>Среднемесячная заработная плата (руб.)</c:v>
                </c:pt>
              </c:strCache>
            </c:strRef>
          </c:cat>
          <c:val>
            <c:numRef>
              <c:f>Лист1!$C$2:$C$3</c:f>
              <c:numCache>
                <c:formatCode>General</c:formatCode>
                <c:ptCount val="2"/>
                <c:pt idx="0">
                  <c:v>40781</c:v>
                </c:pt>
              </c:numCache>
            </c:numRef>
          </c:val>
          <c:shape val="cylinder"/>
          <c:extLst xmlns:c16r2="http://schemas.microsoft.com/office/drawing/2015/06/chart">
            <c:ext xmlns:c16="http://schemas.microsoft.com/office/drawing/2014/chart" uri="{C3380CC4-5D6E-409C-BE32-E72D297353CC}">
              <c16:uniqueId val="{00000003-D54C-4461-B638-9FC0EEB6FE7F}"/>
            </c:ext>
          </c:extLst>
        </c:ser>
        <c:ser>
          <c:idx val="2"/>
          <c:order val="2"/>
          <c:tx>
            <c:strRef>
              <c:f>Лист1!$D$1</c:f>
              <c:strCache>
                <c:ptCount val="1"/>
                <c:pt idx="0">
                  <c:v>2023г</c:v>
                </c:pt>
              </c:strCache>
            </c:strRef>
          </c:tx>
          <c:spPr>
            <a:solidFill>
              <a:srgbClr val="FF00FF"/>
            </a:solidFill>
            <a:ln>
              <a:noFill/>
            </a:ln>
            <a:effectLst/>
            <a:sp3d/>
          </c:spPr>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54C-4461-B638-9FC0EEB6FE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Лист1!$A$2:$A$3</c:f>
              <c:strCache>
                <c:ptCount val="1"/>
                <c:pt idx="0">
                  <c:v>Среднемесячная заработная плата (руб.)</c:v>
                </c:pt>
              </c:strCache>
            </c:strRef>
          </c:cat>
          <c:val>
            <c:numRef>
              <c:f>Лист1!$D$2:$D$3</c:f>
              <c:numCache>
                <c:formatCode>General</c:formatCode>
                <c:ptCount val="2"/>
                <c:pt idx="0">
                  <c:v>44701</c:v>
                </c:pt>
              </c:numCache>
            </c:numRef>
          </c:val>
          <c:shape val="cylinder"/>
          <c:extLst xmlns:c16r2="http://schemas.microsoft.com/office/drawing/2015/06/chart">
            <c:ext xmlns:c16="http://schemas.microsoft.com/office/drawing/2014/chart" uri="{C3380CC4-5D6E-409C-BE32-E72D297353CC}">
              <c16:uniqueId val="{00000005-D54C-4461-B638-9FC0EEB6FE7F}"/>
            </c:ext>
          </c:extLst>
        </c:ser>
        <c:ser>
          <c:idx val="3"/>
          <c:order val="3"/>
          <c:tx>
            <c:strRef>
              <c:f>Лист1!$E$1</c:f>
              <c:strCache>
                <c:ptCount val="1"/>
                <c:pt idx="0">
                  <c:v>2024г</c:v>
                </c:pt>
              </c:strCache>
            </c:strRef>
          </c:tx>
          <c:spPr>
            <a:solidFill>
              <a:srgbClr val="51B39C"/>
            </a:solidFill>
            <a:ln>
              <a:noFill/>
            </a:ln>
            <a:effectLst/>
            <a:sp3d/>
          </c:spPr>
          <c:dLbls>
            <c:dLbl>
              <c:idx val="0"/>
              <c:layout>
                <c:manualLayout>
                  <c:x val="1.2962601567597039E-2"/>
                  <c:y val="-3.803799806315705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54C-4461-B638-9FC0EEB6FE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Лист1!$A$2:$A$3</c:f>
              <c:strCache>
                <c:ptCount val="1"/>
                <c:pt idx="0">
                  <c:v>Среднемесячная заработная плата (руб.)</c:v>
                </c:pt>
              </c:strCache>
            </c:strRef>
          </c:cat>
          <c:val>
            <c:numRef>
              <c:f>Лист1!$E$2:$E$3</c:f>
              <c:numCache>
                <c:formatCode>General</c:formatCode>
                <c:ptCount val="2"/>
                <c:pt idx="0">
                  <c:v>48427</c:v>
                </c:pt>
              </c:numCache>
            </c:numRef>
          </c:val>
          <c:shape val="cylinder"/>
          <c:extLst xmlns:c16r2="http://schemas.microsoft.com/office/drawing/2015/06/chart">
            <c:ext xmlns:c16="http://schemas.microsoft.com/office/drawing/2014/chart" uri="{C3380CC4-5D6E-409C-BE32-E72D297353CC}">
              <c16:uniqueId val="{00000007-D54C-4461-B638-9FC0EEB6FE7F}"/>
            </c:ext>
          </c:extLst>
        </c:ser>
        <c:ser>
          <c:idx val="4"/>
          <c:order val="4"/>
          <c:tx>
            <c:strRef>
              <c:f>Лист1!$F$1</c:f>
              <c:strCache>
                <c:ptCount val="1"/>
                <c:pt idx="0">
                  <c:v>2025г</c:v>
                </c:pt>
              </c:strCache>
            </c:strRef>
          </c:tx>
          <c:spPr>
            <a:solidFill>
              <a:srgbClr val="7030A0"/>
            </a:solidFill>
            <a:ln>
              <a:noFill/>
            </a:ln>
            <a:effectLst/>
            <a:sp3d/>
          </c:spPr>
          <c:dLbls>
            <c:dLbl>
              <c:idx val="0"/>
              <c:layout>
                <c:manualLayout>
                  <c:x val="7.7775609405582114E-3"/>
                  <c:y val="-2.113222114619842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D54C-4461-B638-9FC0EEB6FE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Лист1!$A$2:$A$3</c:f>
              <c:strCache>
                <c:ptCount val="1"/>
                <c:pt idx="0">
                  <c:v>Среднемесячная заработная плата (руб.)</c:v>
                </c:pt>
              </c:strCache>
            </c:strRef>
          </c:cat>
          <c:val>
            <c:numRef>
              <c:f>Лист1!$F$2:$F$3</c:f>
              <c:numCache>
                <c:formatCode>General</c:formatCode>
                <c:ptCount val="2"/>
                <c:pt idx="0">
                  <c:v>51879</c:v>
                </c:pt>
              </c:numCache>
            </c:numRef>
          </c:val>
          <c:shape val="cylinder"/>
          <c:extLst xmlns:c16r2="http://schemas.microsoft.com/office/drawing/2015/06/chart">
            <c:ext xmlns:c16="http://schemas.microsoft.com/office/drawing/2014/chart" uri="{C3380CC4-5D6E-409C-BE32-E72D297353CC}">
              <c16:uniqueId val="{00000009-D54C-4461-B638-9FC0EEB6FE7F}"/>
            </c:ext>
          </c:extLst>
        </c:ser>
        <c:dLbls>
          <c:showVal val="1"/>
        </c:dLbls>
        <c:gapDepth val="0"/>
        <c:shape val="box"/>
        <c:axId val="97152000"/>
        <c:axId val="97166080"/>
        <c:axId val="0"/>
      </c:bar3DChart>
      <c:catAx>
        <c:axId val="9715200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166080"/>
        <c:crosses val="autoZero"/>
        <c:auto val="1"/>
        <c:lblAlgn val="ctr"/>
        <c:lblOffset val="100"/>
      </c:catAx>
      <c:valAx>
        <c:axId val="97166080"/>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15200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2021г</c:v>
                </c:pt>
              </c:strCache>
            </c:strRef>
          </c:tx>
          <c:spPr>
            <a:gradFill>
              <a:gsLst>
                <a:gs pos="100000">
                  <a:schemeClr val="accent1">
                    <a:alpha val="0"/>
                  </a:schemeClr>
                </a:gs>
                <a:gs pos="50000">
                  <a:schemeClr val="accent1"/>
                </a:gs>
              </a:gsLst>
              <a:lin ang="5400000" scaled="0"/>
            </a:gradFill>
            <a:ln>
              <a:noFill/>
            </a:ln>
            <a:effectLst/>
            <a:sp3d/>
          </c:spPr>
          <c:dPt>
            <c:idx val="0"/>
            <c:spPr>
              <a:solidFill>
                <a:srgbClr val="0070C0"/>
              </a:solidFill>
              <a:ln>
                <a:noFill/>
              </a:ln>
              <a:effectLst/>
              <a:sp3d/>
            </c:spPr>
          </c:dPt>
          <c:dLbls>
            <c:dLbl>
              <c:idx val="0"/>
              <c:layout>
                <c:manualLayout>
                  <c:x val="-7.2590568778543293E-2"/>
                  <c:y val="-1.690577691695873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19D-4DFB-848E-DF5940F5276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Фонд заработной платы работников организаций (млн.руб).</c:v>
                </c:pt>
              </c:strCache>
            </c:strRef>
          </c:cat>
          <c:val>
            <c:numRef>
              <c:f>Лист1!$B$2</c:f>
              <c:numCache>
                <c:formatCode>General</c:formatCode>
                <c:ptCount val="1"/>
                <c:pt idx="0">
                  <c:v>1575.1</c:v>
                </c:pt>
              </c:numCache>
            </c:numRef>
          </c:val>
          <c:shape val="cylinder"/>
          <c:extLst xmlns:c16r2="http://schemas.microsoft.com/office/drawing/2015/06/chart">
            <c:ext xmlns:c16="http://schemas.microsoft.com/office/drawing/2014/chart" uri="{C3380CC4-5D6E-409C-BE32-E72D297353CC}">
              <c16:uniqueId val="{00000001-419D-4DFB-848E-DF5940F52765}"/>
            </c:ext>
          </c:extLst>
        </c:ser>
        <c:ser>
          <c:idx val="1"/>
          <c:order val="1"/>
          <c:tx>
            <c:strRef>
              <c:f>Лист1!$C$1</c:f>
              <c:strCache>
                <c:ptCount val="1"/>
                <c:pt idx="0">
                  <c:v>2022г</c:v>
                </c:pt>
              </c:strCache>
            </c:strRef>
          </c:tx>
          <c:spPr>
            <a:solidFill>
              <a:schemeClr val="accent2"/>
            </a:solidFill>
            <a:ln>
              <a:noFill/>
            </a:ln>
            <a:effectLst/>
            <a:sp3d/>
          </c:spPr>
          <c:dLbls>
            <c:dLbl>
              <c:idx val="0"/>
              <c:layout>
                <c:manualLayout>
                  <c:x val="-4.7528990022241128E-17"/>
                  <c:y val="-3.803799806315716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19D-4DFB-848E-DF5940F5276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Фонд заработной платы работников организаций (млн.руб).</c:v>
                </c:pt>
              </c:strCache>
            </c:strRef>
          </c:cat>
          <c:val>
            <c:numRef>
              <c:f>Лист1!$C$2</c:f>
              <c:numCache>
                <c:formatCode>General</c:formatCode>
                <c:ptCount val="1"/>
                <c:pt idx="0">
                  <c:v>1837.1</c:v>
                </c:pt>
              </c:numCache>
            </c:numRef>
          </c:val>
          <c:shape val="cylinder"/>
          <c:extLst xmlns:c16r2="http://schemas.microsoft.com/office/drawing/2015/06/chart">
            <c:ext xmlns:c16="http://schemas.microsoft.com/office/drawing/2014/chart" uri="{C3380CC4-5D6E-409C-BE32-E72D297353CC}">
              <c16:uniqueId val="{00000003-419D-4DFB-848E-DF5940F52765}"/>
            </c:ext>
          </c:extLst>
        </c:ser>
        <c:ser>
          <c:idx val="2"/>
          <c:order val="2"/>
          <c:tx>
            <c:strRef>
              <c:f>Лист1!$D$1</c:f>
              <c:strCache>
                <c:ptCount val="1"/>
                <c:pt idx="0">
                  <c:v>2023г</c:v>
                </c:pt>
              </c:strCache>
            </c:strRef>
          </c:tx>
          <c:spPr>
            <a:solidFill>
              <a:srgbClr val="FF00FF"/>
            </a:solidFill>
            <a:ln>
              <a:noFill/>
            </a:ln>
            <a:effectLst/>
            <a:sp3d/>
          </c:spPr>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19D-4DFB-848E-DF5940F5276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Фонд заработной платы работников организаций (млн.руб).</c:v>
                </c:pt>
              </c:strCache>
            </c:strRef>
          </c:cat>
          <c:val>
            <c:numRef>
              <c:f>Лист1!$D$2</c:f>
              <c:numCache>
                <c:formatCode>General</c:formatCode>
                <c:ptCount val="1"/>
                <c:pt idx="0">
                  <c:v>2021.2</c:v>
                </c:pt>
              </c:numCache>
            </c:numRef>
          </c:val>
          <c:shape val="cylinder"/>
          <c:extLst xmlns:c16r2="http://schemas.microsoft.com/office/drawing/2015/06/chart">
            <c:ext xmlns:c16="http://schemas.microsoft.com/office/drawing/2014/chart" uri="{C3380CC4-5D6E-409C-BE32-E72D297353CC}">
              <c16:uniqueId val="{00000005-419D-4DFB-848E-DF5940F52765}"/>
            </c:ext>
          </c:extLst>
        </c:ser>
        <c:ser>
          <c:idx val="3"/>
          <c:order val="3"/>
          <c:tx>
            <c:strRef>
              <c:f>Лист1!$E$1</c:f>
              <c:strCache>
                <c:ptCount val="1"/>
                <c:pt idx="0">
                  <c:v>2024г</c:v>
                </c:pt>
              </c:strCache>
            </c:strRef>
          </c:tx>
          <c:spPr>
            <a:solidFill>
              <a:srgbClr val="51B39C"/>
            </a:solidFill>
            <a:ln>
              <a:noFill/>
            </a:ln>
            <a:effectLst/>
            <a:sp3d/>
          </c:spPr>
          <c:dLbls>
            <c:dLbl>
              <c:idx val="0"/>
              <c:layout>
                <c:manualLayout>
                  <c:x val="1.2962601567597039E-2"/>
                  <c:y val="-3.803799806315705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19D-4DFB-848E-DF5940F5276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Фонд заработной платы работников организаций (млн.руб).</c:v>
                </c:pt>
              </c:strCache>
            </c:strRef>
          </c:cat>
          <c:val>
            <c:numRef>
              <c:f>Лист1!$E$2</c:f>
              <c:numCache>
                <c:formatCode>General</c:formatCode>
                <c:ptCount val="1"/>
                <c:pt idx="0">
                  <c:v>2195.5</c:v>
                </c:pt>
              </c:numCache>
            </c:numRef>
          </c:val>
          <c:shape val="cylinder"/>
          <c:extLst xmlns:c16r2="http://schemas.microsoft.com/office/drawing/2015/06/chart">
            <c:ext xmlns:c16="http://schemas.microsoft.com/office/drawing/2014/chart" uri="{C3380CC4-5D6E-409C-BE32-E72D297353CC}">
              <c16:uniqueId val="{00000007-419D-4DFB-848E-DF5940F52765}"/>
            </c:ext>
          </c:extLst>
        </c:ser>
        <c:ser>
          <c:idx val="4"/>
          <c:order val="4"/>
          <c:tx>
            <c:strRef>
              <c:f>Лист1!$F$1</c:f>
              <c:strCache>
                <c:ptCount val="1"/>
                <c:pt idx="0">
                  <c:v>2025г</c:v>
                </c:pt>
              </c:strCache>
            </c:strRef>
          </c:tx>
          <c:spPr>
            <a:solidFill>
              <a:srgbClr val="8A3CC4"/>
            </a:solidFill>
            <a:ln>
              <a:noFill/>
            </a:ln>
            <a:effectLst/>
            <a:sp3d/>
          </c:spPr>
          <c:dLbls>
            <c:dLbl>
              <c:idx val="0"/>
              <c:layout>
                <c:manualLayout>
                  <c:x val="7.7775609405582114E-3"/>
                  <c:y val="-2.113222114619842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19D-4DFB-848E-DF5940F5276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Фонд заработной платы работников организаций (млн.руб).</c:v>
                </c:pt>
              </c:strCache>
            </c:strRef>
          </c:cat>
          <c:val>
            <c:numRef>
              <c:f>Лист1!$F$2</c:f>
              <c:numCache>
                <c:formatCode>General</c:formatCode>
                <c:ptCount val="1"/>
                <c:pt idx="0">
                  <c:v>2352</c:v>
                </c:pt>
              </c:numCache>
            </c:numRef>
          </c:val>
          <c:shape val="cylinder"/>
          <c:extLst xmlns:c16r2="http://schemas.microsoft.com/office/drawing/2015/06/chart">
            <c:ext xmlns:c16="http://schemas.microsoft.com/office/drawing/2014/chart" uri="{C3380CC4-5D6E-409C-BE32-E72D297353CC}">
              <c16:uniqueId val="{00000009-419D-4DFB-848E-DF5940F52765}"/>
            </c:ext>
          </c:extLst>
        </c:ser>
        <c:dLbls>
          <c:showVal val="1"/>
        </c:dLbls>
        <c:gapDepth val="0"/>
        <c:shape val="box"/>
        <c:axId val="97352320"/>
        <c:axId val="97382784"/>
        <c:axId val="0"/>
      </c:bar3DChart>
      <c:catAx>
        <c:axId val="9735232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382784"/>
        <c:crosses val="autoZero"/>
        <c:auto val="1"/>
        <c:lblAlgn val="ctr"/>
        <c:lblOffset val="100"/>
      </c:catAx>
      <c:valAx>
        <c:axId val="97382784"/>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35232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2021г</c:v>
                </c:pt>
              </c:strCache>
            </c:strRef>
          </c:tx>
          <c:spPr>
            <a:gradFill>
              <a:gsLst>
                <a:gs pos="100000">
                  <a:srgbClr val="00B0F0"/>
                </a:gs>
                <a:gs pos="50000">
                  <a:srgbClr val="4472C4"/>
                </a:gs>
              </a:gsLst>
              <a:lin ang="5400000" scaled="0"/>
            </a:gradFill>
            <a:ln>
              <a:noFill/>
            </a:ln>
            <a:effectLst/>
            <a:sp3d/>
          </c:spPr>
          <c:dLbls>
            <c:dLbl>
              <c:idx val="0"/>
              <c:layout>
                <c:manualLayout>
                  <c:x val="-7.2590568778543293E-2"/>
                  <c:y val="-1.690577691695873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584-43B9-BD14-84245C28990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Среднесписочная численность работников организаций (чел.)</c:v>
                </c:pt>
              </c:strCache>
            </c:strRef>
          </c:cat>
          <c:val>
            <c:numRef>
              <c:f>Лист1!$B$2</c:f>
              <c:numCache>
                <c:formatCode>General</c:formatCode>
                <c:ptCount val="1"/>
                <c:pt idx="0">
                  <c:v>3734</c:v>
                </c:pt>
              </c:numCache>
            </c:numRef>
          </c:val>
          <c:shape val="cylinder"/>
          <c:extLst xmlns:c16r2="http://schemas.microsoft.com/office/drawing/2015/06/chart">
            <c:ext xmlns:c16="http://schemas.microsoft.com/office/drawing/2014/chart" uri="{C3380CC4-5D6E-409C-BE32-E72D297353CC}">
              <c16:uniqueId val="{00000001-3584-43B9-BD14-84245C289908}"/>
            </c:ext>
          </c:extLst>
        </c:ser>
        <c:ser>
          <c:idx val="1"/>
          <c:order val="1"/>
          <c:tx>
            <c:strRef>
              <c:f>Лист1!$C$1</c:f>
              <c:strCache>
                <c:ptCount val="1"/>
                <c:pt idx="0">
                  <c:v>2022г</c:v>
                </c:pt>
              </c:strCache>
            </c:strRef>
          </c:tx>
          <c:spPr>
            <a:solidFill>
              <a:schemeClr val="accent2"/>
            </a:solidFill>
            <a:ln>
              <a:noFill/>
            </a:ln>
            <a:effectLst/>
            <a:sp3d/>
          </c:spPr>
          <c:dLbls>
            <c:dLbl>
              <c:idx val="0"/>
              <c:layout>
                <c:manualLayout>
                  <c:x val="-4.7528990022241128E-17"/>
                  <c:y val="-3.803799806315716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584-43B9-BD14-84245C28990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Среднесписочная численность работников организаций (чел.)</c:v>
                </c:pt>
              </c:strCache>
            </c:strRef>
          </c:cat>
          <c:val>
            <c:numRef>
              <c:f>Лист1!$C$2</c:f>
              <c:numCache>
                <c:formatCode>General</c:formatCode>
                <c:ptCount val="1"/>
                <c:pt idx="0">
                  <c:v>3754</c:v>
                </c:pt>
              </c:numCache>
            </c:numRef>
          </c:val>
          <c:shape val="cylinder"/>
          <c:extLst xmlns:c16r2="http://schemas.microsoft.com/office/drawing/2015/06/chart">
            <c:ext xmlns:c16="http://schemas.microsoft.com/office/drawing/2014/chart" uri="{C3380CC4-5D6E-409C-BE32-E72D297353CC}">
              <c16:uniqueId val="{00000003-3584-43B9-BD14-84245C289908}"/>
            </c:ext>
          </c:extLst>
        </c:ser>
        <c:ser>
          <c:idx val="2"/>
          <c:order val="2"/>
          <c:tx>
            <c:strRef>
              <c:f>Лист1!$D$1</c:f>
              <c:strCache>
                <c:ptCount val="1"/>
                <c:pt idx="0">
                  <c:v>2023г</c:v>
                </c:pt>
              </c:strCache>
            </c:strRef>
          </c:tx>
          <c:spPr>
            <a:solidFill>
              <a:srgbClr val="FF00FF"/>
            </a:solidFill>
            <a:ln>
              <a:noFill/>
            </a:ln>
            <a:effectLst/>
            <a:sp3d/>
          </c:spPr>
          <c:dPt>
            <c:idx val="0"/>
            <c:spPr>
              <a:solidFill>
                <a:srgbClr val="FF3399"/>
              </a:solidFill>
              <a:ln>
                <a:noFill/>
              </a:ln>
              <a:effectLst/>
              <a:sp3d/>
            </c:spPr>
          </c:dPt>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3584-43B9-BD14-84245C28990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Среднесписочная численность работников организаций (чел.)</c:v>
                </c:pt>
              </c:strCache>
            </c:strRef>
          </c:cat>
          <c:val>
            <c:numRef>
              <c:f>Лист1!$D$2</c:f>
              <c:numCache>
                <c:formatCode>General</c:formatCode>
                <c:ptCount val="1"/>
                <c:pt idx="0">
                  <c:v>3768</c:v>
                </c:pt>
              </c:numCache>
            </c:numRef>
          </c:val>
          <c:shape val="cylinder"/>
          <c:extLst xmlns:c16r2="http://schemas.microsoft.com/office/drawing/2015/06/chart">
            <c:ext xmlns:c16="http://schemas.microsoft.com/office/drawing/2014/chart" uri="{C3380CC4-5D6E-409C-BE32-E72D297353CC}">
              <c16:uniqueId val="{00000005-3584-43B9-BD14-84245C289908}"/>
            </c:ext>
          </c:extLst>
        </c:ser>
        <c:ser>
          <c:idx val="3"/>
          <c:order val="3"/>
          <c:tx>
            <c:strRef>
              <c:f>Лист1!$E$1</c:f>
              <c:strCache>
                <c:ptCount val="1"/>
                <c:pt idx="0">
                  <c:v>2024г</c:v>
                </c:pt>
              </c:strCache>
            </c:strRef>
          </c:tx>
          <c:spPr>
            <a:solidFill>
              <a:srgbClr val="51B39C"/>
            </a:solidFill>
            <a:ln>
              <a:noFill/>
            </a:ln>
            <a:effectLst/>
            <a:sp3d/>
          </c:spPr>
          <c:dLbls>
            <c:dLbl>
              <c:idx val="0"/>
              <c:layout>
                <c:manualLayout>
                  <c:x val="1.2962601567597039E-2"/>
                  <c:y val="-3.803799806315705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584-43B9-BD14-84245C28990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Среднесписочная численность работников организаций (чел.)</c:v>
                </c:pt>
              </c:strCache>
            </c:strRef>
          </c:cat>
          <c:val>
            <c:numRef>
              <c:f>Лист1!$E$2</c:f>
              <c:numCache>
                <c:formatCode>General</c:formatCode>
                <c:ptCount val="1"/>
                <c:pt idx="0">
                  <c:v>3778</c:v>
                </c:pt>
              </c:numCache>
            </c:numRef>
          </c:val>
          <c:shape val="cylinder"/>
          <c:extLst xmlns:c16r2="http://schemas.microsoft.com/office/drawing/2015/06/chart">
            <c:ext xmlns:c16="http://schemas.microsoft.com/office/drawing/2014/chart" uri="{C3380CC4-5D6E-409C-BE32-E72D297353CC}">
              <c16:uniqueId val="{00000007-3584-43B9-BD14-84245C289908}"/>
            </c:ext>
          </c:extLst>
        </c:ser>
        <c:ser>
          <c:idx val="4"/>
          <c:order val="4"/>
          <c:tx>
            <c:strRef>
              <c:f>Лист1!$F$1</c:f>
              <c:strCache>
                <c:ptCount val="1"/>
                <c:pt idx="0">
                  <c:v>2025г</c:v>
                </c:pt>
              </c:strCache>
            </c:strRef>
          </c:tx>
          <c:spPr>
            <a:solidFill>
              <a:srgbClr val="8A3CC4"/>
            </a:solidFill>
            <a:ln>
              <a:noFill/>
            </a:ln>
            <a:effectLst/>
            <a:sp3d/>
          </c:spPr>
          <c:dLbls>
            <c:dLbl>
              <c:idx val="0"/>
              <c:layout>
                <c:manualLayout>
                  <c:x val="7.7775609405582114E-3"/>
                  <c:y val="-2.113222114619842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3584-43B9-BD14-84245C2899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Среднесписочная численность работников организаций (чел.)</c:v>
                </c:pt>
              </c:strCache>
            </c:strRef>
          </c:cat>
          <c:val>
            <c:numRef>
              <c:f>Лист1!$F$2</c:f>
              <c:numCache>
                <c:formatCode>General</c:formatCode>
                <c:ptCount val="1"/>
                <c:pt idx="0">
                  <c:v>3778</c:v>
                </c:pt>
              </c:numCache>
            </c:numRef>
          </c:val>
          <c:shape val="cylinder"/>
          <c:extLst xmlns:c16r2="http://schemas.microsoft.com/office/drawing/2015/06/chart">
            <c:ext xmlns:c16="http://schemas.microsoft.com/office/drawing/2014/chart" uri="{C3380CC4-5D6E-409C-BE32-E72D297353CC}">
              <c16:uniqueId val="{00000009-3584-43B9-BD14-84245C289908}"/>
            </c:ext>
          </c:extLst>
        </c:ser>
        <c:dLbls>
          <c:showVal val="1"/>
        </c:dLbls>
        <c:gapDepth val="0"/>
        <c:shape val="box"/>
        <c:axId val="97417472"/>
        <c:axId val="97431552"/>
        <c:axId val="0"/>
      </c:bar3DChart>
      <c:catAx>
        <c:axId val="97417472"/>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431552"/>
        <c:crosses val="autoZero"/>
        <c:auto val="1"/>
        <c:lblAlgn val="ctr"/>
        <c:lblOffset val="100"/>
      </c:catAx>
      <c:valAx>
        <c:axId val="97431552"/>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41747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2021г</c:v>
                </c:pt>
              </c:strCache>
            </c:strRef>
          </c:tx>
          <c:spPr>
            <a:solidFill>
              <a:srgbClr val="0070C0"/>
            </a:solidFill>
            <a:ln>
              <a:noFill/>
            </a:ln>
            <a:effectLst/>
            <a:sp3d/>
          </c:spPr>
          <c:dPt>
            <c:idx val="0"/>
            <c:spPr>
              <a:gradFill>
                <a:gsLst>
                  <a:gs pos="100000">
                    <a:srgbClr val="00B0F0"/>
                  </a:gs>
                  <a:gs pos="50000">
                    <a:srgbClr val="4472C4"/>
                  </a:gs>
                </a:gsLst>
                <a:lin ang="5400000" scaled="0"/>
              </a:gradFill>
              <a:ln>
                <a:noFill/>
              </a:ln>
              <a:effectLst/>
              <a:sp3d/>
            </c:spPr>
          </c:dPt>
          <c:dLbls>
            <c:dLbl>
              <c:idx val="0"/>
              <c:layout>
                <c:manualLayout>
                  <c:x val="-7.2590568778543293E-2"/>
                  <c:y val="-1.690577691695873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2AA-4A72-A10B-1A232C5BE8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Инвестиции в основной капитал (млн.руб.)</c:v>
                </c:pt>
              </c:strCache>
            </c:strRef>
          </c:cat>
          <c:val>
            <c:numRef>
              <c:f>Лист1!$B$2</c:f>
              <c:numCache>
                <c:formatCode>General</c:formatCode>
                <c:ptCount val="1"/>
                <c:pt idx="0">
                  <c:v>125.9</c:v>
                </c:pt>
              </c:numCache>
            </c:numRef>
          </c:val>
          <c:shape val="cylinder"/>
          <c:extLst xmlns:c16r2="http://schemas.microsoft.com/office/drawing/2015/06/chart">
            <c:ext xmlns:c16="http://schemas.microsoft.com/office/drawing/2014/chart" uri="{C3380CC4-5D6E-409C-BE32-E72D297353CC}">
              <c16:uniqueId val="{00000001-E2AA-4A72-A10B-1A232C5BE80A}"/>
            </c:ext>
          </c:extLst>
        </c:ser>
        <c:ser>
          <c:idx val="1"/>
          <c:order val="1"/>
          <c:tx>
            <c:strRef>
              <c:f>Лист1!$C$1</c:f>
              <c:strCache>
                <c:ptCount val="1"/>
                <c:pt idx="0">
                  <c:v>2022г</c:v>
                </c:pt>
              </c:strCache>
            </c:strRef>
          </c:tx>
          <c:spPr>
            <a:solidFill>
              <a:schemeClr val="accent2"/>
            </a:solidFill>
            <a:ln>
              <a:noFill/>
            </a:ln>
            <a:effectLst/>
            <a:sp3d/>
          </c:spPr>
          <c:dLbls>
            <c:dLbl>
              <c:idx val="0"/>
              <c:layout>
                <c:manualLayout>
                  <c:x val="-4.7528990022241128E-17"/>
                  <c:y val="-3.803799806315716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2AA-4A72-A10B-1A232C5BE8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Инвестиции в основной капитал (млн.руб.)</c:v>
                </c:pt>
              </c:strCache>
            </c:strRef>
          </c:cat>
          <c:val>
            <c:numRef>
              <c:f>Лист1!$C$2</c:f>
              <c:numCache>
                <c:formatCode>General</c:formatCode>
                <c:ptCount val="1"/>
                <c:pt idx="0">
                  <c:v>308</c:v>
                </c:pt>
              </c:numCache>
            </c:numRef>
          </c:val>
          <c:shape val="cylinder"/>
          <c:extLst xmlns:c16r2="http://schemas.microsoft.com/office/drawing/2015/06/chart">
            <c:ext xmlns:c16="http://schemas.microsoft.com/office/drawing/2014/chart" uri="{C3380CC4-5D6E-409C-BE32-E72D297353CC}">
              <c16:uniqueId val="{00000003-E2AA-4A72-A10B-1A232C5BE80A}"/>
            </c:ext>
          </c:extLst>
        </c:ser>
        <c:ser>
          <c:idx val="2"/>
          <c:order val="2"/>
          <c:tx>
            <c:strRef>
              <c:f>Лист1!$D$1</c:f>
              <c:strCache>
                <c:ptCount val="1"/>
                <c:pt idx="0">
                  <c:v>2023г</c:v>
                </c:pt>
              </c:strCache>
            </c:strRef>
          </c:tx>
          <c:spPr>
            <a:solidFill>
              <a:srgbClr val="FF3399"/>
            </a:solidFill>
            <a:ln>
              <a:noFill/>
            </a:ln>
            <a:effectLst/>
            <a:sp3d/>
          </c:spPr>
          <c:dLbls>
            <c:dLbl>
              <c:idx val="0"/>
              <c:layout>
                <c:manualLayout>
                  <c:x val="1.5555121881116447E-2"/>
                  <c:y val="-2.535866537543802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2AA-4A72-A10B-1A232C5BE8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Инвестиции в основной капитал (млн.руб.)</c:v>
                </c:pt>
              </c:strCache>
            </c:strRef>
          </c:cat>
          <c:val>
            <c:numRef>
              <c:f>Лист1!$D$2</c:f>
              <c:numCache>
                <c:formatCode>General</c:formatCode>
                <c:ptCount val="1"/>
                <c:pt idx="0">
                  <c:v>311.10000000000002</c:v>
                </c:pt>
              </c:numCache>
            </c:numRef>
          </c:val>
          <c:shape val="cylinder"/>
          <c:extLst xmlns:c16r2="http://schemas.microsoft.com/office/drawing/2015/06/chart">
            <c:ext xmlns:c16="http://schemas.microsoft.com/office/drawing/2014/chart" uri="{C3380CC4-5D6E-409C-BE32-E72D297353CC}">
              <c16:uniqueId val="{00000005-E2AA-4A72-A10B-1A232C5BE80A}"/>
            </c:ext>
          </c:extLst>
        </c:ser>
        <c:ser>
          <c:idx val="3"/>
          <c:order val="3"/>
          <c:tx>
            <c:strRef>
              <c:f>Лист1!$E$1</c:f>
              <c:strCache>
                <c:ptCount val="1"/>
                <c:pt idx="0">
                  <c:v>2024г</c:v>
                </c:pt>
              </c:strCache>
            </c:strRef>
          </c:tx>
          <c:spPr>
            <a:solidFill>
              <a:srgbClr val="51B39C"/>
            </a:solidFill>
            <a:ln>
              <a:noFill/>
            </a:ln>
            <a:effectLst/>
            <a:sp3d/>
          </c:spPr>
          <c:dLbls>
            <c:dLbl>
              <c:idx val="0"/>
              <c:layout>
                <c:manualLayout>
                  <c:x val="1.2962601567597039E-2"/>
                  <c:y val="-3.803799806315705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2AA-4A72-A10B-1A232C5BE8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Инвестиции в основной капитал (млн.руб.)</c:v>
                </c:pt>
              </c:strCache>
            </c:strRef>
          </c:cat>
          <c:val>
            <c:numRef>
              <c:f>Лист1!$E$2</c:f>
              <c:numCache>
                <c:formatCode>General</c:formatCode>
                <c:ptCount val="1"/>
                <c:pt idx="0">
                  <c:v>314.2</c:v>
                </c:pt>
              </c:numCache>
            </c:numRef>
          </c:val>
          <c:shape val="cylinder"/>
          <c:extLst xmlns:c16r2="http://schemas.microsoft.com/office/drawing/2015/06/chart">
            <c:ext xmlns:c16="http://schemas.microsoft.com/office/drawing/2014/chart" uri="{C3380CC4-5D6E-409C-BE32-E72D297353CC}">
              <c16:uniqueId val="{00000007-E2AA-4A72-A10B-1A232C5BE80A}"/>
            </c:ext>
          </c:extLst>
        </c:ser>
        <c:ser>
          <c:idx val="4"/>
          <c:order val="4"/>
          <c:tx>
            <c:strRef>
              <c:f>Лист1!$F$1</c:f>
              <c:strCache>
                <c:ptCount val="1"/>
                <c:pt idx="0">
                  <c:v>2025г</c:v>
                </c:pt>
              </c:strCache>
            </c:strRef>
          </c:tx>
          <c:spPr>
            <a:solidFill>
              <a:srgbClr val="B889DB"/>
            </a:solidFill>
            <a:ln>
              <a:noFill/>
            </a:ln>
            <a:effectLst/>
            <a:sp3d/>
          </c:spPr>
          <c:dPt>
            <c:idx val="0"/>
            <c:spPr>
              <a:solidFill>
                <a:srgbClr val="8A3CC4"/>
              </a:solidFill>
              <a:ln>
                <a:noFill/>
              </a:ln>
              <a:effectLst/>
              <a:sp3d/>
            </c:spPr>
          </c:dPt>
          <c:dLbls>
            <c:dLbl>
              <c:idx val="0"/>
              <c:layout>
                <c:manualLayout>
                  <c:x val="7.7775609405582114E-3"/>
                  <c:y val="-2.113222114619842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2AA-4A72-A10B-1A232C5BE8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c:f>
              <c:strCache>
                <c:ptCount val="1"/>
                <c:pt idx="0">
                  <c:v>Инвестиции в основной капитал (млн.руб.)</c:v>
                </c:pt>
              </c:strCache>
            </c:strRef>
          </c:cat>
          <c:val>
            <c:numRef>
              <c:f>Лист1!$F$2</c:f>
              <c:numCache>
                <c:formatCode>General</c:formatCode>
                <c:ptCount val="1"/>
                <c:pt idx="0">
                  <c:v>317.3</c:v>
                </c:pt>
              </c:numCache>
            </c:numRef>
          </c:val>
          <c:shape val="cylinder"/>
          <c:extLst xmlns:c16r2="http://schemas.microsoft.com/office/drawing/2015/06/chart">
            <c:ext xmlns:c16="http://schemas.microsoft.com/office/drawing/2014/chart" uri="{C3380CC4-5D6E-409C-BE32-E72D297353CC}">
              <c16:uniqueId val="{00000009-E2AA-4A72-A10B-1A232C5BE80A}"/>
            </c:ext>
          </c:extLst>
        </c:ser>
        <c:dLbls>
          <c:showVal val="1"/>
        </c:dLbls>
        <c:gapDepth val="0"/>
        <c:shape val="box"/>
        <c:axId val="146327808"/>
        <c:axId val="146333696"/>
        <c:axId val="0"/>
      </c:bar3DChart>
      <c:catAx>
        <c:axId val="14632780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46333696"/>
        <c:crosses val="autoZero"/>
        <c:auto val="1"/>
        <c:lblAlgn val="ctr"/>
        <c:lblOffset val="100"/>
      </c:catAx>
      <c:valAx>
        <c:axId val="146333696"/>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14632780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i="1" dirty="0">
                <a:solidFill>
                  <a:srgbClr val="7030A0"/>
                </a:solidFill>
                <a:latin typeface="Times New Roman" panose="02020603050405020304" pitchFamily="18" charset="0"/>
                <a:cs typeface="Times New Roman" panose="02020603050405020304" pitchFamily="18" charset="0"/>
              </a:rPr>
              <a:t>Динамика доходов бюджета </a:t>
            </a:r>
            <a:r>
              <a:rPr lang="ru-RU" sz="1600" b="1" i="1" dirty="0" smtClean="0">
                <a:solidFill>
                  <a:srgbClr val="7030A0"/>
                </a:solidFill>
                <a:latin typeface="Times New Roman" panose="02020603050405020304" pitchFamily="18" charset="0"/>
                <a:cs typeface="Times New Roman" panose="02020603050405020304" pitchFamily="18" charset="0"/>
              </a:rPr>
              <a:t>района(тыс.руб</a:t>
            </a:r>
            <a:r>
              <a:rPr lang="ru-RU" sz="1600" b="1" i="1" dirty="0">
                <a:solidFill>
                  <a:srgbClr val="7030A0"/>
                </a:solidFill>
                <a:latin typeface="Times New Roman" panose="02020603050405020304" pitchFamily="18" charset="0"/>
                <a:cs typeface="Times New Roman" panose="02020603050405020304" pitchFamily="18" charset="0"/>
              </a:rPr>
              <a:t>.</a:t>
            </a:r>
            <a:r>
              <a:rPr lang="ru-RU" sz="1600" dirty="0">
                <a:solidFill>
                  <a:srgbClr val="7030A0"/>
                </a:solidFill>
                <a:latin typeface="Times New Roman" panose="02020603050405020304" pitchFamily="18" charset="0"/>
                <a:cs typeface="Times New Roman" panose="02020603050405020304" pitchFamily="18" charset="0"/>
              </a:rPr>
              <a:t>)</a:t>
            </a:r>
          </a:p>
        </c:rich>
      </c:tx>
      <c:layout>
        <c:manualLayout>
          <c:xMode val="edge"/>
          <c:yMode val="edge"/>
          <c:x val="0.28814456200787503"/>
          <c:y val="1.9855658963311283E-2"/>
        </c:manualLayout>
      </c:layout>
      <c:spPr>
        <a:noFill/>
        <a:ln>
          <a:noFill/>
        </a:ln>
        <a:effectLst/>
      </c:spPr>
    </c:title>
    <c:plotArea>
      <c:layout>
        <c:manualLayout>
          <c:layoutTarget val="inner"/>
          <c:xMode val="edge"/>
          <c:yMode val="edge"/>
          <c:x val="8.9855437992126377E-2"/>
          <c:y val="0.25031248460184113"/>
          <c:w val="0.89295706200787461"/>
          <c:h val="0.69357814384976957"/>
        </c:manualLayout>
      </c:layout>
      <c:lineChart>
        <c:grouping val="standard"/>
        <c:ser>
          <c:idx val="0"/>
          <c:order val="0"/>
          <c:tx>
            <c:strRef>
              <c:f>Лист1!$B$1</c:f>
              <c:strCache>
                <c:ptCount val="1"/>
                <c:pt idx="0">
                  <c:v>Ряд 1</c:v>
                </c:pt>
              </c:strCache>
            </c:strRef>
          </c:tx>
          <c:spPr>
            <a:ln w="28575" cap="rnd">
              <a:solidFill>
                <a:schemeClr val="accent2"/>
              </a:solidFill>
              <a:round/>
            </a:ln>
            <a:effectLst>
              <a:glow rad="127000">
                <a:srgbClr val="FFFF00"/>
              </a:glow>
            </a:effectLst>
          </c:spPr>
          <c:marker>
            <c:symbol val="none"/>
          </c:marker>
          <c:dLbls>
            <c:dLbl>
              <c:idx val="0"/>
              <c:layout/>
              <c:tx>
                <c:rich>
                  <a:bodyPr/>
                  <a:lstStyle/>
                  <a:p>
                    <a:r>
                      <a:rPr lang="en-US" b="1" dirty="0"/>
                      <a:t>1144656,32</a:t>
                    </a:r>
                  </a:p>
                </c:rich>
              </c:tx>
              <c:dLblPos val="t"/>
              <c:showVal val="1"/>
            </c:dLbl>
            <c:dLbl>
              <c:idx val="1"/>
              <c:layout/>
              <c:tx>
                <c:rich>
                  <a:bodyPr/>
                  <a:lstStyle/>
                  <a:p>
                    <a:r>
                      <a:rPr lang="en-US" b="1" dirty="0"/>
                      <a:t>1120905,00</a:t>
                    </a:r>
                  </a:p>
                </c:rich>
              </c:tx>
              <c:dLblPos val="t"/>
              <c:showVal val="1"/>
            </c:dLbl>
            <c:dLbl>
              <c:idx val="2"/>
              <c:layout/>
              <c:tx>
                <c:rich>
                  <a:bodyPr/>
                  <a:lstStyle/>
                  <a:p>
                    <a:r>
                      <a:rPr lang="en-US" b="1" dirty="0"/>
                      <a:t>1016185,50</a:t>
                    </a:r>
                  </a:p>
                </c:rich>
              </c:tx>
              <c:dLblPos val="t"/>
              <c:showVal val="1"/>
            </c:dLbl>
            <c:dLbl>
              <c:idx val="3"/>
              <c:layout/>
              <c:tx>
                <c:rich>
                  <a:bodyPr/>
                  <a:lstStyle/>
                  <a:p>
                    <a:r>
                      <a:rPr lang="en-US" b="1" dirty="0"/>
                      <a:t>874627,90</a:t>
                    </a:r>
                  </a:p>
                </c:rich>
              </c:tx>
              <c:dLblPos val="t"/>
              <c:showVal val="1"/>
            </c:dLbl>
            <c:dLbl>
              <c:idx val="4"/>
              <c:layout/>
              <c:tx>
                <c:rich>
                  <a:bodyPr/>
                  <a:lstStyle/>
                  <a:p>
                    <a:r>
                      <a:rPr lang="en-US" b="1" dirty="0"/>
                      <a:t>941421,8</a:t>
                    </a:r>
                  </a:p>
                </c:rich>
              </c:tx>
              <c:dLblPos val="t"/>
              <c:showVal val="1"/>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2021г (отчет)</c:v>
                </c:pt>
                <c:pt idx="1">
                  <c:v>2022г (оценка)</c:v>
                </c:pt>
                <c:pt idx="2">
                  <c:v>2023г (план)</c:v>
                </c:pt>
                <c:pt idx="3">
                  <c:v>2024г (прогноз)</c:v>
                </c:pt>
                <c:pt idx="4">
                  <c:v>2025г (прогноз)</c:v>
                </c:pt>
              </c:strCache>
            </c:strRef>
          </c:cat>
          <c:val>
            <c:numRef>
              <c:f>Лист1!$B$2:$B$6</c:f>
              <c:numCache>
                <c:formatCode>0.00</c:formatCode>
                <c:ptCount val="5"/>
                <c:pt idx="0">
                  <c:v>1144656.32</c:v>
                </c:pt>
                <c:pt idx="1">
                  <c:v>1120905</c:v>
                </c:pt>
                <c:pt idx="2">
                  <c:v>1016185.5</c:v>
                </c:pt>
                <c:pt idx="3">
                  <c:v>874627.9</c:v>
                </c:pt>
                <c:pt idx="4" formatCode="General">
                  <c:v>941421.8</c:v>
                </c:pt>
              </c:numCache>
            </c:numRef>
          </c:val>
          <c:extLst xmlns:c16r2="http://schemas.microsoft.com/office/drawing/2015/06/chart">
            <c:ext xmlns:c16="http://schemas.microsoft.com/office/drawing/2014/chart" uri="{C3380CC4-5D6E-409C-BE32-E72D297353CC}">
              <c16:uniqueId val="{00000000-FE21-48BF-BA74-342FCEDBE07D}"/>
            </c:ext>
          </c:extLst>
        </c:ser>
        <c:dLbls>
          <c:showVal val="1"/>
        </c:dLbls>
        <c:marker val="1"/>
        <c:axId val="97910144"/>
        <c:axId val="97916032"/>
      </c:lineChart>
      <c:catAx>
        <c:axId val="979101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916032"/>
        <c:crosses val="autoZero"/>
        <c:auto val="1"/>
        <c:lblAlgn val="ctr"/>
        <c:lblOffset val="100"/>
      </c:catAx>
      <c:valAx>
        <c:axId val="97916032"/>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9791014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2021г (в общем объеме доходов)</a:t>
            </a:r>
          </a:p>
        </c:rich>
      </c:tx>
      <c:layout>
        <c:manualLayout>
          <c:xMode val="edge"/>
          <c:yMode val="edge"/>
          <c:x val="0.20820793935848889"/>
          <c:y val="2.5443395479643926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Лист1!$B$1</c:f>
              <c:strCache>
                <c:ptCount val="1"/>
                <c:pt idx="0">
                  <c:v>Продажи</c:v>
                </c:pt>
              </c:strCache>
            </c:strRef>
          </c:tx>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70B5D"/>
                    </a:solidFill>
                    <a:latin typeface="Times New Roman" panose="02020603050405020304" pitchFamily="18" charset="0"/>
                    <a:ea typeface="+mn-ea"/>
                    <a:cs typeface="Times New Roman" panose="02020603050405020304" pitchFamily="18" charset="0"/>
                  </a:defRPr>
                </a:pPr>
                <a:endParaRPr lang="ru-RU"/>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c:v>
                </c:pt>
                <c:pt idx="1">
                  <c:v>неналоговые</c:v>
                </c:pt>
                <c:pt idx="2">
                  <c:v>безвозмездные поступления</c:v>
                </c:pt>
              </c:strCache>
            </c:strRef>
          </c:cat>
          <c:val>
            <c:numRef>
              <c:f>Лист1!$B$2:$B$4</c:f>
              <c:numCache>
                <c:formatCode>0.00%</c:formatCode>
                <c:ptCount val="3"/>
                <c:pt idx="0">
                  <c:v>0.1993</c:v>
                </c:pt>
                <c:pt idx="1">
                  <c:v>4.8000000000000004E-3</c:v>
                </c:pt>
                <c:pt idx="2">
                  <c:v>0.79590000000000005</c:v>
                </c:pt>
              </c:numCache>
            </c:numRef>
          </c:val>
          <c:extLst xmlns:c16r2="http://schemas.microsoft.com/office/drawing/2015/06/chart">
            <c:ext xmlns:c16="http://schemas.microsoft.com/office/drawing/2014/chart" uri="{C3380CC4-5D6E-409C-BE32-E72D297353CC}">
              <c16:uniqueId val="{00000000-0671-4D52-8E44-3021658A1A80}"/>
            </c:ext>
          </c:extLst>
        </c:ser>
        <c:dLbls>
          <c:showVal val="1"/>
        </c:dLbls>
      </c:pie3DChart>
      <c:spPr>
        <a:noFill/>
        <a:ln>
          <a:noFill/>
        </a:ln>
        <a:effectLst/>
      </c:spPr>
    </c:plotArea>
    <c:legend>
      <c:legendPos val="b"/>
      <c:layout>
        <c:manualLayout>
          <c:xMode val="edge"/>
          <c:yMode val="edge"/>
          <c:x val="1.7224266646007985E-2"/>
          <c:y val="0.71374522253039374"/>
          <c:w val="0.52543109049835901"/>
          <c:h val="0.18425655505600741"/>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17185-31BB-444A-A06C-8DBC14529AD3}" type="doc">
      <dgm:prSet loTypeId="urn:microsoft.com/office/officeart/2005/8/layout/hList7#2" loCatId="list" qsTypeId="urn:microsoft.com/office/officeart/2005/8/quickstyle/simple1" qsCatId="simple" csTypeId="urn:microsoft.com/office/officeart/2005/8/colors/accent1_2" csCatId="accent1" phldr="1"/>
      <dgm:spPr/>
    </dgm:pt>
    <dgm:pt modelId="{F5A2F03F-B48C-4F38-B804-DA418B6FA0A2}">
      <dgm:prSet/>
      <dgm:spPr/>
      <dgm:t>
        <a:bodyPr/>
        <a:lstStyle/>
        <a:p>
          <a:r>
            <a:rPr lang="ru-RU" dirty="0" smtClean="0">
              <a:solidFill>
                <a:schemeClr val="bg1"/>
              </a:solidFill>
              <a:latin typeface="Times New Roman" panose="02020603050405020304" pitchFamily="18" charset="0"/>
              <a:cs typeface="Times New Roman" panose="02020603050405020304" pitchFamily="18" charset="0"/>
            </a:rPr>
            <a:t>Органы </a:t>
          </a:r>
          <a:r>
            <a:rPr lang="ru-RU" dirty="0">
              <a:solidFill>
                <a:schemeClr val="bg1"/>
              </a:solidFill>
              <a:latin typeface="Times New Roman" panose="02020603050405020304" pitchFamily="18" charset="0"/>
              <a:cs typeface="Times New Roman" panose="02020603050405020304" pitchFamily="18" charset="0"/>
            </a:rPr>
            <a:t>муниципального финансового контроля</a:t>
          </a:r>
        </a:p>
      </dgm:t>
    </dgm:pt>
    <dgm:pt modelId="{D2A4219D-15B9-4F38-820C-F62F1BFA08ED}" type="parTrans" cxnId="{C0C4DD25-C2CB-41AF-A955-3DFE0296E426}">
      <dgm:prSet/>
      <dgm:spPr/>
      <dgm:t>
        <a:bodyPr/>
        <a:lstStyle/>
        <a:p>
          <a:endParaRPr lang="ru-RU"/>
        </a:p>
      </dgm:t>
    </dgm:pt>
    <dgm:pt modelId="{508E48E9-C8BD-44C3-8F02-26BE70457881}" type="sibTrans" cxnId="{C0C4DD25-C2CB-41AF-A955-3DFE0296E426}">
      <dgm:prSet/>
      <dgm:spPr/>
      <dgm:t>
        <a:bodyPr/>
        <a:lstStyle/>
        <a:p>
          <a:endParaRPr lang="ru-RU"/>
        </a:p>
      </dgm:t>
    </dgm:pt>
    <dgm:pt modelId="{FB4E6EFE-5817-4A29-A4CC-C0FD134E2775}">
      <dgm:prSet/>
      <dgm:spPr/>
      <dgm:t>
        <a:bodyPr/>
        <a:lstStyle/>
        <a:p>
          <a:r>
            <a:rPr lang="ru-RU" dirty="0" smtClean="0">
              <a:solidFill>
                <a:schemeClr val="bg1"/>
              </a:solidFill>
              <a:latin typeface="Times New Roman" panose="02020603050405020304" pitchFamily="18" charset="0"/>
              <a:cs typeface="Times New Roman" panose="02020603050405020304" pitchFamily="18" charset="0"/>
            </a:rPr>
            <a:t>Получатели </a:t>
          </a:r>
          <a:r>
            <a:rPr lang="ru-RU" dirty="0">
              <a:solidFill>
                <a:schemeClr val="bg1"/>
              </a:solidFill>
              <a:latin typeface="Times New Roman" panose="02020603050405020304" pitchFamily="18" charset="0"/>
              <a:cs typeface="Times New Roman" panose="02020603050405020304" pitchFamily="18" charset="0"/>
            </a:rPr>
            <a:t>бюджетных средств</a:t>
          </a:r>
        </a:p>
      </dgm:t>
    </dgm:pt>
    <dgm:pt modelId="{AD893901-63F8-4743-B2B7-7227D1318963}" type="parTrans" cxnId="{B555CB52-0617-45DF-9BCE-5B3FE506178B}">
      <dgm:prSet/>
      <dgm:spPr/>
      <dgm:t>
        <a:bodyPr/>
        <a:lstStyle/>
        <a:p>
          <a:endParaRPr lang="ru-RU"/>
        </a:p>
      </dgm:t>
    </dgm:pt>
    <dgm:pt modelId="{40FBB4B2-F8AF-4DC1-BECD-A1EA27407482}" type="sibTrans" cxnId="{B555CB52-0617-45DF-9BCE-5B3FE506178B}">
      <dgm:prSet/>
      <dgm:spPr/>
      <dgm:t>
        <a:bodyPr/>
        <a:lstStyle/>
        <a:p>
          <a:endParaRPr lang="ru-RU"/>
        </a:p>
      </dgm:t>
    </dgm:pt>
    <dgm:pt modelId="{2E4836FF-1BFC-42E1-A262-86255436B8E2}">
      <dgm:prSet/>
      <dgm:spPr/>
      <dgm:t>
        <a:bodyPr/>
        <a:lstStyle/>
        <a:p>
          <a:r>
            <a:rPr lang="ru-RU" dirty="0" smtClean="0">
              <a:solidFill>
                <a:schemeClr val="bg1"/>
              </a:solidFill>
              <a:latin typeface="Times New Roman" panose="02020603050405020304" pitchFamily="18" charset="0"/>
              <a:cs typeface="Times New Roman" panose="02020603050405020304" pitchFamily="18" charset="0"/>
            </a:rPr>
            <a:t>Главные </a:t>
          </a:r>
          <a:r>
            <a:rPr lang="ru-RU" dirty="0">
              <a:solidFill>
                <a:schemeClr val="bg1"/>
              </a:solidFill>
              <a:latin typeface="Times New Roman" panose="02020603050405020304" pitchFamily="18" charset="0"/>
              <a:cs typeface="Times New Roman" panose="02020603050405020304" pitchFamily="18" charset="0"/>
            </a:rPr>
            <a:t>администраторы (</a:t>
          </a:r>
          <a:r>
            <a:rPr lang="ru-RU" dirty="0" err="1">
              <a:solidFill>
                <a:schemeClr val="bg1"/>
              </a:solidFill>
              <a:latin typeface="Times New Roman" panose="02020603050405020304" pitchFamily="18" charset="0"/>
              <a:cs typeface="Times New Roman" panose="02020603050405020304" pitchFamily="18" charset="0"/>
            </a:rPr>
            <a:t>администраторы</a:t>
          </a:r>
          <a:r>
            <a:rPr lang="ru-RU" dirty="0">
              <a:solidFill>
                <a:schemeClr val="bg1"/>
              </a:solidFill>
              <a:latin typeface="Times New Roman" panose="02020603050405020304" pitchFamily="18" charset="0"/>
              <a:cs typeface="Times New Roman" panose="02020603050405020304" pitchFamily="18" charset="0"/>
            </a:rPr>
            <a:t>) источников финансирования дефицита бюджета</a:t>
          </a:r>
        </a:p>
      </dgm:t>
    </dgm:pt>
    <dgm:pt modelId="{79F9488A-96CB-41C7-920E-51751FB95B1B}" type="parTrans" cxnId="{5829A2CC-3758-43F4-95D4-3E401B1AE1E7}">
      <dgm:prSet/>
      <dgm:spPr/>
      <dgm:t>
        <a:bodyPr/>
        <a:lstStyle/>
        <a:p>
          <a:endParaRPr lang="ru-RU"/>
        </a:p>
      </dgm:t>
    </dgm:pt>
    <dgm:pt modelId="{8B41A63B-7B91-4AD1-8245-47CA99E41CE2}" type="sibTrans" cxnId="{5829A2CC-3758-43F4-95D4-3E401B1AE1E7}">
      <dgm:prSet/>
      <dgm:spPr/>
      <dgm:t>
        <a:bodyPr/>
        <a:lstStyle/>
        <a:p>
          <a:endParaRPr lang="ru-RU"/>
        </a:p>
      </dgm:t>
    </dgm:pt>
    <dgm:pt modelId="{62A60D16-168A-49F9-B4B8-152BE46CD37F}">
      <dgm:prSet/>
      <dgm:spPr/>
      <dgm:t>
        <a:bodyPr/>
        <a:lstStyle/>
        <a:p>
          <a:r>
            <a:rPr lang="ru-RU" dirty="0" smtClean="0">
              <a:solidFill>
                <a:schemeClr val="bg1"/>
              </a:solidFill>
              <a:latin typeface="Times New Roman" panose="02020603050405020304" pitchFamily="18" charset="0"/>
              <a:cs typeface="Times New Roman" panose="02020603050405020304" pitchFamily="18" charset="0"/>
            </a:rPr>
            <a:t>Главные </a:t>
          </a:r>
          <a:r>
            <a:rPr lang="ru-RU" dirty="0">
              <a:solidFill>
                <a:schemeClr val="bg1"/>
              </a:solidFill>
              <a:latin typeface="Times New Roman" panose="02020603050405020304" pitchFamily="18" charset="0"/>
              <a:cs typeface="Times New Roman" panose="02020603050405020304" pitchFamily="18" charset="0"/>
            </a:rPr>
            <a:t>администраторы (</a:t>
          </a:r>
          <a:r>
            <a:rPr lang="ru-RU" dirty="0" err="1">
              <a:solidFill>
                <a:schemeClr val="bg1"/>
              </a:solidFill>
              <a:latin typeface="Times New Roman" panose="02020603050405020304" pitchFamily="18" charset="0"/>
              <a:cs typeface="Times New Roman" panose="02020603050405020304" pitchFamily="18" charset="0"/>
            </a:rPr>
            <a:t>администраторы</a:t>
          </a:r>
          <a:r>
            <a:rPr lang="ru-RU" dirty="0">
              <a:solidFill>
                <a:schemeClr val="bg1"/>
              </a:solidFill>
              <a:latin typeface="Times New Roman" panose="02020603050405020304" pitchFamily="18" charset="0"/>
              <a:cs typeface="Times New Roman" panose="02020603050405020304" pitchFamily="18" charset="0"/>
            </a:rPr>
            <a:t>) доходов бюджета</a:t>
          </a:r>
        </a:p>
      </dgm:t>
    </dgm:pt>
    <dgm:pt modelId="{D1E7B648-4D3C-441C-8E02-56E6C699E758}" type="parTrans" cxnId="{4BECAB3B-5F08-4BDE-8F5F-83F1ED9BA0A3}">
      <dgm:prSet/>
      <dgm:spPr/>
      <dgm:t>
        <a:bodyPr/>
        <a:lstStyle/>
        <a:p>
          <a:endParaRPr lang="ru-RU"/>
        </a:p>
      </dgm:t>
    </dgm:pt>
    <dgm:pt modelId="{A097D84A-74E7-4977-916C-EC26431F6B24}" type="sibTrans" cxnId="{4BECAB3B-5F08-4BDE-8F5F-83F1ED9BA0A3}">
      <dgm:prSet/>
      <dgm:spPr/>
      <dgm:t>
        <a:bodyPr/>
        <a:lstStyle/>
        <a:p>
          <a:endParaRPr lang="ru-RU"/>
        </a:p>
      </dgm:t>
    </dgm:pt>
    <dgm:pt modelId="{B15AC4B2-D914-452C-B65D-606B31418C6C}">
      <dgm:prSet/>
      <dgm:spPr/>
      <dgm:t>
        <a:bodyPr/>
        <a:lstStyle/>
        <a:p>
          <a:r>
            <a:rPr lang="ru-RU" dirty="0" smtClean="0">
              <a:solidFill>
                <a:schemeClr val="bg1"/>
              </a:solidFill>
              <a:latin typeface="Times New Roman" panose="02020603050405020304" pitchFamily="18" charset="0"/>
              <a:cs typeface="Times New Roman" panose="02020603050405020304" pitchFamily="18" charset="0"/>
            </a:rPr>
            <a:t>Главные </a:t>
          </a:r>
          <a:r>
            <a:rPr lang="ru-RU" dirty="0">
              <a:solidFill>
                <a:schemeClr val="bg1"/>
              </a:solidFill>
              <a:latin typeface="Times New Roman" panose="02020603050405020304" pitchFamily="18" charset="0"/>
              <a:cs typeface="Times New Roman" panose="02020603050405020304" pitchFamily="18" charset="0"/>
            </a:rPr>
            <a:t>распорядители (</a:t>
          </a:r>
          <a:r>
            <a:rPr lang="ru-RU" dirty="0" err="1">
              <a:solidFill>
                <a:schemeClr val="bg1"/>
              </a:solidFill>
              <a:latin typeface="Times New Roman" panose="02020603050405020304" pitchFamily="18" charset="0"/>
              <a:cs typeface="Times New Roman" panose="02020603050405020304" pitchFamily="18" charset="0"/>
            </a:rPr>
            <a:t>распорядители</a:t>
          </a:r>
          <a:r>
            <a:rPr lang="ru-RU" dirty="0">
              <a:solidFill>
                <a:schemeClr val="bg1"/>
              </a:solidFill>
              <a:latin typeface="Times New Roman" panose="02020603050405020304" pitchFamily="18" charset="0"/>
              <a:cs typeface="Times New Roman" panose="02020603050405020304" pitchFamily="18" charset="0"/>
            </a:rPr>
            <a:t>) бюджетных средств</a:t>
          </a:r>
        </a:p>
      </dgm:t>
    </dgm:pt>
    <dgm:pt modelId="{71B00C95-E707-4A53-8F75-903744EE2C59}" type="parTrans" cxnId="{A6084784-B7B1-4C4C-8690-91E139D5E894}">
      <dgm:prSet/>
      <dgm:spPr/>
      <dgm:t>
        <a:bodyPr/>
        <a:lstStyle/>
        <a:p>
          <a:endParaRPr lang="ru-RU"/>
        </a:p>
      </dgm:t>
    </dgm:pt>
    <dgm:pt modelId="{E528A78F-84AE-43F7-A8E0-A83802A1A14E}" type="sibTrans" cxnId="{A6084784-B7B1-4C4C-8690-91E139D5E894}">
      <dgm:prSet/>
      <dgm:spPr/>
      <dgm:t>
        <a:bodyPr/>
        <a:lstStyle/>
        <a:p>
          <a:endParaRPr lang="ru-RU"/>
        </a:p>
      </dgm:t>
    </dgm:pt>
    <dgm:pt modelId="{CB103684-3A1D-4520-831B-CC269EA78456}" type="pres">
      <dgm:prSet presAssocID="{37A17185-31BB-444A-A06C-8DBC14529AD3}" presName="Name0" presStyleCnt="0">
        <dgm:presLayoutVars>
          <dgm:dir/>
          <dgm:resizeHandles val="exact"/>
        </dgm:presLayoutVars>
      </dgm:prSet>
      <dgm:spPr/>
    </dgm:pt>
    <dgm:pt modelId="{DD51A555-4392-4B2D-9CB9-9175069DB9EC}" type="pres">
      <dgm:prSet presAssocID="{37A17185-31BB-444A-A06C-8DBC14529AD3}" presName="fgShape" presStyleLbl="fgShp" presStyleIdx="0" presStyleCnt="1"/>
      <dgm:spPr/>
    </dgm:pt>
    <dgm:pt modelId="{D58EA38B-274F-45C1-9C89-70E8001908D4}" type="pres">
      <dgm:prSet presAssocID="{37A17185-31BB-444A-A06C-8DBC14529AD3}" presName="linComp" presStyleCnt="0"/>
      <dgm:spPr/>
    </dgm:pt>
    <dgm:pt modelId="{F8D54E40-F42D-4AC1-A5D8-55D8F1CD3892}" type="pres">
      <dgm:prSet presAssocID="{FB4E6EFE-5817-4A29-A4CC-C0FD134E2775}" presName="compNode" presStyleCnt="0"/>
      <dgm:spPr/>
    </dgm:pt>
    <dgm:pt modelId="{09D85E26-9248-4966-843B-99E3CC730B94}" type="pres">
      <dgm:prSet presAssocID="{FB4E6EFE-5817-4A29-A4CC-C0FD134E2775}" presName="bkgdShape" presStyleLbl="node1" presStyleIdx="0" presStyleCnt="5"/>
      <dgm:spPr/>
      <dgm:t>
        <a:bodyPr/>
        <a:lstStyle/>
        <a:p>
          <a:endParaRPr lang="ru-RU"/>
        </a:p>
      </dgm:t>
    </dgm:pt>
    <dgm:pt modelId="{C87C196A-E103-4421-8C01-4597D0FDFF1D}" type="pres">
      <dgm:prSet presAssocID="{FB4E6EFE-5817-4A29-A4CC-C0FD134E2775}" presName="nodeTx" presStyleLbl="node1" presStyleIdx="0" presStyleCnt="5">
        <dgm:presLayoutVars>
          <dgm:bulletEnabled val="1"/>
        </dgm:presLayoutVars>
      </dgm:prSet>
      <dgm:spPr/>
      <dgm:t>
        <a:bodyPr/>
        <a:lstStyle/>
        <a:p>
          <a:endParaRPr lang="ru-RU"/>
        </a:p>
      </dgm:t>
    </dgm:pt>
    <dgm:pt modelId="{2099507C-DAD8-48A3-BAB1-B968BB07CC12}" type="pres">
      <dgm:prSet presAssocID="{FB4E6EFE-5817-4A29-A4CC-C0FD134E2775}" presName="invisiNode" presStyleLbl="node1" presStyleIdx="0" presStyleCnt="5"/>
      <dgm:spPr/>
    </dgm:pt>
    <dgm:pt modelId="{9F986048-DB74-433D-BF8E-5A111922F5B0}" type="pres">
      <dgm:prSet presAssocID="{FB4E6EFE-5817-4A29-A4CC-C0FD134E2775}" presName="imagNode" presStyleLbl="fgImgPlace1" presStyleIdx="0" presStyleCnt="5"/>
      <dgm:spPr>
        <a:prstGeom prst="rect">
          <a:avLst/>
        </a:prstGeom>
        <a:blipFill rotWithShape="1">
          <a:blip xmlns:r="http://schemas.openxmlformats.org/officeDocument/2006/relationships" r:embed="rId1"/>
          <a:srcRect/>
          <a:stretch>
            <a:fillRect l="-40000" r="-40000"/>
          </a:stretch>
        </a:blipFill>
      </dgm:spPr>
    </dgm:pt>
    <dgm:pt modelId="{B771CE14-1A89-473A-A7DD-79EFBEBBC040}" type="pres">
      <dgm:prSet presAssocID="{40FBB4B2-F8AF-4DC1-BECD-A1EA27407482}" presName="sibTrans" presStyleLbl="sibTrans2D1" presStyleIdx="0" presStyleCnt="0"/>
      <dgm:spPr/>
      <dgm:t>
        <a:bodyPr/>
        <a:lstStyle/>
        <a:p>
          <a:endParaRPr lang="ru-RU"/>
        </a:p>
      </dgm:t>
    </dgm:pt>
    <dgm:pt modelId="{14410551-5C54-4A11-8686-E0E2471E4C0D}" type="pres">
      <dgm:prSet presAssocID="{F5A2F03F-B48C-4F38-B804-DA418B6FA0A2}" presName="compNode" presStyleCnt="0"/>
      <dgm:spPr/>
    </dgm:pt>
    <dgm:pt modelId="{DBFCEDBA-99E3-4AB0-91FD-CCEFE4A68EE4}" type="pres">
      <dgm:prSet presAssocID="{F5A2F03F-B48C-4F38-B804-DA418B6FA0A2}" presName="bkgdShape" presStyleLbl="node1" presStyleIdx="1" presStyleCnt="5"/>
      <dgm:spPr/>
      <dgm:t>
        <a:bodyPr/>
        <a:lstStyle/>
        <a:p>
          <a:endParaRPr lang="ru-RU"/>
        </a:p>
      </dgm:t>
    </dgm:pt>
    <dgm:pt modelId="{6CAF3BBD-E8E5-423D-A025-F9948423B043}" type="pres">
      <dgm:prSet presAssocID="{F5A2F03F-B48C-4F38-B804-DA418B6FA0A2}" presName="nodeTx" presStyleLbl="node1" presStyleIdx="1" presStyleCnt="5">
        <dgm:presLayoutVars>
          <dgm:bulletEnabled val="1"/>
        </dgm:presLayoutVars>
      </dgm:prSet>
      <dgm:spPr/>
      <dgm:t>
        <a:bodyPr/>
        <a:lstStyle/>
        <a:p>
          <a:endParaRPr lang="ru-RU"/>
        </a:p>
      </dgm:t>
    </dgm:pt>
    <dgm:pt modelId="{D74B66F5-7FDC-4EAF-B1DE-16FBACDD0308}" type="pres">
      <dgm:prSet presAssocID="{F5A2F03F-B48C-4F38-B804-DA418B6FA0A2}" presName="invisiNode" presStyleLbl="node1" presStyleIdx="1" presStyleCnt="5"/>
      <dgm:spPr/>
    </dgm:pt>
    <dgm:pt modelId="{C749AAD6-4DC8-4F2D-B056-9977967B4440}" type="pres">
      <dgm:prSet presAssocID="{F5A2F03F-B48C-4F38-B804-DA418B6FA0A2}" presName="imagNode" presStyleLbl="fgImgPlace1" presStyleIdx="1" presStyleCnt="5"/>
      <dgm:spPr>
        <a:prstGeom prst="rect">
          <a:avLst/>
        </a:prstGeom>
        <a:blipFill rotWithShape="1">
          <a:blip xmlns:r="http://schemas.openxmlformats.org/officeDocument/2006/relationships" r:embed="rId2"/>
          <a:srcRect/>
          <a:stretch>
            <a:fillRect l="-17000" r="-17000"/>
          </a:stretch>
        </a:blipFill>
      </dgm:spPr>
    </dgm:pt>
    <dgm:pt modelId="{991FA340-E5C4-48EF-8C45-9AE36523E5B9}" type="pres">
      <dgm:prSet presAssocID="{508E48E9-C8BD-44C3-8F02-26BE70457881}" presName="sibTrans" presStyleLbl="sibTrans2D1" presStyleIdx="0" presStyleCnt="0"/>
      <dgm:spPr/>
      <dgm:t>
        <a:bodyPr/>
        <a:lstStyle/>
        <a:p>
          <a:endParaRPr lang="ru-RU"/>
        </a:p>
      </dgm:t>
    </dgm:pt>
    <dgm:pt modelId="{35D93205-E880-4220-A3FE-A85D9B458B2C}" type="pres">
      <dgm:prSet presAssocID="{2E4836FF-1BFC-42E1-A262-86255436B8E2}" presName="compNode" presStyleCnt="0"/>
      <dgm:spPr/>
    </dgm:pt>
    <dgm:pt modelId="{43C6B297-A449-441F-BEA2-6892F5FE8CF9}" type="pres">
      <dgm:prSet presAssocID="{2E4836FF-1BFC-42E1-A262-86255436B8E2}" presName="bkgdShape" presStyleLbl="node1" presStyleIdx="2" presStyleCnt="5"/>
      <dgm:spPr/>
      <dgm:t>
        <a:bodyPr/>
        <a:lstStyle/>
        <a:p>
          <a:endParaRPr lang="ru-RU"/>
        </a:p>
      </dgm:t>
    </dgm:pt>
    <dgm:pt modelId="{DE88919B-8F5E-4FB3-81F2-DA48523F62A8}" type="pres">
      <dgm:prSet presAssocID="{2E4836FF-1BFC-42E1-A262-86255436B8E2}" presName="nodeTx" presStyleLbl="node1" presStyleIdx="2" presStyleCnt="5">
        <dgm:presLayoutVars>
          <dgm:bulletEnabled val="1"/>
        </dgm:presLayoutVars>
      </dgm:prSet>
      <dgm:spPr/>
      <dgm:t>
        <a:bodyPr/>
        <a:lstStyle/>
        <a:p>
          <a:endParaRPr lang="ru-RU"/>
        </a:p>
      </dgm:t>
    </dgm:pt>
    <dgm:pt modelId="{2D2BEB8C-6BE8-4727-A1DF-E6E54B0F3C60}" type="pres">
      <dgm:prSet presAssocID="{2E4836FF-1BFC-42E1-A262-86255436B8E2}" presName="invisiNode" presStyleLbl="node1" presStyleIdx="2" presStyleCnt="5"/>
      <dgm:spPr/>
    </dgm:pt>
    <dgm:pt modelId="{A7779BE5-56B4-4D51-810B-076A4858C00D}" type="pres">
      <dgm:prSet presAssocID="{2E4836FF-1BFC-42E1-A262-86255436B8E2}" presName="imagNode" presStyleLbl="fgImgPlace1" presStyleIdx="2" presStyleCnt="5"/>
      <dgm:spPr>
        <a:prstGeom prst="rect">
          <a:avLst/>
        </a:prstGeom>
        <a:blipFill rotWithShape="1">
          <a:blip xmlns:r="http://schemas.openxmlformats.org/officeDocument/2006/relationships" r:embed="rId3"/>
          <a:srcRect/>
          <a:stretch>
            <a:fillRect l="-23000" r="-23000"/>
          </a:stretch>
        </a:blipFill>
      </dgm:spPr>
    </dgm:pt>
    <dgm:pt modelId="{206A7C7B-B5A5-4FA8-AB94-08A2A8EAB863}" type="pres">
      <dgm:prSet presAssocID="{8B41A63B-7B91-4AD1-8245-47CA99E41CE2}" presName="sibTrans" presStyleLbl="sibTrans2D1" presStyleIdx="0" presStyleCnt="0"/>
      <dgm:spPr/>
      <dgm:t>
        <a:bodyPr/>
        <a:lstStyle/>
        <a:p>
          <a:endParaRPr lang="ru-RU"/>
        </a:p>
      </dgm:t>
    </dgm:pt>
    <dgm:pt modelId="{D4BACAB2-27E6-4EE5-8C15-083AF485357C}" type="pres">
      <dgm:prSet presAssocID="{B15AC4B2-D914-452C-B65D-606B31418C6C}" presName="compNode" presStyleCnt="0"/>
      <dgm:spPr/>
    </dgm:pt>
    <dgm:pt modelId="{36E40AC8-B009-4D67-9315-A2EEAFB4A127}" type="pres">
      <dgm:prSet presAssocID="{B15AC4B2-D914-452C-B65D-606B31418C6C}" presName="bkgdShape" presStyleLbl="node1" presStyleIdx="3" presStyleCnt="5"/>
      <dgm:spPr/>
      <dgm:t>
        <a:bodyPr/>
        <a:lstStyle/>
        <a:p>
          <a:endParaRPr lang="ru-RU"/>
        </a:p>
      </dgm:t>
    </dgm:pt>
    <dgm:pt modelId="{5B3158B9-F27F-4296-8C61-76D6BFEE4808}" type="pres">
      <dgm:prSet presAssocID="{B15AC4B2-D914-452C-B65D-606B31418C6C}" presName="nodeTx" presStyleLbl="node1" presStyleIdx="3" presStyleCnt="5">
        <dgm:presLayoutVars>
          <dgm:bulletEnabled val="1"/>
        </dgm:presLayoutVars>
      </dgm:prSet>
      <dgm:spPr/>
      <dgm:t>
        <a:bodyPr/>
        <a:lstStyle/>
        <a:p>
          <a:endParaRPr lang="ru-RU"/>
        </a:p>
      </dgm:t>
    </dgm:pt>
    <dgm:pt modelId="{09FED66F-413F-435A-9B24-C2B18EC6E17F}" type="pres">
      <dgm:prSet presAssocID="{B15AC4B2-D914-452C-B65D-606B31418C6C}" presName="invisiNode" presStyleLbl="node1" presStyleIdx="3" presStyleCnt="5"/>
      <dgm:spPr/>
    </dgm:pt>
    <dgm:pt modelId="{55797FB4-93E4-4D17-AA2F-43EFFF2D6E0F}" type="pres">
      <dgm:prSet presAssocID="{B15AC4B2-D914-452C-B65D-606B31418C6C}" presName="imagNode" presStyleLbl="fgImgPlace1" presStyleIdx="3" presStyleCnt="5"/>
      <dgm:spPr>
        <a:prstGeom prst="rect">
          <a:avLst/>
        </a:prstGeom>
        <a:blipFill rotWithShape="1">
          <a:blip xmlns:r="http://schemas.openxmlformats.org/officeDocument/2006/relationships" r:embed="rId4"/>
          <a:srcRect/>
          <a:stretch>
            <a:fillRect l="-24000" r="-24000"/>
          </a:stretch>
        </a:blipFill>
      </dgm:spPr>
    </dgm:pt>
    <dgm:pt modelId="{AACEFF4B-38AE-4A77-BB57-1ADB87B3E6EE}" type="pres">
      <dgm:prSet presAssocID="{E528A78F-84AE-43F7-A8E0-A83802A1A14E}" presName="sibTrans" presStyleLbl="sibTrans2D1" presStyleIdx="0" presStyleCnt="0"/>
      <dgm:spPr/>
      <dgm:t>
        <a:bodyPr/>
        <a:lstStyle/>
        <a:p>
          <a:endParaRPr lang="ru-RU"/>
        </a:p>
      </dgm:t>
    </dgm:pt>
    <dgm:pt modelId="{F39BE40C-746D-4E9F-B58B-1BA57A595E84}" type="pres">
      <dgm:prSet presAssocID="{62A60D16-168A-49F9-B4B8-152BE46CD37F}" presName="compNode" presStyleCnt="0"/>
      <dgm:spPr/>
    </dgm:pt>
    <dgm:pt modelId="{424CFD03-1F77-4E9E-8526-003B60A6B39F}" type="pres">
      <dgm:prSet presAssocID="{62A60D16-168A-49F9-B4B8-152BE46CD37F}" presName="bkgdShape" presStyleLbl="node1" presStyleIdx="4" presStyleCnt="5"/>
      <dgm:spPr/>
      <dgm:t>
        <a:bodyPr/>
        <a:lstStyle/>
        <a:p>
          <a:endParaRPr lang="ru-RU"/>
        </a:p>
      </dgm:t>
    </dgm:pt>
    <dgm:pt modelId="{710FDA4D-C347-4025-83D2-18CB7596ABFF}" type="pres">
      <dgm:prSet presAssocID="{62A60D16-168A-49F9-B4B8-152BE46CD37F}" presName="nodeTx" presStyleLbl="node1" presStyleIdx="4" presStyleCnt="5">
        <dgm:presLayoutVars>
          <dgm:bulletEnabled val="1"/>
        </dgm:presLayoutVars>
      </dgm:prSet>
      <dgm:spPr/>
      <dgm:t>
        <a:bodyPr/>
        <a:lstStyle/>
        <a:p>
          <a:endParaRPr lang="ru-RU"/>
        </a:p>
      </dgm:t>
    </dgm:pt>
    <dgm:pt modelId="{000019ED-2881-46BC-AAD9-C9DF5A479AA9}" type="pres">
      <dgm:prSet presAssocID="{62A60D16-168A-49F9-B4B8-152BE46CD37F}" presName="invisiNode" presStyleLbl="node1" presStyleIdx="4" presStyleCnt="5"/>
      <dgm:spPr/>
    </dgm:pt>
    <dgm:pt modelId="{FFBCE5B7-C24E-47B8-B92B-7A3956F1173D}" type="pres">
      <dgm:prSet presAssocID="{62A60D16-168A-49F9-B4B8-152BE46CD37F}" presName="imagNode" presStyleLbl="fgImgPlace1" presStyleIdx="4" presStyleCnt="5"/>
      <dgm:spPr>
        <a:prstGeom prst="rect">
          <a:avLst/>
        </a:prstGeom>
        <a:blipFill rotWithShape="1">
          <a:blip xmlns:r="http://schemas.openxmlformats.org/officeDocument/2006/relationships" r:embed="rId5"/>
          <a:srcRect/>
          <a:stretch>
            <a:fillRect l="-24000" r="-24000"/>
          </a:stretch>
        </a:blipFill>
      </dgm:spPr>
    </dgm:pt>
  </dgm:ptLst>
  <dgm:cxnLst>
    <dgm:cxn modelId="{A332D32F-D32B-4E07-A076-74BB95A44384}" type="presOf" srcId="{40FBB4B2-F8AF-4DC1-BECD-A1EA27407482}" destId="{B771CE14-1A89-473A-A7DD-79EFBEBBC040}" srcOrd="0" destOrd="0" presId="urn:microsoft.com/office/officeart/2005/8/layout/hList7#2"/>
    <dgm:cxn modelId="{494029E7-FB25-4572-AA22-F4046891829B}" type="presOf" srcId="{508E48E9-C8BD-44C3-8F02-26BE70457881}" destId="{991FA340-E5C4-48EF-8C45-9AE36523E5B9}" srcOrd="0" destOrd="0" presId="urn:microsoft.com/office/officeart/2005/8/layout/hList7#2"/>
    <dgm:cxn modelId="{A6084784-B7B1-4C4C-8690-91E139D5E894}" srcId="{37A17185-31BB-444A-A06C-8DBC14529AD3}" destId="{B15AC4B2-D914-452C-B65D-606B31418C6C}" srcOrd="3" destOrd="0" parTransId="{71B00C95-E707-4A53-8F75-903744EE2C59}" sibTransId="{E528A78F-84AE-43F7-A8E0-A83802A1A14E}"/>
    <dgm:cxn modelId="{D88B58A1-7681-4189-B9B9-47BED6A6D9C3}" type="presOf" srcId="{2E4836FF-1BFC-42E1-A262-86255436B8E2}" destId="{43C6B297-A449-441F-BEA2-6892F5FE8CF9}" srcOrd="0" destOrd="0" presId="urn:microsoft.com/office/officeart/2005/8/layout/hList7#2"/>
    <dgm:cxn modelId="{0A231C8D-FFD0-4909-9500-0BF7C6C3CAAD}" type="presOf" srcId="{E528A78F-84AE-43F7-A8E0-A83802A1A14E}" destId="{AACEFF4B-38AE-4A77-BB57-1ADB87B3E6EE}" srcOrd="0" destOrd="0" presId="urn:microsoft.com/office/officeart/2005/8/layout/hList7#2"/>
    <dgm:cxn modelId="{A0C01A28-EC48-4511-B7C5-54BE4DCDAB04}" type="presOf" srcId="{37A17185-31BB-444A-A06C-8DBC14529AD3}" destId="{CB103684-3A1D-4520-831B-CC269EA78456}" srcOrd="0" destOrd="0" presId="urn:microsoft.com/office/officeart/2005/8/layout/hList7#2"/>
    <dgm:cxn modelId="{2243BB50-3559-4752-8060-B55FB109AE14}" type="presOf" srcId="{F5A2F03F-B48C-4F38-B804-DA418B6FA0A2}" destId="{6CAF3BBD-E8E5-423D-A025-F9948423B043}" srcOrd="1" destOrd="0" presId="urn:microsoft.com/office/officeart/2005/8/layout/hList7#2"/>
    <dgm:cxn modelId="{9023F1A2-5022-49F7-82A9-787E45616571}" type="presOf" srcId="{62A60D16-168A-49F9-B4B8-152BE46CD37F}" destId="{710FDA4D-C347-4025-83D2-18CB7596ABFF}" srcOrd="1" destOrd="0" presId="urn:microsoft.com/office/officeart/2005/8/layout/hList7#2"/>
    <dgm:cxn modelId="{72BBE92D-321A-4EDA-AE83-E2FA781D04FE}" type="presOf" srcId="{62A60D16-168A-49F9-B4B8-152BE46CD37F}" destId="{424CFD03-1F77-4E9E-8526-003B60A6B39F}" srcOrd="0" destOrd="0" presId="urn:microsoft.com/office/officeart/2005/8/layout/hList7#2"/>
    <dgm:cxn modelId="{C0C4DD25-C2CB-41AF-A955-3DFE0296E426}" srcId="{37A17185-31BB-444A-A06C-8DBC14529AD3}" destId="{F5A2F03F-B48C-4F38-B804-DA418B6FA0A2}" srcOrd="1" destOrd="0" parTransId="{D2A4219D-15B9-4F38-820C-F62F1BFA08ED}" sibTransId="{508E48E9-C8BD-44C3-8F02-26BE70457881}"/>
    <dgm:cxn modelId="{B58D2817-5BFB-4E2D-AF5B-4834C40481EF}" type="presOf" srcId="{FB4E6EFE-5817-4A29-A4CC-C0FD134E2775}" destId="{C87C196A-E103-4421-8C01-4597D0FDFF1D}" srcOrd="1" destOrd="0" presId="urn:microsoft.com/office/officeart/2005/8/layout/hList7#2"/>
    <dgm:cxn modelId="{BE51DA26-215A-441E-B6D7-CCFA0496936F}" type="presOf" srcId="{B15AC4B2-D914-452C-B65D-606B31418C6C}" destId="{5B3158B9-F27F-4296-8C61-76D6BFEE4808}" srcOrd="1" destOrd="0" presId="urn:microsoft.com/office/officeart/2005/8/layout/hList7#2"/>
    <dgm:cxn modelId="{1436A7E3-204A-43CD-80F5-13105F0BC375}" type="presOf" srcId="{2E4836FF-1BFC-42E1-A262-86255436B8E2}" destId="{DE88919B-8F5E-4FB3-81F2-DA48523F62A8}" srcOrd="1" destOrd="0" presId="urn:microsoft.com/office/officeart/2005/8/layout/hList7#2"/>
    <dgm:cxn modelId="{4BECAB3B-5F08-4BDE-8F5F-83F1ED9BA0A3}" srcId="{37A17185-31BB-444A-A06C-8DBC14529AD3}" destId="{62A60D16-168A-49F9-B4B8-152BE46CD37F}" srcOrd="4" destOrd="0" parTransId="{D1E7B648-4D3C-441C-8E02-56E6C699E758}" sibTransId="{A097D84A-74E7-4977-916C-EC26431F6B24}"/>
    <dgm:cxn modelId="{5B125102-4BB9-4D71-82D4-89849DE0F8B8}" type="presOf" srcId="{F5A2F03F-B48C-4F38-B804-DA418B6FA0A2}" destId="{DBFCEDBA-99E3-4AB0-91FD-CCEFE4A68EE4}" srcOrd="0" destOrd="0" presId="urn:microsoft.com/office/officeart/2005/8/layout/hList7#2"/>
    <dgm:cxn modelId="{5829A2CC-3758-43F4-95D4-3E401B1AE1E7}" srcId="{37A17185-31BB-444A-A06C-8DBC14529AD3}" destId="{2E4836FF-1BFC-42E1-A262-86255436B8E2}" srcOrd="2" destOrd="0" parTransId="{79F9488A-96CB-41C7-920E-51751FB95B1B}" sibTransId="{8B41A63B-7B91-4AD1-8245-47CA99E41CE2}"/>
    <dgm:cxn modelId="{2CDE448B-AA24-4DDF-AC79-CF64D5AFDFEF}" type="presOf" srcId="{FB4E6EFE-5817-4A29-A4CC-C0FD134E2775}" destId="{09D85E26-9248-4966-843B-99E3CC730B94}" srcOrd="0" destOrd="0" presId="urn:microsoft.com/office/officeart/2005/8/layout/hList7#2"/>
    <dgm:cxn modelId="{4BFE3B44-E15A-4C57-B4EA-1ED0AD28015E}" type="presOf" srcId="{8B41A63B-7B91-4AD1-8245-47CA99E41CE2}" destId="{206A7C7B-B5A5-4FA8-AB94-08A2A8EAB863}" srcOrd="0" destOrd="0" presId="urn:microsoft.com/office/officeart/2005/8/layout/hList7#2"/>
    <dgm:cxn modelId="{F6888A00-10ED-415F-ADBE-292138C8558F}" type="presOf" srcId="{B15AC4B2-D914-452C-B65D-606B31418C6C}" destId="{36E40AC8-B009-4D67-9315-A2EEAFB4A127}" srcOrd="0" destOrd="0" presId="urn:microsoft.com/office/officeart/2005/8/layout/hList7#2"/>
    <dgm:cxn modelId="{B555CB52-0617-45DF-9BCE-5B3FE506178B}" srcId="{37A17185-31BB-444A-A06C-8DBC14529AD3}" destId="{FB4E6EFE-5817-4A29-A4CC-C0FD134E2775}" srcOrd="0" destOrd="0" parTransId="{AD893901-63F8-4743-B2B7-7227D1318963}" sibTransId="{40FBB4B2-F8AF-4DC1-BECD-A1EA27407482}"/>
    <dgm:cxn modelId="{2C8FF39F-3DAB-4805-A9C3-4A10E04A5A96}" type="presParOf" srcId="{CB103684-3A1D-4520-831B-CC269EA78456}" destId="{DD51A555-4392-4B2D-9CB9-9175069DB9EC}" srcOrd="0" destOrd="0" presId="urn:microsoft.com/office/officeart/2005/8/layout/hList7#2"/>
    <dgm:cxn modelId="{CBE12DC9-08CC-41DA-BB58-0A867DA02973}" type="presParOf" srcId="{CB103684-3A1D-4520-831B-CC269EA78456}" destId="{D58EA38B-274F-45C1-9C89-70E8001908D4}" srcOrd="1" destOrd="0" presId="urn:microsoft.com/office/officeart/2005/8/layout/hList7#2"/>
    <dgm:cxn modelId="{3EA8E18F-EEEC-446A-A1D5-C4597CB2A1E1}" type="presParOf" srcId="{D58EA38B-274F-45C1-9C89-70E8001908D4}" destId="{F8D54E40-F42D-4AC1-A5D8-55D8F1CD3892}" srcOrd="0" destOrd="0" presId="urn:microsoft.com/office/officeart/2005/8/layout/hList7#2"/>
    <dgm:cxn modelId="{69BB67B1-0E66-4184-B556-6CCC48C2C41E}" type="presParOf" srcId="{F8D54E40-F42D-4AC1-A5D8-55D8F1CD3892}" destId="{09D85E26-9248-4966-843B-99E3CC730B94}" srcOrd="0" destOrd="0" presId="urn:microsoft.com/office/officeart/2005/8/layout/hList7#2"/>
    <dgm:cxn modelId="{68EEA9EF-9E4E-4903-84DD-C01077029CB0}" type="presParOf" srcId="{F8D54E40-F42D-4AC1-A5D8-55D8F1CD3892}" destId="{C87C196A-E103-4421-8C01-4597D0FDFF1D}" srcOrd="1" destOrd="0" presId="urn:microsoft.com/office/officeart/2005/8/layout/hList7#2"/>
    <dgm:cxn modelId="{10A76168-FF59-4E92-BFE2-CCBF41C735EE}" type="presParOf" srcId="{F8D54E40-F42D-4AC1-A5D8-55D8F1CD3892}" destId="{2099507C-DAD8-48A3-BAB1-B968BB07CC12}" srcOrd="2" destOrd="0" presId="urn:microsoft.com/office/officeart/2005/8/layout/hList7#2"/>
    <dgm:cxn modelId="{71F62023-644E-4EF0-99B4-7E22A5DC84BC}" type="presParOf" srcId="{F8D54E40-F42D-4AC1-A5D8-55D8F1CD3892}" destId="{9F986048-DB74-433D-BF8E-5A111922F5B0}" srcOrd="3" destOrd="0" presId="urn:microsoft.com/office/officeart/2005/8/layout/hList7#2"/>
    <dgm:cxn modelId="{A0847709-942D-490A-A30E-51A2E8AF50C4}" type="presParOf" srcId="{D58EA38B-274F-45C1-9C89-70E8001908D4}" destId="{B771CE14-1A89-473A-A7DD-79EFBEBBC040}" srcOrd="1" destOrd="0" presId="urn:microsoft.com/office/officeart/2005/8/layout/hList7#2"/>
    <dgm:cxn modelId="{4F3CE2FA-D2FD-4405-BCC5-E3D52A22EE60}" type="presParOf" srcId="{D58EA38B-274F-45C1-9C89-70E8001908D4}" destId="{14410551-5C54-4A11-8686-E0E2471E4C0D}" srcOrd="2" destOrd="0" presId="urn:microsoft.com/office/officeart/2005/8/layout/hList7#2"/>
    <dgm:cxn modelId="{830A1DDE-D7FC-4556-B9C8-2CDD5013144E}" type="presParOf" srcId="{14410551-5C54-4A11-8686-E0E2471E4C0D}" destId="{DBFCEDBA-99E3-4AB0-91FD-CCEFE4A68EE4}" srcOrd="0" destOrd="0" presId="urn:microsoft.com/office/officeart/2005/8/layout/hList7#2"/>
    <dgm:cxn modelId="{922D4FF9-F3E1-4AC6-8339-B7BB4E95010E}" type="presParOf" srcId="{14410551-5C54-4A11-8686-E0E2471E4C0D}" destId="{6CAF3BBD-E8E5-423D-A025-F9948423B043}" srcOrd="1" destOrd="0" presId="urn:microsoft.com/office/officeart/2005/8/layout/hList7#2"/>
    <dgm:cxn modelId="{F11193BD-0824-4001-8D87-9159DA9073AA}" type="presParOf" srcId="{14410551-5C54-4A11-8686-E0E2471E4C0D}" destId="{D74B66F5-7FDC-4EAF-B1DE-16FBACDD0308}" srcOrd="2" destOrd="0" presId="urn:microsoft.com/office/officeart/2005/8/layout/hList7#2"/>
    <dgm:cxn modelId="{D2746D47-5207-4804-97C5-9753C09BF571}" type="presParOf" srcId="{14410551-5C54-4A11-8686-E0E2471E4C0D}" destId="{C749AAD6-4DC8-4F2D-B056-9977967B4440}" srcOrd="3" destOrd="0" presId="urn:microsoft.com/office/officeart/2005/8/layout/hList7#2"/>
    <dgm:cxn modelId="{A36B8D79-1ACA-49A1-B5E1-761686179C12}" type="presParOf" srcId="{D58EA38B-274F-45C1-9C89-70E8001908D4}" destId="{991FA340-E5C4-48EF-8C45-9AE36523E5B9}" srcOrd="3" destOrd="0" presId="urn:microsoft.com/office/officeart/2005/8/layout/hList7#2"/>
    <dgm:cxn modelId="{683B6B2B-5E3D-4661-AA2E-D25ECDAA99E9}" type="presParOf" srcId="{D58EA38B-274F-45C1-9C89-70E8001908D4}" destId="{35D93205-E880-4220-A3FE-A85D9B458B2C}" srcOrd="4" destOrd="0" presId="urn:microsoft.com/office/officeart/2005/8/layout/hList7#2"/>
    <dgm:cxn modelId="{D2A3C7A2-D5A8-4C66-A571-55196446F891}" type="presParOf" srcId="{35D93205-E880-4220-A3FE-A85D9B458B2C}" destId="{43C6B297-A449-441F-BEA2-6892F5FE8CF9}" srcOrd="0" destOrd="0" presId="urn:microsoft.com/office/officeart/2005/8/layout/hList7#2"/>
    <dgm:cxn modelId="{BA74D31F-A86F-4CFE-AAE0-61F20FCA4A9B}" type="presParOf" srcId="{35D93205-E880-4220-A3FE-A85D9B458B2C}" destId="{DE88919B-8F5E-4FB3-81F2-DA48523F62A8}" srcOrd="1" destOrd="0" presId="urn:microsoft.com/office/officeart/2005/8/layout/hList7#2"/>
    <dgm:cxn modelId="{86341B8A-991C-42D1-9772-49202D0A60AE}" type="presParOf" srcId="{35D93205-E880-4220-A3FE-A85D9B458B2C}" destId="{2D2BEB8C-6BE8-4727-A1DF-E6E54B0F3C60}" srcOrd="2" destOrd="0" presId="urn:microsoft.com/office/officeart/2005/8/layout/hList7#2"/>
    <dgm:cxn modelId="{1B33A2F0-97D1-47DD-BB1B-779AF7CA00A8}" type="presParOf" srcId="{35D93205-E880-4220-A3FE-A85D9B458B2C}" destId="{A7779BE5-56B4-4D51-810B-076A4858C00D}" srcOrd="3" destOrd="0" presId="urn:microsoft.com/office/officeart/2005/8/layout/hList7#2"/>
    <dgm:cxn modelId="{8E37D228-E967-4AE8-99C9-77EA77EF90DC}" type="presParOf" srcId="{D58EA38B-274F-45C1-9C89-70E8001908D4}" destId="{206A7C7B-B5A5-4FA8-AB94-08A2A8EAB863}" srcOrd="5" destOrd="0" presId="urn:microsoft.com/office/officeart/2005/8/layout/hList7#2"/>
    <dgm:cxn modelId="{14325279-B9A3-4EB2-BE3A-6928E37BB464}" type="presParOf" srcId="{D58EA38B-274F-45C1-9C89-70E8001908D4}" destId="{D4BACAB2-27E6-4EE5-8C15-083AF485357C}" srcOrd="6" destOrd="0" presId="urn:microsoft.com/office/officeart/2005/8/layout/hList7#2"/>
    <dgm:cxn modelId="{D37C6C32-E607-4731-A2E2-BEF31654E0A2}" type="presParOf" srcId="{D4BACAB2-27E6-4EE5-8C15-083AF485357C}" destId="{36E40AC8-B009-4D67-9315-A2EEAFB4A127}" srcOrd="0" destOrd="0" presId="urn:microsoft.com/office/officeart/2005/8/layout/hList7#2"/>
    <dgm:cxn modelId="{74477D36-6AC8-417E-B533-1FCA96B18EED}" type="presParOf" srcId="{D4BACAB2-27E6-4EE5-8C15-083AF485357C}" destId="{5B3158B9-F27F-4296-8C61-76D6BFEE4808}" srcOrd="1" destOrd="0" presId="urn:microsoft.com/office/officeart/2005/8/layout/hList7#2"/>
    <dgm:cxn modelId="{D11B135D-53D4-4315-B73A-1FAE3521538B}" type="presParOf" srcId="{D4BACAB2-27E6-4EE5-8C15-083AF485357C}" destId="{09FED66F-413F-435A-9B24-C2B18EC6E17F}" srcOrd="2" destOrd="0" presId="urn:microsoft.com/office/officeart/2005/8/layout/hList7#2"/>
    <dgm:cxn modelId="{DFED1339-867F-426C-94C5-8F285129172E}" type="presParOf" srcId="{D4BACAB2-27E6-4EE5-8C15-083AF485357C}" destId="{55797FB4-93E4-4D17-AA2F-43EFFF2D6E0F}" srcOrd="3" destOrd="0" presId="urn:microsoft.com/office/officeart/2005/8/layout/hList7#2"/>
    <dgm:cxn modelId="{00980707-F9A5-4C9F-989B-3261CA681AAE}" type="presParOf" srcId="{D58EA38B-274F-45C1-9C89-70E8001908D4}" destId="{AACEFF4B-38AE-4A77-BB57-1ADB87B3E6EE}" srcOrd="7" destOrd="0" presId="urn:microsoft.com/office/officeart/2005/8/layout/hList7#2"/>
    <dgm:cxn modelId="{261CD330-4DFA-41C9-9154-8F246E03BC1F}" type="presParOf" srcId="{D58EA38B-274F-45C1-9C89-70E8001908D4}" destId="{F39BE40C-746D-4E9F-B58B-1BA57A595E84}" srcOrd="8" destOrd="0" presId="urn:microsoft.com/office/officeart/2005/8/layout/hList7#2"/>
    <dgm:cxn modelId="{2D8189EF-D323-42B7-A7B1-EB0FC0A27F37}" type="presParOf" srcId="{F39BE40C-746D-4E9F-B58B-1BA57A595E84}" destId="{424CFD03-1F77-4E9E-8526-003B60A6B39F}" srcOrd="0" destOrd="0" presId="urn:microsoft.com/office/officeart/2005/8/layout/hList7#2"/>
    <dgm:cxn modelId="{2E6D6ADC-1DED-4B10-9A8C-075EA37A5FE0}" type="presParOf" srcId="{F39BE40C-746D-4E9F-B58B-1BA57A595E84}" destId="{710FDA4D-C347-4025-83D2-18CB7596ABFF}" srcOrd="1" destOrd="0" presId="urn:microsoft.com/office/officeart/2005/8/layout/hList7#2"/>
    <dgm:cxn modelId="{CED0D7F4-64A5-4883-849D-1DC160728EE1}" type="presParOf" srcId="{F39BE40C-746D-4E9F-B58B-1BA57A595E84}" destId="{000019ED-2881-46BC-AAD9-C9DF5A479AA9}" srcOrd="2" destOrd="0" presId="urn:microsoft.com/office/officeart/2005/8/layout/hList7#2"/>
    <dgm:cxn modelId="{66D8768E-34B0-43D8-B7FA-2D65A06593CD}" type="presParOf" srcId="{F39BE40C-746D-4E9F-B58B-1BA57A595E84}" destId="{FFBCE5B7-C24E-47B8-B92B-7A3956F1173D}" srcOrd="3" destOrd="0" presId="urn:microsoft.com/office/officeart/2005/8/layout/hList7#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BEEAB6-2764-4E7E-BF72-A70CA11CCB49}" type="doc">
      <dgm:prSet loTypeId="urn:microsoft.com/office/officeart/2005/8/layout/pList2#1" loCatId="picture" qsTypeId="urn:microsoft.com/office/officeart/2005/8/quickstyle/3d1" qsCatId="3D" csTypeId="urn:microsoft.com/office/officeart/2005/8/colors/accent1_2" csCatId="accent1" phldr="1"/>
      <dgm:spPr/>
    </dgm:pt>
    <dgm:pt modelId="{BD5A9724-F43D-478A-B444-AA28D254BBB0}">
      <dgm:prSet phldrT="[Текст]" custT="1"/>
      <dgm:spPr>
        <a:solidFill>
          <a:schemeClr val="accent2">
            <a:lumMod val="60000"/>
            <a:lumOff val="40000"/>
          </a:schemeClr>
        </a:solidFill>
      </dgm:spPr>
      <dgm:t>
        <a:bodyPr/>
        <a:lstStyle/>
        <a:p>
          <a:r>
            <a:rPr lang="ru-RU" sz="1000" b="1" dirty="0">
              <a:solidFill>
                <a:schemeClr val="tx1">
                  <a:lumMod val="95000"/>
                  <a:lumOff val="5000"/>
                </a:schemeClr>
              </a:solidFill>
              <a:latin typeface="Times New Roman" panose="02020603050405020304" pitchFamily="18" charset="0"/>
              <a:cs typeface="Times New Roman" panose="02020603050405020304" pitchFamily="18" charset="0"/>
            </a:rPr>
            <a:t>Общегосударственные вопросы</a:t>
          </a:r>
        </a:p>
      </dgm:t>
    </dgm:pt>
    <dgm:pt modelId="{AA146F2B-404B-4CAC-9A54-7102C0510692}" type="parTrans" cxnId="{E2FD4978-7A70-4D60-B944-E6A7D217A0C0}">
      <dgm:prSet/>
      <dgm:spPr/>
      <dgm:t>
        <a:bodyPr/>
        <a:lstStyle/>
        <a:p>
          <a:endParaRPr lang="ru-RU"/>
        </a:p>
      </dgm:t>
    </dgm:pt>
    <dgm:pt modelId="{C6907726-7722-48B1-8A67-76694CE3BDC7}" type="sibTrans" cxnId="{E2FD4978-7A70-4D60-B944-E6A7D217A0C0}">
      <dgm:prSet/>
      <dgm:spPr/>
      <dgm:t>
        <a:bodyPr/>
        <a:lstStyle/>
        <a:p>
          <a:endParaRPr lang="ru-RU"/>
        </a:p>
      </dgm:t>
    </dgm:pt>
    <dgm:pt modelId="{D031B8B8-BA4D-4A73-997C-1D4441AF38C8}">
      <dgm:prSet phldrT="[Текст]" custT="1"/>
      <dgm:spPr>
        <a:solidFill>
          <a:schemeClr val="accent1">
            <a:lumMod val="60000"/>
            <a:lumOff val="40000"/>
          </a:schemeClr>
        </a:solidFill>
      </dgm:spPr>
      <dgm:t>
        <a:bodyPr/>
        <a:lstStyle/>
        <a:p>
          <a:r>
            <a:rPr lang="ru-RU" sz="1000" b="1" dirty="0">
              <a:solidFill>
                <a:schemeClr val="tx1">
                  <a:lumMod val="95000"/>
                  <a:lumOff val="5000"/>
                </a:schemeClr>
              </a:solidFill>
              <a:latin typeface="Times New Roman" panose="02020603050405020304" pitchFamily="18" charset="0"/>
              <a:cs typeface="Times New Roman" panose="02020603050405020304" pitchFamily="18" charset="0"/>
            </a:rPr>
            <a:t>Национальная оборона</a:t>
          </a:r>
        </a:p>
      </dgm:t>
    </dgm:pt>
    <dgm:pt modelId="{3D0D9AA8-D6B8-453B-BF7B-F017A29463BE}" type="parTrans" cxnId="{A5284967-5C52-4E61-8B7F-F42B9CDF546E}">
      <dgm:prSet/>
      <dgm:spPr/>
      <dgm:t>
        <a:bodyPr/>
        <a:lstStyle/>
        <a:p>
          <a:endParaRPr lang="ru-RU"/>
        </a:p>
      </dgm:t>
    </dgm:pt>
    <dgm:pt modelId="{D5F593A7-DB8A-4F09-9990-9C70E2C23BF1}" type="sibTrans" cxnId="{A5284967-5C52-4E61-8B7F-F42B9CDF546E}">
      <dgm:prSet/>
      <dgm:spPr/>
      <dgm:t>
        <a:bodyPr/>
        <a:lstStyle/>
        <a:p>
          <a:endParaRPr lang="ru-RU"/>
        </a:p>
      </dgm:t>
    </dgm:pt>
    <dgm:pt modelId="{8AD8993A-C628-4B4F-9CF9-E10CB87CFEC4}">
      <dgm:prSet phldrT="[Текст]" custT="1"/>
      <dgm:spPr>
        <a:solidFill>
          <a:schemeClr val="accent4">
            <a:lumMod val="60000"/>
            <a:lumOff val="40000"/>
          </a:schemeClr>
        </a:solidFill>
      </dgm:spPr>
      <dgm:t>
        <a:bodyPr/>
        <a:lstStyle/>
        <a:p>
          <a:r>
            <a:rPr lang="ru-RU" sz="1000" b="1" dirty="0">
              <a:solidFill>
                <a:schemeClr val="tx1">
                  <a:lumMod val="95000"/>
                  <a:lumOff val="5000"/>
                </a:schemeClr>
              </a:solidFill>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p>
      </dgm:t>
    </dgm:pt>
    <dgm:pt modelId="{1D47B509-0101-4B13-9D1B-5EBA43A4F27D}" type="parTrans" cxnId="{ED3FCE13-E66B-466B-825B-39C8AC14729B}">
      <dgm:prSet/>
      <dgm:spPr/>
      <dgm:t>
        <a:bodyPr/>
        <a:lstStyle/>
        <a:p>
          <a:endParaRPr lang="ru-RU"/>
        </a:p>
      </dgm:t>
    </dgm:pt>
    <dgm:pt modelId="{9E23D3EA-9339-4BBF-AC69-1EAC307BAFCE}" type="sibTrans" cxnId="{ED3FCE13-E66B-466B-825B-39C8AC14729B}">
      <dgm:prSet/>
      <dgm:spPr/>
      <dgm:t>
        <a:bodyPr/>
        <a:lstStyle/>
        <a:p>
          <a:endParaRPr lang="ru-RU"/>
        </a:p>
      </dgm:t>
    </dgm:pt>
    <dgm:pt modelId="{9DA8D172-6C50-444A-A279-DD5BA4F95E13}">
      <dgm:prSet phldrT="[Текст]" custT="1"/>
      <dgm:spPr>
        <a:solidFill>
          <a:srgbClr val="FD5555"/>
        </a:solidFill>
      </dgm:spPr>
      <dgm:t>
        <a:bodyPr/>
        <a:lstStyle/>
        <a:p>
          <a:r>
            <a:rPr lang="ru-RU" sz="1000" b="1" dirty="0" smtClean="0">
              <a:solidFill>
                <a:schemeClr val="tx1">
                  <a:lumMod val="95000"/>
                  <a:lumOff val="5000"/>
                </a:schemeClr>
              </a:solidFill>
              <a:latin typeface="Times New Roman" panose="02020603050405020304" pitchFamily="18" charset="0"/>
              <a:cs typeface="Times New Roman" panose="02020603050405020304" pitchFamily="18" charset="0"/>
            </a:rPr>
            <a:t>Межбюджетные трансферты</a:t>
          </a:r>
          <a:endParaRPr lang="ru-RU" sz="10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D5597D2-1750-42A3-833B-3F36D6DD9158}" type="parTrans" cxnId="{4C3B6609-3633-49B4-A3B3-1D09C7DDE3B4}">
      <dgm:prSet/>
      <dgm:spPr/>
    </dgm:pt>
    <dgm:pt modelId="{3F0491F9-B587-4890-B864-E98A50D1C674}" type="sibTrans" cxnId="{4C3B6609-3633-49B4-A3B3-1D09C7DDE3B4}">
      <dgm:prSet/>
      <dgm:spPr/>
    </dgm:pt>
    <dgm:pt modelId="{4A0B59DB-0116-4000-BFD8-F1C4116ACB6F}" type="pres">
      <dgm:prSet presAssocID="{AEBEEAB6-2764-4E7E-BF72-A70CA11CCB49}" presName="Name0" presStyleCnt="0">
        <dgm:presLayoutVars>
          <dgm:dir/>
          <dgm:resizeHandles val="exact"/>
        </dgm:presLayoutVars>
      </dgm:prSet>
      <dgm:spPr/>
    </dgm:pt>
    <dgm:pt modelId="{29E82745-C478-4E58-8ADA-DE1760BA91AC}" type="pres">
      <dgm:prSet presAssocID="{AEBEEAB6-2764-4E7E-BF72-A70CA11CCB49}" presName="bkgdShp" presStyleLbl="alignAccFollowNode1" presStyleIdx="0" presStyleCnt="1"/>
      <dgm:spPr/>
    </dgm:pt>
    <dgm:pt modelId="{E1743CC9-D038-4015-B524-71FA64EABA0E}" type="pres">
      <dgm:prSet presAssocID="{AEBEEAB6-2764-4E7E-BF72-A70CA11CCB49}" presName="linComp" presStyleCnt="0"/>
      <dgm:spPr/>
    </dgm:pt>
    <dgm:pt modelId="{F35F7A57-4DB1-4A5F-B401-52A9BFA88E9E}" type="pres">
      <dgm:prSet presAssocID="{BD5A9724-F43D-478A-B444-AA28D254BBB0}" presName="compNode" presStyleCnt="0"/>
      <dgm:spPr/>
    </dgm:pt>
    <dgm:pt modelId="{CAC331C8-BE51-406F-9EF5-AC6F316EA313}" type="pres">
      <dgm:prSet presAssocID="{BD5A9724-F43D-478A-B444-AA28D254BBB0}" presName="node" presStyleLbl="node1" presStyleIdx="0" presStyleCnt="4">
        <dgm:presLayoutVars>
          <dgm:bulletEnabled val="1"/>
        </dgm:presLayoutVars>
      </dgm:prSet>
      <dgm:spPr/>
      <dgm:t>
        <a:bodyPr/>
        <a:lstStyle/>
        <a:p>
          <a:endParaRPr lang="ru-RU"/>
        </a:p>
      </dgm:t>
    </dgm:pt>
    <dgm:pt modelId="{50DD8CFA-311F-45CA-9663-422520B90F73}" type="pres">
      <dgm:prSet presAssocID="{BD5A9724-F43D-478A-B444-AA28D254BBB0}" presName="invisiNode" presStyleLbl="node1" presStyleIdx="0" presStyleCnt="4"/>
      <dgm:spPr/>
    </dgm:pt>
    <dgm:pt modelId="{BE50F3B7-6194-4ADD-8DE4-732D0747E10F}" type="pres">
      <dgm:prSet presAssocID="{BD5A9724-F43D-478A-B444-AA28D254BBB0}" presName="imagNode" presStyleLbl="fgImgPlace1" presStyleIdx="0" presStyleCnt="4"/>
      <dgm:spPr>
        <a:blipFill rotWithShape="1">
          <a:blip xmlns:r="http://schemas.openxmlformats.org/officeDocument/2006/relationships" r:embed="rId1"/>
          <a:srcRect/>
          <a:stretch>
            <a:fillRect t="-7000" b="-7000"/>
          </a:stretch>
        </a:blipFill>
      </dgm:spPr>
    </dgm:pt>
    <dgm:pt modelId="{9F986BC4-2957-495D-9041-2D08BAEF0D46}" type="pres">
      <dgm:prSet presAssocID="{C6907726-7722-48B1-8A67-76694CE3BDC7}" presName="sibTrans" presStyleLbl="sibTrans2D1" presStyleIdx="0" presStyleCnt="0"/>
      <dgm:spPr/>
      <dgm:t>
        <a:bodyPr/>
        <a:lstStyle/>
        <a:p>
          <a:endParaRPr lang="ru-RU"/>
        </a:p>
      </dgm:t>
    </dgm:pt>
    <dgm:pt modelId="{64CC30A5-2533-4BB9-A25E-1D68B6632D4F}" type="pres">
      <dgm:prSet presAssocID="{D031B8B8-BA4D-4A73-997C-1D4441AF38C8}" presName="compNode" presStyleCnt="0"/>
      <dgm:spPr/>
    </dgm:pt>
    <dgm:pt modelId="{472575A3-F211-4156-8D2E-2A5BD46570C9}" type="pres">
      <dgm:prSet presAssocID="{D031B8B8-BA4D-4A73-997C-1D4441AF38C8}" presName="node" presStyleLbl="node1" presStyleIdx="1" presStyleCnt="4">
        <dgm:presLayoutVars>
          <dgm:bulletEnabled val="1"/>
        </dgm:presLayoutVars>
      </dgm:prSet>
      <dgm:spPr/>
      <dgm:t>
        <a:bodyPr/>
        <a:lstStyle/>
        <a:p>
          <a:endParaRPr lang="ru-RU"/>
        </a:p>
      </dgm:t>
    </dgm:pt>
    <dgm:pt modelId="{8F085669-2B1D-4A19-8B9C-E6E578C515B2}" type="pres">
      <dgm:prSet presAssocID="{D031B8B8-BA4D-4A73-997C-1D4441AF38C8}" presName="invisiNode" presStyleLbl="node1" presStyleIdx="1" presStyleCnt="4"/>
      <dgm:spPr/>
    </dgm:pt>
    <dgm:pt modelId="{1CE14BF8-834A-4D6E-A52E-D40C5754E10D}" type="pres">
      <dgm:prSet presAssocID="{D031B8B8-BA4D-4A73-997C-1D4441AF38C8}" presName="imagNode" presStyleLbl="fgImgPlace1" presStyleIdx="1" presStyleCnt="4"/>
      <dgm:spPr>
        <a:blipFill rotWithShape="1">
          <a:blip xmlns:r="http://schemas.openxmlformats.org/officeDocument/2006/relationships" r:embed="rId2"/>
          <a:srcRect/>
          <a:stretch>
            <a:fillRect t="-20000" b="-20000"/>
          </a:stretch>
        </a:blipFill>
      </dgm:spPr>
    </dgm:pt>
    <dgm:pt modelId="{E653A1CD-D60E-419A-AB51-FEB50F65E6D9}" type="pres">
      <dgm:prSet presAssocID="{D5F593A7-DB8A-4F09-9990-9C70E2C23BF1}" presName="sibTrans" presStyleLbl="sibTrans2D1" presStyleIdx="0" presStyleCnt="0"/>
      <dgm:spPr/>
      <dgm:t>
        <a:bodyPr/>
        <a:lstStyle/>
        <a:p>
          <a:endParaRPr lang="ru-RU"/>
        </a:p>
      </dgm:t>
    </dgm:pt>
    <dgm:pt modelId="{0F8F6563-6F4C-472B-9614-072233715D45}" type="pres">
      <dgm:prSet presAssocID="{8AD8993A-C628-4B4F-9CF9-E10CB87CFEC4}" presName="compNode" presStyleCnt="0"/>
      <dgm:spPr/>
    </dgm:pt>
    <dgm:pt modelId="{3DA74EAD-807A-4BC0-8FA9-19E213ACCFC5}" type="pres">
      <dgm:prSet presAssocID="{8AD8993A-C628-4B4F-9CF9-E10CB87CFEC4}" presName="node" presStyleLbl="node1" presStyleIdx="2" presStyleCnt="4">
        <dgm:presLayoutVars>
          <dgm:bulletEnabled val="1"/>
        </dgm:presLayoutVars>
      </dgm:prSet>
      <dgm:spPr/>
      <dgm:t>
        <a:bodyPr/>
        <a:lstStyle/>
        <a:p>
          <a:endParaRPr lang="ru-RU"/>
        </a:p>
      </dgm:t>
    </dgm:pt>
    <dgm:pt modelId="{74618225-9D6B-47A8-B980-DF890A1DF4E9}" type="pres">
      <dgm:prSet presAssocID="{8AD8993A-C628-4B4F-9CF9-E10CB87CFEC4}" presName="invisiNode" presStyleLbl="node1" presStyleIdx="2" presStyleCnt="4"/>
      <dgm:spPr/>
    </dgm:pt>
    <dgm:pt modelId="{1796D9A1-3CE5-40E1-A92D-121BD4E4F110}" type="pres">
      <dgm:prSet presAssocID="{8AD8993A-C628-4B4F-9CF9-E10CB87CFEC4}" presName="imagNode" presStyleLbl="fgImgPlace1" presStyleIdx="2" presStyleCnt="4"/>
      <dgm:spPr>
        <a:blipFill rotWithShape="1">
          <a:blip xmlns:r="http://schemas.openxmlformats.org/officeDocument/2006/relationships" r:embed="rId3"/>
          <a:srcRect/>
          <a:stretch>
            <a:fillRect t="-9000" b="-9000"/>
          </a:stretch>
        </a:blipFill>
      </dgm:spPr>
    </dgm:pt>
    <dgm:pt modelId="{36350E49-9F51-453F-A344-9B775CD812F2}" type="pres">
      <dgm:prSet presAssocID="{9E23D3EA-9339-4BBF-AC69-1EAC307BAFCE}" presName="sibTrans" presStyleLbl="sibTrans2D1" presStyleIdx="0" presStyleCnt="0"/>
      <dgm:spPr/>
      <dgm:t>
        <a:bodyPr/>
        <a:lstStyle/>
        <a:p>
          <a:endParaRPr lang="ru-RU"/>
        </a:p>
      </dgm:t>
    </dgm:pt>
    <dgm:pt modelId="{773EAEF9-B4AA-4E71-9D82-2EC5EC3CDBA1}" type="pres">
      <dgm:prSet presAssocID="{9DA8D172-6C50-444A-A279-DD5BA4F95E13}" presName="compNode" presStyleCnt="0"/>
      <dgm:spPr/>
    </dgm:pt>
    <dgm:pt modelId="{3BC69D0C-7C6E-4977-A072-E630BC93E9F7}" type="pres">
      <dgm:prSet presAssocID="{9DA8D172-6C50-444A-A279-DD5BA4F95E13}" presName="node" presStyleLbl="node1" presStyleIdx="3" presStyleCnt="4">
        <dgm:presLayoutVars>
          <dgm:bulletEnabled val="1"/>
        </dgm:presLayoutVars>
      </dgm:prSet>
      <dgm:spPr/>
      <dgm:t>
        <a:bodyPr/>
        <a:lstStyle/>
        <a:p>
          <a:endParaRPr lang="ru-RU"/>
        </a:p>
      </dgm:t>
    </dgm:pt>
    <dgm:pt modelId="{5E0D25E4-F024-4707-AD78-955B0343013A}" type="pres">
      <dgm:prSet presAssocID="{9DA8D172-6C50-444A-A279-DD5BA4F95E13}" presName="invisiNode" presStyleLbl="node1" presStyleIdx="3" presStyleCnt="4"/>
      <dgm:spPr/>
    </dgm:pt>
    <dgm:pt modelId="{360746CC-0974-480C-8DA1-F33436D5D99D}" type="pres">
      <dgm:prSet presAssocID="{9DA8D172-6C50-444A-A279-DD5BA4F95E13}" presName="imagNode" presStyleLbl="fgImgPlace1" presStyleIdx="3" presStyleCnt="4"/>
      <dgm:spPr>
        <a:blipFill rotWithShape="0">
          <a:blip xmlns:r="http://schemas.openxmlformats.org/officeDocument/2006/relationships" r:embed="rId4"/>
          <a:stretch>
            <a:fillRect/>
          </a:stretch>
        </a:blipFill>
      </dgm:spPr>
    </dgm:pt>
  </dgm:ptLst>
  <dgm:cxnLst>
    <dgm:cxn modelId="{E2FD4978-7A70-4D60-B944-E6A7D217A0C0}" srcId="{AEBEEAB6-2764-4E7E-BF72-A70CA11CCB49}" destId="{BD5A9724-F43D-478A-B444-AA28D254BBB0}" srcOrd="0" destOrd="0" parTransId="{AA146F2B-404B-4CAC-9A54-7102C0510692}" sibTransId="{C6907726-7722-48B1-8A67-76694CE3BDC7}"/>
    <dgm:cxn modelId="{7C1F34E0-2AF0-447E-A02A-162214B75631}" type="presOf" srcId="{BD5A9724-F43D-478A-B444-AA28D254BBB0}" destId="{CAC331C8-BE51-406F-9EF5-AC6F316EA313}" srcOrd="0" destOrd="0" presId="urn:microsoft.com/office/officeart/2005/8/layout/pList2#1"/>
    <dgm:cxn modelId="{A5284967-5C52-4E61-8B7F-F42B9CDF546E}" srcId="{AEBEEAB6-2764-4E7E-BF72-A70CA11CCB49}" destId="{D031B8B8-BA4D-4A73-997C-1D4441AF38C8}" srcOrd="1" destOrd="0" parTransId="{3D0D9AA8-D6B8-453B-BF7B-F017A29463BE}" sibTransId="{D5F593A7-DB8A-4F09-9990-9C70E2C23BF1}"/>
    <dgm:cxn modelId="{E8C0C164-8CA4-4B5E-883F-4B13B6CD098B}" type="presOf" srcId="{D031B8B8-BA4D-4A73-997C-1D4441AF38C8}" destId="{472575A3-F211-4156-8D2E-2A5BD46570C9}" srcOrd="0" destOrd="0" presId="urn:microsoft.com/office/officeart/2005/8/layout/pList2#1"/>
    <dgm:cxn modelId="{A0C13A04-018C-4F8E-9303-C37C17455717}" type="presOf" srcId="{9DA8D172-6C50-444A-A279-DD5BA4F95E13}" destId="{3BC69D0C-7C6E-4977-A072-E630BC93E9F7}" srcOrd="0" destOrd="0" presId="urn:microsoft.com/office/officeart/2005/8/layout/pList2#1"/>
    <dgm:cxn modelId="{E2698FB4-1B29-4995-A075-88671F0FA276}" type="presOf" srcId="{9E23D3EA-9339-4BBF-AC69-1EAC307BAFCE}" destId="{36350E49-9F51-453F-A344-9B775CD812F2}" srcOrd="0" destOrd="0" presId="urn:microsoft.com/office/officeart/2005/8/layout/pList2#1"/>
    <dgm:cxn modelId="{3D798183-4893-4E27-A665-255969A23703}" type="presOf" srcId="{C6907726-7722-48B1-8A67-76694CE3BDC7}" destId="{9F986BC4-2957-495D-9041-2D08BAEF0D46}" srcOrd="0" destOrd="0" presId="urn:microsoft.com/office/officeart/2005/8/layout/pList2#1"/>
    <dgm:cxn modelId="{4C3B6609-3633-49B4-A3B3-1D09C7DDE3B4}" srcId="{AEBEEAB6-2764-4E7E-BF72-A70CA11CCB49}" destId="{9DA8D172-6C50-444A-A279-DD5BA4F95E13}" srcOrd="3" destOrd="0" parTransId="{DD5597D2-1750-42A3-833B-3F36D6DD9158}" sibTransId="{3F0491F9-B587-4890-B864-E98A50D1C674}"/>
    <dgm:cxn modelId="{79A53E24-37E5-42AF-866B-1563A20ED17C}" type="presOf" srcId="{AEBEEAB6-2764-4E7E-BF72-A70CA11CCB49}" destId="{4A0B59DB-0116-4000-BFD8-F1C4116ACB6F}" srcOrd="0" destOrd="0" presId="urn:microsoft.com/office/officeart/2005/8/layout/pList2#1"/>
    <dgm:cxn modelId="{16C0A2B3-A4A3-47B5-8A99-D1238C2D3744}" type="presOf" srcId="{8AD8993A-C628-4B4F-9CF9-E10CB87CFEC4}" destId="{3DA74EAD-807A-4BC0-8FA9-19E213ACCFC5}" srcOrd="0" destOrd="0" presId="urn:microsoft.com/office/officeart/2005/8/layout/pList2#1"/>
    <dgm:cxn modelId="{ED3FCE13-E66B-466B-825B-39C8AC14729B}" srcId="{AEBEEAB6-2764-4E7E-BF72-A70CA11CCB49}" destId="{8AD8993A-C628-4B4F-9CF9-E10CB87CFEC4}" srcOrd="2" destOrd="0" parTransId="{1D47B509-0101-4B13-9D1B-5EBA43A4F27D}" sibTransId="{9E23D3EA-9339-4BBF-AC69-1EAC307BAFCE}"/>
    <dgm:cxn modelId="{129C3B7B-B296-4F50-9D9C-64A71F53888F}" type="presOf" srcId="{D5F593A7-DB8A-4F09-9990-9C70E2C23BF1}" destId="{E653A1CD-D60E-419A-AB51-FEB50F65E6D9}" srcOrd="0" destOrd="0" presId="urn:microsoft.com/office/officeart/2005/8/layout/pList2#1"/>
    <dgm:cxn modelId="{21764A20-2C19-4F65-9909-AC20DE168EB5}" type="presParOf" srcId="{4A0B59DB-0116-4000-BFD8-F1C4116ACB6F}" destId="{29E82745-C478-4E58-8ADA-DE1760BA91AC}" srcOrd="0" destOrd="0" presId="urn:microsoft.com/office/officeart/2005/8/layout/pList2#1"/>
    <dgm:cxn modelId="{2BFAC668-B736-4E1B-A2B3-9CE6A5FAF320}" type="presParOf" srcId="{4A0B59DB-0116-4000-BFD8-F1C4116ACB6F}" destId="{E1743CC9-D038-4015-B524-71FA64EABA0E}" srcOrd="1" destOrd="0" presId="urn:microsoft.com/office/officeart/2005/8/layout/pList2#1"/>
    <dgm:cxn modelId="{48D2E385-3E2E-4EFE-ACFB-A912964E140A}" type="presParOf" srcId="{E1743CC9-D038-4015-B524-71FA64EABA0E}" destId="{F35F7A57-4DB1-4A5F-B401-52A9BFA88E9E}" srcOrd="0" destOrd="0" presId="urn:microsoft.com/office/officeart/2005/8/layout/pList2#1"/>
    <dgm:cxn modelId="{D2C46E6A-9D42-449F-8D8B-C0F5DD9071AD}" type="presParOf" srcId="{F35F7A57-4DB1-4A5F-B401-52A9BFA88E9E}" destId="{CAC331C8-BE51-406F-9EF5-AC6F316EA313}" srcOrd="0" destOrd="0" presId="urn:microsoft.com/office/officeart/2005/8/layout/pList2#1"/>
    <dgm:cxn modelId="{F4D90BE2-49D9-4949-85AC-DF103BE79B57}" type="presParOf" srcId="{F35F7A57-4DB1-4A5F-B401-52A9BFA88E9E}" destId="{50DD8CFA-311F-45CA-9663-422520B90F73}" srcOrd="1" destOrd="0" presId="urn:microsoft.com/office/officeart/2005/8/layout/pList2#1"/>
    <dgm:cxn modelId="{AA3E5879-AB77-49DA-A5CF-98D4B13BC43F}" type="presParOf" srcId="{F35F7A57-4DB1-4A5F-B401-52A9BFA88E9E}" destId="{BE50F3B7-6194-4ADD-8DE4-732D0747E10F}" srcOrd="2" destOrd="0" presId="urn:microsoft.com/office/officeart/2005/8/layout/pList2#1"/>
    <dgm:cxn modelId="{F20FD685-E146-4DDF-A63E-AF473998341F}" type="presParOf" srcId="{E1743CC9-D038-4015-B524-71FA64EABA0E}" destId="{9F986BC4-2957-495D-9041-2D08BAEF0D46}" srcOrd="1" destOrd="0" presId="urn:microsoft.com/office/officeart/2005/8/layout/pList2#1"/>
    <dgm:cxn modelId="{C38EC971-BC8F-4527-81C8-775E083ABA06}" type="presParOf" srcId="{E1743CC9-D038-4015-B524-71FA64EABA0E}" destId="{64CC30A5-2533-4BB9-A25E-1D68B6632D4F}" srcOrd="2" destOrd="0" presId="urn:microsoft.com/office/officeart/2005/8/layout/pList2#1"/>
    <dgm:cxn modelId="{2F3A3045-87FD-4BF0-9757-C82B5006FFD8}" type="presParOf" srcId="{64CC30A5-2533-4BB9-A25E-1D68B6632D4F}" destId="{472575A3-F211-4156-8D2E-2A5BD46570C9}" srcOrd="0" destOrd="0" presId="urn:microsoft.com/office/officeart/2005/8/layout/pList2#1"/>
    <dgm:cxn modelId="{27FDBFEF-30D0-43FC-BEFA-7B71D31ACFD1}" type="presParOf" srcId="{64CC30A5-2533-4BB9-A25E-1D68B6632D4F}" destId="{8F085669-2B1D-4A19-8B9C-E6E578C515B2}" srcOrd="1" destOrd="0" presId="urn:microsoft.com/office/officeart/2005/8/layout/pList2#1"/>
    <dgm:cxn modelId="{B2E505F5-BA4B-4E86-A0F0-A41F9A76C5C3}" type="presParOf" srcId="{64CC30A5-2533-4BB9-A25E-1D68B6632D4F}" destId="{1CE14BF8-834A-4D6E-A52E-D40C5754E10D}" srcOrd="2" destOrd="0" presId="urn:microsoft.com/office/officeart/2005/8/layout/pList2#1"/>
    <dgm:cxn modelId="{2B882560-84B4-4A04-8871-6536157460B2}" type="presParOf" srcId="{E1743CC9-D038-4015-B524-71FA64EABA0E}" destId="{E653A1CD-D60E-419A-AB51-FEB50F65E6D9}" srcOrd="3" destOrd="0" presId="urn:microsoft.com/office/officeart/2005/8/layout/pList2#1"/>
    <dgm:cxn modelId="{40F491B5-37EF-4938-AD24-E7BB0A37D376}" type="presParOf" srcId="{E1743CC9-D038-4015-B524-71FA64EABA0E}" destId="{0F8F6563-6F4C-472B-9614-072233715D45}" srcOrd="4" destOrd="0" presId="urn:microsoft.com/office/officeart/2005/8/layout/pList2#1"/>
    <dgm:cxn modelId="{3E60AD17-FC0F-4D60-9609-FF72A380AA63}" type="presParOf" srcId="{0F8F6563-6F4C-472B-9614-072233715D45}" destId="{3DA74EAD-807A-4BC0-8FA9-19E213ACCFC5}" srcOrd="0" destOrd="0" presId="urn:microsoft.com/office/officeart/2005/8/layout/pList2#1"/>
    <dgm:cxn modelId="{BD30C553-BBD6-49DB-A0E0-C655844B07AA}" type="presParOf" srcId="{0F8F6563-6F4C-472B-9614-072233715D45}" destId="{74618225-9D6B-47A8-B980-DF890A1DF4E9}" srcOrd="1" destOrd="0" presId="urn:microsoft.com/office/officeart/2005/8/layout/pList2#1"/>
    <dgm:cxn modelId="{232BE3AA-7BD1-432A-8E29-00EAAFDED0C7}" type="presParOf" srcId="{0F8F6563-6F4C-472B-9614-072233715D45}" destId="{1796D9A1-3CE5-40E1-A92D-121BD4E4F110}" srcOrd="2" destOrd="0" presId="urn:microsoft.com/office/officeart/2005/8/layout/pList2#1"/>
    <dgm:cxn modelId="{D7C49694-4637-4820-B6FE-BA5E57369DBA}" type="presParOf" srcId="{E1743CC9-D038-4015-B524-71FA64EABA0E}" destId="{36350E49-9F51-453F-A344-9B775CD812F2}" srcOrd="5" destOrd="0" presId="urn:microsoft.com/office/officeart/2005/8/layout/pList2#1"/>
    <dgm:cxn modelId="{22FECC00-8F39-4E5D-9ACA-A3275B148EA9}" type="presParOf" srcId="{E1743CC9-D038-4015-B524-71FA64EABA0E}" destId="{773EAEF9-B4AA-4E71-9D82-2EC5EC3CDBA1}" srcOrd="6" destOrd="0" presId="urn:microsoft.com/office/officeart/2005/8/layout/pList2#1"/>
    <dgm:cxn modelId="{08E16330-D4C7-41D1-840E-66B283056F2B}" type="presParOf" srcId="{773EAEF9-B4AA-4E71-9D82-2EC5EC3CDBA1}" destId="{3BC69D0C-7C6E-4977-A072-E630BC93E9F7}" srcOrd="0" destOrd="0" presId="urn:microsoft.com/office/officeart/2005/8/layout/pList2#1"/>
    <dgm:cxn modelId="{A8F5937B-7CC1-4194-8673-EEC887198A60}" type="presParOf" srcId="{773EAEF9-B4AA-4E71-9D82-2EC5EC3CDBA1}" destId="{5E0D25E4-F024-4707-AD78-955B0343013A}" srcOrd="1" destOrd="0" presId="urn:microsoft.com/office/officeart/2005/8/layout/pList2#1"/>
    <dgm:cxn modelId="{93DA82E4-D8CA-41F5-8554-460521C57D4D}" type="presParOf" srcId="{773EAEF9-B4AA-4E71-9D82-2EC5EC3CDBA1}" destId="{360746CC-0974-480C-8DA1-F33436D5D99D}" srcOrd="2" destOrd="0" presId="urn:microsoft.com/office/officeart/2005/8/layout/pList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D85E26-9248-4966-843B-99E3CC730B94}">
      <dsp:nvSpPr>
        <dsp:cNvPr id="0" name=""/>
        <dsp:cNvSpPr/>
      </dsp:nvSpPr>
      <dsp:spPr>
        <a:xfrm>
          <a:off x="0" y="0"/>
          <a:ext cx="1179189" cy="2471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Получатели </a:t>
          </a:r>
          <a:r>
            <a:rPr lang="ru-RU" sz="1000" kern="1200" dirty="0">
              <a:solidFill>
                <a:schemeClr val="bg1"/>
              </a:solidFill>
              <a:latin typeface="Times New Roman" panose="02020603050405020304" pitchFamily="18" charset="0"/>
              <a:cs typeface="Times New Roman" panose="02020603050405020304" pitchFamily="18" charset="0"/>
            </a:rPr>
            <a:t>бюджетных средств</a:t>
          </a:r>
        </a:p>
      </dsp:txBody>
      <dsp:txXfrm>
        <a:off x="0" y="988638"/>
        <a:ext cx="1179189" cy="988638"/>
      </dsp:txXfrm>
    </dsp:sp>
    <dsp:sp modelId="{9F986048-DB74-433D-BF8E-5A111922F5B0}">
      <dsp:nvSpPr>
        <dsp:cNvPr id="0" name=""/>
        <dsp:cNvSpPr/>
      </dsp:nvSpPr>
      <dsp:spPr>
        <a:xfrm>
          <a:off x="178074" y="148295"/>
          <a:ext cx="823041" cy="823041"/>
        </a:xfrm>
        <a:prstGeom prst="rect">
          <a:avLst/>
        </a:prstGeom>
        <a:blipFill rotWithShape="1">
          <a:blip xmlns:r="http://schemas.openxmlformats.org/officeDocument/2006/relationships" r:embed="rId1"/>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CEDBA-99E3-4AB0-91FD-CCEFE4A68EE4}">
      <dsp:nvSpPr>
        <dsp:cNvPr id="0" name=""/>
        <dsp:cNvSpPr/>
      </dsp:nvSpPr>
      <dsp:spPr>
        <a:xfrm>
          <a:off x="1214565" y="0"/>
          <a:ext cx="1179189" cy="2471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Органы </a:t>
          </a:r>
          <a:r>
            <a:rPr lang="ru-RU" sz="1000" kern="1200" dirty="0">
              <a:solidFill>
                <a:schemeClr val="bg1"/>
              </a:solidFill>
              <a:latin typeface="Times New Roman" panose="02020603050405020304" pitchFamily="18" charset="0"/>
              <a:cs typeface="Times New Roman" panose="02020603050405020304" pitchFamily="18" charset="0"/>
            </a:rPr>
            <a:t>муниципального финансового контроля</a:t>
          </a:r>
        </a:p>
      </dsp:txBody>
      <dsp:txXfrm>
        <a:off x="1214565" y="988638"/>
        <a:ext cx="1179189" cy="988638"/>
      </dsp:txXfrm>
    </dsp:sp>
    <dsp:sp modelId="{C749AAD6-4DC8-4F2D-B056-9977967B4440}">
      <dsp:nvSpPr>
        <dsp:cNvPr id="0" name=""/>
        <dsp:cNvSpPr/>
      </dsp:nvSpPr>
      <dsp:spPr>
        <a:xfrm>
          <a:off x="1392639" y="148295"/>
          <a:ext cx="823041" cy="823041"/>
        </a:xfrm>
        <a:prstGeom prst="rect">
          <a:avLst/>
        </a:prstGeom>
        <a:blipFill rotWithShape="1">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C6B297-A449-441F-BEA2-6892F5FE8CF9}">
      <dsp:nvSpPr>
        <dsp:cNvPr id="0" name=""/>
        <dsp:cNvSpPr/>
      </dsp:nvSpPr>
      <dsp:spPr>
        <a:xfrm>
          <a:off x="2429130" y="0"/>
          <a:ext cx="1179189" cy="2471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Главные </a:t>
          </a:r>
          <a:r>
            <a:rPr lang="ru-RU" sz="1000" kern="1200" dirty="0">
              <a:solidFill>
                <a:schemeClr val="bg1"/>
              </a:solidFill>
              <a:latin typeface="Times New Roman" panose="02020603050405020304" pitchFamily="18" charset="0"/>
              <a:cs typeface="Times New Roman" panose="02020603050405020304" pitchFamily="18" charset="0"/>
            </a:rPr>
            <a:t>администраторы (</a:t>
          </a:r>
          <a:r>
            <a:rPr lang="ru-RU" sz="1000" kern="1200" dirty="0" err="1">
              <a:solidFill>
                <a:schemeClr val="bg1"/>
              </a:solidFill>
              <a:latin typeface="Times New Roman" panose="02020603050405020304" pitchFamily="18" charset="0"/>
              <a:cs typeface="Times New Roman" panose="02020603050405020304" pitchFamily="18" charset="0"/>
            </a:rPr>
            <a:t>администраторы</a:t>
          </a:r>
          <a:r>
            <a:rPr lang="ru-RU" sz="1000" kern="1200" dirty="0">
              <a:solidFill>
                <a:schemeClr val="bg1"/>
              </a:solidFill>
              <a:latin typeface="Times New Roman" panose="02020603050405020304" pitchFamily="18" charset="0"/>
              <a:cs typeface="Times New Roman" panose="02020603050405020304" pitchFamily="18" charset="0"/>
            </a:rPr>
            <a:t>) источников финансирования дефицита бюджета</a:t>
          </a:r>
        </a:p>
      </dsp:txBody>
      <dsp:txXfrm>
        <a:off x="2429130" y="988637"/>
        <a:ext cx="1179189" cy="988638"/>
      </dsp:txXfrm>
    </dsp:sp>
    <dsp:sp modelId="{A7779BE5-56B4-4D51-810B-076A4858C00D}">
      <dsp:nvSpPr>
        <dsp:cNvPr id="0" name=""/>
        <dsp:cNvSpPr/>
      </dsp:nvSpPr>
      <dsp:spPr>
        <a:xfrm>
          <a:off x="2607204" y="148295"/>
          <a:ext cx="823041" cy="823041"/>
        </a:xfrm>
        <a:prstGeom prst="rect">
          <a:avLst/>
        </a:prstGeom>
        <a:blipFill rotWithShape="1">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40AC8-B009-4D67-9315-A2EEAFB4A127}">
      <dsp:nvSpPr>
        <dsp:cNvPr id="0" name=""/>
        <dsp:cNvSpPr/>
      </dsp:nvSpPr>
      <dsp:spPr>
        <a:xfrm>
          <a:off x="3643695" y="0"/>
          <a:ext cx="1179189" cy="2471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Главные </a:t>
          </a:r>
          <a:r>
            <a:rPr lang="ru-RU" sz="1000" kern="1200" dirty="0">
              <a:solidFill>
                <a:schemeClr val="bg1"/>
              </a:solidFill>
              <a:latin typeface="Times New Roman" panose="02020603050405020304" pitchFamily="18" charset="0"/>
              <a:cs typeface="Times New Roman" panose="02020603050405020304" pitchFamily="18" charset="0"/>
            </a:rPr>
            <a:t>распорядители (</a:t>
          </a:r>
          <a:r>
            <a:rPr lang="ru-RU" sz="1000" kern="1200" dirty="0" err="1">
              <a:solidFill>
                <a:schemeClr val="bg1"/>
              </a:solidFill>
              <a:latin typeface="Times New Roman" panose="02020603050405020304" pitchFamily="18" charset="0"/>
              <a:cs typeface="Times New Roman" panose="02020603050405020304" pitchFamily="18" charset="0"/>
            </a:rPr>
            <a:t>распорядители</a:t>
          </a:r>
          <a:r>
            <a:rPr lang="ru-RU" sz="1000" kern="1200" dirty="0">
              <a:solidFill>
                <a:schemeClr val="bg1"/>
              </a:solidFill>
              <a:latin typeface="Times New Roman" panose="02020603050405020304" pitchFamily="18" charset="0"/>
              <a:cs typeface="Times New Roman" panose="02020603050405020304" pitchFamily="18" charset="0"/>
            </a:rPr>
            <a:t>) бюджетных средств</a:t>
          </a:r>
        </a:p>
      </dsp:txBody>
      <dsp:txXfrm>
        <a:off x="3643695" y="988637"/>
        <a:ext cx="1179189" cy="988638"/>
      </dsp:txXfrm>
    </dsp:sp>
    <dsp:sp modelId="{55797FB4-93E4-4D17-AA2F-43EFFF2D6E0F}">
      <dsp:nvSpPr>
        <dsp:cNvPr id="0" name=""/>
        <dsp:cNvSpPr/>
      </dsp:nvSpPr>
      <dsp:spPr>
        <a:xfrm>
          <a:off x="3821769" y="148295"/>
          <a:ext cx="823041" cy="823041"/>
        </a:xfrm>
        <a:prstGeom prst="rect">
          <a:avLst/>
        </a:prstGeom>
        <a:blipFill rotWithShape="1">
          <a:blip xmlns:r="http://schemas.openxmlformats.org/officeDocument/2006/relationships" r:embed="rId4"/>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4CFD03-1F77-4E9E-8526-003B60A6B39F}">
      <dsp:nvSpPr>
        <dsp:cNvPr id="0" name=""/>
        <dsp:cNvSpPr/>
      </dsp:nvSpPr>
      <dsp:spPr>
        <a:xfrm>
          <a:off x="4858260" y="0"/>
          <a:ext cx="1179189" cy="2471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Главные </a:t>
          </a:r>
          <a:r>
            <a:rPr lang="ru-RU" sz="1000" kern="1200" dirty="0">
              <a:solidFill>
                <a:schemeClr val="bg1"/>
              </a:solidFill>
              <a:latin typeface="Times New Roman" panose="02020603050405020304" pitchFamily="18" charset="0"/>
              <a:cs typeface="Times New Roman" panose="02020603050405020304" pitchFamily="18" charset="0"/>
            </a:rPr>
            <a:t>администраторы (</a:t>
          </a:r>
          <a:r>
            <a:rPr lang="ru-RU" sz="1000" kern="1200" dirty="0" err="1">
              <a:solidFill>
                <a:schemeClr val="bg1"/>
              </a:solidFill>
              <a:latin typeface="Times New Roman" panose="02020603050405020304" pitchFamily="18" charset="0"/>
              <a:cs typeface="Times New Roman" panose="02020603050405020304" pitchFamily="18" charset="0"/>
            </a:rPr>
            <a:t>администраторы</a:t>
          </a:r>
          <a:r>
            <a:rPr lang="ru-RU" sz="1000" kern="1200" dirty="0">
              <a:solidFill>
                <a:schemeClr val="bg1"/>
              </a:solidFill>
              <a:latin typeface="Times New Roman" panose="02020603050405020304" pitchFamily="18" charset="0"/>
              <a:cs typeface="Times New Roman" panose="02020603050405020304" pitchFamily="18" charset="0"/>
            </a:rPr>
            <a:t>) доходов бюджета</a:t>
          </a:r>
        </a:p>
      </dsp:txBody>
      <dsp:txXfrm>
        <a:off x="4858260" y="988637"/>
        <a:ext cx="1179189" cy="988638"/>
      </dsp:txXfrm>
    </dsp:sp>
    <dsp:sp modelId="{FFBCE5B7-C24E-47B8-B92B-7A3956F1173D}">
      <dsp:nvSpPr>
        <dsp:cNvPr id="0" name=""/>
        <dsp:cNvSpPr/>
      </dsp:nvSpPr>
      <dsp:spPr>
        <a:xfrm>
          <a:off x="5036334" y="148295"/>
          <a:ext cx="823041" cy="823041"/>
        </a:xfrm>
        <a:prstGeom prst="rect">
          <a:avLst/>
        </a:prstGeom>
        <a:blipFill rotWithShape="1">
          <a:blip xmlns:r="http://schemas.openxmlformats.org/officeDocument/2006/relationships" r:embed="rId5"/>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51A555-4392-4B2D-9CB9-9175069DB9EC}">
      <dsp:nvSpPr>
        <dsp:cNvPr id="0" name=""/>
        <dsp:cNvSpPr/>
      </dsp:nvSpPr>
      <dsp:spPr>
        <a:xfrm>
          <a:off x="241498" y="1977275"/>
          <a:ext cx="5554453" cy="37073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82745-C478-4E58-8ADA-DE1760BA91AC}">
      <dsp:nvSpPr>
        <dsp:cNvPr id="0" name=""/>
        <dsp:cNvSpPr/>
      </dsp:nvSpPr>
      <dsp:spPr>
        <a:xfrm>
          <a:off x="0" y="0"/>
          <a:ext cx="4996289" cy="720986"/>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7150" dist="38100" dir="5400000" algn="ctr" rotWithShape="0">
            <a:schemeClr val="accent1">
              <a:alpha val="90000"/>
              <a:tint val="4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E50F3B7-6194-4ADD-8DE4-732D0747E10F}">
      <dsp:nvSpPr>
        <dsp:cNvPr id="0" name=""/>
        <dsp:cNvSpPr/>
      </dsp:nvSpPr>
      <dsp:spPr>
        <a:xfrm>
          <a:off x="151264" y="96131"/>
          <a:ext cx="1091572" cy="528723"/>
        </a:xfrm>
        <a:prstGeom prst="roundRect">
          <a:avLst>
            <a:gd name="adj" fmla="val 10000"/>
          </a:avLst>
        </a:prstGeom>
        <a:blipFill rotWithShape="1">
          <a:blip xmlns:r="http://schemas.openxmlformats.org/officeDocument/2006/relationships" r:embed="rId1"/>
          <a:srcRect/>
          <a:stretch>
            <a:fillRect t="-7000" b="-7000"/>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AC331C8-BE51-406F-9EF5-AC6F316EA313}">
      <dsp:nvSpPr>
        <dsp:cNvPr id="0" name=""/>
        <dsp:cNvSpPr/>
      </dsp:nvSpPr>
      <dsp:spPr>
        <a:xfrm rot="10800000">
          <a:off x="151264" y="720986"/>
          <a:ext cx="1091572" cy="881206"/>
        </a:xfrm>
        <a:prstGeom prst="round2SameRect">
          <a:avLst>
            <a:gd name="adj1" fmla="val 10500"/>
            <a:gd name="adj2" fmla="val 0"/>
          </a:avLst>
        </a:prstGeom>
        <a:solidFill>
          <a:schemeClr val="accent2">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Общегосударственные вопросы</a:t>
          </a:r>
        </a:p>
      </dsp:txBody>
      <dsp:txXfrm rot="10800000">
        <a:off x="151264" y="720986"/>
        <a:ext cx="1091572" cy="881206"/>
      </dsp:txXfrm>
    </dsp:sp>
    <dsp:sp modelId="{1CE14BF8-834A-4D6E-A52E-D40C5754E10D}">
      <dsp:nvSpPr>
        <dsp:cNvPr id="0" name=""/>
        <dsp:cNvSpPr/>
      </dsp:nvSpPr>
      <dsp:spPr>
        <a:xfrm>
          <a:off x="1351994" y="96131"/>
          <a:ext cx="1091572" cy="528723"/>
        </a:xfrm>
        <a:prstGeom prst="roundRect">
          <a:avLst>
            <a:gd name="adj" fmla="val 10000"/>
          </a:avLst>
        </a:prstGeom>
        <a:blipFill rotWithShape="1">
          <a:blip xmlns:r="http://schemas.openxmlformats.org/officeDocument/2006/relationships" r:embed="rId2"/>
          <a:srcRect/>
          <a:stretch>
            <a:fillRect t="-20000" b="-20000"/>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72575A3-F211-4156-8D2E-2A5BD46570C9}">
      <dsp:nvSpPr>
        <dsp:cNvPr id="0" name=""/>
        <dsp:cNvSpPr/>
      </dsp:nvSpPr>
      <dsp:spPr>
        <a:xfrm rot="10800000">
          <a:off x="1351994" y="720986"/>
          <a:ext cx="1091572" cy="881206"/>
        </a:xfrm>
        <a:prstGeom prst="round2SameRect">
          <a:avLst>
            <a:gd name="adj1" fmla="val 10500"/>
            <a:gd name="adj2" fmla="val 0"/>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Национальная оборона</a:t>
          </a:r>
        </a:p>
      </dsp:txBody>
      <dsp:txXfrm rot="10800000">
        <a:off x="1351994" y="720986"/>
        <a:ext cx="1091572" cy="881206"/>
      </dsp:txXfrm>
    </dsp:sp>
    <dsp:sp modelId="{1796D9A1-3CE5-40E1-A92D-121BD4E4F110}">
      <dsp:nvSpPr>
        <dsp:cNvPr id="0" name=""/>
        <dsp:cNvSpPr/>
      </dsp:nvSpPr>
      <dsp:spPr>
        <a:xfrm>
          <a:off x="2552723" y="96131"/>
          <a:ext cx="1091572" cy="528723"/>
        </a:xfrm>
        <a:prstGeom prst="roundRect">
          <a:avLst>
            <a:gd name="adj" fmla="val 10000"/>
          </a:avLst>
        </a:prstGeom>
        <a:blipFill rotWithShape="1">
          <a:blip xmlns:r="http://schemas.openxmlformats.org/officeDocument/2006/relationships" r:embed="rId3"/>
          <a:srcRect/>
          <a:stretch>
            <a:fillRect t="-9000" b="-9000"/>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DA74EAD-807A-4BC0-8FA9-19E213ACCFC5}">
      <dsp:nvSpPr>
        <dsp:cNvPr id="0" name=""/>
        <dsp:cNvSpPr/>
      </dsp:nvSpPr>
      <dsp:spPr>
        <a:xfrm rot="10800000">
          <a:off x="2552723" y="720986"/>
          <a:ext cx="1091572" cy="881206"/>
        </a:xfrm>
        <a:prstGeom prst="round2SameRect">
          <a:avLst>
            <a:gd name="adj1" fmla="val 10500"/>
            <a:gd name="adj2" fmla="val 0"/>
          </a:avLst>
        </a:prstGeom>
        <a:solidFill>
          <a:schemeClr val="accent4">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p>
      </dsp:txBody>
      <dsp:txXfrm rot="10800000">
        <a:off x="2552723" y="720986"/>
        <a:ext cx="1091572" cy="881206"/>
      </dsp:txXfrm>
    </dsp:sp>
    <dsp:sp modelId="{360746CC-0974-480C-8DA1-F33436D5D99D}">
      <dsp:nvSpPr>
        <dsp:cNvPr id="0" name=""/>
        <dsp:cNvSpPr/>
      </dsp:nvSpPr>
      <dsp:spPr>
        <a:xfrm>
          <a:off x="3753453" y="96131"/>
          <a:ext cx="1091572" cy="528723"/>
        </a:xfrm>
        <a:prstGeom prst="roundRect">
          <a:avLst>
            <a:gd name="adj" fmla="val 10000"/>
          </a:avLst>
        </a:prstGeom>
        <a:blipFill rotWithShape="0">
          <a:blip xmlns:r="http://schemas.openxmlformats.org/officeDocument/2006/relationships" r:embed="rId4"/>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BC69D0C-7C6E-4977-A072-E630BC93E9F7}">
      <dsp:nvSpPr>
        <dsp:cNvPr id="0" name=""/>
        <dsp:cNvSpPr/>
      </dsp:nvSpPr>
      <dsp:spPr>
        <a:xfrm rot="10800000">
          <a:off x="3753453" y="720986"/>
          <a:ext cx="1091572" cy="881206"/>
        </a:xfrm>
        <a:prstGeom prst="round2SameRect">
          <a:avLst>
            <a:gd name="adj1" fmla="val 10500"/>
            <a:gd name="adj2" fmla="val 0"/>
          </a:avLst>
        </a:prstGeom>
        <a:solidFill>
          <a:srgbClr val="FD5555"/>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ru-RU" sz="10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Межбюджетные трансферты</a:t>
          </a:r>
          <a:endPar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rot="10800000">
        <a:off x="3753453" y="720986"/>
        <a:ext cx="1091572" cy="881206"/>
      </dsp:txXfrm>
    </dsp:sp>
  </dsp:spTree>
</dsp:drawing>
</file>

<file path=ppt/diagrams/layout1.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0.36813</cdr:x>
      <cdr:y>0.42053</cdr:y>
    </cdr:from>
    <cdr:to>
      <cdr:x>0.70671</cdr:x>
      <cdr:y>0.70527</cdr:y>
    </cdr:to>
    <cdr:sp macro="" textlink="">
      <cdr:nvSpPr>
        <cdr:cNvPr id="2" name="TextBox 1"/>
        <cdr:cNvSpPr txBox="1"/>
      </cdr:nvSpPr>
      <cdr:spPr>
        <a:xfrm xmlns:a="http://schemas.openxmlformats.org/drawingml/2006/main">
          <a:off x="1489069" y="889303"/>
          <a:ext cx="1369540" cy="602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100" b="1" dirty="0" smtClean="0">
              <a:latin typeface="Times New Roman" panose="02020603050405020304" pitchFamily="18" charset="0"/>
              <a:cs typeface="Times New Roman" panose="02020603050405020304" pitchFamily="18" charset="0"/>
            </a:rPr>
            <a:t>Структура доходов 2023</a:t>
          </a:r>
          <a:endParaRPr lang="ru-RU" sz="11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0.36378</cdr:x>
      <cdr:y>0.33425</cdr:y>
    </cdr:from>
    <cdr:to>
      <cdr:x>0.66484</cdr:x>
      <cdr:y>0.67339</cdr:y>
    </cdr:to>
    <cdr:sp macro="" textlink="">
      <cdr:nvSpPr>
        <cdr:cNvPr id="2" name="TextBox 1"/>
        <cdr:cNvSpPr txBox="1"/>
      </cdr:nvSpPr>
      <cdr:spPr>
        <a:xfrm xmlns:a="http://schemas.openxmlformats.org/drawingml/2006/main">
          <a:off x="1248267" y="608122"/>
          <a:ext cx="1033036" cy="6170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ru-RU" sz="900" b="1" dirty="0" smtClean="0">
            <a:latin typeface="Times New Roman" panose="02020603050405020304" pitchFamily="18" charset="0"/>
            <a:cs typeface="Times New Roman" panose="02020603050405020304" pitchFamily="18" charset="0"/>
          </a:endParaRPr>
        </a:p>
        <a:p xmlns:a="http://schemas.openxmlformats.org/drawingml/2006/main">
          <a:pPr algn="ctr"/>
          <a:r>
            <a:rPr lang="ru-RU" sz="1400" b="1" dirty="0" smtClean="0">
              <a:latin typeface="Times New Roman" panose="02020603050405020304" pitchFamily="18" charset="0"/>
              <a:cs typeface="Times New Roman" panose="02020603050405020304" pitchFamily="18" charset="0"/>
            </a:rPr>
            <a:t>2024</a:t>
          </a:r>
          <a:endParaRPr lang="ru-RU" sz="1400" b="1" dirty="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0.35897</cdr:x>
      <cdr:y>0.34812</cdr:y>
    </cdr:from>
    <cdr:to>
      <cdr:x>0.66117</cdr:x>
      <cdr:y>0.65267</cdr:y>
    </cdr:to>
    <cdr:sp macro="" textlink="">
      <cdr:nvSpPr>
        <cdr:cNvPr id="2" name="TextBox 1"/>
        <cdr:cNvSpPr txBox="1"/>
      </cdr:nvSpPr>
      <cdr:spPr>
        <a:xfrm xmlns:a="http://schemas.openxmlformats.org/drawingml/2006/main">
          <a:off x="923828" y="633359"/>
          <a:ext cx="777717" cy="5540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ru-RU" sz="900" b="1" dirty="0" smtClean="0">
            <a:latin typeface="Times New Roman" panose="02020603050405020304" pitchFamily="18" charset="0"/>
            <a:cs typeface="Times New Roman" panose="02020603050405020304" pitchFamily="18" charset="0"/>
          </a:endParaRPr>
        </a:p>
        <a:p xmlns:a="http://schemas.openxmlformats.org/drawingml/2006/main">
          <a:pPr algn="ctr"/>
          <a:r>
            <a:rPr lang="ru-RU" sz="1400" b="1" dirty="0" smtClean="0">
              <a:latin typeface="Times New Roman" panose="02020603050405020304" pitchFamily="18" charset="0"/>
              <a:cs typeface="Times New Roman" panose="02020603050405020304" pitchFamily="18" charset="0"/>
            </a:rPr>
            <a:t>2025</a:t>
          </a:r>
          <a:endParaRPr lang="ru-RU" sz="14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7F37483F-7CCD-4722-B6A3-FEE3553024D7}" type="datetimeFigureOut">
              <a:rPr lang="ru-RU" smtClean="0"/>
              <a:pPr/>
              <a:t>09.02.2023</a:t>
            </a:fld>
            <a:endParaRPr lang="ru-RU"/>
          </a:p>
        </p:txBody>
      </p:sp>
      <p:sp>
        <p:nvSpPr>
          <p:cNvPr id="4" name="Образ слайда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8975" y="4759325"/>
            <a:ext cx="5510213" cy="451008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307F761B-7F1D-4B09-96E1-F742E6ECE8D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C90FB94E-B61D-4B26-A4F9-E8DA6E9F3191}" type="slidenum">
              <a:rPr lang="en-US" altLang="ru-RU" smtClean="0"/>
              <a:pPr>
                <a:spcBef>
                  <a:spcPct val="0"/>
                </a:spcBef>
              </a:pPr>
              <a:t>21</a:t>
            </a:fld>
            <a:endParaRPr lang="en-US" altLang="ru-RU"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227490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74D80CEA-0871-47F2-B411-B2BFF5203B57}" type="slidenum">
              <a:rPr lang="en-US" altLang="ru-RU" smtClean="0"/>
              <a:pPr>
                <a:spcBef>
                  <a:spcPct val="0"/>
                </a:spcBef>
              </a:pPr>
              <a:t>30</a:t>
            </a:fld>
            <a:endParaRPr lang="en-US" altLang="ru-RU"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272149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630A00E-DE2A-4461-A7DF-2F13C4503276}" type="slidenum">
              <a:rPr lang="en-US" altLang="ru-RU" smtClean="0"/>
              <a:pPr>
                <a:spcBef>
                  <a:spcPct val="0"/>
                </a:spcBef>
              </a:pPr>
              <a:t>22</a:t>
            </a:fld>
            <a:endParaRPr lang="en-US" alt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dirty="0" smtClean="0">
              <a:latin typeface="Arial" panose="020B0604020202020204" pitchFamily="34" charset="0"/>
            </a:endParaRPr>
          </a:p>
        </p:txBody>
      </p:sp>
    </p:spTree>
    <p:extLst>
      <p:ext uri="{BB962C8B-B14F-4D97-AF65-F5344CB8AC3E}">
        <p14:creationId xmlns="" xmlns:p14="http://schemas.microsoft.com/office/powerpoint/2010/main" val="224258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F8ECDE1F-E8BB-44ED-AAB4-DC2ED06E9F49}" type="slidenum">
              <a:rPr lang="en-US" altLang="ru-RU" smtClean="0"/>
              <a:pPr>
                <a:spcBef>
                  <a:spcPct val="0"/>
                </a:spcBef>
              </a:pPr>
              <a:t>23</a:t>
            </a:fld>
            <a:endParaRPr lang="en-US" altLang="ru-R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326618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F8ECDE1F-E8BB-44ED-AAB4-DC2ED06E9F49}" type="slidenum">
              <a:rPr lang="en-US" altLang="ru-RU" smtClean="0"/>
              <a:pPr>
                <a:spcBef>
                  <a:spcPct val="0"/>
                </a:spcBef>
              </a:pPr>
              <a:t>24</a:t>
            </a:fld>
            <a:endParaRPr lang="en-US" altLang="ru-R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326618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5074691-3239-429D-94CD-5369C8386C0E}" type="slidenum">
              <a:rPr lang="en-US" altLang="ru-RU" smtClean="0"/>
              <a:pPr>
                <a:spcBef>
                  <a:spcPct val="0"/>
                </a:spcBef>
              </a:pPr>
              <a:t>25</a:t>
            </a:fld>
            <a:endParaRPr lang="en-US" altLang="ru-RU"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33724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98065C4-5556-445E-AE8C-8F14987C4229}" type="slidenum">
              <a:rPr lang="en-US" altLang="ru-RU" smtClean="0"/>
              <a:pPr>
                <a:spcBef>
                  <a:spcPct val="0"/>
                </a:spcBef>
              </a:pPr>
              <a:t>26</a:t>
            </a:fld>
            <a:endParaRPr lang="en-US" altLang="ru-RU"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278959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98065C4-5556-445E-AE8C-8F14987C4229}" type="slidenum">
              <a:rPr lang="en-US" altLang="ru-RU" smtClean="0"/>
              <a:pPr>
                <a:spcBef>
                  <a:spcPct val="0"/>
                </a:spcBef>
              </a:pPr>
              <a:t>27</a:t>
            </a:fld>
            <a:endParaRPr lang="en-US" altLang="ru-RU"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278959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767CD0B-1818-40C7-9E0F-E185F9ADB6DF}" type="slidenum">
              <a:rPr lang="en-US" smtClean="0"/>
              <a:pPr/>
              <a:t>28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001" indent="-301923">
              <a:spcBef>
                <a:spcPct val="30000"/>
              </a:spcBef>
              <a:defRPr sz="1300">
                <a:solidFill>
                  <a:schemeClr val="tx1"/>
                </a:solidFill>
                <a:latin typeface="Arial" panose="020B0604020202020204" pitchFamily="34" charset="0"/>
              </a:defRPr>
            </a:lvl2pPr>
            <a:lvl3pPr marL="1207694" indent="-241539">
              <a:spcBef>
                <a:spcPct val="30000"/>
              </a:spcBef>
              <a:defRPr sz="1300">
                <a:solidFill>
                  <a:schemeClr val="tx1"/>
                </a:solidFill>
                <a:latin typeface="Arial" panose="020B0604020202020204" pitchFamily="34" charset="0"/>
              </a:defRPr>
            </a:lvl3pPr>
            <a:lvl4pPr marL="1690771" indent="-241539">
              <a:spcBef>
                <a:spcPct val="30000"/>
              </a:spcBef>
              <a:defRPr sz="1300">
                <a:solidFill>
                  <a:schemeClr val="tx1"/>
                </a:solidFill>
                <a:latin typeface="Arial" panose="020B0604020202020204" pitchFamily="34" charset="0"/>
              </a:defRPr>
            </a:lvl4pPr>
            <a:lvl5pPr marL="2173849" indent="-241539">
              <a:spcBef>
                <a:spcPct val="30000"/>
              </a:spcBef>
              <a:defRPr sz="1300">
                <a:solidFill>
                  <a:schemeClr val="tx1"/>
                </a:solidFill>
                <a:latin typeface="Arial" panose="020B0604020202020204" pitchFamily="34" charset="0"/>
              </a:defRPr>
            </a:lvl5pPr>
            <a:lvl6pPr marL="2656926" indent="-241539" eaLnBrk="0" fontAlgn="base" hangingPunct="0">
              <a:spcBef>
                <a:spcPct val="30000"/>
              </a:spcBef>
              <a:spcAft>
                <a:spcPct val="0"/>
              </a:spcAft>
              <a:defRPr sz="1300">
                <a:solidFill>
                  <a:schemeClr val="tx1"/>
                </a:solidFill>
                <a:latin typeface="Arial" panose="020B0604020202020204" pitchFamily="34" charset="0"/>
              </a:defRPr>
            </a:lvl6pPr>
            <a:lvl7pPr marL="3140004" indent="-241539" eaLnBrk="0" fontAlgn="base" hangingPunct="0">
              <a:spcBef>
                <a:spcPct val="30000"/>
              </a:spcBef>
              <a:spcAft>
                <a:spcPct val="0"/>
              </a:spcAft>
              <a:defRPr sz="1300">
                <a:solidFill>
                  <a:schemeClr val="tx1"/>
                </a:solidFill>
                <a:latin typeface="Arial" panose="020B0604020202020204" pitchFamily="34" charset="0"/>
              </a:defRPr>
            </a:lvl7pPr>
            <a:lvl8pPr marL="3623081" indent="-241539" eaLnBrk="0" fontAlgn="base" hangingPunct="0">
              <a:spcBef>
                <a:spcPct val="30000"/>
              </a:spcBef>
              <a:spcAft>
                <a:spcPct val="0"/>
              </a:spcAft>
              <a:defRPr sz="1300">
                <a:solidFill>
                  <a:schemeClr val="tx1"/>
                </a:solidFill>
                <a:latin typeface="Arial" panose="020B0604020202020204" pitchFamily="34" charset="0"/>
              </a:defRPr>
            </a:lvl8pPr>
            <a:lvl9pPr marL="4106159" indent="-241539"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98065C4-5556-445E-AE8C-8F14987C4229}" type="slidenum">
              <a:rPr lang="en-US" altLang="ru-RU" smtClean="0"/>
              <a:pPr>
                <a:spcBef>
                  <a:spcPct val="0"/>
                </a:spcBef>
              </a:pPr>
              <a:t>29</a:t>
            </a:fld>
            <a:endParaRPr lang="en-US" altLang="ru-RU"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147013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914401"/>
            <a:ext cx="27432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914401"/>
            <a:ext cx="80264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7" y="1859757"/>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193367"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7B84EE-FE4C-49A4-9670-3DCB1292D0E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812800" y="1176996"/>
            <a:ext cx="2950464"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C5563C81-31A1-42C2-A208-E42F62D02389}" type="datetimeFigureOut">
              <a:rPr lang="ru-RU" smtClean="0"/>
              <a:pPr/>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10769600" y="6356350"/>
            <a:ext cx="812800" cy="365125"/>
          </a:xfrm>
        </p:spPr>
        <p:txBody>
          <a:bodyPr/>
          <a:lstStyle/>
          <a:p>
            <a:fld id="{417B84EE-FE4C-49A4-9670-3DCB1292D0E8}" type="slidenum">
              <a:rPr lang="ru-RU" smtClean="0"/>
              <a:pPr/>
              <a:t>‹#›</a:t>
            </a:fld>
            <a:endParaRPr lang="ru-RU"/>
          </a:p>
        </p:txBody>
      </p:sp>
      <p:sp>
        <p:nvSpPr>
          <p:cNvPr id="3" name="Рисунок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5563C81-31A1-42C2-A208-E42F62D02389}" type="datetimeFigureOut">
              <a:rPr lang="ru-RU" smtClean="0"/>
              <a:pPr/>
              <a:t>09.02.2023</a:t>
            </a:fld>
            <a:endParaRPr lang="ru-RU"/>
          </a:p>
        </p:txBody>
      </p:sp>
      <p:sp>
        <p:nvSpPr>
          <p:cNvPr id="22" name="Нижний колонтитул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10566400" y="6356350"/>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17B84EE-FE4C-49A4-9670-3DCB1292D0E8}" type="slidenum">
              <a:rPr lang="ru-RU" smtClean="0"/>
              <a:pPr/>
              <a:t>‹#›</a:t>
            </a:fld>
            <a:endParaRPr lang="ru-RU"/>
          </a:p>
        </p:txBody>
      </p:sp>
      <p:grpSp>
        <p:nvGrpSpPr>
          <p:cNvPr id="2" name="Группа 1"/>
          <p:cNvGrpSpPr/>
          <p:nvPr/>
        </p:nvGrpSpPr>
        <p:grpSpPr>
          <a:xfrm>
            <a:off x="-25356" y="202408"/>
            <a:ext cx="12240731"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58.png"/><Relationship Id="rId5" Type="http://schemas.openxmlformats.org/officeDocument/2006/relationships/diagramQuickStyle" Target="../diagrams/quickStyle2.xml"/><Relationship Id="rId15" Type="http://schemas.openxmlformats.org/officeDocument/2006/relationships/image" Target="../media/image62.jpeg"/><Relationship Id="rId10" Type="http://schemas.openxmlformats.org/officeDocument/2006/relationships/image" Target="../media/image57.png"/><Relationship Id="rId4" Type="http://schemas.openxmlformats.org/officeDocument/2006/relationships/diagramLayout" Target="../diagrams/layout2.xml"/><Relationship Id="rId9" Type="http://schemas.openxmlformats.org/officeDocument/2006/relationships/image" Target="../media/image56.png"/><Relationship Id="rId14" Type="http://schemas.openxmlformats.org/officeDocument/2006/relationships/image" Target="../media/image61.jpe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chart" Target="../charts/char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5.jpeg"/><Relationship Id="rId5" Type="http://schemas.openxmlformats.org/officeDocument/2006/relationships/diagramData" Target="../diagrams/data1.xml"/><Relationship Id="rId10" Type="http://schemas.openxmlformats.org/officeDocument/2006/relationships/image" Target="../media/image24.png"/><Relationship Id="rId4" Type="http://schemas.openxmlformats.org/officeDocument/2006/relationships/image" Target="../media/image18.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A2E5E1E1-C1F6-180B-2926-93F83BB5790C}"/>
              </a:ext>
            </a:extLst>
          </p:cNvPr>
          <p:cNvPicPr>
            <a:picLocks noChangeAspect="1"/>
          </p:cNvPicPr>
          <p:nvPr/>
        </p:nvPicPr>
        <p:blipFill>
          <a:blip r:embed="rId2" cstate="print"/>
          <a:stretch>
            <a:fillRect/>
          </a:stretch>
        </p:blipFill>
        <p:spPr>
          <a:xfrm>
            <a:off x="0" y="1"/>
            <a:ext cx="4992414" cy="6857999"/>
          </a:xfrm>
          <a:prstGeom prst="rect">
            <a:avLst/>
          </a:prstGeom>
        </p:spPr>
      </p:pic>
      <p:sp>
        <p:nvSpPr>
          <p:cNvPr id="8" name="TextBox 7">
            <a:extLst>
              <a:ext uri="{FF2B5EF4-FFF2-40B4-BE49-F238E27FC236}">
                <a16:creationId xmlns:a16="http://schemas.microsoft.com/office/drawing/2014/main" xmlns="" id="{337C228D-82A7-BE58-DC30-5DFEBE5BA298}"/>
              </a:ext>
            </a:extLst>
          </p:cNvPr>
          <p:cNvSpPr txBox="1"/>
          <p:nvPr/>
        </p:nvSpPr>
        <p:spPr>
          <a:xfrm>
            <a:off x="511903" y="550333"/>
            <a:ext cx="4068658" cy="461665"/>
          </a:xfrm>
          <a:prstGeom prst="rect">
            <a:avLst/>
          </a:prstGeom>
          <a:noFill/>
        </p:spPr>
        <p:txBody>
          <a:bodyPr wrap="square" rtlCol="0">
            <a:spAutoFit/>
          </a:bodyPr>
          <a:lstStyle/>
          <a:p>
            <a:r>
              <a:rPr lang="ru-RU" sz="2400" b="1" i="1" dirty="0">
                <a:solidFill>
                  <a:srgbClr val="C00000"/>
                </a:solidFill>
                <a:latin typeface="Times New Roman" panose="02020603050405020304" pitchFamily="18" charset="0"/>
                <a:cs typeface="Times New Roman" panose="02020603050405020304" pitchFamily="18" charset="0"/>
              </a:rPr>
              <a:t>БЮДЖЕТ</a:t>
            </a:r>
            <a:r>
              <a:rPr lang="ru-RU" sz="2400" dirty="0">
                <a:solidFill>
                  <a:srgbClr val="C00000"/>
                </a:solidFill>
                <a:latin typeface="Times New Roman" panose="02020603050405020304" pitchFamily="18" charset="0"/>
                <a:cs typeface="Times New Roman" panose="02020603050405020304" pitchFamily="18" charset="0"/>
              </a:rPr>
              <a:t> </a:t>
            </a:r>
            <a:r>
              <a:rPr lang="ru-RU" sz="2400" b="1" i="1" dirty="0">
                <a:solidFill>
                  <a:srgbClr val="C00000"/>
                </a:solidFill>
                <a:latin typeface="Times New Roman" panose="02020603050405020304" pitchFamily="18" charset="0"/>
                <a:cs typeface="Times New Roman" panose="02020603050405020304" pitchFamily="18" charset="0"/>
              </a:rPr>
              <a:t>ДЛЯ</a:t>
            </a:r>
            <a:r>
              <a:rPr lang="ru-RU" sz="2400" dirty="0">
                <a:solidFill>
                  <a:srgbClr val="C00000"/>
                </a:solidFill>
                <a:latin typeface="Times New Roman" panose="02020603050405020304" pitchFamily="18" charset="0"/>
                <a:cs typeface="Times New Roman" panose="02020603050405020304" pitchFamily="18" charset="0"/>
              </a:rPr>
              <a:t> </a:t>
            </a:r>
            <a:r>
              <a:rPr lang="ru-RU" sz="2400" b="1" i="1" dirty="0">
                <a:solidFill>
                  <a:srgbClr val="C00000"/>
                </a:solidFill>
                <a:latin typeface="Times New Roman" panose="02020603050405020304" pitchFamily="18" charset="0"/>
                <a:cs typeface="Times New Roman" panose="02020603050405020304" pitchFamily="18" charset="0"/>
              </a:rPr>
              <a:t>ГРАЖДАН</a:t>
            </a:r>
          </a:p>
        </p:txBody>
      </p:sp>
      <p:sp>
        <p:nvSpPr>
          <p:cNvPr id="9" name="TextBox 8">
            <a:extLst>
              <a:ext uri="{FF2B5EF4-FFF2-40B4-BE49-F238E27FC236}">
                <a16:creationId xmlns:a16="http://schemas.microsoft.com/office/drawing/2014/main" xmlns="" id="{6E491629-B31C-B418-D749-0D0745555FC0}"/>
              </a:ext>
            </a:extLst>
          </p:cNvPr>
          <p:cNvSpPr txBox="1"/>
          <p:nvPr/>
        </p:nvSpPr>
        <p:spPr>
          <a:xfrm>
            <a:off x="123825" y="1321688"/>
            <a:ext cx="4772025" cy="1323439"/>
          </a:xfrm>
          <a:prstGeom prst="rect">
            <a:avLst/>
          </a:prstGeom>
          <a:noFill/>
        </p:spPr>
        <p:txBody>
          <a:bodyPr wrap="square" rtlCol="0">
            <a:spAutoFit/>
          </a:bodyPr>
          <a:lstStyle/>
          <a:p>
            <a:pPr algn="ctr"/>
            <a:r>
              <a:rPr lang="ru-RU" sz="1600" b="1" i="1" dirty="0" smtClean="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Принят  решением Совета муниципального района «Могойтуйский район»</a:t>
            </a:r>
          </a:p>
          <a:p>
            <a:pPr algn="ctr"/>
            <a:r>
              <a:rPr lang="ru-RU" sz="1600" b="1" i="1" dirty="0" smtClean="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 «О </a:t>
            </a:r>
            <a:r>
              <a:rPr lang="ru-RU" sz="1600" b="1" i="1" dirty="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бюджете </a:t>
            </a:r>
            <a:r>
              <a:rPr lang="ru-RU" sz="1600" b="1" i="1" dirty="0" smtClean="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муниципального района «Могойтуйский район» на 2023 год </a:t>
            </a:r>
            <a:r>
              <a:rPr lang="ru-RU" sz="1600" b="1" i="1" dirty="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и плановый период 2024 и </a:t>
            </a:r>
            <a:r>
              <a:rPr lang="ru-RU" sz="1600" b="1" i="1" dirty="0" smtClean="0">
                <a:solidFill>
                  <a:srgbClr val="80008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2025 годы» № 27-94 от 27.12.2022 г. </a:t>
            </a:r>
          </a:p>
        </p:txBody>
      </p:sp>
      <p:pic>
        <p:nvPicPr>
          <p:cNvPr id="10" name="Рисунок 9" descr="3Kolonna2019gr.jpg"/>
          <p:cNvPicPr>
            <a:picLocks noChangeAspect="1"/>
          </p:cNvPicPr>
          <p:nvPr/>
        </p:nvPicPr>
        <p:blipFill>
          <a:blip r:embed="rId3" cstate="print"/>
          <a:stretch>
            <a:fillRect/>
          </a:stretch>
        </p:blipFill>
        <p:spPr>
          <a:xfrm>
            <a:off x="5034454" y="3316233"/>
            <a:ext cx="7157545" cy="3541767"/>
          </a:xfrm>
          <a:prstGeom prst="rect">
            <a:avLst/>
          </a:prstGeom>
        </p:spPr>
      </p:pic>
      <p:pic>
        <p:nvPicPr>
          <p:cNvPr id="11" name="Рисунок 10" descr="070520.jpg"/>
          <p:cNvPicPr>
            <a:picLocks noChangeAspect="1"/>
          </p:cNvPicPr>
          <p:nvPr/>
        </p:nvPicPr>
        <p:blipFill>
          <a:blip r:embed="rId4" cstate="print"/>
          <a:stretch>
            <a:fillRect/>
          </a:stretch>
        </p:blipFill>
        <p:spPr>
          <a:xfrm>
            <a:off x="5013434" y="0"/>
            <a:ext cx="7178566" cy="3457903"/>
          </a:xfrm>
          <a:prstGeom prst="rect">
            <a:avLst/>
          </a:prstGeom>
        </p:spPr>
      </p:pic>
      <p:pic>
        <p:nvPicPr>
          <p:cNvPr id="12" name="Рисунок 11" descr="5055cddf.jpg"/>
          <p:cNvPicPr>
            <a:picLocks noChangeAspect="1"/>
          </p:cNvPicPr>
          <p:nvPr/>
        </p:nvPicPr>
        <p:blipFill>
          <a:blip r:embed="rId5" cstate="print"/>
          <a:stretch>
            <a:fillRect/>
          </a:stretch>
        </p:blipFill>
        <p:spPr>
          <a:xfrm>
            <a:off x="190500" y="3163614"/>
            <a:ext cx="4645572" cy="3694386"/>
          </a:xfrm>
          <a:prstGeom prst="rect">
            <a:avLst/>
          </a:prstGeom>
        </p:spPr>
      </p:pic>
    </p:spTree>
    <p:extLst>
      <p:ext uri="{BB962C8B-B14F-4D97-AF65-F5344CB8AC3E}">
        <p14:creationId xmlns:p14="http://schemas.microsoft.com/office/powerpoint/2010/main" xmlns="" val="1669498332"/>
      </p:ext>
    </p:extLst>
  </p:cSld>
  <p:clrMapOvr>
    <a:masterClrMapping/>
  </p:clrMapOvr>
  <p:transition advTm="74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F423469-199A-071A-8B64-F8CC98B72BDB}"/>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4" name="Прямоугольник: усеченные верхние углы 3">
            <a:extLst>
              <a:ext uri="{FF2B5EF4-FFF2-40B4-BE49-F238E27FC236}">
                <a16:creationId xmlns:a16="http://schemas.microsoft.com/office/drawing/2014/main" xmlns="" id="{8724DBE8-4E1A-8BFE-68D1-8E536086F1C9}"/>
              </a:ext>
            </a:extLst>
          </p:cNvPr>
          <p:cNvSpPr/>
          <p:nvPr/>
        </p:nvSpPr>
        <p:spPr>
          <a:xfrm>
            <a:off x="2617011" y="104633"/>
            <a:ext cx="6957977" cy="331595"/>
          </a:xfrm>
          <a:prstGeom prst="snip2SameRect">
            <a:avLst/>
          </a:prstGeom>
          <a:solidFill>
            <a:srgbClr val="FFFF00">
              <a:alpha val="50000"/>
            </a:srgb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Структура доходов бюджета </a:t>
            </a:r>
            <a:r>
              <a:rPr lang="ru-RU" sz="1400" b="1" dirty="0" smtClean="0">
                <a:solidFill>
                  <a:srgbClr val="C00000"/>
                </a:solidFill>
                <a:latin typeface="Times New Roman" panose="02020603050405020304" pitchFamily="18" charset="0"/>
                <a:cs typeface="Times New Roman" panose="02020603050405020304" pitchFamily="18" charset="0"/>
              </a:rPr>
              <a:t>района</a:t>
            </a:r>
            <a:endParaRPr lang="ru-RU" sz="14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7" name="Диаграмма 6">
            <a:extLst>
              <a:ext uri="{FF2B5EF4-FFF2-40B4-BE49-F238E27FC236}">
                <a16:creationId xmlns:a16="http://schemas.microsoft.com/office/drawing/2014/main" xmlns="" id="{D3881A86-E92E-AA5E-A5A6-EDD2538031C3}"/>
              </a:ext>
            </a:extLst>
          </p:cNvPr>
          <p:cNvGraphicFramePr/>
          <p:nvPr>
            <p:extLst>
              <p:ext uri="{D42A27DB-BD31-4B8C-83A1-F6EECF244321}">
                <p14:modId xmlns:p14="http://schemas.microsoft.com/office/powerpoint/2010/main" xmlns="" val="3772921682"/>
              </p:ext>
            </p:extLst>
          </p:nvPr>
        </p:nvGraphicFramePr>
        <p:xfrm>
          <a:off x="106947" y="540861"/>
          <a:ext cx="3704657" cy="32033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a:extLst>
              <a:ext uri="{FF2B5EF4-FFF2-40B4-BE49-F238E27FC236}">
                <a16:creationId xmlns:a16="http://schemas.microsoft.com/office/drawing/2014/main" xmlns="" id="{753ADED1-73AD-11AB-EC52-A5343B9E1D0F}"/>
              </a:ext>
            </a:extLst>
          </p:cNvPr>
          <p:cNvGraphicFramePr/>
          <p:nvPr>
            <p:extLst>
              <p:ext uri="{D42A27DB-BD31-4B8C-83A1-F6EECF244321}">
                <p14:modId xmlns:p14="http://schemas.microsoft.com/office/powerpoint/2010/main" xmlns="" val="166406246"/>
              </p:ext>
            </p:extLst>
          </p:nvPr>
        </p:nvGraphicFramePr>
        <p:xfrm>
          <a:off x="3918551" y="520749"/>
          <a:ext cx="3704657" cy="33004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a:extLst>
              <a:ext uri="{FF2B5EF4-FFF2-40B4-BE49-F238E27FC236}">
                <a16:creationId xmlns:a16="http://schemas.microsoft.com/office/drawing/2014/main" xmlns="" id="{BEB066F1-FF82-ADB1-6A8D-3D9EA5FDE4F7}"/>
              </a:ext>
            </a:extLst>
          </p:cNvPr>
          <p:cNvGraphicFramePr/>
          <p:nvPr>
            <p:extLst>
              <p:ext uri="{D42A27DB-BD31-4B8C-83A1-F6EECF244321}">
                <p14:modId xmlns:p14="http://schemas.microsoft.com/office/powerpoint/2010/main" xmlns="" val="3684281169"/>
              </p:ext>
            </p:extLst>
          </p:nvPr>
        </p:nvGraphicFramePr>
        <p:xfrm>
          <a:off x="7967314" y="540862"/>
          <a:ext cx="3967746" cy="31263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Диаграмма 9">
            <a:extLst>
              <a:ext uri="{FF2B5EF4-FFF2-40B4-BE49-F238E27FC236}">
                <a16:creationId xmlns:a16="http://schemas.microsoft.com/office/drawing/2014/main" xmlns="" id="{510BFDFA-2C2A-6E56-DA10-A6DCD500C88B}"/>
              </a:ext>
            </a:extLst>
          </p:cNvPr>
          <p:cNvGraphicFramePr/>
          <p:nvPr>
            <p:extLst>
              <p:ext uri="{D42A27DB-BD31-4B8C-83A1-F6EECF244321}">
                <p14:modId xmlns:p14="http://schemas.microsoft.com/office/powerpoint/2010/main" xmlns="" val="3378624567"/>
              </p:ext>
            </p:extLst>
          </p:nvPr>
        </p:nvGraphicFramePr>
        <p:xfrm>
          <a:off x="1020790" y="3470835"/>
          <a:ext cx="3954914" cy="32315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Диаграмма 10">
            <a:extLst>
              <a:ext uri="{FF2B5EF4-FFF2-40B4-BE49-F238E27FC236}">
                <a16:creationId xmlns:a16="http://schemas.microsoft.com/office/drawing/2014/main" xmlns="" id="{8D23C927-DECD-E22B-8034-4675391CF604}"/>
              </a:ext>
            </a:extLst>
          </p:cNvPr>
          <p:cNvGraphicFramePr/>
          <p:nvPr>
            <p:extLst>
              <p:ext uri="{D42A27DB-BD31-4B8C-83A1-F6EECF244321}">
                <p14:modId xmlns:p14="http://schemas.microsoft.com/office/powerpoint/2010/main" xmlns="" val="3527104002"/>
              </p:ext>
            </p:extLst>
          </p:nvPr>
        </p:nvGraphicFramePr>
        <p:xfrm>
          <a:off x="5038824" y="3350394"/>
          <a:ext cx="3954914" cy="323150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xmlns="" val="1963278822"/>
      </p:ext>
    </p:extLst>
  </p:cSld>
  <p:clrMapOvr>
    <a:masterClrMapping/>
  </p:clrMapOvr>
  <p:transition advTm="1045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502023" y="220135"/>
            <a:ext cx="10604915" cy="562157"/>
          </a:xfrm>
        </p:spPr>
        <p:txBody>
          <a:bodyPr>
            <a:noAutofit/>
          </a:bodyPr>
          <a:lstStyle/>
          <a:p>
            <a:pPr algn="ctr"/>
            <a:r>
              <a:rPr lang="ru-RU" sz="1800" b="1" dirty="0">
                <a:solidFill>
                  <a:schemeClr val="accent2"/>
                </a:solidFill>
                <a:latin typeface="Times New Roman" pitchFamily="18" charset="0"/>
                <a:cs typeface="Times New Roman" pitchFamily="18" charset="0"/>
              </a:rPr>
              <a:t>Основные </a:t>
            </a:r>
            <a:r>
              <a:rPr lang="ru-RU" sz="1800" b="1" dirty="0" smtClean="0">
                <a:solidFill>
                  <a:schemeClr val="accent2"/>
                </a:solidFill>
                <a:latin typeface="Times New Roman" pitchFamily="18" charset="0"/>
                <a:cs typeface="Times New Roman" pitchFamily="18" charset="0"/>
              </a:rPr>
              <a:t>характеристики бюджета </a:t>
            </a:r>
            <a:r>
              <a:rPr lang="ru-RU" sz="1800" b="1" dirty="0">
                <a:solidFill>
                  <a:schemeClr val="accent2"/>
                </a:solidFill>
                <a:latin typeface="Times New Roman" pitchFamily="18" charset="0"/>
                <a:cs typeface="Times New Roman" pitchFamily="18" charset="0"/>
              </a:rPr>
              <a:t>муниципального </a:t>
            </a:r>
            <a:r>
              <a:rPr lang="ru-RU" sz="1800" b="1" dirty="0" smtClean="0">
                <a:solidFill>
                  <a:schemeClr val="accent2"/>
                </a:solidFill>
                <a:latin typeface="Times New Roman" pitchFamily="18" charset="0"/>
                <a:cs typeface="Times New Roman" pitchFamily="18" charset="0"/>
              </a:rPr>
              <a:t>района «Могойтуйский район»  </a:t>
            </a:r>
            <a:r>
              <a:rPr lang="ru-RU" sz="1800" b="1" dirty="0">
                <a:solidFill>
                  <a:schemeClr val="accent2"/>
                </a:solidFill>
                <a:latin typeface="Times New Roman" pitchFamily="18" charset="0"/>
                <a:cs typeface="Times New Roman" pitchFamily="18" charset="0"/>
              </a:rPr>
              <a:t>на </a:t>
            </a:r>
            <a:r>
              <a:rPr lang="ru-RU" sz="1800" b="1" dirty="0" smtClean="0">
                <a:solidFill>
                  <a:schemeClr val="accent2"/>
                </a:solidFill>
                <a:latin typeface="Times New Roman" pitchFamily="18" charset="0"/>
                <a:cs typeface="Times New Roman" pitchFamily="18" charset="0"/>
              </a:rPr>
              <a:t>2023 год и плановый период 2024 и 2025 годов (в тыс.руб.)</a:t>
            </a:r>
            <a:endParaRPr lang="ru-RU" sz="1800" b="1" dirty="0">
              <a:solidFill>
                <a:schemeClr val="accent2"/>
              </a:solidFill>
            </a:endParaRPr>
          </a:p>
        </p:txBody>
      </p:sp>
      <p:sp>
        <p:nvSpPr>
          <p:cNvPr id="4" name="Номер слайда 3"/>
          <p:cNvSpPr>
            <a:spLocks noGrp="1"/>
          </p:cNvSpPr>
          <p:nvPr>
            <p:ph type="sldNum" sz="quarter" idx="12"/>
          </p:nvPr>
        </p:nvSpPr>
        <p:spPr>
          <a:xfrm>
            <a:off x="10118039" y="6520513"/>
            <a:ext cx="615949" cy="262075"/>
          </a:xfrm>
          <a:prstGeom prst="rect">
            <a:avLst/>
          </a:prstGeom>
        </p:spPr>
        <p:txBody>
          <a:bodyPr>
            <a:normAutofit/>
          </a:bodyPr>
          <a:lstStyle/>
          <a:p>
            <a:pPr>
              <a:defRPr/>
            </a:pPr>
            <a:fld id="{67FD1E93-168C-4E3F-B839-29F00AE4705B}" type="slidenum">
              <a:rPr lang="ru-RU" smtClean="0"/>
              <a:pPr>
                <a:defRPr/>
              </a:pPr>
              <a:t>11</a:t>
            </a:fld>
            <a:endParaRPr lang="ru-RU" dirty="0"/>
          </a:p>
        </p:txBody>
      </p:sp>
      <p:graphicFrame>
        <p:nvGraphicFramePr>
          <p:cNvPr id="7" name="Диаграмма 6"/>
          <p:cNvGraphicFramePr/>
          <p:nvPr>
            <p:extLst>
              <p:ext uri="{D42A27DB-BD31-4B8C-83A1-F6EECF244321}">
                <p14:modId xmlns:p14="http://schemas.microsoft.com/office/powerpoint/2010/main" xmlns="" val="1556262637"/>
              </p:ext>
            </p:extLst>
          </p:nvPr>
        </p:nvGraphicFramePr>
        <p:xfrm>
          <a:off x="325863" y="3474097"/>
          <a:ext cx="3727337" cy="2610027"/>
        </p:xfrm>
        <a:graphic>
          <a:graphicData uri="http://schemas.openxmlformats.org/drawingml/2006/chart">
            <c:chart xmlns:c="http://schemas.openxmlformats.org/drawingml/2006/chart" xmlns:r="http://schemas.openxmlformats.org/officeDocument/2006/relationships" r:id="rId2"/>
          </a:graphicData>
        </a:graphic>
      </p:graphicFrame>
      <p:sp>
        <p:nvSpPr>
          <p:cNvPr id="8" name="Полилиния 7"/>
          <p:cNvSpPr/>
          <p:nvPr/>
        </p:nvSpPr>
        <p:spPr>
          <a:xfrm>
            <a:off x="1801333" y="2933666"/>
            <a:ext cx="163399" cy="744719"/>
          </a:xfrm>
          <a:custGeom>
            <a:avLst/>
            <a:gdLst>
              <a:gd name="connsiteX0" fmla="*/ 0 w 169683"/>
              <a:gd name="connsiteY0" fmla="*/ 114888 h 595655"/>
              <a:gd name="connsiteX1" fmla="*/ 0 w 169683"/>
              <a:gd name="connsiteY1" fmla="*/ 114888 h 595655"/>
              <a:gd name="connsiteX2" fmla="*/ 84842 w 169683"/>
              <a:gd name="connsiteY2" fmla="*/ 96034 h 595655"/>
              <a:gd name="connsiteX3" fmla="*/ 113122 w 169683"/>
              <a:gd name="connsiteY3" fmla="*/ 58327 h 595655"/>
              <a:gd name="connsiteX4" fmla="*/ 141402 w 169683"/>
              <a:gd name="connsiteY4" fmla="*/ 39474 h 595655"/>
              <a:gd name="connsiteX5" fmla="*/ 169683 w 169683"/>
              <a:gd name="connsiteY5" fmla="*/ 30047 h 595655"/>
              <a:gd name="connsiteX6" fmla="*/ 160256 w 169683"/>
              <a:gd name="connsiteY6" fmla="*/ 67754 h 595655"/>
              <a:gd name="connsiteX7" fmla="*/ 150829 w 169683"/>
              <a:gd name="connsiteY7" fmla="*/ 114888 h 595655"/>
              <a:gd name="connsiteX8" fmla="*/ 150829 w 169683"/>
              <a:gd name="connsiteY8" fmla="*/ 595655 h 595655"/>
              <a:gd name="connsiteX9" fmla="*/ 0 w 169683"/>
              <a:gd name="connsiteY9" fmla="*/ 114888 h 5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83" h="595655">
                <a:moveTo>
                  <a:pt x="0" y="114888"/>
                </a:moveTo>
                <a:lnTo>
                  <a:pt x="0" y="114888"/>
                </a:lnTo>
                <a:cubicBezTo>
                  <a:pt x="28281" y="108603"/>
                  <a:pt x="58930" y="108990"/>
                  <a:pt x="84842" y="96034"/>
                </a:cubicBezTo>
                <a:cubicBezTo>
                  <a:pt x="98895" y="89008"/>
                  <a:pt x="102013" y="69436"/>
                  <a:pt x="113122" y="58327"/>
                </a:cubicBezTo>
                <a:cubicBezTo>
                  <a:pt x="121133" y="50316"/>
                  <a:pt x="131975" y="45758"/>
                  <a:pt x="141402" y="39474"/>
                </a:cubicBezTo>
                <a:cubicBezTo>
                  <a:pt x="145083" y="32111"/>
                  <a:pt x="169683" y="-39308"/>
                  <a:pt x="169683" y="30047"/>
                </a:cubicBezTo>
                <a:cubicBezTo>
                  <a:pt x="169683" y="43003"/>
                  <a:pt x="163067" y="55107"/>
                  <a:pt x="160256" y="67754"/>
                </a:cubicBezTo>
                <a:cubicBezTo>
                  <a:pt x="156780" y="83395"/>
                  <a:pt x="151115" y="98868"/>
                  <a:pt x="150829" y="114888"/>
                </a:cubicBezTo>
                <a:cubicBezTo>
                  <a:pt x="147968" y="275118"/>
                  <a:pt x="150829" y="435399"/>
                  <a:pt x="150829" y="595655"/>
                </a:cubicBezTo>
                <a:lnTo>
                  <a:pt x="0" y="114888"/>
                </a:lnTo>
                <a:close/>
              </a:path>
            </a:pathLst>
          </a:cu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олилиния 9"/>
          <p:cNvSpPr/>
          <p:nvPr/>
        </p:nvSpPr>
        <p:spPr>
          <a:xfrm>
            <a:off x="1851315" y="2885339"/>
            <a:ext cx="1508291" cy="744719"/>
          </a:xfrm>
          <a:custGeom>
            <a:avLst/>
            <a:gdLst>
              <a:gd name="connsiteX0" fmla="*/ 0 w 942680"/>
              <a:gd name="connsiteY0" fmla="*/ 443060 h 443060"/>
              <a:gd name="connsiteX1" fmla="*/ 0 w 942680"/>
              <a:gd name="connsiteY1" fmla="*/ 443060 h 443060"/>
              <a:gd name="connsiteX2" fmla="*/ 94268 w 942680"/>
              <a:gd name="connsiteY2" fmla="*/ 320511 h 443060"/>
              <a:gd name="connsiteX3" fmla="*/ 131975 w 942680"/>
              <a:gd name="connsiteY3" fmla="*/ 235670 h 443060"/>
              <a:gd name="connsiteX4" fmla="*/ 141402 w 942680"/>
              <a:gd name="connsiteY4" fmla="*/ 207390 h 443060"/>
              <a:gd name="connsiteX5" fmla="*/ 169682 w 942680"/>
              <a:gd name="connsiteY5" fmla="*/ 179109 h 443060"/>
              <a:gd name="connsiteX6" fmla="*/ 226243 w 942680"/>
              <a:gd name="connsiteY6" fmla="*/ 122548 h 443060"/>
              <a:gd name="connsiteX7" fmla="*/ 263950 w 942680"/>
              <a:gd name="connsiteY7" fmla="*/ 113122 h 443060"/>
              <a:gd name="connsiteX8" fmla="*/ 301658 w 942680"/>
              <a:gd name="connsiteY8" fmla="*/ 84841 h 443060"/>
              <a:gd name="connsiteX9" fmla="*/ 405352 w 942680"/>
              <a:gd name="connsiteY9" fmla="*/ 56561 h 443060"/>
              <a:gd name="connsiteX10" fmla="*/ 527901 w 942680"/>
              <a:gd name="connsiteY10" fmla="*/ 28280 h 443060"/>
              <a:gd name="connsiteX11" fmla="*/ 631596 w 942680"/>
              <a:gd name="connsiteY11" fmla="*/ 9427 h 443060"/>
              <a:gd name="connsiteX12" fmla="*/ 942680 w 942680"/>
              <a:gd name="connsiteY12" fmla="*/ 0 h 443060"/>
              <a:gd name="connsiteX13" fmla="*/ 876693 w 942680"/>
              <a:gd name="connsiteY13" fmla="*/ 28280 h 443060"/>
              <a:gd name="connsiteX14" fmla="*/ 848412 w 942680"/>
              <a:gd name="connsiteY14" fmla="*/ 47134 h 443060"/>
              <a:gd name="connsiteX15" fmla="*/ 820132 w 942680"/>
              <a:gd name="connsiteY15" fmla="*/ 56561 h 443060"/>
              <a:gd name="connsiteX16" fmla="*/ 763571 w 942680"/>
              <a:gd name="connsiteY16" fmla="*/ 113122 h 443060"/>
              <a:gd name="connsiteX17" fmla="*/ 678730 w 942680"/>
              <a:gd name="connsiteY17" fmla="*/ 169682 h 443060"/>
              <a:gd name="connsiteX18" fmla="*/ 650449 w 942680"/>
              <a:gd name="connsiteY18" fmla="*/ 179109 h 443060"/>
              <a:gd name="connsiteX19" fmla="*/ 612742 w 942680"/>
              <a:gd name="connsiteY19" fmla="*/ 207390 h 443060"/>
              <a:gd name="connsiteX20" fmla="*/ 584462 w 942680"/>
              <a:gd name="connsiteY20" fmla="*/ 235670 h 443060"/>
              <a:gd name="connsiteX21" fmla="*/ 527901 w 942680"/>
              <a:gd name="connsiteY21" fmla="*/ 263950 h 443060"/>
              <a:gd name="connsiteX22" fmla="*/ 461913 w 942680"/>
              <a:gd name="connsiteY22" fmla="*/ 301658 h 443060"/>
              <a:gd name="connsiteX23" fmla="*/ 414779 w 942680"/>
              <a:gd name="connsiteY23" fmla="*/ 320511 h 443060"/>
              <a:gd name="connsiteX24" fmla="*/ 329938 w 942680"/>
              <a:gd name="connsiteY24" fmla="*/ 339365 h 443060"/>
              <a:gd name="connsiteX25" fmla="*/ 263950 w 942680"/>
              <a:gd name="connsiteY25" fmla="*/ 358218 h 443060"/>
              <a:gd name="connsiteX26" fmla="*/ 169682 w 942680"/>
              <a:gd name="connsiteY26" fmla="*/ 386499 h 443060"/>
              <a:gd name="connsiteX27" fmla="*/ 103695 w 942680"/>
              <a:gd name="connsiteY27" fmla="*/ 405353 h 443060"/>
              <a:gd name="connsiteX28" fmla="*/ 75414 w 942680"/>
              <a:gd name="connsiteY28" fmla="*/ 414779 h 443060"/>
              <a:gd name="connsiteX29" fmla="*/ 0 w 942680"/>
              <a:gd name="connsiteY29" fmla="*/ 443060 h 44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2680" h="443060">
                <a:moveTo>
                  <a:pt x="0" y="443060"/>
                </a:moveTo>
                <a:lnTo>
                  <a:pt x="0" y="443060"/>
                </a:lnTo>
                <a:cubicBezTo>
                  <a:pt x="15053" y="425498"/>
                  <a:pt x="84491" y="349844"/>
                  <a:pt x="94268" y="320511"/>
                </a:cubicBezTo>
                <a:cubicBezTo>
                  <a:pt x="142903" y="174601"/>
                  <a:pt x="87161" y="325295"/>
                  <a:pt x="131975" y="235670"/>
                </a:cubicBezTo>
                <a:cubicBezTo>
                  <a:pt x="136419" y="226782"/>
                  <a:pt x="135890" y="215658"/>
                  <a:pt x="141402" y="207390"/>
                </a:cubicBezTo>
                <a:cubicBezTo>
                  <a:pt x="148797" y="196297"/>
                  <a:pt x="161006" y="189231"/>
                  <a:pt x="169682" y="179109"/>
                </a:cubicBezTo>
                <a:cubicBezTo>
                  <a:pt x="194179" y="150529"/>
                  <a:pt x="192521" y="137000"/>
                  <a:pt x="226243" y="122548"/>
                </a:cubicBezTo>
                <a:cubicBezTo>
                  <a:pt x="238151" y="117444"/>
                  <a:pt x="251381" y="116264"/>
                  <a:pt x="263950" y="113122"/>
                </a:cubicBezTo>
                <a:cubicBezTo>
                  <a:pt x="276519" y="103695"/>
                  <a:pt x="287605" y="91867"/>
                  <a:pt x="301658" y="84841"/>
                </a:cubicBezTo>
                <a:cubicBezTo>
                  <a:pt x="347234" y="62053"/>
                  <a:pt x="359841" y="68973"/>
                  <a:pt x="405352" y="56561"/>
                </a:cubicBezTo>
                <a:cubicBezTo>
                  <a:pt x="519224" y="25505"/>
                  <a:pt x="401731" y="46305"/>
                  <a:pt x="527901" y="28280"/>
                </a:cubicBezTo>
                <a:cubicBezTo>
                  <a:pt x="571255" y="13830"/>
                  <a:pt x="569165" y="12472"/>
                  <a:pt x="631596" y="9427"/>
                </a:cubicBezTo>
                <a:cubicBezTo>
                  <a:pt x="735215" y="4372"/>
                  <a:pt x="838985" y="3142"/>
                  <a:pt x="942680" y="0"/>
                </a:cubicBezTo>
                <a:cubicBezTo>
                  <a:pt x="871683" y="47333"/>
                  <a:pt x="961912" y="-8242"/>
                  <a:pt x="876693" y="28280"/>
                </a:cubicBezTo>
                <a:cubicBezTo>
                  <a:pt x="866279" y="32743"/>
                  <a:pt x="858546" y="42067"/>
                  <a:pt x="848412" y="47134"/>
                </a:cubicBezTo>
                <a:cubicBezTo>
                  <a:pt x="839524" y="51578"/>
                  <a:pt x="829559" y="53419"/>
                  <a:pt x="820132" y="56561"/>
                </a:cubicBezTo>
                <a:cubicBezTo>
                  <a:pt x="801278" y="75415"/>
                  <a:pt x="785756" y="98332"/>
                  <a:pt x="763571" y="113122"/>
                </a:cubicBezTo>
                <a:lnTo>
                  <a:pt x="678730" y="169682"/>
                </a:lnTo>
                <a:cubicBezTo>
                  <a:pt x="670462" y="175194"/>
                  <a:pt x="659876" y="175967"/>
                  <a:pt x="650449" y="179109"/>
                </a:cubicBezTo>
                <a:cubicBezTo>
                  <a:pt x="637880" y="188536"/>
                  <a:pt x="624671" y="197165"/>
                  <a:pt x="612742" y="207390"/>
                </a:cubicBezTo>
                <a:cubicBezTo>
                  <a:pt x="602620" y="216066"/>
                  <a:pt x="594703" y="227136"/>
                  <a:pt x="584462" y="235670"/>
                </a:cubicBezTo>
                <a:cubicBezTo>
                  <a:pt x="552489" y="262314"/>
                  <a:pt x="562916" y="248944"/>
                  <a:pt x="527901" y="263950"/>
                </a:cubicBezTo>
                <a:cubicBezTo>
                  <a:pt x="412216" y="313529"/>
                  <a:pt x="556586" y="254322"/>
                  <a:pt x="461913" y="301658"/>
                </a:cubicBezTo>
                <a:cubicBezTo>
                  <a:pt x="446778" y="309225"/>
                  <a:pt x="430832" y="315160"/>
                  <a:pt x="414779" y="320511"/>
                </a:cubicBezTo>
                <a:cubicBezTo>
                  <a:pt x="391786" y="328175"/>
                  <a:pt x="352356" y="334383"/>
                  <a:pt x="329938" y="339365"/>
                </a:cubicBezTo>
                <a:cubicBezTo>
                  <a:pt x="263648" y="354096"/>
                  <a:pt x="319051" y="342475"/>
                  <a:pt x="263950" y="358218"/>
                </a:cubicBezTo>
                <a:cubicBezTo>
                  <a:pt x="164262" y="386699"/>
                  <a:pt x="304035" y="341714"/>
                  <a:pt x="169682" y="386499"/>
                </a:cubicBezTo>
                <a:cubicBezTo>
                  <a:pt x="101897" y="409095"/>
                  <a:pt x="186525" y="381688"/>
                  <a:pt x="103695" y="405353"/>
                </a:cubicBezTo>
                <a:cubicBezTo>
                  <a:pt x="94140" y="408083"/>
                  <a:pt x="85191" y="413002"/>
                  <a:pt x="75414" y="414779"/>
                </a:cubicBezTo>
                <a:cubicBezTo>
                  <a:pt x="-9952" y="430300"/>
                  <a:pt x="12569" y="438347"/>
                  <a:pt x="0" y="443060"/>
                </a:cubicBezTo>
                <a:close/>
              </a:path>
            </a:pathLst>
          </a:cu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r>
              <a:rPr lang="ru-RU" dirty="0" smtClean="0">
                <a:latin typeface="Times New Roman" pitchFamily="18" charset="0"/>
                <a:cs typeface="Times New Roman" pitchFamily="18" charset="0"/>
              </a:rPr>
              <a:t>2023</a:t>
            </a:r>
            <a:endParaRPr lang="ru-RU" dirty="0">
              <a:latin typeface="Times New Roman" pitchFamily="18" charset="0"/>
              <a:cs typeface="Times New Roman" pitchFamily="18" charset="0"/>
            </a:endParaRPr>
          </a:p>
        </p:txBody>
      </p:sp>
      <p:graphicFrame>
        <p:nvGraphicFramePr>
          <p:cNvPr id="11" name="Диаграмма 10"/>
          <p:cNvGraphicFramePr/>
          <p:nvPr>
            <p:extLst>
              <p:ext uri="{D42A27DB-BD31-4B8C-83A1-F6EECF244321}">
                <p14:modId xmlns:p14="http://schemas.microsoft.com/office/powerpoint/2010/main" xmlns="" val="3348240892"/>
              </p:ext>
            </p:extLst>
          </p:nvPr>
        </p:nvGraphicFramePr>
        <p:xfrm>
          <a:off x="3735814" y="2853441"/>
          <a:ext cx="3623404" cy="2259595"/>
        </p:xfrm>
        <a:graphic>
          <a:graphicData uri="http://schemas.openxmlformats.org/drawingml/2006/chart">
            <c:chart xmlns:c="http://schemas.openxmlformats.org/drawingml/2006/chart" xmlns:r="http://schemas.openxmlformats.org/officeDocument/2006/relationships" r:id="rId3"/>
          </a:graphicData>
        </a:graphic>
      </p:graphicFrame>
      <p:sp>
        <p:nvSpPr>
          <p:cNvPr id="12" name="Полилиния 11"/>
          <p:cNvSpPr/>
          <p:nvPr/>
        </p:nvSpPr>
        <p:spPr>
          <a:xfrm>
            <a:off x="5155982" y="2568595"/>
            <a:ext cx="89679" cy="443060"/>
          </a:xfrm>
          <a:custGeom>
            <a:avLst/>
            <a:gdLst>
              <a:gd name="connsiteX0" fmla="*/ 0 w 134517"/>
              <a:gd name="connsiteY0" fmla="*/ 0 h 454575"/>
              <a:gd name="connsiteX1" fmla="*/ 0 w 134517"/>
              <a:gd name="connsiteY1" fmla="*/ 0 h 454575"/>
              <a:gd name="connsiteX2" fmla="*/ 18853 w 134517"/>
              <a:gd name="connsiteY2" fmla="*/ 122548 h 454575"/>
              <a:gd name="connsiteX3" fmla="*/ 37707 w 134517"/>
              <a:gd name="connsiteY3" fmla="*/ 150828 h 454575"/>
              <a:gd name="connsiteX4" fmla="*/ 56561 w 134517"/>
              <a:gd name="connsiteY4" fmla="*/ 226243 h 454575"/>
              <a:gd name="connsiteX5" fmla="*/ 65987 w 134517"/>
              <a:gd name="connsiteY5" fmla="*/ 254523 h 454575"/>
              <a:gd name="connsiteX6" fmla="*/ 75414 w 134517"/>
              <a:gd name="connsiteY6" fmla="*/ 292230 h 454575"/>
              <a:gd name="connsiteX7" fmla="*/ 94268 w 134517"/>
              <a:gd name="connsiteY7" fmla="*/ 348791 h 454575"/>
              <a:gd name="connsiteX8" fmla="*/ 103695 w 134517"/>
              <a:gd name="connsiteY8" fmla="*/ 377072 h 454575"/>
              <a:gd name="connsiteX9" fmla="*/ 113121 w 134517"/>
              <a:gd name="connsiteY9" fmla="*/ 452486 h 454575"/>
              <a:gd name="connsiteX10" fmla="*/ 131975 w 134517"/>
              <a:gd name="connsiteY10" fmla="*/ 424206 h 454575"/>
              <a:gd name="connsiteX11" fmla="*/ 131975 w 134517"/>
              <a:gd name="connsiteY11" fmla="*/ 131975 h 454575"/>
              <a:gd name="connsiteX12" fmla="*/ 0 w 134517"/>
              <a:gd name="connsiteY12" fmla="*/ 0 h 45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517" h="454575">
                <a:moveTo>
                  <a:pt x="0" y="0"/>
                </a:moveTo>
                <a:lnTo>
                  <a:pt x="0" y="0"/>
                </a:lnTo>
                <a:cubicBezTo>
                  <a:pt x="2702" y="27023"/>
                  <a:pt x="1868" y="88579"/>
                  <a:pt x="18853" y="122548"/>
                </a:cubicBezTo>
                <a:cubicBezTo>
                  <a:pt x="23920" y="132681"/>
                  <a:pt x="31422" y="141401"/>
                  <a:pt x="37707" y="150828"/>
                </a:cubicBezTo>
                <a:cubicBezTo>
                  <a:pt x="59254" y="215468"/>
                  <a:pt x="33813" y="135248"/>
                  <a:pt x="56561" y="226243"/>
                </a:cubicBezTo>
                <a:cubicBezTo>
                  <a:pt x="58971" y="235883"/>
                  <a:pt x="63257" y="244969"/>
                  <a:pt x="65987" y="254523"/>
                </a:cubicBezTo>
                <a:cubicBezTo>
                  <a:pt x="69546" y="266980"/>
                  <a:pt x="71691" y="279821"/>
                  <a:pt x="75414" y="292230"/>
                </a:cubicBezTo>
                <a:cubicBezTo>
                  <a:pt x="81125" y="311265"/>
                  <a:pt x="87983" y="329937"/>
                  <a:pt x="94268" y="348791"/>
                </a:cubicBezTo>
                <a:lnTo>
                  <a:pt x="103695" y="377072"/>
                </a:lnTo>
                <a:cubicBezTo>
                  <a:pt x="106837" y="402210"/>
                  <a:pt x="100087" y="430763"/>
                  <a:pt x="113121" y="452486"/>
                </a:cubicBezTo>
                <a:cubicBezTo>
                  <a:pt x="118950" y="462201"/>
                  <a:pt x="131310" y="435516"/>
                  <a:pt x="131975" y="424206"/>
                </a:cubicBezTo>
                <a:cubicBezTo>
                  <a:pt x="137695" y="326964"/>
                  <a:pt x="131975" y="229385"/>
                  <a:pt x="131975" y="131975"/>
                </a:cubicBezTo>
                <a:lnTo>
                  <a:pt x="0" y="0"/>
                </a:lnTo>
                <a:close/>
              </a:path>
            </a:pathLst>
          </a:cu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3" name="Полилиния 12"/>
          <p:cNvSpPr/>
          <p:nvPr/>
        </p:nvSpPr>
        <p:spPr>
          <a:xfrm rot="15406560">
            <a:off x="4440826" y="2475452"/>
            <a:ext cx="782101" cy="605424"/>
          </a:xfrm>
          <a:custGeom>
            <a:avLst/>
            <a:gdLst>
              <a:gd name="connsiteX0" fmla="*/ 0 w 942680"/>
              <a:gd name="connsiteY0" fmla="*/ 443060 h 443060"/>
              <a:gd name="connsiteX1" fmla="*/ 0 w 942680"/>
              <a:gd name="connsiteY1" fmla="*/ 443060 h 443060"/>
              <a:gd name="connsiteX2" fmla="*/ 94268 w 942680"/>
              <a:gd name="connsiteY2" fmla="*/ 320511 h 443060"/>
              <a:gd name="connsiteX3" fmla="*/ 131975 w 942680"/>
              <a:gd name="connsiteY3" fmla="*/ 235670 h 443060"/>
              <a:gd name="connsiteX4" fmla="*/ 141402 w 942680"/>
              <a:gd name="connsiteY4" fmla="*/ 207390 h 443060"/>
              <a:gd name="connsiteX5" fmla="*/ 169682 w 942680"/>
              <a:gd name="connsiteY5" fmla="*/ 179109 h 443060"/>
              <a:gd name="connsiteX6" fmla="*/ 226243 w 942680"/>
              <a:gd name="connsiteY6" fmla="*/ 122548 h 443060"/>
              <a:gd name="connsiteX7" fmla="*/ 263950 w 942680"/>
              <a:gd name="connsiteY7" fmla="*/ 113122 h 443060"/>
              <a:gd name="connsiteX8" fmla="*/ 301658 w 942680"/>
              <a:gd name="connsiteY8" fmla="*/ 84841 h 443060"/>
              <a:gd name="connsiteX9" fmla="*/ 405352 w 942680"/>
              <a:gd name="connsiteY9" fmla="*/ 56561 h 443060"/>
              <a:gd name="connsiteX10" fmla="*/ 527901 w 942680"/>
              <a:gd name="connsiteY10" fmla="*/ 28280 h 443060"/>
              <a:gd name="connsiteX11" fmla="*/ 631596 w 942680"/>
              <a:gd name="connsiteY11" fmla="*/ 9427 h 443060"/>
              <a:gd name="connsiteX12" fmla="*/ 942680 w 942680"/>
              <a:gd name="connsiteY12" fmla="*/ 0 h 443060"/>
              <a:gd name="connsiteX13" fmla="*/ 876693 w 942680"/>
              <a:gd name="connsiteY13" fmla="*/ 28280 h 443060"/>
              <a:gd name="connsiteX14" fmla="*/ 848412 w 942680"/>
              <a:gd name="connsiteY14" fmla="*/ 47134 h 443060"/>
              <a:gd name="connsiteX15" fmla="*/ 820132 w 942680"/>
              <a:gd name="connsiteY15" fmla="*/ 56561 h 443060"/>
              <a:gd name="connsiteX16" fmla="*/ 763571 w 942680"/>
              <a:gd name="connsiteY16" fmla="*/ 113122 h 443060"/>
              <a:gd name="connsiteX17" fmla="*/ 678730 w 942680"/>
              <a:gd name="connsiteY17" fmla="*/ 169682 h 443060"/>
              <a:gd name="connsiteX18" fmla="*/ 650449 w 942680"/>
              <a:gd name="connsiteY18" fmla="*/ 179109 h 443060"/>
              <a:gd name="connsiteX19" fmla="*/ 612742 w 942680"/>
              <a:gd name="connsiteY19" fmla="*/ 207390 h 443060"/>
              <a:gd name="connsiteX20" fmla="*/ 584462 w 942680"/>
              <a:gd name="connsiteY20" fmla="*/ 235670 h 443060"/>
              <a:gd name="connsiteX21" fmla="*/ 527901 w 942680"/>
              <a:gd name="connsiteY21" fmla="*/ 263950 h 443060"/>
              <a:gd name="connsiteX22" fmla="*/ 461913 w 942680"/>
              <a:gd name="connsiteY22" fmla="*/ 301658 h 443060"/>
              <a:gd name="connsiteX23" fmla="*/ 414779 w 942680"/>
              <a:gd name="connsiteY23" fmla="*/ 320511 h 443060"/>
              <a:gd name="connsiteX24" fmla="*/ 329938 w 942680"/>
              <a:gd name="connsiteY24" fmla="*/ 339365 h 443060"/>
              <a:gd name="connsiteX25" fmla="*/ 263950 w 942680"/>
              <a:gd name="connsiteY25" fmla="*/ 358218 h 443060"/>
              <a:gd name="connsiteX26" fmla="*/ 169682 w 942680"/>
              <a:gd name="connsiteY26" fmla="*/ 386499 h 443060"/>
              <a:gd name="connsiteX27" fmla="*/ 103695 w 942680"/>
              <a:gd name="connsiteY27" fmla="*/ 405353 h 443060"/>
              <a:gd name="connsiteX28" fmla="*/ 75414 w 942680"/>
              <a:gd name="connsiteY28" fmla="*/ 414779 h 443060"/>
              <a:gd name="connsiteX29" fmla="*/ 0 w 942680"/>
              <a:gd name="connsiteY29" fmla="*/ 443060 h 44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2680" h="443060">
                <a:moveTo>
                  <a:pt x="0" y="443060"/>
                </a:moveTo>
                <a:lnTo>
                  <a:pt x="0" y="443060"/>
                </a:lnTo>
                <a:cubicBezTo>
                  <a:pt x="15053" y="425498"/>
                  <a:pt x="84491" y="349844"/>
                  <a:pt x="94268" y="320511"/>
                </a:cubicBezTo>
                <a:cubicBezTo>
                  <a:pt x="142903" y="174601"/>
                  <a:pt x="87161" y="325295"/>
                  <a:pt x="131975" y="235670"/>
                </a:cubicBezTo>
                <a:cubicBezTo>
                  <a:pt x="136419" y="226782"/>
                  <a:pt x="135890" y="215658"/>
                  <a:pt x="141402" y="207390"/>
                </a:cubicBezTo>
                <a:cubicBezTo>
                  <a:pt x="148797" y="196297"/>
                  <a:pt x="161006" y="189231"/>
                  <a:pt x="169682" y="179109"/>
                </a:cubicBezTo>
                <a:cubicBezTo>
                  <a:pt x="194179" y="150529"/>
                  <a:pt x="192521" y="137000"/>
                  <a:pt x="226243" y="122548"/>
                </a:cubicBezTo>
                <a:cubicBezTo>
                  <a:pt x="238151" y="117444"/>
                  <a:pt x="251381" y="116264"/>
                  <a:pt x="263950" y="113122"/>
                </a:cubicBezTo>
                <a:cubicBezTo>
                  <a:pt x="276519" y="103695"/>
                  <a:pt x="287605" y="91867"/>
                  <a:pt x="301658" y="84841"/>
                </a:cubicBezTo>
                <a:cubicBezTo>
                  <a:pt x="347234" y="62053"/>
                  <a:pt x="359841" y="68973"/>
                  <a:pt x="405352" y="56561"/>
                </a:cubicBezTo>
                <a:cubicBezTo>
                  <a:pt x="519224" y="25505"/>
                  <a:pt x="401731" y="46305"/>
                  <a:pt x="527901" y="28280"/>
                </a:cubicBezTo>
                <a:cubicBezTo>
                  <a:pt x="571255" y="13830"/>
                  <a:pt x="569165" y="12472"/>
                  <a:pt x="631596" y="9427"/>
                </a:cubicBezTo>
                <a:cubicBezTo>
                  <a:pt x="735215" y="4372"/>
                  <a:pt x="838985" y="3142"/>
                  <a:pt x="942680" y="0"/>
                </a:cubicBezTo>
                <a:cubicBezTo>
                  <a:pt x="871683" y="47333"/>
                  <a:pt x="961912" y="-8242"/>
                  <a:pt x="876693" y="28280"/>
                </a:cubicBezTo>
                <a:cubicBezTo>
                  <a:pt x="866279" y="32743"/>
                  <a:pt x="858546" y="42067"/>
                  <a:pt x="848412" y="47134"/>
                </a:cubicBezTo>
                <a:cubicBezTo>
                  <a:pt x="839524" y="51578"/>
                  <a:pt x="829559" y="53419"/>
                  <a:pt x="820132" y="56561"/>
                </a:cubicBezTo>
                <a:cubicBezTo>
                  <a:pt x="801278" y="75415"/>
                  <a:pt x="785756" y="98332"/>
                  <a:pt x="763571" y="113122"/>
                </a:cubicBezTo>
                <a:lnTo>
                  <a:pt x="678730" y="169682"/>
                </a:lnTo>
                <a:cubicBezTo>
                  <a:pt x="670462" y="175194"/>
                  <a:pt x="659876" y="175967"/>
                  <a:pt x="650449" y="179109"/>
                </a:cubicBezTo>
                <a:cubicBezTo>
                  <a:pt x="637880" y="188536"/>
                  <a:pt x="624671" y="197165"/>
                  <a:pt x="612742" y="207390"/>
                </a:cubicBezTo>
                <a:cubicBezTo>
                  <a:pt x="602620" y="216066"/>
                  <a:pt x="594703" y="227136"/>
                  <a:pt x="584462" y="235670"/>
                </a:cubicBezTo>
                <a:cubicBezTo>
                  <a:pt x="552489" y="262314"/>
                  <a:pt x="562916" y="248944"/>
                  <a:pt x="527901" y="263950"/>
                </a:cubicBezTo>
                <a:cubicBezTo>
                  <a:pt x="412216" y="313529"/>
                  <a:pt x="556586" y="254322"/>
                  <a:pt x="461913" y="301658"/>
                </a:cubicBezTo>
                <a:cubicBezTo>
                  <a:pt x="446778" y="309225"/>
                  <a:pt x="430832" y="315160"/>
                  <a:pt x="414779" y="320511"/>
                </a:cubicBezTo>
                <a:cubicBezTo>
                  <a:pt x="391786" y="328175"/>
                  <a:pt x="352356" y="334383"/>
                  <a:pt x="329938" y="339365"/>
                </a:cubicBezTo>
                <a:cubicBezTo>
                  <a:pt x="263648" y="354096"/>
                  <a:pt x="319051" y="342475"/>
                  <a:pt x="263950" y="358218"/>
                </a:cubicBezTo>
                <a:cubicBezTo>
                  <a:pt x="164262" y="386699"/>
                  <a:pt x="304035" y="341714"/>
                  <a:pt x="169682" y="386499"/>
                </a:cubicBezTo>
                <a:cubicBezTo>
                  <a:pt x="101897" y="409095"/>
                  <a:pt x="186525" y="381688"/>
                  <a:pt x="103695" y="405353"/>
                </a:cubicBezTo>
                <a:cubicBezTo>
                  <a:pt x="94140" y="408083"/>
                  <a:pt x="85191" y="413002"/>
                  <a:pt x="75414" y="414779"/>
                </a:cubicBezTo>
                <a:cubicBezTo>
                  <a:pt x="-9952" y="430300"/>
                  <a:pt x="12569" y="438347"/>
                  <a:pt x="0" y="443060"/>
                </a:cubicBezTo>
                <a:close/>
              </a:path>
            </a:pathLst>
          </a:cu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r>
              <a:rPr lang="ru-RU" dirty="0" smtClean="0"/>
              <a:t> </a:t>
            </a:r>
            <a:endParaRPr lang="ru-RU" dirty="0"/>
          </a:p>
        </p:txBody>
      </p:sp>
      <p:sp>
        <p:nvSpPr>
          <p:cNvPr id="14" name="TextBox 13"/>
          <p:cNvSpPr txBox="1"/>
          <p:nvPr/>
        </p:nvSpPr>
        <p:spPr>
          <a:xfrm>
            <a:off x="5472725" y="2703880"/>
            <a:ext cx="121920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2024</a:t>
            </a:r>
            <a:endParaRPr lang="ru-RU" dirty="0">
              <a:latin typeface="Times New Roman" pitchFamily="18" charset="0"/>
              <a:cs typeface="Times New Roman" pitchFamily="18" charset="0"/>
            </a:endParaRPr>
          </a:p>
        </p:txBody>
      </p:sp>
      <p:graphicFrame>
        <p:nvGraphicFramePr>
          <p:cNvPr id="15" name="Диаграмма 14"/>
          <p:cNvGraphicFramePr/>
          <p:nvPr>
            <p:extLst>
              <p:ext uri="{D42A27DB-BD31-4B8C-83A1-F6EECF244321}">
                <p14:modId xmlns:p14="http://schemas.microsoft.com/office/powerpoint/2010/main" xmlns="" val="1101535948"/>
              </p:ext>
            </p:extLst>
          </p:nvPr>
        </p:nvGraphicFramePr>
        <p:xfrm>
          <a:off x="6023025" y="4013763"/>
          <a:ext cx="3655840" cy="2199631"/>
        </p:xfrm>
        <a:graphic>
          <a:graphicData uri="http://schemas.openxmlformats.org/drawingml/2006/chart">
            <c:chart xmlns:c="http://schemas.openxmlformats.org/drawingml/2006/chart" xmlns:r="http://schemas.openxmlformats.org/officeDocument/2006/relationships" r:id="rId4"/>
          </a:graphicData>
        </a:graphic>
      </p:graphicFrame>
      <p:sp>
        <p:nvSpPr>
          <p:cNvPr id="16" name="Полилиния 15"/>
          <p:cNvSpPr/>
          <p:nvPr/>
        </p:nvSpPr>
        <p:spPr>
          <a:xfrm rot="15406560">
            <a:off x="6871596" y="3568031"/>
            <a:ext cx="782101" cy="605424"/>
          </a:xfrm>
          <a:custGeom>
            <a:avLst/>
            <a:gdLst>
              <a:gd name="connsiteX0" fmla="*/ 0 w 942680"/>
              <a:gd name="connsiteY0" fmla="*/ 443060 h 443060"/>
              <a:gd name="connsiteX1" fmla="*/ 0 w 942680"/>
              <a:gd name="connsiteY1" fmla="*/ 443060 h 443060"/>
              <a:gd name="connsiteX2" fmla="*/ 94268 w 942680"/>
              <a:gd name="connsiteY2" fmla="*/ 320511 h 443060"/>
              <a:gd name="connsiteX3" fmla="*/ 131975 w 942680"/>
              <a:gd name="connsiteY3" fmla="*/ 235670 h 443060"/>
              <a:gd name="connsiteX4" fmla="*/ 141402 w 942680"/>
              <a:gd name="connsiteY4" fmla="*/ 207390 h 443060"/>
              <a:gd name="connsiteX5" fmla="*/ 169682 w 942680"/>
              <a:gd name="connsiteY5" fmla="*/ 179109 h 443060"/>
              <a:gd name="connsiteX6" fmla="*/ 226243 w 942680"/>
              <a:gd name="connsiteY6" fmla="*/ 122548 h 443060"/>
              <a:gd name="connsiteX7" fmla="*/ 263950 w 942680"/>
              <a:gd name="connsiteY7" fmla="*/ 113122 h 443060"/>
              <a:gd name="connsiteX8" fmla="*/ 301658 w 942680"/>
              <a:gd name="connsiteY8" fmla="*/ 84841 h 443060"/>
              <a:gd name="connsiteX9" fmla="*/ 405352 w 942680"/>
              <a:gd name="connsiteY9" fmla="*/ 56561 h 443060"/>
              <a:gd name="connsiteX10" fmla="*/ 527901 w 942680"/>
              <a:gd name="connsiteY10" fmla="*/ 28280 h 443060"/>
              <a:gd name="connsiteX11" fmla="*/ 631596 w 942680"/>
              <a:gd name="connsiteY11" fmla="*/ 9427 h 443060"/>
              <a:gd name="connsiteX12" fmla="*/ 942680 w 942680"/>
              <a:gd name="connsiteY12" fmla="*/ 0 h 443060"/>
              <a:gd name="connsiteX13" fmla="*/ 876693 w 942680"/>
              <a:gd name="connsiteY13" fmla="*/ 28280 h 443060"/>
              <a:gd name="connsiteX14" fmla="*/ 848412 w 942680"/>
              <a:gd name="connsiteY14" fmla="*/ 47134 h 443060"/>
              <a:gd name="connsiteX15" fmla="*/ 820132 w 942680"/>
              <a:gd name="connsiteY15" fmla="*/ 56561 h 443060"/>
              <a:gd name="connsiteX16" fmla="*/ 763571 w 942680"/>
              <a:gd name="connsiteY16" fmla="*/ 113122 h 443060"/>
              <a:gd name="connsiteX17" fmla="*/ 678730 w 942680"/>
              <a:gd name="connsiteY17" fmla="*/ 169682 h 443060"/>
              <a:gd name="connsiteX18" fmla="*/ 650449 w 942680"/>
              <a:gd name="connsiteY18" fmla="*/ 179109 h 443060"/>
              <a:gd name="connsiteX19" fmla="*/ 612742 w 942680"/>
              <a:gd name="connsiteY19" fmla="*/ 207390 h 443060"/>
              <a:gd name="connsiteX20" fmla="*/ 584462 w 942680"/>
              <a:gd name="connsiteY20" fmla="*/ 235670 h 443060"/>
              <a:gd name="connsiteX21" fmla="*/ 527901 w 942680"/>
              <a:gd name="connsiteY21" fmla="*/ 263950 h 443060"/>
              <a:gd name="connsiteX22" fmla="*/ 461913 w 942680"/>
              <a:gd name="connsiteY22" fmla="*/ 301658 h 443060"/>
              <a:gd name="connsiteX23" fmla="*/ 414779 w 942680"/>
              <a:gd name="connsiteY23" fmla="*/ 320511 h 443060"/>
              <a:gd name="connsiteX24" fmla="*/ 329938 w 942680"/>
              <a:gd name="connsiteY24" fmla="*/ 339365 h 443060"/>
              <a:gd name="connsiteX25" fmla="*/ 263950 w 942680"/>
              <a:gd name="connsiteY25" fmla="*/ 358218 h 443060"/>
              <a:gd name="connsiteX26" fmla="*/ 169682 w 942680"/>
              <a:gd name="connsiteY26" fmla="*/ 386499 h 443060"/>
              <a:gd name="connsiteX27" fmla="*/ 103695 w 942680"/>
              <a:gd name="connsiteY27" fmla="*/ 405353 h 443060"/>
              <a:gd name="connsiteX28" fmla="*/ 75414 w 942680"/>
              <a:gd name="connsiteY28" fmla="*/ 414779 h 443060"/>
              <a:gd name="connsiteX29" fmla="*/ 0 w 942680"/>
              <a:gd name="connsiteY29" fmla="*/ 443060 h 44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2680" h="443060">
                <a:moveTo>
                  <a:pt x="0" y="443060"/>
                </a:moveTo>
                <a:lnTo>
                  <a:pt x="0" y="443060"/>
                </a:lnTo>
                <a:cubicBezTo>
                  <a:pt x="15053" y="425498"/>
                  <a:pt x="84491" y="349844"/>
                  <a:pt x="94268" y="320511"/>
                </a:cubicBezTo>
                <a:cubicBezTo>
                  <a:pt x="142903" y="174601"/>
                  <a:pt x="87161" y="325295"/>
                  <a:pt x="131975" y="235670"/>
                </a:cubicBezTo>
                <a:cubicBezTo>
                  <a:pt x="136419" y="226782"/>
                  <a:pt x="135890" y="215658"/>
                  <a:pt x="141402" y="207390"/>
                </a:cubicBezTo>
                <a:cubicBezTo>
                  <a:pt x="148797" y="196297"/>
                  <a:pt x="161006" y="189231"/>
                  <a:pt x="169682" y="179109"/>
                </a:cubicBezTo>
                <a:cubicBezTo>
                  <a:pt x="194179" y="150529"/>
                  <a:pt x="192521" y="137000"/>
                  <a:pt x="226243" y="122548"/>
                </a:cubicBezTo>
                <a:cubicBezTo>
                  <a:pt x="238151" y="117444"/>
                  <a:pt x="251381" y="116264"/>
                  <a:pt x="263950" y="113122"/>
                </a:cubicBezTo>
                <a:cubicBezTo>
                  <a:pt x="276519" y="103695"/>
                  <a:pt x="287605" y="91867"/>
                  <a:pt x="301658" y="84841"/>
                </a:cubicBezTo>
                <a:cubicBezTo>
                  <a:pt x="347234" y="62053"/>
                  <a:pt x="359841" y="68973"/>
                  <a:pt x="405352" y="56561"/>
                </a:cubicBezTo>
                <a:cubicBezTo>
                  <a:pt x="519224" y="25505"/>
                  <a:pt x="401731" y="46305"/>
                  <a:pt x="527901" y="28280"/>
                </a:cubicBezTo>
                <a:cubicBezTo>
                  <a:pt x="571255" y="13830"/>
                  <a:pt x="569165" y="12472"/>
                  <a:pt x="631596" y="9427"/>
                </a:cubicBezTo>
                <a:cubicBezTo>
                  <a:pt x="735215" y="4372"/>
                  <a:pt x="838985" y="3142"/>
                  <a:pt x="942680" y="0"/>
                </a:cubicBezTo>
                <a:cubicBezTo>
                  <a:pt x="871683" y="47333"/>
                  <a:pt x="961912" y="-8242"/>
                  <a:pt x="876693" y="28280"/>
                </a:cubicBezTo>
                <a:cubicBezTo>
                  <a:pt x="866279" y="32743"/>
                  <a:pt x="858546" y="42067"/>
                  <a:pt x="848412" y="47134"/>
                </a:cubicBezTo>
                <a:cubicBezTo>
                  <a:pt x="839524" y="51578"/>
                  <a:pt x="829559" y="53419"/>
                  <a:pt x="820132" y="56561"/>
                </a:cubicBezTo>
                <a:cubicBezTo>
                  <a:pt x="801278" y="75415"/>
                  <a:pt x="785756" y="98332"/>
                  <a:pt x="763571" y="113122"/>
                </a:cubicBezTo>
                <a:lnTo>
                  <a:pt x="678730" y="169682"/>
                </a:lnTo>
                <a:cubicBezTo>
                  <a:pt x="670462" y="175194"/>
                  <a:pt x="659876" y="175967"/>
                  <a:pt x="650449" y="179109"/>
                </a:cubicBezTo>
                <a:cubicBezTo>
                  <a:pt x="637880" y="188536"/>
                  <a:pt x="624671" y="197165"/>
                  <a:pt x="612742" y="207390"/>
                </a:cubicBezTo>
                <a:cubicBezTo>
                  <a:pt x="602620" y="216066"/>
                  <a:pt x="594703" y="227136"/>
                  <a:pt x="584462" y="235670"/>
                </a:cubicBezTo>
                <a:cubicBezTo>
                  <a:pt x="552489" y="262314"/>
                  <a:pt x="562916" y="248944"/>
                  <a:pt x="527901" y="263950"/>
                </a:cubicBezTo>
                <a:cubicBezTo>
                  <a:pt x="412216" y="313529"/>
                  <a:pt x="556586" y="254322"/>
                  <a:pt x="461913" y="301658"/>
                </a:cubicBezTo>
                <a:cubicBezTo>
                  <a:pt x="446778" y="309225"/>
                  <a:pt x="430832" y="315160"/>
                  <a:pt x="414779" y="320511"/>
                </a:cubicBezTo>
                <a:cubicBezTo>
                  <a:pt x="391786" y="328175"/>
                  <a:pt x="352356" y="334383"/>
                  <a:pt x="329938" y="339365"/>
                </a:cubicBezTo>
                <a:cubicBezTo>
                  <a:pt x="263648" y="354096"/>
                  <a:pt x="319051" y="342475"/>
                  <a:pt x="263950" y="358218"/>
                </a:cubicBezTo>
                <a:cubicBezTo>
                  <a:pt x="164262" y="386699"/>
                  <a:pt x="304035" y="341714"/>
                  <a:pt x="169682" y="386499"/>
                </a:cubicBezTo>
                <a:cubicBezTo>
                  <a:pt x="101897" y="409095"/>
                  <a:pt x="186525" y="381688"/>
                  <a:pt x="103695" y="405353"/>
                </a:cubicBezTo>
                <a:cubicBezTo>
                  <a:pt x="94140" y="408083"/>
                  <a:pt x="85191" y="413002"/>
                  <a:pt x="75414" y="414779"/>
                </a:cubicBezTo>
                <a:cubicBezTo>
                  <a:pt x="-9952" y="430300"/>
                  <a:pt x="12569" y="438347"/>
                  <a:pt x="0" y="443060"/>
                </a:cubicBezTo>
                <a:close/>
              </a:path>
            </a:pathLst>
          </a:cu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r>
              <a:rPr lang="ru-RU" dirty="0" smtClean="0"/>
              <a:t> </a:t>
            </a:r>
            <a:endParaRPr lang="ru-RU" dirty="0"/>
          </a:p>
        </p:txBody>
      </p:sp>
      <p:sp>
        <p:nvSpPr>
          <p:cNvPr id="17" name="Полилиния 16"/>
          <p:cNvSpPr/>
          <p:nvPr/>
        </p:nvSpPr>
        <p:spPr>
          <a:xfrm>
            <a:off x="7586705" y="3598159"/>
            <a:ext cx="89679" cy="443060"/>
          </a:xfrm>
          <a:custGeom>
            <a:avLst/>
            <a:gdLst>
              <a:gd name="connsiteX0" fmla="*/ 0 w 134517"/>
              <a:gd name="connsiteY0" fmla="*/ 0 h 454575"/>
              <a:gd name="connsiteX1" fmla="*/ 0 w 134517"/>
              <a:gd name="connsiteY1" fmla="*/ 0 h 454575"/>
              <a:gd name="connsiteX2" fmla="*/ 18853 w 134517"/>
              <a:gd name="connsiteY2" fmla="*/ 122548 h 454575"/>
              <a:gd name="connsiteX3" fmla="*/ 37707 w 134517"/>
              <a:gd name="connsiteY3" fmla="*/ 150828 h 454575"/>
              <a:gd name="connsiteX4" fmla="*/ 56561 w 134517"/>
              <a:gd name="connsiteY4" fmla="*/ 226243 h 454575"/>
              <a:gd name="connsiteX5" fmla="*/ 65987 w 134517"/>
              <a:gd name="connsiteY5" fmla="*/ 254523 h 454575"/>
              <a:gd name="connsiteX6" fmla="*/ 75414 w 134517"/>
              <a:gd name="connsiteY6" fmla="*/ 292230 h 454575"/>
              <a:gd name="connsiteX7" fmla="*/ 94268 w 134517"/>
              <a:gd name="connsiteY7" fmla="*/ 348791 h 454575"/>
              <a:gd name="connsiteX8" fmla="*/ 103695 w 134517"/>
              <a:gd name="connsiteY8" fmla="*/ 377072 h 454575"/>
              <a:gd name="connsiteX9" fmla="*/ 113121 w 134517"/>
              <a:gd name="connsiteY9" fmla="*/ 452486 h 454575"/>
              <a:gd name="connsiteX10" fmla="*/ 131975 w 134517"/>
              <a:gd name="connsiteY10" fmla="*/ 424206 h 454575"/>
              <a:gd name="connsiteX11" fmla="*/ 131975 w 134517"/>
              <a:gd name="connsiteY11" fmla="*/ 131975 h 454575"/>
              <a:gd name="connsiteX12" fmla="*/ 0 w 134517"/>
              <a:gd name="connsiteY12" fmla="*/ 0 h 45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517" h="454575">
                <a:moveTo>
                  <a:pt x="0" y="0"/>
                </a:moveTo>
                <a:lnTo>
                  <a:pt x="0" y="0"/>
                </a:lnTo>
                <a:cubicBezTo>
                  <a:pt x="2702" y="27023"/>
                  <a:pt x="1868" y="88579"/>
                  <a:pt x="18853" y="122548"/>
                </a:cubicBezTo>
                <a:cubicBezTo>
                  <a:pt x="23920" y="132681"/>
                  <a:pt x="31422" y="141401"/>
                  <a:pt x="37707" y="150828"/>
                </a:cubicBezTo>
                <a:cubicBezTo>
                  <a:pt x="59254" y="215468"/>
                  <a:pt x="33813" y="135248"/>
                  <a:pt x="56561" y="226243"/>
                </a:cubicBezTo>
                <a:cubicBezTo>
                  <a:pt x="58971" y="235883"/>
                  <a:pt x="63257" y="244969"/>
                  <a:pt x="65987" y="254523"/>
                </a:cubicBezTo>
                <a:cubicBezTo>
                  <a:pt x="69546" y="266980"/>
                  <a:pt x="71691" y="279821"/>
                  <a:pt x="75414" y="292230"/>
                </a:cubicBezTo>
                <a:cubicBezTo>
                  <a:pt x="81125" y="311265"/>
                  <a:pt x="87983" y="329937"/>
                  <a:pt x="94268" y="348791"/>
                </a:cubicBezTo>
                <a:lnTo>
                  <a:pt x="103695" y="377072"/>
                </a:lnTo>
                <a:cubicBezTo>
                  <a:pt x="106837" y="402210"/>
                  <a:pt x="100087" y="430763"/>
                  <a:pt x="113121" y="452486"/>
                </a:cubicBezTo>
                <a:cubicBezTo>
                  <a:pt x="118950" y="462201"/>
                  <a:pt x="131310" y="435516"/>
                  <a:pt x="131975" y="424206"/>
                </a:cubicBezTo>
                <a:cubicBezTo>
                  <a:pt x="137695" y="326964"/>
                  <a:pt x="131975" y="229385"/>
                  <a:pt x="131975" y="131975"/>
                </a:cubicBezTo>
                <a:lnTo>
                  <a:pt x="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8" name="TextBox 17"/>
          <p:cNvSpPr txBox="1"/>
          <p:nvPr/>
        </p:nvSpPr>
        <p:spPr>
          <a:xfrm>
            <a:off x="8067886" y="3819689"/>
            <a:ext cx="1018252" cy="369332"/>
          </a:xfrm>
          <a:prstGeom prst="rect">
            <a:avLst/>
          </a:prstGeom>
          <a:noFill/>
        </p:spPr>
        <p:txBody>
          <a:bodyPr wrap="square" rtlCol="0">
            <a:spAutoFit/>
          </a:bodyPr>
          <a:lstStyle/>
          <a:p>
            <a:r>
              <a:rPr lang="ru-RU" dirty="0" smtClean="0">
                <a:latin typeface="Times New Roman" pitchFamily="18" charset="0"/>
                <a:cs typeface="Times New Roman" pitchFamily="18" charset="0"/>
              </a:rPr>
              <a:t>2025</a:t>
            </a:r>
            <a:endParaRPr lang="ru-RU" dirty="0">
              <a:latin typeface="Times New Roman" pitchFamily="18" charset="0"/>
              <a:cs typeface="Times New Roman" pitchFamily="18" charset="0"/>
            </a:endParaRPr>
          </a:p>
        </p:txBody>
      </p:sp>
      <p:sp>
        <p:nvSpPr>
          <p:cNvPr id="19" name="Прямоугольник 18"/>
          <p:cNvSpPr/>
          <p:nvPr/>
        </p:nvSpPr>
        <p:spPr>
          <a:xfrm>
            <a:off x="3765529" y="5299261"/>
            <a:ext cx="251381" cy="2168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4251005" y="5176159"/>
            <a:ext cx="1809947"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Доходы</a:t>
            </a:r>
            <a:endParaRPr lang="ru-RU" sz="1600" dirty="0">
              <a:latin typeface="Times New Roman" pitchFamily="18" charset="0"/>
              <a:cs typeface="Times New Roman" pitchFamily="18" charset="0"/>
            </a:endParaRPr>
          </a:p>
        </p:txBody>
      </p:sp>
      <p:sp>
        <p:nvSpPr>
          <p:cNvPr id="21" name="Прямоугольник 20"/>
          <p:cNvSpPr/>
          <p:nvPr/>
        </p:nvSpPr>
        <p:spPr>
          <a:xfrm>
            <a:off x="3776888" y="5600247"/>
            <a:ext cx="251381" cy="21681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4289212" y="5514714"/>
            <a:ext cx="1809947"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Расходы</a:t>
            </a:r>
            <a:endParaRPr lang="ru-RU" sz="1600" dirty="0">
              <a:latin typeface="Times New Roman" pitchFamily="18" charset="0"/>
              <a:cs typeface="Times New Roman" pitchFamily="18" charset="0"/>
            </a:endParaRPr>
          </a:p>
        </p:txBody>
      </p:sp>
      <p:sp>
        <p:nvSpPr>
          <p:cNvPr id="23" name="Прямоугольник 22"/>
          <p:cNvSpPr/>
          <p:nvPr/>
        </p:nvSpPr>
        <p:spPr>
          <a:xfrm>
            <a:off x="3788247" y="5914847"/>
            <a:ext cx="251381" cy="2168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4289212" y="5808710"/>
            <a:ext cx="1809947"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Дефицит</a:t>
            </a:r>
            <a:endParaRPr lang="ru-RU" sz="1600" dirty="0">
              <a:latin typeface="Times New Roman" pitchFamily="18" charset="0"/>
              <a:cs typeface="Times New Roman" pitchFamily="18" charset="0"/>
            </a:endParaRPr>
          </a:p>
        </p:txBody>
      </p:sp>
      <p:sp>
        <p:nvSpPr>
          <p:cNvPr id="25" name="TextBox 24"/>
          <p:cNvSpPr txBox="1"/>
          <p:nvPr/>
        </p:nvSpPr>
        <p:spPr>
          <a:xfrm>
            <a:off x="325866" y="6296710"/>
            <a:ext cx="9012025" cy="276999"/>
          </a:xfrm>
          <a:prstGeom prst="rect">
            <a:avLst/>
          </a:prstGeom>
          <a:noFill/>
        </p:spPr>
        <p:txBody>
          <a:bodyPr wrap="square" rtlCol="0">
            <a:spAutoFit/>
          </a:bodyPr>
          <a:lstStyle/>
          <a:p>
            <a:endParaRPr lang="ru-RU" sz="1200" dirty="0">
              <a:latin typeface="Times New Roman" pitchFamily="18" charset="0"/>
              <a:cs typeface="Times New Roman"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xmlns="" val="672858368"/>
              </p:ext>
            </p:extLst>
          </p:nvPr>
        </p:nvGraphicFramePr>
        <p:xfrm>
          <a:off x="120716" y="888478"/>
          <a:ext cx="11927984" cy="1364556"/>
        </p:xfrm>
        <a:graphic>
          <a:graphicData uri="http://schemas.openxmlformats.org/drawingml/2006/table">
            <a:tbl>
              <a:tblPr firstRow="1" bandRow="1">
                <a:tableStyleId>{5C22544A-7EE6-4342-B048-85BDC9FD1C3A}</a:tableStyleId>
              </a:tblPr>
              <a:tblGrid>
                <a:gridCol w="4303132"/>
                <a:gridCol w="1906213"/>
                <a:gridCol w="1906213"/>
                <a:gridCol w="1906213"/>
                <a:gridCol w="1906213"/>
              </a:tblGrid>
              <a:tr h="406171">
                <a:tc>
                  <a:txBody>
                    <a:bodyPr/>
                    <a:lstStyle/>
                    <a:p>
                      <a:pPr algn="ctr" rtl="0" fontAlgn="ctr"/>
                      <a:r>
                        <a:rPr lang="ru-RU" sz="1200" u="none" strike="noStrike" dirty="0">
                          <a:effectLst/>
                          <a:latin typeface="Times New Roman" pitchFamily="18" charset="0"/>
                          <a:cs typeface="Times New Roman" pitchFamily="18" charset="0"/>
                        </a:rPr>
                        <a:t>Наименование</a:t>
                      </a:r>
                      <a:endParaRPr lang="ru-RU" sz="1200" b="1" i="0" u="none" strike="noStrike" dirty="0">
                        <a:solidFill>
                          <a:srgbClr val="FFFFFF"/>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Факт</a:t>
                      </a:r>
                      <a:r>
                        <a:rPr lang="ru-RU" sz="1200" u="none" strike="noStrike" baseline="0" dirty="0" smtClean="0">
                          <a:effectLst/>
                          <a:latin typeface="Times New Roman" pitchFamily="18" charset="0"/>
                          <a:cs typeface="Times New Roman" pitchFamily="18" charset="0"/>
                        </a:rPr>
                        <a:t> </a:t>
                      </a:r>
                      <a:r>
                        <a:rPr lang="ru-RU" sz="1200" u="none" strike="noStrike" dirty="0" smtClean="0">
                          <a:effectLst/>
                          <a:latin typeface="Times New Roman" pitchFamily="18" charset="0"/>
                          <a:cs typeface="Times New Roman" pitchFamily="18" charset="0"/>
                        </a:rPr>
                        <a:t>2022 </a:t>
                      </a:r>
                      <a:r>
                        <a:rPr lang="ru-RU" sz="1200" u="none" strike="noStrike" dirty="0">
                          <a:effectLst/>
                          <a:latin typeface="Times New Roman" pitchFamily="18" charset="0"/>
                          <a:cs typeface="Times New Roman" pitchFamily="18" charset="0"/>
                        </a:rPr>
                        <a:t>год</a:t>
                      </a:r>
                      <a:endParaRPr lang="ru-RU" sz="1200" b="1" i="0" u="none" strike="noStrike" dirty="0">
                        <a:solidFill>
                          <a:srgbClr val="FFFFFF"/>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Прогноз</a:t>
                      </a:r>
                      <a:r>
                        <a:rPr lang="ru-RU" sz="1200" u="none" strike="noStrike" baseline="0" dirty="0" smtClean="0">
                          <a:effectLst/>
                          <a:latin typeface="Times New Roman" pitchFamily="18" charset="0"/>
                          <a:cs typeface="Times New Roman" pitchFamily="18" charset="0"/>
                        </a:rPr>
                        <a:t> </a:t>
                      </a:r>
                      <a:r>
                        <a:rPr lang="ru-RU" sz="1200" u="none" strike="noStrike" dirty="0" smtClean="0">
                          <a:effectLst/>
                          <a:latin typeface="Times New Roman" pitchFamily="18" charset="0"/>
                          <a:cs typeface="Times New Roman" pitchFamily="18" charset="0"/>
                        </a:rPr>
                        <a:t>2023 </a:t>
                      </a:r>
                      <a:r>
                        <a:rPr lang="ru-RU" sz="1200" u="none" strike="noStrike" dirty="0">
                          <a:effectLst/>
                          <a:latin typeface="Times New Roman" pitchFamily="18" charset="0"/>
                          <a:cs typeface="Times New Roman" pitchFamily="18" charset="0"/>
                        </a:rPr>
                        <a:t>год</a:t>
                      </a:r>
                      <a:endParaRPr lang="ru-RU" sz="1200" b="1" i="0" u="none" strike="noStrike" dirty="0">
                        <a:solidFill>
                          <a:srgbClr val="FFFFFF"/>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Прогноз</a:t>
                      </a:r>
                      <a:r>
                        <a:rPr lang="ru-RU" sz="1200" u="none" strike="noStrike" baseline="0" dirty="0" smtClean="0">
                          <a:effectLst/>
                          <a:latin typeface="Times New Roman" pitchFamily="18" charset="0"/>
                          <a:cs typeface="Times New Roman" pitchFamily="18" charset="0"/>
                        </a:rPr>
                        <a:t> </a:t>
                      </a:r>
                      <a:r>
                        <a:rPr lang="ru-RU" sz="1200" u="none" strike="noStrike" dirty="0" smtClean="0">
                          <a:effectLst/>
                          <a:latin typeface="Times New Roman" pitchFamily="18" charset="0"/>
                          <a:cs typeface="Times New Roman" pitchFamily="18" charset="0"/>
                        </a:rPr>
                        <a:t>2024</a:t>
                      </a:r>
                      <a:r>
                        <a:rPr lang="ru-RU" sz="1200" u="none" strike="noStrike" baseline="0" dirty="0" smtClean="0">
                          <a:effectLst/>
                          <a:latin typeface="Times New Roman" pitchFamily="18" charset="0"/>
                          <a:cs typeface="Times New Roman" pitchFamily="18" charset="0"/>
                        </a:rPr>
                        <a:t> </a:t>
                      </a:r>
                      <a:r>
                        <a:rPr lang="ru-RU" sz="1200" u="none" strike="noStrike" dirty="0" smtClean="0">
                          <a:effectLst/>
                          <a:latin typeface="Times New Roman" pitchFamily="18" charset="0"/>
                          <a:cs typeface="Times New Roman" pitchFamily="18" charset="0"/>
                        </a:rPr>
                        <a:t>год</a:t>
                      </a:r>
                      <a:endParaRPr lang="ru-RU" sz="1200" b="1" i="0" u="none" strike="noStrike" dirty="0">
                        <a:solidFill>
                          <a:srgbClr val="FFFFFF"/>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Прогноз 2025 </a:t>
                      </a:r>
                      <a:r>
                        <a:rPr lang="ru-RU" sz="1200" u="none" strike="noStrike" dirty="0">
                          <a:effectLst/>
                          <a:latin typeface="Times New Roman" pitchFamily="18" charset="0"/>
                          <a:cs typeface="Times New Roman" pitchFamily="18" charset="0"/>
                        </a:rPr>
                        <a:t>год</a:t>
                      </a:r>
                      <a:endParaRPr lang="ru-RU" sz="1200" b="1" i="0" u="none" strike="noStrike" dirty="0">
                        <a:solidFill>
                          <a:srgbClr val="FFFFFF"/>
                        </a:solidFill>
                        <a:effectLst/>
                        <a:latin typeface="Times New Roman" pitchFamily="18" charset="0"/>
                        <a:cs typeface="Times New Roman" pitchFamily="18" charset="0"/>
                      </a:endParaRPr>
                    </a:p>
                  </a:txBody>
                  <a:tcPr marL="9983" marR="9983" marT="7487" marB="0" anchor="ctr"/>
                </a:tc>
              </a:tr>
              <a:tr h="239596">
                <a:tc>
                  <a:txBody>
                    <a:bodyPr/>
                    <a:lstStyle/>
                    <a:p>
                      <a:pPr algn="l" rtl="0" fontAlgn="ctr"/>
                      <a:r>
                        <a:rPr lang="ru-RU" sz="1200" u="none" strike="noStrike" dirty="0">
                          <a:effectLst/>
                          <a:latin typeface="Times New Roman" pitchFamily="18" charset="0"/>
                          <a:cs typeface="Times New Roman" pitchFamily="18" charset="0"/>
                        </a:rPr>
                        <a:t>   Доходы</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1 172 495,4</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1 016 185,5</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874 627,89</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941 421,8</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r>
              <a:tr h="232109">
                <a:tc>
                  <a:txBody>
                    <a:bodyPr/>
                    <a:lstStyle/>
                    <a:p>
                      <a:pPr algn="l" rtl="0" fontAlgn="ctr"/>
                      <a:r>
                        <a:rPr lang="ru-RU" sz="1200" u="none" strike="noStrike" dirty="0">
                          <a:effectLst/>
                          <a:latin typeface="Times New Roman" pitchFamily="18" charset="0"/>
                          <a:cs typeface="Times New Roman" pitchFamily="18" charset="0"/>
                        </a:rPr>
                        <a:t>   Расходы</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a:effectLst/>
                          <a:latin typeface="Times New Roman" pitchFamily="18" charset="0"/>
                          <a:cs typeface="Times New Roman" pitchFamily="18" charset="0"/>
                        </a:rPr>
                        <a:t>1 </a:t>
                      </a:r>
                      <a:r>
                        <a:rPr lang="ru-RU" sz="1200" u="none" strike="noStrike" dirty="0" smtClean="0">
                          <a:effectLst/>
                          <a:latin typeface="Times New Roman" pitchFamily="18" charset="0"/>
                          <a:cs typeface="Times New Roman" pitchFamily="18" charset="0"/>
                        </a:rPr>
                        <a:t>181 522,5</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1 016</a:t>
                      </a:r>
                      <a:r>
                        <a:rPr lang="ru-RU" sz="1200" u="none" strike="noStrike" baseline="0" dirty="0" smtClean="0">
                          <a:effectLst/>
                          <a:latin typeface="Times New Roman" pitchFamily="18" charset="0"/>
                          <a:cs typeface="Times New Roman" pitchFamily="18" charset="0"/>
                        </a:rPr>
                        <a:t> 185,5</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874 627,89</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chemeClr val="dk1"/>
                          </a:solidFill>
                          <a:effectLst/>
                          <a:latin typeface="Times New Roman" pitchFamily="18" charset="0"/>
                          <a:cs typeface="Times New Roman" pitchFamily="18" charset="0"/>
                        </a:rPr>
                        <a:t>941</a:t>
                      </a:r>
                      <a:r>
                        <a:rPr lang="ru-RU" sz="1200" b="0" i="0" u="none" strike="noStrike" baseline="0" dirty="0" smtClean="0">
                          <a:solidFill>
                            <a:schemeClr val="dk1"/>
                          </a:solidFill>
                          <a:effectLst/>
                          <a:latin typeface="Times New Roman" pitchFamily="18" charset="0"/>
                          <a:cs typeface="Times New Roman" pitchFamily="18" charset="0"/>
                        </a:rPr>
                        <a:t> 421,8</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r>
              <a:tr h="254571">
                <a:tc>
                  <a:txBody>
                    <a:bodyPr/>
                    <a:lstStyle/>
                    <a:p>
                      <a:pPr algn="l" rtl="0" fontAlgn="ctr"/>
                      <a:r>
                        <a:rPr lang="ru-RU" sz="1200" b="0" i="0" u="none" strike="noStrike" dirty="0" smtClean="0">
                          <a:solidFill>
                            <a:srgbClr val="000000"/>
                          </a:solidFill>
                          <a:effectLst/>
                          <a:latin typeface="Times New Roman" pitchFamily="18" charset="0"/>
                          <a:cs typeface="Times New Roman" pitchFamily="18" charset="0"/>
                        </a:rPr>
                        <a:t>   Источники финансирования дефицита бюджета</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rgbClr val="000000"/>
                          </a:solidFill>
                          <a:effectLst/>
                          <a:latin typeface="Times New Roman" pitchFamily="18" charset="0"/>
                          <a:cs typeface="Times New Roman" pitchFamily="18" charset="0"/>
                        </a:rPr>
                        <a:t>+9057,0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rgbClr val="000000"/>
                          </a:solidFill>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rgbClr val="000000"/>
                          </a:solidFill>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rgbClr val="000000"/>
                          </a:solidFill>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r>
              <a:tr h="232109">
                <a:tc>
                  <a:txBody>
                    <a:bodyPr/>
                    <a:lstStyle/>
                    <a:p>
                      <a:pPr algn="l" rtl="0" fontAlgn="ctr"/>
                      <a:r>
                        <a:rPr lang="ru-RU" sz="1200" u="none" strike="noStrike" dirty="0">
                          <a:effectLst/>
                          <a:latin typeface="Times New Roman" pitchFamily="18" charset="0"/>
                          <a:cs typeface="Times New Roman" pitchFamily="18" charset="0"/>
                        </a:rPr>
                        <a:t>   </a:t>
                      </a:r>
                      <a:r>
                        <a:rPr lang="ru-RU" sz="1200" u="none" strike="noStrike" dirty="0" smtClean="0">
                          <a:effectLst/>
                          <a:latin typeface="Times New Roman" pitchFamily="18" charset="0"/>
                          <a:cs typeface="Times New Roman" pitchFamily="18" charset="0"/>
                        </a:rPr>
                        <a:t>+ </a:t>
                      </a:r>
                      <a:r>
                        <a:rPr lang="ru-RU" sz="1200" u="none" strike="noStrike" dirty="0" err="1" smtClean="0">
                          <a:effectLst/>
                          <a:latin typeface="Times New Roman" pitchFamily="18" charset="0"/>
                          <a:cs typeface="Times New Roman" pitchFamily="18" charset="0"/>
                        </a:rPr>
                        <a:t>Профицит</a:t>
                      </a:r>
                      <a:r>
                        <a:rPr lang="ru-RU" sz="1200" u="none" strike="noStrike" dirty="0" smtClean="0">
                          <a:effectLst/>
                          <a:latin typeface="Times New Roman" pitchFamily="18" charset="0"/>
                          <a:cs typeface="Times New Roman" pitchFamily="18" charset="0"/>
                        </a:rPr>
                        <a:t> / - Дефицит</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b="0" i="0" u="none" strike="noStrike" dirty="0" smtClean="0">
                          <a:solidFill>
                            <a:schemeClr val="dk1"/>
                          </a:solidFill>
                          <a:effectLst/>
                          <a:latin typeface="Times New Roman" pitchFamily="18" charset="0"/>
                          <a:cs typeface="Times New Roman" pitchFamily="18" charset="0"/>
                        </a:rPr>
                        <a:t>- 9057,0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c>
                  <a:txBody>
                    <a:bodyPr/>
                    <a:lstStyle/>
                    <a:p>
                      <a:pPr algn="ctr" rtl="0" fontAlgn="ctr"/>
                      <a:r>
                        <a:rPr lang="ru-RU" sz="1200" u="none" strike="noStrike" dirty="0" smtClean="0">
                          <a:effectLst/>
                          <a:latin typeface="Times New Roman" pitchFamily="18" charset="0"/>
                          <a:cs typeface="Times New Roman" pitchFamily="18" charset="0"/>
                        </a:rPr>
                        <a:t>0,0</a:t>
                      </a:r>
                      <a:endParaRPr lang="ru-RU" sz="1200" b="0" i="0" u="none" strike="noStrike" dirty="0">
                        <a:solidFill>
                          <a:srgbClr val="000000"/>
                        </a:solidFill>
                        <a:effectLst/>
                        <a:latin typeface="Times New Roman" pitchFamily="18" charset="0"/>
                        <a:cs typeface="Times New Roman" pitchFamily="18" charset="0"/>
                      </a:endParaRPr>
                    </a:p>
                  </a:txBody>
                  <a:tcPr marL="9983" marR="9983" marT="7487" marB="0" anchor="ctr"/>
                </a:tc>
              </a:tr>
            </a:tbl>
          </a:graphicData>
        </a:graphic>
      </p:graphicFrame>
      <p:sp>
        <p:nvSpPr>
          <p:cNvPr id="9" name="Прямоугольник 8"/>
          <p:cNvSpPr/>
          <p:nvPr/>
        </p:nvSpPr>
        <p:spPr>
          <a:xfrm>
            <a:off x="9128761" y="2568598"/>
            <a:ext cx="2882174" cy="2893100"/>
          </a:xfrm>
          <a:prstGeom prst="rect">
            <a:avLst/>
          </a:prstGeom>
        </p:spPr>
        <p:txBody>
          <a:bodyPr wrap="square">
            <a:spAutoFit/>
          </a:bodyPr>
          <a:lstStyle/>
          <a:p>
            <a:pPr algn="ctr"/>
            <a:r>
              <a:rPr lang="ru-RU" sz="1400" b="1" i="1" dirty="0" smtClean="0">
                <a:latin typeface="Times New Roman" pitchFamily="18" charset="0"/>
                <a:cs typeface="Times New Roman" pitchFamily="18" charset="0"/>
              </a:rPr>
              <a:t>Бюджет </a:t>
            </a:r>
            <a:r>
              <a:rPr lang="ru-RU" sz="1400" b="1" i="1" dirty="0">
                <a:latin typeface="Times New Roman" pitchFamily="18" charset="0"/>
                <a:cs typeface="Times New Roman" pitchFamily="18" charset="0"/>
              </a:rPr>
              <a:t>муниципального </a:t>
            </a:r>
            <a:r>
              <a:rPr lang="ru-RU" sz="1400" b="1" i="1" dirty="0" smtClean="0">
                <a:latin typeface="Times New Roman" pitchFamily="18" charset="0"/>
                <a:cs typeface="Times New Roman" pitchFamily="18" charset="0"/>
              </a:rPr>
              <a:t>района «Могойтуйский район» на 2023 </a:t>
            </a:r>
            <a:r>
              <a:rPr lang="ru-RU" sz="1400" b="1" i="1" dirty="0">
                <a:latin typeface="Times New Roman" pitchFamily="18" charset="0"/>
                <a:cs typeface="Times New Roman" pitchFamily="18" charset="0"/>
              </a:rPr>
              <a:t>год </a:t>
            </a:r>
            <a:r>
              <a:rPr lang="ru-RU" sz="1400" b="1" i="1" dirty="0" smtClean="0">
                <a:latin typeface="Times New Roman" pitchFamily="18" charset="0"/>
                <a:cs typeface="Times New Roman" pitchFamily="18" charset="0"/>
              </a:rPr>
              <a:t>и на </a:t>
            </a:r>
            <a:r>
              <a:rPr lang="ru-RU" sz="1400" b="1" i="1" dirty="0">
                <a:latin typeface="Times New Roman" pitchFamily="18" charset="0"/>
                <a:cs typeface="Times New Roman" pitchFamily="18" charset="0"/>
              </a:rPr>
              <a:t>плановый период </a:t>
            </a:r>
            <a:r>
              <a:rPr lang="ru-RU" sz="1400" b="1" i="1" dirty="0" smtClean="0">
                <a:latin typeface="Times New Roman" pitchFamily="18" charset="0"/>
                <a:cs typeface="Times New Roman" pitchFamily="18" charset="0"/>
              </a:rPr>
              <a:t>2024 </a:t>
            </a:r>
            <a:r>
              <a:rPr lang="ru-RU" sz="1400" b="1" i="1" dirty="0">
                <a:latin typeface="Times New Roman" pitchFamily="18" charset="0"/>
                <a:cs typeface="Times New Roman" pitchFamily="18" charset="0"/>
              </a:rPr>
              <a:t>и </a:t>
            </a:r>
            <a:r>
              <a:rPr lang="ru-RU" sz="1400" b="1" i="1" dirty="0" smtClean="0">
                <a:latin typeface="Times New Roman" pitchFamily="18" charset="0"/>
                <a:cs typeface="Times New Roman" pitchFamily="18" charset="0"/>
              </a:rPr>
              <a:t>2025 годов разработан на основании прогноза социально-экономического </a:t>
            </a:r>
            <a:r>
              <a:rPr lang="ru-RU" sz="1400" b="1" i="1" dirty="0">
                <a:latin typeface="Times New Roman" pitchFamily="18" charset="0"/>
                <a:cs typeface="Times New Roman" pitchFamily="18" charset="0"/>
              </a:rPr>
              <a:t>развития муниципального </a:t>
            </a:r>
            <a:r>
              <a:rPr lang="ru-RU" sz="1400" b="1" i="1" dirty="0" smtClean="0">
                <a:latin typeface="Times New Roman" pitchFamily="18" charset="0"/>
                <a:cs typeface="Times New Roman" pitchFamily="18" charset="0"/>
              </a:rPr>
              <a:t>района «Могойтуйский район», основных </a:t>
            </a:r>
            <a:r>
              <a:rPr lang="ru-RU" sz="1400" b="1" i="1" dirty="0">
                <a:latin typeface="Times New Roman" pitchFamily="18" charset="0"/>
                <a:cs typeface="Times New Roman" pitchFamily="18" charset="0"/>
              </a:rPr>
              <a:t>направлений бюджетной и </a:t>
            </a:r>
            <a:r>
              <a:rPr lang="ru-RU" sz="1400" b="1" i="1" dirty="0" smtClean="0">
                <a:latin typeface="Times New Roman" pitchFamily="18" charset="0"/>
                <a:cs typeface="Times New Roman" pitchFamily="18" charset="0"/>
              </a:rPr>
              <a:t>налоговой политики</a:t>
            </a:r>
            <a:r>
              <a:rPr lang="ru-RU" sz="1400" b="1" i="1" dirty="0">
                <a:latin typeface="Times New Roman" pitchFamily="18" charset="0"/>
                <a:cs typeface="Times New Roman" pitchFamily="18" charset="0"/>
              </a:rPr>
              <a:t>, муниципальных программ муниципального </a:t>
            </a:r>
            <a:r>
              <a:rPr lang="ru-RU" sz="1400" b="1" i="1" dirty="0" smtClean="0">
                <a:latin typeface="Times New Roman" pitchFamily="18" charset="0"/>
                <a:cs typeface="Times New Roman" pitchFamily="18" charset="0"/>
              </a:rPr>
              <a:t>района «Могойтуйский район».</a:t>
            </a:r>
            <a:endParaRPr lang="ru-RU" sz="1400" b="1" i="1" dirty="0">
              <a:latin typeface="Times New Roman" pitchFamily="18" charset="0"/>
              <a:cs typeface="Times New Roman" pitchFamily="18" charset="0"/>
            </a:endParaRPr>
          </a:p>
        </p:txBody>
      </p:sp>
      <p:sp>
        <p:nvSpPr>
          <p:cNvPr id="26" name="TextBox 25"/>
          <p:cNvSpPr txBox="1"/>
          <p:nvPr/>
        </p:nvSpPr>
        <p:spPr>
          <a:xfrm>
            <a:off x="6762308" y="2690037"/>
            <a:ext cx="1205023" cy="369332"/>
          </a:xfrm>
          <a:prstGeom prst="rect">
            <a:avLst/>
          </a:prstGeom>
          <a:noFill/>
        </p:spPr>
        <p:txBody>
          <a:bodyPr wrap="square" rtlCol="0">
            <a:spAutoFit/>
          </a:bodyPr>
          <a:lstStyle/>
          <a:p>
            <a:r>
              <a:rPr lang="ru-RU" sz="1100" dirty="0" smtClean="0"/>
              <a:t>в млн.руб</a:t>
            </a:r>
            <a:r>
              <a:rPr lang="ru-RU" dirty="0" smtClean="0"/>
              <a:t>.</a:t>
            </a:r>
            <a:endParaRPr lang="ru-RU" dirty="0"/>
          </a:p>
        </p:txBody>
      </p:sp>
    </p:spTree>
    <p:extLst>
      <p:ext uri="{BB962C8B-B14F-4D97-AF65-F5344CB8AC3E}">
        <p14:creationId xmlns:p14="http://schemas.microsoft.com/office/powerpoint/2010/main" xmlns="" val="3803590097"/>
      </p:ext>
    </p:extLst>
  </p:cSld>
  <p:clrMapOvr>
    <a:masterClrMapping/>
  </p:clrMapOvr>
  <p:transition spd="slow" advTm="11279"/>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econ11\Desktop\0_123a05_65a75848_or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40698"/>
            <a:ext cx="12191999" cy="10985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27347" y="94889"/>
            <a:ext cx="10872248" cy="592512"/>
          </a:xfrm>
        </p:spPr>
        <p:txBody>
          <a:bodyPr>
            <a:normAutofit/>
          </a:bodyPr>
          <a:lstStyle/>
          <a:p>
            <a:pPr algn="ctr"/>
            <a:r>
              <a:rPr lang="ru-RU" sz="2000" b="1" dirty="0" smtClean="0">
                <a:solidFill>
                  <a:srgbClr val="713CC8"/>
                </a:solidFill>
                <a:latin typeface="Times New Roman" panose="02020603050405020304" pitchFamily="18" charset="0"/>
                <a:cs typeface="Times New Roman" panose="02020603050405020304" pitchFamily="18" charset="0"/>
              </a:rPr>
              <a:t>Структура доходов бюджета МР «Могойтуйский район» в 2023-2025 годах</a:t>
            </a:r>
            <a:endParaRPr lang="ru-RU" sz="2000" b="1" dirty="0">
              <a:solidFill>
                <a:srgbClr val="713CC8"/>
              </a:solidFill>
              <a:latin typeface="Times New Roman" panose="02020603050405020304" pitchFamily="18" charset="0"/>
              <a:cs typeface="Times New Roman" panose="02020603050405020304" pitchFamily="18" charset="0"/>
            </a:endParaRPr>
          </a:p>
        </p:txBody>
      </p:sp>
      <p:sp>
        <p:nvSpPr>
          <p:cNvPr id="10" name="Номер слайда 3"/>
          <p:cNvSpPr>
            <a:spLocks noGrp="1"/>
          </p:cNvSpPr>
          <p:nvPr>
            <p:ph type="sldNum" sz="quarter" idx="12"/>
          </p:nvPr>
        </p:nvSpPr>
        <p:spPr>
          <a:xfrm>
            <a:off x="11576051" y="6595926"/>
            <a:ext cx="615949" cy="262075"/>
          </a:xfrm>
          <a:prstGeom prst="rect">
            <a:avLst/>
          </a:prstGeom>
        </p:spPr>
        <p:txBody>
          <a:bodyPr/>
          <a:lstStyle/>
          <a:p>
            <a:pPr>
              <a:defRPr/>
            </a:pPr>
            <a:fld id="{67FD1E93-168C-4E3F-B839-29F00AE4705B}" type="slidenum">
              <a:rPr lang="ru-RU" smtClean="0">
                <a:solidFill>
                  <a:prstClr val="black">
                    <a:tint val="75000"/>
                  </a:prstClr>
                </a:solidFill>
              </a:rPr>
              <a:pPr>
                <a:defRPr/>
              </a:pPr>
              <a:t>12</a:t>
            </a:fld>
            <a:endParaRPr lang="ru-RU" dirty="0">
              <a:solidFill>
                <a:prstClr val="black">
                  <a:tint val="75000"/>
                </a:prstClr>
              </a:solidFill>
            </a:endParaRPr>
          </a:p>
        </p:txBody>
      </p:sp>
      <p:sp>
        <p:nvSpPr>
          <p:cNvPr id="3" name="TextBox 2"/>
          <p:cNvSpPr txBox="1"/>
          <p:nvPr/>
        </p:nvSpPr>
        <p:spPr>
          <a:xfrm>
            <a:off x="765465" y="954664"/>
            <a:ext cx="2960892" cy="1231106"/>
          </a:xfrm>
          <a:prstGeom prst="rect">
            <a:avLst/>
          </a:prstGeom>
          <a:noFill/>
        </p:spPr>
        <p:txBody>
          <a:bodyPr wrap="square" rtlCol="0">
            <a:spAutoFit/>
          </a:bodyPr>
          <a:lstStyle/>
          <a:p>
            <a:pPr algn="ctr"/>
            <a:r>
              <a:rPr lang="ru-RU" dirty="0" smtClean="0">
                <a:solidFill>
                  <a:prstClr val="white"/>
                </a:solidFill>
                <a:latin typeface="Times New Roman" panose="02020603050405020304" pitchFamily="18" charset="0"/>
                <a:cs typeface="Times New Roman" panose="02020603050405020304" pitchFamily="18" charset="0"/>
              </a:rPr>
              <a:t>всего доходов в </a:t>
            </a:r>
          </a:p>
          <a:p>
            <a:pPr algn="ctr"/>
            <a:r>
              <a:rPr lang="ru-RU" dirty="0" smtClean="0">
                <a:solidFill>
                  <a:prstClr val="white"/>
                </a:solidFill>
                <a:latin typeface="Times New Roman" panose="02020603050405020304" pitchFamily="18" charset="0"/>
                <a:cs typeface="Times New Roman" panose="02020603050405020304" pitchFamily="18" charset="0"/>
              </a:rPr>
              <a:t>      2023 году	</a:t>
            </a:r>
          </a:p>
          <a:p>
            <a:pPr algn="ctr"/>
            <a:r>
              <a:rPr lang="ru-RU" sz="2800" dirty="0" smtClean="0">
                <a:solidFill>
                  <a:prstClr val="white"/>
                </a:solidFill>
                <a:latin typeface="Times New Roman" panose="02020603050405020304" pitchFamily="18" charset="0"/>
                <a:cs typeface="Times New Roman" panose="02020603050405020304" pitchFamily="18" charset="0"/>
              </a:rPr>
              <a:t>1 016 185,47</a:t>
            </a:r>
          </a:p>
          <a:p>
            <a:pPr algn="ctr"/>
            <a:r>
              <a:rPr lang="ru-RU" sz="1000" dirty="0">
                <a:solidFill>
                  <a:prstClr val="white"/>
                </a:solidFill>
                <a:latin typeface="Times New Roman" panose="02020603050405020304" pitchFamily="18" charset="0"/>
                <a:cs typeface="Times New Roman" panose="02020603050405020304" pitchFamily="18" charset="0"/>
              </a:rPr>
              <a:t>т</a:t>
            </a:r>
            <a:r>
              <a:rPr lang="ru-RU" sz="1000" dirty="0" smtClean="0">
                <a:solidFill>
                  <a:prstClr val="white"/>
                </a:solidFill>
                <a:latin typeface="Times New Roman" panose="02020603050405020304" pitchFamily="18" charset="0"/>
                <a:cs typeface="Times New Roman" panose="02020603050405020304" pitchFamily="18" charset="0"/>
              </a:rPr>
              <a:t>ыс. руб.</a:t>
            </a:r>
            <a:endParaRPr lang="ru-RU" sz="1000" dirty="0">
              <a:solidFill>
                <a:prstClr val="white"/>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78554" y="1207541"/>
            <a:ext cx="2513815" cy="954107"/>
          </a:xfrm>
          <a:prstGeom prst="rect">
            <a:avLst/>
          </a:prstGeom>
          <a:noFill/>
        </p:spPr>
        <p:txBody>
          <a:bodyPr wrap="square" rtlCol="0">
            <a:spAutoFit/>
          </a:bodyPr>
          <a:lstStyle/>
          <a:p>
            <a:pPr algn="ctr"/>
            <a:r>
              <a:rPr lang="ru-RU" dirty="0" smtClean="0">
                <a:solidFill>
                  <a:prstClr val="white"/>
                </a:solidFill>
                <a:latin typeface="Times New Roman" panose="02020603050405020304" pitchFamily="18" charset="0"/>
                <a:cs typeface="Times New Roman" panose="02020603050405020304" pitchFamily="18" charset="0"/>
              </a:rPr>
              <a:t>в 2024 году</a:t>
            </a:r>
          </a:p>
          <a:p>
            <a:pPr algn="ctr"/>
            <a:r>
              <a:rPr lang="ru-RU" sz="2800" dirty="0" smtClean="0">
                <a:solidFill>
                  <a:prstClr val="white"/>
                </a:solidFill>
                <a:latin typeface="Times New Roman" panose="02020603050405020304" pitchFamily="18" charset="0"/>
                <a:cs typeface="Times New Roman" panose="02020603050405020304" pitchFamily="18" charset="0"/>
              </a:rPr>
              <a:t>874 627,89</a:t>
            </a:r>
          </a:p>
          <a:p>
            <a:pPr algn="ctr"/>
            <a:r>
              <a:rPr lang="ru-RU" sz="1000" dirty="0">
                <a:solidFill>
                  <a:prstClr val="white"/>
                </a:solidFill>
                <a:latin typeface="Times New Roman" panose="02020603050405020304" pitchFamily="18" charset="0"/>
                <a:cs typeface="Times New Roman" panose="02020603050405020304" pitchFamily="18" charset="0"/>
              </a:rPr>
              <a:t>т</a:t>
            </a:r>
            <a:r>
              <a:rPr lang="ru-RU" sz="1000" dirty="0" smtClean="0">
                <a:solidFill>
                  <a:prstClr val="white"/>
                </a:solidFill>
                <a:latin typeface="Times New Roman" panose="02020603050405020304" pitchFamily="18" charset="0"/>
                <a:cs typeface="Times New Roman" panose="02020603050405020304" pitchFamily="18" charset="0"/>
              </a:rPr>
              <a:t>ыс. руб.</a:t>
            </a:r>
            <a:endParaRPr lang="ru-RU" sz="1000" dirty="0">
              <a:solidFill>
                <a:prstClr val="white"/>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380990" y="1108479"/>
            <a:ext cx="2513815" cy="954107"/>
          </a:xfrm>
          <a:prstGeom prst="rect">
            <a:avLst/>
          </a:prstGeom>
          <a:noFill/>
        </p:spPr>
        <p:txBody>
          <a:bodyPr wrap="square" rtlCol="0">
            <a:spAutoFit/>
          </a:bodyPr>
          <a:lstStyle/>
          <a:p>
            <a:pPr algn="ctr"/>
            <a:r>
              <a:rPr lang="ru-RU" dirty="0" smtClean="0">
                <a:solidFill>
                  <a:prstClr val="white"/>
                </a:solidFill>
                <a:latin typeface="Times New Roman" panose="02020603050405020304" pitchFamily="18" charset="0"/>
                <a:cs typeface="Times New Roman" panose="02020603050405020304" pitchFamily="18" charset="0"/>
              </a:rPr>
              <a:t>в 2025 году</a:t>
            </a:r>
          </a:p>
          <a:p>
            <a:pPr algn="ctr"/>
            <a:r>
              <a:rPr lang="ru-RU" sz="2800" dirty="0" smtClean="0">
                <a:solidFill>
                  <a:prstClr val="white"/>
                </a:solidFill>
                <a:latin typeface="Times New Roman" panose="02020603050405020304" pitchFamily="18" charset="0"/>
                <a:cs typeface="Times New Roman" panose="02020603050405020304" pitchFamily="18" charset="0"/>
              </a:rPr>
              <a:t>941 421,80</a:t>
            </a:r>
          </a:p>
          <a:p>
            <a:pPr algn="ctr"/>
            <a:r>
              <a:rPr lang="ru-RU" sz="1000" dirty="0">
                <a:solidFill>
                  <a:prstClr val="white"/>
                </a:solidFill>
                <a:latin typeface="Times New Roman" panose="02020603050405020304" pitchFamily="18" charset="0"/>
                <a:cs typeface="Times New Roman" panose="02020603050405020304" pitchFamily="18" charset="0"/>
              </a:rPr>
              <a:t>т</a:t>
            </a:r>
            <a:r>
              <a:rPr lang="ru-RU" sz="1000" dirty="0" smtClean="0">
                <a:solidFill>
                  <a:prstClr val="white"/>
                </a:solidFill>
                <a:latin typeface="Times New Roman" panose="02020603050405020304" pitchFamily="18" charset="0"/>
                <a:cs typeface="Times New Roman" panose="02020603050405020304" pitchFamily="18" charset="0"/>
              </a:rPr>
              <a:t>ыс. руб.</a:t>
            </a:r>
            <a:endParaRPr lang="ru-RU" sz="1000" dirty="0">
              <a:solidFill>
                <a:prstClr val="white"/>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xmlns="" val="1027474970"/>
              </p:ext>
            </p:extLst>
          </p:nvPr>
        </p:nvGraphicFramePr>
        <p:xfrm>
          <a:off x="115410" y="2183907"/>
          <a:ext cx="4044955" cy="2114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p:cNvGraphicFramePr/>
          <p:nvPr>
            <p:extLst>
              <p:ext uri="{D42A27DB-BD31-4B8C-83A1-F6EECF244321}">
                <p14:modId xmlns:p14="http://schemas.microsoft.com/office/powerpoint/2010/main" xmlns="" val="3548527049"/>
              </p:ext>
            </p:extLst>
          </p:nvPr>
        </p:nvGraphicFramePr>
        <p:xfrm>
          <a:off x="8481659" y="2312631"/>
          <a:ext cx="3431356" cy="1819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p:nvPr>
            <p:extLst>
              <p:ext uri="{D42A27DB-BD31-4B8C-83A1-F6EECF244321}">
                <p14:modId xmlns:p14="http://schemas.microsoft.com/office/powerpoint/2010/main" xmlns="" val="2620502229"/>
              </p:ext>
            </p:extLst>
          </p:nvPr>
        </p:nvGraphicFramePr>
        <p:xfrm>
          <a:off x="7493833" y="4651900"/>
          <a:ext cx="3431356" cy="2013686"/>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p:cNvSpPr txBox="1"/>
          <p:nvPr/>
        </p:nvSpPr>
        <p:spPr>
          <a:xfrm>
            <a:off x="4362140" y="2296956"/>
            <a:ext cx="4040956" cy="2215991"/>
          </a:xfrm>
          <a:prstGeom prst="rect">
            <a:avLst/>
          </a:prstGeom>
          <a:noFill/>
        </p:spPr>
        <p:txBody>
          <a:bodyPr wrap="square" rtlCol="0">
            <a:spAutoFit/>
          </a:bodyPr>
          <a:lstStyle/>
          <a:p>
            <a:r>
              <a:rPr lang="ru-RU" sz="2000" b="1" dirty="0" smtClean="0">
                <a:solidFill>
                  <a:srgbClr val="8A3CC4"/>
                </a:solidFill>
                <a:latin typeface="Times New Roman" panose="02020603050405020304" pitchFamily="18" charset="0"/>
                <a:cs typeface="Times New Roman" panose="02020603050405020304" pitchFamily="18" charset="0"/>
              </a:rPr>
              <a:t>                   </a:t>
            </a:r>
            <a:r>
              <a:rPr lang="ru-RU" sz="2000" b="1" dirty="0" smtClean="0">
                <a:solidFill>
                  <a:schemeClr val="accent2"/>
                </a:solidFill>
                <a:latin typeface="Times New Roman" panose="02020603050405020304" pitchFamily="18" charset="0"/>
                <a:cs typeface="Times New Roman" panose="02020603050405020304" pitchFamily="18" charset="0"/>
              </a:rPr>
              <a:t>0,4 </a:t>
            </a:r>
            <a:r>
              <a:rPr lang="ru-RU" sz="1200" b="1" dirty="0" smtClean="0">
                <a:solidFill>
                  <a:schemeClr val="accent2"/>
                </a:solidFill>
                <a:latin typeface="Times New Roman" panose="02020603050405020304" pitchFamily="18" charset="0"/>
                <a:cs typeface="Times New Roman" panose="02020603050405020304" pitchFamily="18" charset="0"/>
              </a:rPr>
              <a:t>%</a:t>
            </a:r>
            <a:endParaRPr lang="ru-RU" sz="2000" b="1" dirty="0" smtClean="0">
              <a:solidFill>
                <a:schemeClr val="accent2"/>
              </a:solidFill>
              <a:latin typeface="Times New Roman" panose="02020603050405020304" pitchFamily="18" charset="0"/>
              <a:cs typeface="Times New Roman" panose="02020603050405020304" pitchFamily="18" charset="0"/>
            </a:endParaRPr>
          </a:p>
          <a:p>
            <a:r>
              <a:rPr lang="ru-RU" sz="2000" b="1" dirty="0" smtClean="0">
                <a:solidFill>
                  <a:schemeClr val="accent2"/>
                </a:solidFill>
                <a:latin typeface="Times New Roman" panose="02020603050405020304" pitchFamily="18" charset="0"/>
                <a:cs typeface="Times New Roman" panose="02020603050405020304" pitchFamily="18" charset="0"/>
              </a:rPr>
              <a:t>Неналоговые доходы</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Аренда земли</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Аренда имущества</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Продажа имущества</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Плата за негативное воздействие на окружающую среду</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Штрафы</a:t>
            </a:r>
          </a:p>
          <a:p>
            <a:pPr marL="342900" indent="-342900">
              <a:buFont typeface="Wingdings" panose="05000000000000000000" pitchFamily="2" charset="2"/>
              <a:buChar char="§"/>
            </a:pPr>
            <a:r>
              <a:rPr lang="ru-RU" sz="1400" b="1" dirty="0" smtClean="0">
                <a:solidFill>
                  <a:schemeClr val="accent2"/>
                </a:solidFill>
                <a:latin typeface="Times New Roman" panose="02020603050405020304" pitchFamily="18" charset="0"/>
                <a:cs typeface="Times New Roman" panose="02020603050405020304" pitchFamily="18" charset="0"/>
              </a:rPr>
              <a:t>Прочие неналоговые доходы</a:t>
            </a:r>
            <a:endParaRPr lang="ru-RU" sz="2000" b="1" dirty="0" smtClean="0">
              <a:solidFill>
                <a:schemeClr val="accent2"/>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74518" y="4322707"/>
            <a:ext cx="3770721" cy="2000548"/>
          </a:xfrm>
          <a:prstGeom prst="rect">
            <a:avLst/>
          </a:prstGeom>
          <a:noFill/>
        </p:spPr>
        <p:txBody>
          <a:bodyPr wrap="square" rtlCol="0">
            <a:spAutoFit/>
          </a:bodyPr>
          <a:lstStyle/>
          <a:p>
            <a:r>
              <a:rPr lang="ru-RU" sz="2000" dirty="0" smtClean="0">
                <a:solidFill>
                  <a:schemeClr val="accent1"/>
                </a:solidFill>
                <a:latin typeface="Times New Roman" panose="02020603050405020304" pitchFamily="18" charset="0"/>
                <a:cs typeface="Times New Roman" panose="02020603050405020304" pitchFamily="18" charset="0"/>
              </a:rPr>
              <a:t>                 </a:t>
            </a:r>
            <a:r>
              <a:rPr lang="ru-RU" sz="2000" b="1" dirty="0" smtClean="0">
                <a:solidFill>
                  <a:schemeClr val="accent1"/>
                </a:solidFill>
                <a:latin typeface="Times New Roman" panose="02020603050405020304" pitchFamily="18" charset="0"/>
                <a:cs typeface="Times New Roman" panose="02020603050405020304" pitchFamily="18" charset="0"/>
              </a:rPr>
              <a:t>25,3</a:t>
            </a:r>
            <a:r>
              <a:rPr lang="ru-RU" sz="1200" dirty="0" smtClean="0">
                <a:solidFill>
                  <a:schemeClr val="accent1"/>
                </a:solidFill>
                <a:latin typeface="Times New Roman" panose="02020603050405020304" pitchFamily="18" charset="0"/>
                <a:cs typeface="Times New Roman" panose="02020603050405020304" pitchFamily="18" charset="0"/>
              </a:rPr>
              <a:t>%</a:t>
            </a:r>
            <a:endParaRPr lang="ru-RU" sz="2000" dirty="0" smtClean="0">
              <a:solidFill>
                <a:schemeClr val="accent1"/>
              </a:solidFill>
              <a:latin typeface="Times New Roman" panose="02020603050405020304" pitchFamily="18" charset="0"/>
              <a:cs typeface="Times New Roman" panose="02020603050405020304" pitchFamily="18" charset="0"/>
            </a:endParaRPr>
          </a:p>
          <a:p>
            <a:r>
              <a:rPr lang="ru-RU" sz="2000" b="1" dirty="0" smtClean="0">
                <a:solidFill>
                  <a:schemeClr val="accent1"/>
                </a:solidFill>
                <a:latin typeface="Times New Roman" panose="02020603050405020304" pitchFamily="18" charset="0"/>
                <a:cs typeface="Times New Roman" panose="02020603050405020304" pitchFamily="18" charset="0"/>
              </a:rPr>
              <a:t>Налоговые доходы</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НДФЛ</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УСН</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ЕНВД</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ЕСХН</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Патентная система</a:t>
            </a:r>
          </a:p>
          <a:p>
            <a:pPr marL="342900" indent="-342900">
              <a:buFont typeface="Wingdings" panose="05000000000000000000" pitchFamily="2" charset="2"/>
              <a:buChar char="§"/>
            </a:pPr>
            <a:r>
              <a:rPr lang="ru-RU" sz="1400" dirty="0" smtClean="0">
                <a:solidFill>
                  <a:schemeClr val="accent1"/>
                </a:solidFill>
                <a:latin typeface="Times New Roman" panose="02020603050405020304" pitchFamily="18" charset="0"/>
                <a:cs typeface="Times New Roman" panose="02020603050405020304" pitchFamily="18" charset="0"/>
              </a:rPr>
              <a:t>Госпошлина</a:t>
            </a:r>
            <a:endParaRPr lang="ru-RU" sz="1400" dirty="0">
              <a:solidFill>
                <a:schemeClr val="accent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84778" y="4432760"/>
            <a:ext cx="3102468" cy="2092881"/>
          </a:xfrm>
          <a:prstGeom prst="rect">
            <a:avLst/>
          </a:prstGeom>
          <a:noFill/>
        </p:spPr>
        <p:txBody>
          <a:bodyPr wrap="square" rtlCol="0">
            <a:spAutoFit/>
          </a:bodyPr>
          <a:lstStyle/>
          <a:p>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b="1" dirty="0" smtClean="0">
                <a:solidFill>
                  <a:schemeClr val="accent6">
                    <a:lumMod val="75000"/>
                  </a:schemeClr>
                </a:solidFill>
                <a:latin typeface="Times New Roman" panose="02020603050405020304" pitchFamily="18" charset="0"/>
                <a:cs typeface="Times New Roman" panose="02020603050405020304" pitchFamily="18" charset="0"/>
              </a:rPr>
              <a:t>74,3</a:t>
            </a:r>
            <a:r>
              <a:rPr lang="ru-RU" sz="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sz="2000" dirty="0" smtClean="0">
              <a:solidFill>
                <a:schemeClr val="accent6">
                  <a:lumMod val="75000"/>
                </a:schemeClr>
              </a:solidFill>
              <a:latin typeface="Times New Roman" panose="02020603050405020304" pitchFamily="18" charset="0"/>
              <a:cs typeface="Times New Roman" panose="02020603050405020304" pitchFamily="18" charset="0"/>
            </a:endParaRPr>
          </a:p>
          <a:p>
            <a:r>
              <a:rPr lang="ru-RU" sz="2000" b="1" dirty="0" smtClean="0">
                <a:solidFill>
                  <a:schemeClr val="accent6">
                    <a:lumMod val="75000"/>
                  </a:schemeClr>
                </a:solidFill>
                <a:latin typeface="Times New Roman" panose="02020603050405020304" pitchFamily="18" charset="0"/>
                <a:cs typeface="Times New Roman" panose="02020603050405020304" pitchFamily="18" charset="0"/>
              </a:rPr>
              <a:t>Безвозмездные поступления</a:t>
            </a:r>
          </a:p>
          <a:p>
            <a:pPr marL="342900" indent="-342900">
              <a:buFont typeface="Wingdings" panose="05000000000000000000" pitchFamily="2" charset="2"/>
              <a:buChar char="§"/>
            </a:pPr>
            <a:r>
              <a:rPr lang="ru-RU" sz="1400" dirty="0" smtClean="0">
                <a:solidFill>
                  <a:schemeClr val="accent6">
                    <a:lumMod val="75000"/>
                  </a:schemeClr>
                </a:solidFill>
                <a:latin typeface="Times New Roman" panose="02020603050405020304" pitchFamily="18" charset="0"/>
                <a:cs typeface="Times New Roman" panose="02020603050405020304" pitchFamily="18" charset="0"/>
              </a:rPr>
              <a:t>Дотации</a:t>
            </a:r>
          </a:p>
          <a:p>
            <a:pPr marL="342900" indent="-342900">
              <a:buFont typeface="Wingdings" panose="05000000000000000000" pitchFamily="2" charset="2"/>
              <a:buChar char="§"/>
            </a:pPr>
            <a:r>
              <a:rPr lang="ru-RU" sz="1400" dirty="0" smtClean="0">
                <a:solidFill>
                  <a:schemeClr val="accent6">
                    <a:lumMod val="75000"/>
                  </a:schemeClr>
                </a:solidFill>
                <a:latin typeface="Times New Roman" panose="02020603050405020304" pitchFamily="18" charset="0"/>
                <a:cs typeface="Times New Roman" panose="02020603050405020304" pitchFamily="18" charset="0"/>
              </a:rPr>
              <a:t>Субсидии</a:t>
            </a:r>
          </a:p>
          <a:p>
            <a:pPr marL="342900" indent="-342900">
              <a:buFont typeface="Wingdings" panose="05000000000000000000" pitchFamily="2" charset="2"/>
              <a:buChar char="§"/>
            </a:pPr>
            <a:r>
              <a:rPr lang="ru-RU" sz="1400" dirty="0" smtClean="0">
                <a:solidFill>
                  <a:schemeClr val="accent6">
                    <a:lumMod val="75000"/>
                  </a:schemeClr>
                </a:solidFill>
                <a:latin typeface="Times New Roman" panose="02020603050405020304" pitchFamily="18" charset="0"/>
                <a:cs typeface="Times New Roman" panose="02020603050405020304" pitchFamily="18" charset="0"/>
              </a:rPr>
              <a:t>Субвенции</a:t>
            </a:r>
          </a:p>
          <a:p>
            <a:pPr marL="342900" indent="-342900">
              <a:buFont typeface="Wingdings" panose="05000000000000000000" pitchFamily="2" charset="2"/>
              <a:buChar char="§"/>
            </a:pPr>
            <a:r>
              <a:rPr lang="ru-RU" sz="1400" dirty="0" smtClean="0">
                <a:solidFill>
                  <a:schemeClr val="accent6">
                    <a:lumMod val="75000"/>
                  </a:schemeClr>
                </a:solidFill>
                <a:latin typeface="Times New Roman" panose="02020603050405020304" pitchFamily="18" charset="0"/>
                <a:cs typeface="Times New Roman" panose="02020603050405020304" pitchFamily="18" charset="0"/>
              </a:rPr>
              <a:t>Иные межбюджетные трансферты</a:t>
            </a:r>
          </a:p>
        </p:txBody>
      </p:sp>
    </p:spTree>
    <p:extLst>
      <p:ext uri="{BB962C8B-B14F-4D97-AF65-F5344CB8AC3E}">
        <p14:creationId xmlns:p14="http://schemas.microsoft.com/office/powerpoint/2010/main" xmlns="" val="2368344477"/>
      </p:ext>
    </p:extLst>
  </p:cSld>
  <p:clrMapOvr>
    <a:masterClrMapping/>
  </p:clrMapOvr>
  <p:transition spd="slow" advTm="9984"/>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4687" y="243035"/>
            <a:ext cx="9042400" cy="1600200"/>
          </a:xfrm>
        </p:spPr>
        <p:txBody>
          <a:bodyPr>
            <a:normAutofit/>
          </a:bodyPr>
          <a:lstStyle/>
          <a:p>
            <a:pPr algn="ctr"/>
            <a:r>
              <a:rPr lang="ru-RU" altLang="ru-RU" sz="2400" b="1" i="1" dirty="0" smtClean="0">
                <a:solidFill>
                  <a:srgbClr val="0D0D0D"/>
                </a:solidFill>
                <a:latin typeface="Arial" panose="020B0604020202020204" pitchFamily="34" charset="0"/>
                <a:ea typeface="Source Sans Pro Semibold" panose="020B0603030403020204" pitchFamily="34" charset="0"/>
                <a:cs typeface="Arial" panose="020B0604020202020204" pitchFamily="34" charset="0"/>
              </a:rPr>
              <a:t>Налоги, уплачиваемые жителями</a:t>
            </a:r>
            <a:br>
              <a:rPr lang="ru-RU" altLang="ru-RU" sz="2400" b="1" i="1" dirty="0" smtClean="0">
                <a:solidFill>
                  <a:srgbClr val="0D0D0D"/>
                </a:solidFill>
                <a:latin typeface="Arial" panose="020B0604020202020204" pitchFamily="34" charset="0"/>
                <a:ea typeface="Source Sans Pro Semibold" panose="020B0603030403020204" pitchFamily="34" charset="0"/>
                <a:cs typeface="Arial" panose="020B0604020202020204" pitchFamily="34" charset="0"/>
              </a:rPr>
            </a:br>
            <a:r>
              <a:rPr lang="ru-RU" altLang="ru-RU" sz="2400" b="1" i="1" dirty="0" smtClean="0">
                <a:solidFill>
                  <a:srgbClr val="0D0D0D"/>
                </a:solidFill>
                <a:latin typeface="Arial" panose="020B0604020202020204" pitchFamily="34" charset="0"/>
                <a:ea typeface="Source Sans Pro Semibold" panose="020B0603030403020204" pitchFamily="34" charset="0"/>
                <a:cs typeface="Arial" panose="020B0604020202020204" pitchFamily="34" charset="0"/>
              </a:rPr>
              <a:t> муниципального района «Могойтуйский район в местный бюджет</a:t>
            </a:r>
          </a:p>
        </p:txBody>
      </p:sp>
      <p:sp>
        <p:nvSpPr>
          <p:cNvPr id="34819" name="TextBox 13"/>
          <p:cNvSpPr txBox="1">
            <a:spLocks noChangeArrowheads="1"/>
          </p:cNvSpPr>
          <p:nvPr/>
        </p:nvSpPr>
        <p:spPr bwMode="auto">
          <a:xfrm>
            <a:off x="6555318" y="3906838"/>
            <a:ext cx="168698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eaLnBrk="1" hangingPunct="1">
              <a:spcBef>
                <a:spcPct val="0"/>
              </a:spcBef>
              <a:buClrTx/>
              <a:buFontTx/>
              <a:buNone/>
            </a:pPr>
            <a:r>
              <a:rPr lang="ru-RU" altLang="ru-RU" sz="900" b="1">
                <a:solidFill>
                  <a:srgbClr val="240C1A"/>
                </a:solidFill>
                <a:latin typeface="Verdana" pitchFamily="34" charset="0"/>
                <a:ea typeface="Verdana" pitchFamily="34" charset="0"/>
                <a:cs typeface="Verdana" pitchFamily="34" charset="0"/>
              </a:rPr>
              <a:t>Налоговые </a:t>
            </a:r>
          </a:p>
          <a:p>
            <a:pPr eaLnBrk="1" hangingPunct="1">
              <a:spcBef>
                <a:spcPct val="0"/>
              </a:spcBef>
              <a:buClrTx/>
              <a:buFontTx/>
              <a:buNone/>
            </a:pPr>
            <a:r>
              <a:rPr lang="ru-RU" altLang="ru-RU" sz="900" b="1">
                <a:solidFill>
                  <a:srgbClr val="240C1A"/>
                </a:solidFill>
                <a:latin typeface="Verdana" pitchFamily="34" charset="0"/>
                <a:ea typeface="Verdana" pitchFamily="34" charset="0"/>
                <a:cs typeface="Verdana" pitchFamily="34" charset="0"/>
              </a:rPr>
              <a:t>вычеты</a:t>
            </a:r>
          </a:p>
        </p:txBody>
      </p:sp>
      <p:sp>
        <p:nvSpPr>
          <p:cNvPr id="34820" name="TextBox 13"/>
          <p:cNvSpPr txBox="1">
            <a:spLocks noChangeArrowheads="1"/>
          </p:cNvSpPr>
          <p:nvPr/>
        </p:nvSpPr>
        <p:spPr bwMode="auto">
          <a:xfrm>
            <a:off x="3149600" y="3767138"/>
            <a:ext cx="26945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algn="r" eaLnBrk="1" hangingPunct="1">
              <a:spcBef>
                <a:spcPct val="0"/>
              </a:spcBef>
              <a:buClrTx/>
              <a:buFontTx/>
              <a:buNone/>
            </a:pPr>
            <a:r>
              <a:rPr lang="ru-RU" altLang="ru-RU" sz="900" b="1">
                <a:solidFill>
                  <a:srgbClr val="240C1A"/>
                </a:solidFill>
                <a:latin typeface="Verdana" pitchFamily="34" charset="0"/>
                <a:ea typeface="Verdana" pitchFamily="34" charset="0"/>
                <a:cs typeface="Verdana" pitchFamily="34" charset="0"/>
              </a:rPr>
              <a:t>Налог на доходы физических лиц  </a:t>
            </a:r>
          </a:p>
          <a:p>
            <a:pPr algn="r" eaLnBrk="1" hangingPunct="1">
              <a:spcBef>
                <a:spcPct val="0"/>
              </a:spcBef>
              <a:buClrTx/>
              <a:buFontTx/>
              <a:buNone/>
            </a:pPr>
            <a:r>
              <a:rPr lang="ru-RU" altLang="ru-RU" sz="900" b="1">
                <a:solidFill>
                  <a:srgbClr val="240C1A"/>
                </a:solidFill>
                <a:latin typeface="Verdana" pitchFamily="34" charset="0"/>
                <a:ea typeface="Verdana" pitchFamily="34" charset="0"/>
                <a:cs typeface="Verdana" pitchFamily="34" charset="0"/>
              </a:rPr>
              <a:t>Глава 23 НК РФ</a:t>
            </a:r>
          </a:p>
        </p:txBody>
      </p:sp>
      <p:sp>
        <p:nvSpPr>
          <p:cNvPr id="34821" name="TextBox 13"/>
          <p:cNvSpPr txBox="1">
            <a:spLocks noChangeArrowheads="1"/>
          </p:cNvSpPr>
          <p:nvPr/>
        </p:nvSpPr>
        <p:spPr bwMode="auto">
          <a:xfrm>
            <a:off x="3155951" y="5213350"/>
            <a:ext cx="216746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algn="ctr" eaLnBrk="1" hangingPunct="1">
              <a:spcBef>
                <a:spcPct val="0"/>
              </a:spcBef>
              <a:buClrTx/>
              <a:buFontTx/>
              <a:buNone/>
            </a:pPr>
            <a:r>
              <a:rPr lang="ru-RU" altLang="ru-RU" sz="900" b="1">
                <a:solidFill>
                  <a:srgbClr val="240C1A"/>
                </a:solidFill>
                <a:latin typeface="Verdana" pitchFamily="34" charset="0"/>
                <a:ea typeface="Verdana" pitchFamily="34" charset="0"/>
                <a:cs typeface="Verdana" pitchFamily="34" charset="0"/>
              </a:rPr>
              <a:t>          </a:t>
            </a:r>
          </a:p>
        </p:txBody>
      </p:sp>
      <p:sp>
        <p:nvSpPr>
          <p:cNvPr id="34822" name="Прямоугольник 38"/>
          <p:cNvSpPr>
            <a:spLocks noChangeArrowheads="1"/>
          </p:cNvSpPr>
          <p:nvPr/>
        </p:nvSpPr>
        <p:spPr bwMode="auto">
          <a:xfrm>
            <a:off x="431372" y="1998664"/>
            <a:ext cx="3236813"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80963"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eaLnBrk="1" hangingPunct="1">
              <a:spcBef>
                <a:spcPts val="600"/>
              </a:spcBef>
              <a:buClr>
                <a:srgbClr val="2DA2BF"/>
              </a:buClr>
              <a:buSzPct val="80000"/>
              <a:buFontTx/>
              <a:buNone/>
            </a:pPr>
            <a:r>
              <a:rPr lang="ru-RU" altLang="ru-RU" sz="1600" b="1" dirty="0">
                <a:solidFill>
                  <a:srgbClr val="FF0000"/>
                </a:solidFill>
                <a:latin typeface="Verdana" pitchFamily="34" charset="0"/>
                <a:ea typeface="Verdana" pitchFamily="34" charset="0"/>
                <a:cs typeface="Verdana" pitchFamily="34" charset="0"/>
              </a:rPr>
              <a:t>Ставка налога 13%</a:t>
            </a:r>
          </a:p>
          <a:p>
            <a:pPr eaLnBrk="1" hangingPunct="1">
              <a:spcBef>
                <a:spcPts val="600"/>
              </a:spcBef>
              <a:buClr>
                <a:srgbClr val="2DA2BF"/>
              </a:buClr>
              <a:buSzPct val="80000"/>
              <a:buFontTx/>
              <a:buNone/>
            </a:pPr>
            <a:r>
              <a:rPr lang="ru-RU" altLang="ru-RU" sz="1400" b="1" dirty="0">
                <a:solidFill>
                  <a:srgbClr val="240C1A"/>
                </a:solidFill>
                <a:latin typeface="Arial" panose="020B0604020202020204" pitchFamily="34" charset="0"/>
                <a:ea typeface="Verdana" pitchFamily="34" charset="0"/>
                <a:cs typeface="Arial" panose="020B0604020202020204" pitchFamily="34" charset="0"/>
              </a:rPr>
              <a:t>В отдельных случаях:</a:t>
            </a:r>
          </a:p>
          <a:p>
            <a:pPr eaLnBrk="1" hangingPunct="1">
              <a:spcBef>
                <a:spcPts val="600"/>
              </a:spcBef>
              <a:buClr>
                <a:srgbClr val="2DA2BF"/>
              </a:buClr>
              <a:buSzPct val="80000"/>
              <a:buFontTx/>
              <a:buNone/>
            </a:pPr>
            <a:r>
              <a:rPr lang="ru-RU" altLang="ru-RU" sz="1400" b="1" i="1" dirty="0">
                <a:solidFill>
                  <a:srgbClr val="240C1A"/>
                </a:solidFill>
                <a:latin typeface="Arial" panose="020B0604020202020204" pitchFamily="34" charset="0"/>
                <a:ea typeface="Verdana" pitchFamily="34" charset="0"/>
                <a:cs typeface="Arial" panose="020B0604020202020204" pitchFamily="34" charset="0"/>
              </a:rPr>
              <a:t>35 % - </a:t>
            </a:r>
            <a:r>
              <a:rPr lang="ru-RU" altLang="ru-RU" sz="1400" b="1" dirty="0">
                <a:solidFill>
                  <a:srgbClr val="240C1A"/>
                </a:solidFill>
                <a:latin typeface="Arial" panose="020B0604020202020204" pitchFamily="34" charset="0"/>
                <a:ea typeface="Verdana" pitchFamily="34" charset="0"/>
                <a:cs typeface="Arial" panose="020B0604020202020204" pitchFamily="34" charset="0"/>
              </a:rPr>
              <a:t>в отношении стоимости выигрышей, призов, процентных доходов по вкладам в банках и т.д</a:t>
            </a:r>
            <a:r>
              <a:rPr lang="ru-RU" altLang="ru-RU" sz="1400" b="1" i="1" dirty="0">
                <a:solidFill>
                  <a:srgbClr val="240C1A"/>
                </a:solidFill>
                <a:latin typeface="Arial" panose="020B0604020202020204" pitchFamily="34" charset="0"/>
                <a:ea typeface="Verdana" pitchFamily="34" charset="0"/>
                <a:cs typeface="Arial" panose="020B0604020202020204" pitchFamily="34" charset="0"/>
              </a:rPr>
              <a:t>.</a:t>
            </a:r>
          </a:p>
          <a:p>
            <a:pPr eaLnBrk="1" hangingPunct="1">
              <a:spcBef>
                <a:spcPts val="600"/>
              </a:spcBef>
              <a:buClr>
                <a:srgbClr val="2DA2BF"/>
              </a:buClr>
              <a:buSzPct val="80000"/>
              <a:buFontTx/>
              <a:buNone/>
            </a:pPr>
            <a:r>
              <a:rPr lang="ru-RU" altLang="ru-RU" sz="1400" b="1" i="1" dirty="0">
                <a:solidFill>
                  <a:srgbClr val="240C1A"/>
                </a:solidFill>
                <a:latin typeface="Arial" panose="020B0604020202020204" pitchFamily="34" charset="0"/>
                <a:ea typeface="Verdana" pitchFamily="34" charset="0"/>
                <a:cs typeface="Arial" panose="020B0604020202020204" pitchFamily="34" charset="0"/>
              </a:rPr>
              <a:t>30 % - </a:t>
            </a:r>
            <a:r>
              <a:rPr lang="ru-RU" altLang="ru-RU" sz="1400" b="1" dirty="0">
                <a:solidFill>
                  <a:srgbClr val="240C1A"/>
                </a:solidFill>
                <a:latin typeface="Arial" panose="020B0604020202020204" pitchFamily="34" charset="0"/>
                <a:ea typeface="Verdana" pitchFamily="34" charset="0"/>
                <a:cs typeface="Arial" panose="020B0604020202020204" pitchFamily="34" charset="0"/>
              </a:rPr>
              <a:t>в отношении   доходов, получаемых  физическими лицами, не являющимися резидентами</a:t>
            </a:r>
          </a:p>
          <a:p>
            <a:pPr eaLnBrk="1" hangingPunct="1">
              <a:spcBef>
                <a:spcPts val="600"/>
              </a:spcBef>
              <a:buClr>
                <a:srgbClr val="2DA2BF"/>
              </a:buClr>
              <a:buSzPct val="80000"/>
              <a:buFontTx/>
              <a:buNone/>
            </a:pPr>
            <a:r>
              <a:rPr lang="ru-RU" altLang="ru-RU" sz="1400" b="1" i="1" dirty="0">
                <a:solidFill>
                  <a:srgbClr val="240C1A"/>
                </a:solidFill>
                <a:latin typeface="Arial" panose="020B0604020202020204" pitchFamily="34" charset="0"/>
                <a:ea typeface="Verdana" pitchFamily="34" charset="0"/>
                <a:cs typeface="Arial" panose="020B0604020202020204" pitchFamily="34" charset="0"/>
              </a:rPr>
              <a:t>15 % - </a:t>
            </a:r>
            <a:r>
              <a:rPr lang="ru-RU" altLang="ru-RU" sz="1400" b="1" dirty="0">
                <a:solidFill>
                  <a:srgbClr val="240C1A"/>
                </a:solidFill>
                <a:latin typeface="Arial" panose="020B0604020202020204" pitchFamily="34" charset="0"/>
                <a:ea typeface="Verdana" pitchFamily="34" charset="0"/>
                <a:cs typeface="Arial" panose="020B0604020202020204" pitchFamily="34" charset="0"/>
              </a:rPr>
              <a:t>в виде дивидендов, полученных нерезидентами от долевого участия  в деятельности российских организаций</a:t>
            </a:r>
          </a:p>
          <a:p>
            <a:pPr algn="just" eaLnBrk="1" hangingPunct="1">
              <a:spcBef>
                <a:spcPts val="600"/>
              </a:spcBef>
              <a:buClr>
                <a:srgbClr val="2DA2BF"/>
              </a:buClr>
              <a:buSzPct val="80000"/>
              <a:buFontTx/>
              <a:buNone/>
            </a:pPr>
            <a:r>
              <a:rPr lang="ru-RU" altLang="ru-RU" sz="1400" b="1" i="1" dirty="0">
                <a:solidFill>
                  <a:srgbClr val="240C1A"/>
                </a:solidFill>
                <a:latin typeface="Arial" panose="020B0604020202020204" pitchFamily="34" charset="0"/>
                <a:ea typeface="Verdana" pitchFamily="34" charset="0"/>
                <a:cs typeface="Arial" panose="020B0604020202020204" pitchFamily="34" charset="0"/>
              </a:rPr>
              <a:t>9 % - </a:t>
            </a:r>
            <a:r>
              <a:rPr lang="ru-RU" altLang="ru-RU" sz="1400" b="1" dirty="0">
                <a:solidFill>
                  <a:srgbClr val="240C1A"/>
                </a:solidFill>
                <a:latin typeface="Arial" panose="020B0604020202020204" pitchFamily="34" charset="0"/>
                <a:ea typeface="Verdana" pitchFamily="34" charset="0"/>
                <a:cs typeface="Arial" panose="020B0604020202020204" pitchFamily="34" charset="0"/>
              </a:rPr>
              <a:t>в отношении доходов в виде процентов по облигациям с ипотечным покрытием</a:t>
            </a:r>
          </a:p>
          <a:p>
            <a:pPr eaLnBrk="1" hangingPunct="1">
              <a:spcBef>
                <a:spcPts val="600"/>
              </a:spcBef>
              <a:buClr>
                <a:srgbClr val="2DA2BF"/>
              </a:buClr>
              <a:buSzPct val="80000"/>
              <a:buFontTx/>
              <a:buNone/>
            </a:pPr>
            <a:endParaRPr lang="ru-RU" altLang="ru-RU" sz="1000" b="1" i="1" dirty="0">
              <a:solidFill>
                <a:srgbClr val="F8E5DA"/>
              </a:solidFill>
              <a:latin typeface="Arial" charset="0"/>
              <a:cs typeface="Arial" charset="0"/>
            </a:endParaRPr>
          </a:p>
        </p:txBody>
      </p:sp>
      <p:sp>
        <p:nvSpPr>
          <p:cNvPr id="34823" name="TextBox 16"/>
          <p:cNvSpPr txBox="1">
            <a:spLocks noChangeArrowheads="1"/>
          </p:cNvSpPr>
          <p:nvPr/>
        </p:nvSpPr>
        <p:spPr bwMode="auto">
          <a:xfrm>
            <a:off x="9043679" y="3045093"/>
            <a:ext cx="268859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eaLnBrk="1" hangingPunct="1">
              <a:spcBef>
                <a:spcPct val="0"/>
              </a:spcBef>
              <a:buClrTx/>
              <a:buFontTx/>
              <a:buNone/>
            </a:pPr>
            <a:r>
              <a:rPr lang="ru-RU" altLang="ru-RU" sz="1100" b="1" dirty="0" smtClean="0">
                <a:solidFill>
                  <a:srgbClr val="240C1A"/>
                </a:solidFill>
                <a:latin typeface="Arial" panose="020B0604020202020204" pitchFamily="34" charset="0"/>
                <a:ea typeface="Verdana" pitchFamily="34" charset="0"/>
                <a:cs typeface="Arial" panose="020B0604020202020204" pitchFamily="34" charset="0"/>
              </a:rPr>
              <a:t>Налог на имущество -100 %</a:t>
            </a:r>
          </a:p>
          <a:p>
            <a:pPr eaLnBrk="1" hangingPunct="1">
              <a:spcBef>
                <a:spcPct val="0"/>
              </a:spcBef>
              <a:buClrTx/>
              <a:buFontTx/>
              <a:buNone/>
            </a:pPr>
            <a:endParaRPr lang="ru-RU" altLang="ru-RU" sz="1100" dirty="0">
              <a:solidFill>
                <a:srgbClr val="240C1A"/>
              </a:solidFill>
              <a:latin typeface="Arial" panose="020B0604020202020204" pitchFamily="34" charset="0"/>
              <a:ea typeface="Verdana" pitchFamily="34" charset="0"/>
              <a:cs typeface="Arial" panose="020B0604020202020204" pitchFamily="34" charset="0"/>
            </a:endParaRPr>
          </a:p>
        </p:txBody>
      </p:sp>
      <p:sp>
        <p:nvSpPr>
          <p:cNvPr id="42" name="Стрелка влево 41"/>
          <p:cNvSpPr/>
          <p:nvPr/>
        </p:nvSpPr>
        <p:spPr>
          <a:xfrm>
            <a:off x="3992248" y="3212976"/>
            <a:ext cx="2103753" cy="1538566"/>
          </a:xfrm>
          <a:prstGeom prst="leftArrow">
            <a:avLst>
              <a:gd name="adj1" fmla="val 48351"/>
              <a:gd name="adj2" fmla="val 50000"/>
            </a:avLst>
          </a:prstGeom>
          <a:solidFill>
            <a:schemeClr val="accent4">
              <a:lumMod val="75000"/>
              <a:alpha val="25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fontAlgn="auto">
              <a:spcBef>
                <a:spcPts val="0"/>
              </a:spcBef>
              <a:spcAft>
                <a:spcPts val="0"/>
              </a:spcAft>
              <a:defRPr/>
            </a:pPr>
            <a:endParaRPr lang="ru-RU" dirty="0">
              <a:solidFill>
                <a:srgbClr val="FF0000"/>
              </a:solidFill>
              <a:latin typeface="Book Antiqua"/>
            </a:endParaRPr>
          </a:p>
        </p:txBody>
      </p:sp>
      <p:sp>
        <p:nvSpPr>
          <p:cNvPr id="43" name="Левая фигурная скобка 42"/>
          <p:cNvSpPr/>
          <p:nvPr/>
        </p:nvSpPr>
        <p:spPr>
          <a:xfrm>
            <a:off x="8504574" y="2470935"/>
            <a:ext cx="486833" cy="3022649"/>
          </a:xfrm>
          <a:prstGeom prst="leftBrace">
            <a:avLst>
              <a:gd name="adj1" fmla="val 8333"/>
              <a:gd name="adj2" fmla="val 50224"/>
            </a:avLst>
          </a:prstGeom>
          <a:ln w="38100"/>
        </p:spPr>
        <p:style>
          <a:lnRef idx="3">
            <a:schemeClr val="accent4"/>
          </a:lnRef>
          <a:fillRef idx="0">
            <a:schemeClr val="accent4"/>
          </a:fillRef>
          <a:effectRef idx="2">
            <a:schemeClr val="accent4"/>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ru-RU">
              <a:solidFill>
                <a:srgbClr val="F8E5DA"/>
              </a:solidFill>
              <a:latin typeface="Book Antiqua"/>
            </a:endParaRPr>
          </a:p>
        </p:txBody>
      </p:sp>
      <p:sp>
        <p:nvSpPr>
          <p:cNvPr id="4" name="Стрелка вправо 3"/>
          <p:cNvSpPr/>
          <p:nvPr/>
        </p:nvSpPr>
        <p:spPr>
          <a:xfrm>
            <a:off x="6313129" y="3212976"/>
            <a:ext cx="2098505" cy="1528521"/>
          </a:xfrm>
          <a:prstGeom prst="rightArrow">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900" b="1" dirty="0" smtClean="0">
                <a:solidFill>
                  <a:srgbClr val="240C1A"/>
                </a:solidFill>
                <a:latin typeface="Verdana" pitchFamily="34" charset="0"/>
                <a:ea typeface="Verdana" pitchFamily="34" charset="0"/>
                <a:cs typeface="Verdana" pitchFamily="34" charset="0"/>
              </a:rPr>
              <a:t>Имущественные налоги</a:t>
            </a:r>
            <a:endParaRPr lang="ru-RU" altLang="ru-RU" sz="900" b="1" dirty="0">
              <a:solidFill>
                <a:srgbClr val="240C1A"/>
              </a:solidFill>
              <a:latin typeface="Verdana" pitchFamily="34" charset="0"/>
              <a:ea typeface="Verdana" pitchFamily="34" charset="0"/>
              <a:cs typeface="Verdana" pitchFamily="34" charset="0"/>
            </a:endParaRPr>
          </a:p>
        </p:txBody>
      </p:sp>
      <p:sp>
        <p:nvSpPr>
          <p:cNvPr id="6" name="Правая фигурная скобка 5"/>
          <p:cNvSpPr/>
          <p:nvPr/>
        </p:nvSpPr>
        <p:spPr>
          <a:xfrm>
            <a:off x="3421919" y="2470934"/>
            <a:ext cx="492531" cy="3022650"/>
          </a:xfrm>
          <a:prstGeom prst="rightBrace">
            <a:avLst/>
          </a:prstGeom>
          <a:ln/>
        </p:spPr>
        <p:style>
          <a:lnRef idx="3">
            <a:schemeClr val="accent3"/>
          </a:lnRef>
          <a:fillRef idx="0">
            <a:schemeClr val="accent3"/>
          </a:fillRef>
          <a:effectRef idx="2">
            <a:schemeClr val="accent3"/>
          </a:effectRef>
          <a:fontRef idx="minor">
            <a:schemeClr val="tx1"/>
          </a:fontRef>
        </p:style>
        <p:txBody>
          <a:bodyPr anchor="ctr"/>
          <a:lstStyle/>
          <a:p>
            <a:pPr algn="ctr">
              <a:defRPr/>
            </a:pPr>
            <a:endParaRPr lang="ru-RU">
              <a:solidFill>
                <a:schemeClr val="tx2">
                  <a:lumMod val="75000"/>
                  <a:lumOff val="25000"/>
                </a:schemeClr>
              </a:solidFill>
            </a:endParaRPr>
          </a:p>
        </p:txBody>
      </p:sp>
      <p:sp>
        <p:nvSpPr>
          <p:cNvPr id="12" name="TextBox 16"/>
          <p:cNvSpPr txBox="1">
            <a:spLocks noChangeArrowheads="1"/>
          </p:cNvSpPr>
          <p:nvPr/>
        </p:nvSpPr>
        <p:spPr bwMode="auto">
          <a:xfrm>
            <a:off x="9090934" y="4260748"/>
            <a:ext cx="268859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eaLnBrk="1" hangingPunct="1">
              <a:spcBef>
                <a:spcPct val="0"/>
              </a:spcBef>
              <a:buClrTx/>
              <a:buFontTx/>
              <a:buNone/>
            </a:pPr>
            <a:r>
              <a:rPr lang="ru-RU" altLang="ru-RU" sz="1100" b="1" dirty="0" smtClean="0">
                <a:solidFill>
                  <a:srgbClr val="240C1A"/>
                </a:solidFill>
                <a:latin typeface="Arial" panose="020B0604020202020204" pitchFamily="34" charset="0"/>
                <a:ea typeface="Verdana" pitchFamily="34" charset="0"/>
                <a:cs typeface="Arial" panose="020B0604020202020204" pitchFamily="34" charset="0"/>
              </a:rPr>
              <a:t>Земельный налог – 100 %</a:t>
            </a:r>
          </a:p>
          <a:p>
            <a:pPr eaLnBrk="1" hangingPunct="1">
              <a:spcBef>
                <a:spcPct val="0"/>
              </a:spcBef>
              <a:buClrTx/>
              <a:buFontTx/>
              <a:buNone/>
            </a:pPr>
            <a:endParaRPr lang="ru-RU" altLang="ru-RU" sz="1100" dirty="0">
              <a:solidFill>
                <a:srgbClr val="240C1A"/>
              </a:solidFill>
              <a:latin typeface="Arial" panose="020B0604020202020204" pitchFamily="34" charset="0"/>
              <a:ea typeface="Verdana" pitchFamily="34" charset="0"/>
              <a:cs typeface="Arial" panose="020B0604020202020204" pitchFamily="34" charset="0"/>
            </a:endParaRPr>
          </a:p>
        </p:txBody>
      </p:sp>
      <p:sp>
        <p:nvSpPr>
          <p:cNvPr id="13" name="TextBox 16"/>
          <p:cNvSpPr txBox="1">
            <a:spLocks noChangeArrowheads="1"/>
          </p:cNvSpPr>
          <p:nvPr/>
        </p:nvSpPr>
        <p:spPr bwMode="auto">
          <a:xfrm>
            <a:off x="4533900" y="6082164"/>
            <a:ext cx="317499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charset="0"/>
              <a:buChar char="•"/>
              <a:defRPr sz="2400">
                <a:solidFill>
                  <a:schemeClr val="tx2"/>
                </a:solidFill>
                <a:latin typeface="Times New Roman" pitchFamily="16" charset="0"/>
              </a:defRPr>
            </a:lvl1pPr>
            <a:lvl2pPr marL="593725" indent="-285750" eaLnBrk="0" hangingPunct="0">
              <a:spcBef>
                <a:spcPct val="20000"/>
              </a:spcBef>
              <a:buClr>
                <a:schemeClr val="accent1"/>
              </a:buClr>
              <a:buFont typeface="Arial" charset="0"/>
              <a:buChar char="•"/>
              <a:defRPr sz="2200">
                <a:solidFill>
                  <a:schemeClr val="tx2"/>
                </a:solidFill>
                <a:latin typeface="Times New Roman" pitchFamily="16" charset="0"/>
              </a:defRPr>
            </a:lvl2pPr>
            <a:lvl3pPr marL="868363" indent="-228600" eaLnBrk="0" hangingPunct="0">
              <a:spcBef>
                <a:spcPct val="20000"/>
              </a:spcBef>
              <a:buClr>
                <a:schemeClr val="accent1"/>
              </a:buClr>
              <a:buFont typeface="Arial" charset="0"/>
              <a:buChar char="•"/>
              <a:defRPr sz="2000">
                <a:solidFill>
                  <a:schemeClr val="tx2"/>
                </a:solidFill>
                <a:latin typeface="Times New Roman" pitchFamily="16" charset="0"/>
              </a:defRPr>
            </a:lvl3pPr>
            <a:lvl4pPr marL="1143000" indent="-228600" eaLnBrk="0" hangingPunct="0">
              <a:spcBef>
                <a:spcPct val="20000"/>
              </a:spcBef>
              <a:buClr>
                <a:schemeClr val="accent1"/>
              </a:buClr>
              <a:buFont typeface="Arial" charset="0"/>
              <a:buChar char="•"/>
              <a:defRPr>
                <a:solidFill>
                  <a:schemeClr val="tx2"/>
                </a:solidFill>
                <a:latin typeface="Times New Roman" pitchFamily="16" charset="0"/>
              </a:defRPr>
            </a:lvl4pPr>
            <a:lvl5pPr marL="1371600" indent="-228600" eaLnBrk="0" hangingPunct="0">
              <a:spcBef>
                <a:spcPct val="20000"/>
              </a:spcBef>
              <a:buClr>
                <a:schemeClr val="accent1"/>
              </a:buClr>
              <a:buFont typeface="Arial" charset="0"/>
              <a:buChar char="•"/>
              <a:defRPr>
                <a:solidFill>
                  <a:schemeClr val="tx2"/>
                </a:solidFill>
                <a:latin typeface="Times New Roman" pitchFamily="16" charset="0"/>
              </a:defRPr>
            </a:lvl5pPr>
            <a:lvl6pPr marL="1828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6pPr>
            <a:lvl7pPr marL="2286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7pPr>
            <a:lvl8pPr marL="2743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8pPr>
            <a:lvl9pPr marL="32004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6" charset="0"/>
              </a:defRPr>
            </a:lvl9pPr>
          </a:lstStyle>
          <a:p>
            <a:pPr eaLnBrk="1" hangingPunct="1">
              <a:spcBef>
                <a:spcPct val="0"/>
              </a:spcBef>
              <a:buClrTx/>
              <a:buFontTx/>
              <a:buNone/>
            </a:pPr>
            <a:r>
              <a:rPr lang="ru-RU" altLang="ru-RU" sz="1400" b="1" dirty="0" smtClean="0">
                <a:solidFill>
                  <a:srgbClr val="240C1A"/>
                </a:solidFill>
                <a:latin typeface="Times New Roman" pitchFamily="18" charset="0"/>
                <a:ea typeface="Verdana" pitchFamily="34" charset="0"/>
                <a:cs typeface="Times New Roman" pitchFamily="18" charset="0"/>
              </a:rPr>
              <a:t>Государственная пошлина, штрафы</a:t>
            </a:r>
            <a:endParaRPr lang="ru-RU" altLang="ru-RU" sz="1400" b="1" dirty="0">
              <a:solidFill>
                <a:srgbClr val="240C1A"/>
              </a:solidFill>
              <a:latin typeface="Times New Roman" pitchFamily="18" charset="0"/>
              <a:ea typeface="Verdana" pitchFamily="34" charset="0"/>
              <a:cs typeface="Times New Roman" pitchFamily="18" charset="0"/>
            </a:endParaRPr>
          </a:p>
        </p:txBody>
      </p:sp>
      <p:sp>
        <p:nvSpPr>
          <p:cNvPr id="14" name="Стрелка вправо 13"/>
          <p:cNvSpPr/>
          <p:nvPr/>
        </p:nvSpPr>
        <p:spPr>
          <a:xfrm rot="5400000">
            <a:off x="5318437" y="4205777"/>
            <a:ext cx="1573879" cy="2038028"/>
          </a:xfrm>
          <a:prstGeom prst="rightArrow">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900" b="1" dirty="0" smtClean="0">
                <a:solidFill>
                  <a:srgbClr val="240C1A"/>
                </a:solidFill>
                <a:latin typeface="Verdana" pitchFamily="34" charset="0"/>
                <a:ea typeface="Verdana" pitchFamily="34" charset="0"/>
                <a:cs typeface="Verdana" pitchFamily="34" charset="0"/>
              </a:rPr>
              <a:t>     </a:t>
            </a:r>
            <a:r>
              <a:rPr lang="ru-RU" altLang="ru-RU" sz="900" b="1" dirty="0" smtClean="0">
                <a:solidFill>
                  <a:srgbClr val="240C1A"/>
                </a:solidFill>
                <a:latin typeface="Verdana" pitchFamily="34" charset="0"/>
                <a:ea typeface="Verdana" pitchFamily="34" charset="0"/>
                <a:cs typeface="Verdana" pitchFamily="34" charset="0"/>
              </a:rPr>
              <a:t>Прочие налоговые и неналоговые </a:t>
            </a:r>
            <a:r>
              <a:rPr lang="en-US" altLang="ru-RU" sz="900" b="1" dirty="0" smtClean="0">
                <a:solidFill>
                  <a:srgbClr val="240C1A"/>
                </a:solidFill>
                <a:latin typeface="Verdana" pitchFamily="34" charset="0"/>
                <a:ea typeface="Verdana" pitchFamily="34" charset="0"/>
                <a:cs typeface="Verdana" pitchFamily="34" charset="0"/>
              </a:rPr>
              <a:t>        </a:t>
            </a:r>
            <a:r>
              <a:rPr lang="ru-RU" altLang="ru-RU" sz="900" b="1" dirty="0" smtClean="0">
                <a:solidFill>
                  <a:srgbClr val="240C1A"/>
                </a:solidFill>
                <a:latin typeface="Verdana" pitchFamily="34" charset="0"/>
                <a:ea typeface="Verdana" pitchFamily="34" charset="0"/>
                <a:cs typeface="Verdana" pitchFamily="34" charset="0"/>
              </a:rPr>
              <a:t>платежи</a:t>
            </a:r>
            <a:endParaRPr lang="ru-RU" altLang="ru-RU" sz="900" b="1" dirty="0">
              <a:solidFill>
                <a:srgbClr val="240C1A"/>
              </a:solidFill>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1178694149"/>
      </p:ext>
    </p:extLst>
  </p:cSld>
  <p:clrMapOvr>
    <a:masterClrMapping/>
  </p:clrMapOvr>
  <p:transition advTm="6131"/>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923F5E3-0B1A-C30B-6E16-27E278D67929}"/>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3" name="Прямоугольник: усеченные верхние углы 2">
            <a:extLst>
              <a:ext uri="{FF2B5EF4-FFF2-40B4-BE49-F238E27FC236}">
                <a16:creationId xmlns:a16="http://schemas.microsoft.com/office/drawing/2014/main" xmlns="" id="{FE4C813A-AA6B-E08C-7677-BB88A4E6F970}"/>
              </a:ext>
            </a:extLst>
          </p:cNvPr>
          <p:cNvSpPr/>
          <p:nvPr/>
        </p:nvSpPr>
        <p:spPr>
          <a:xfrm>
            <a:off x="2617011" y="104633"/>
            <a:ext cx="6957977" cy="331595"/>
          </a:xfrm>
          <a:prstGeom prst="snip2SameRect">
            <a:avLst/>
          </a:prstGeom>
          <a:solidFill>
            <a:srgbClr val="FFFF00">
              <a:alpha val="50000"/>
            </a:srgb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Налоговые доходы (руб.)</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FC0EC44-E6A4-FA50-04E6-75EA462BA389}"/>
              </a:ext>
            </a:extLst>
          </p:cNvPr>
          <p:cNvSpPr txBox="1"/>
          <p:nvPr/>
        </p:nvSpPr>
        <p:spPr>
          <a:xfrm>
            <a:off x="543188" y="519820"/>
            <a:ext cx="11310457" cy="461665"/>
          </a:xfrm>
          <a:prstGeom prst="rect">
            <a:avLst/>
          </a:prstGeom>
          <a:noFill/>
        </p:spPr>
        <p:txBody>
          <a:bodyPr wrap="square">
            <a:spAutoFit/>
          </a:bodyPr>
          <a:lstStyle/>
          <a:p>
            <a:pPr algn="just"/>
            <a:r>
              <a:rPr lang="ru-RU" sz="1200" b="1" i="0" dirty="0">
                <a:solidFill>
                  <a:srgbClr val="070B5D"/>
                </a:solidFill>
                <a:effectLst/>
                <a:latin typeface="Times New Roman" panose="02020603050405020304" pitchFamily="18" charset="0"/>
                <a:cs typeface="Times New Roman" panose="02020603050405020304" pitchFamily="18" charset="0"/>
              </a:rPr>
              <a:t>Налоговые доходы бюджета </a:t>
            </a:r>
            <a:r>
              <a:rPr lang="ru-RU" sz="1200" b="0" i="0" dirty="0">
                <a:solidFill>
                  <a:srgbClr val="202124"/>
                </a:solidFill>
                <a:effectLst/>
                <a:latin typeface="Times New Roman" panose="02020603050405020304" pitchFamily="18" charset="0"/>
                <a:cs typeface="Times New Roman" panose="02020603050405020304" pitchFamily="18" charset="0"/>
              </a:rPr>
              <a:t>- это </a:t>
            </a:r>
            <a:r>
              <a:rPr lang="ru-RU" sz="1200" b="1" i="0" dirty="0">
                <a:solidFill>
                  <a:srgbClr val="202124"/>
                </a:solidFill>
                <a:effectLst/>
                <a:latin typeface="Times New Roman" panose="02020603050405020304" pitchFamily="18" charset="0"/>
                <a:cs typeface="Times New Roman" panose="02020603050405020304" pitchFamily="18" charset="0"/>
              </a:rPr>
              <a:t>доходы</a:t>
            </a:r>
            <a:r>
              <a:rPr lang="ru-RU" sz="1200" b="0" i="0" dirty="0">
                <a:solidFill>
                  <a:srgbClr val="202124"/>
                </a:solidFill>
                <a:effectLst/>
                <a:latin typeface="Times New Roman" panose="02020603050405020304" pitchFamily="18" charset="0"/>
                <a:cs typeface="Times New Roman" panose="02020603050405020304" pitchFamily="18" charset="0"/>
              </a:rPr>
              <a:t> от предусмотренных законодательством Российской Федерации о налогах и сборах федеральных </a:t>
            </a:r>
            <a:r>
              <a:rPr lang="ru-RU" sz="1200" b="1" i="0" dirty="0">
                <a:solidFill>
                  <a:srgbClr val="202124"/>
                </a:solidFill>
                <a:effectLst/>
                <a:latin typeface="Times New Roman" panose="02020603050405020304" pitchFamily="18" charset="0"/>
                <a:cs typeface="Times New Roman" panose="02020603050405020304" pitchFamily="18" charset="0"/>
              </a:rPr>
              <a:t>налогов</a:t>
            </a:r>
            <a:r>
              <a:rPr lang="ru-RU" sz="1200" b="0" i="0" dirty="0">
                <a:solidFill>
                  <a:srgbClr val="202124"/>
                </a:solidFill>
                <a:effectLst/>
                <a:latin typeface="Times New Roman" panose="02020603050405020304" pitchFamily="18" charset="0"/>
                <a:cs typeface="Times New Roman" panose="02020603050405020304" pitchFamily="18" charset="0"/>
              </a:rPr>
              <a:t> и сборов, в том числе от </a:t>
            </a:r>
            <a:r>
              <a:rPr lang="ru-RU" sz="1200" b="1" i="0" dirty="0">
                <a:solidFill>
                  <a:srgbClr val="202124"/>
                </a:solidFill>
                <a:effectLst/>
                <a:latin typeface="Times New Roman" panose="02020603050405020304" pitchFamily="18" charset="0"/>
                <a:cs typeface="Times New Roman" panose="02020603050405020304" pitchFamily="18" charset="0"/>
              </a:rPr>
              <a:t>налогов</a:t>
            </a:r>
            <a:r>
              <a:rPr lang="ru-RU" sz="1200" b="0" i="0" dirty="0">
                <a:solidFill>
                  <a:srgbClr val="202124"/>
                </a:solidFill>
                <a:effectLst/>
                <a:latin typeface="Times New Roman" panose="02020603050405020304" pitchFamily="18" charset="0"/>
                <a:cs typeface="Times New Roman" panose="02020603050405020304" pitchFamily="18" charset="0"/>
              </a:rPr>
              <a:t>, предусмотренных специальными налоговыми режимами, региональных и местных </a:t>
            </a:r>
            <a:r>
              <a:rPr lang="ru-RU" sz="1200" b="1" i="0" dirty="0">
                <a:solidFill>
                  <a:srgbClr val="202124"/>
                </a:solidFill>
                <a:effectLst/>
                <a:latin typeface="Times New Roman" panose="02020603050405020304" pitchFamily="18" charset="0"/>
                <a:cs typeface="Times New Roman" panose="02020603050405020304" pitchFamily="18" charset="0"/>
              </a:rPr>
              <a:t>налогов</a:t>
            </a:r>
            <a:r>
              <a:rPr lang="ru-RU" sz="1200" b="0" i="0" dirty="0">
                <a:solidFill>
                  <a:srgbClr val="202124"/>
                </a:solidFill>
                <a:effectLst/>
                <a:latin typeface="Times New Roman" panose="02020603050405020304" pitchFamily="18" charset="0"/>
                <a:cs typeface="Times New Roman" panose="02020603050405020304" pitchFamily="18" charset="0"/>
              </a:rPr>
              <a:t>, а также пеней и штрафов по ним</a:t>
            </a:r>
            <a:r>
              <a:rPr lang="ru-RU" sz="1200" b="0" i="0" dirty="0" smtClean="0">
                <a:solidFill>
                  <a:srgbClr val="202124"/>
                </a:solidFill>
                <a:effectLst/>
                <a:latin typeface="Times New Roman" panose="02020603050405020304" pitchFamily="18" charset="0"/>
                <a:cs typeface="Times New Roman" panose="02020603050405020304" pitchFamily="18" charset="0"/>
              </a:rPr>
              <a:t>.</a:t>
            </a:r>
            <a:r>
              <a:rPr lang="en-US" sz="1200" b="0" i="0" dirty="0" smtClean="0">
                <a:solidFill>
                  <a:srgbClr val="202124"/>
                </a:solidFill>
                <a:effectLst/>
                <a:latin typeface="Times New Roman" panose="02020603050405020304" pitchFamily="18" charset="0"/>
                <a:cs typeface="Times New Roman" panose="02020603050405020304" pitchFamily="18" charset="0"/>
              </a:rPr>
              <a:t>      </a:t>
            </a:r>
            <a:r>
              <a:rPr lang="ru-RU" sz="1200" b="0" i="0" dirty="0" smtClean="0">
                <a:solidFill>
                  <a:srgbClr val="202124"/>
                </a:solidFill>
                <a:effectLst/>
                <a:latin typeface="Times New Roman" panose="02020603050405020304" pitchFamily="18" charset="0"/>
                <a:cs typeface="Times New Roman" panose="02020603050405020304" pitchFamily="18" charset="0"/>
              </a:rPr>
              <a:t>               </a:t>
            </a:r>
            <a:r>
              <a:rPr lang="en-US" sz="1200" b="0" i="0" dirty="0" smtClean="0">
                <a:solidFill>
                  <a:srgbClr val="202124"/>
                </a:solidFill>
                <a:effectLst/>
                <a:latin typeface="Times New Roman" panose="02020603050405020304" pitchFamily="18" charset="0"/>
                <a:cs typeface="Times New Roman" panose="02020603050405020304" pitchFamily="18" charset="0"/>
              </a:rPr>
              <a:t>  (</a:t>
            </a:r>
            <a:r>
              <a:rPr lang="ru-RU" sz="1200" b="0" i="0" dirty="0" smtClean="0">
                <a:solidFill>
                  <a:srgbClr val="202124"/>
                </a:solidFill>
                <a:effectLst/>
                <a:latin typeface="Times New Roman" panose="02020603050405020304" pitchFamily="18" charset="0"/>
                <a:cs typeface="Times New Roman" panose="02020603050405020304" pitchFamily="18" charset="0"/>
              </a:rPr>
              <a:t>тыс.руб.)</a:t>
            </a:r>
            <a:endParaRPr lang="ru-RU" sz="1200" dirty="0">
              <a:latin typeface="Times New Roman" panose="02020603050405020304" pitchFamily="18" charset="0"/>
              <a:cs typeface="Times New Roman" panose="02020603050405020304" pitchFamily="18" charset="0"/>
            </a:endParaRPr>
          </a:p>
        </p:txBody>
      </p:sp>
      <p:graphicFrame>
        <p:nvGraphicFramePr>
          <p:cNvPr id="6" name="Таблица 6">
            <a:extLst>
              <a:ext uri="{FF2B5EF4-FFF2-40B4-BE49-F238E27FC236}">
                <a16:creationId xmlns:a16="http://schemas.microsoft.com/office/drawing/2014/main" xmlns="" id="{26BAEAC3-E1AC-BBAA-B765-2CC1B44B80B5}"/>
              </a:ext>
            </a:extLst>
          </p:cNvPr>
          <p:cNvGraphicFramePr>
            <a:graphicFrameLocks noGrp="1"/>
          </p:cNvGraphicFramePr>
          <p:nvPr>
            <p:extLst>
              <p:ext uri="{D42A27DB-BD31-4B8C-83A1-F6EECF244321}">
                <p14:modId xmlns:p14="http://schemas.microsoft.com/office/powerpoint/2010/main" xmlns="" val="2397781352"/>
              </p:ext>
            </p:extLst>
          </p:nvPr>
        </p:nvGraphicFramePr>
        <p:xfrm>
          <a:off x="154847" y="988876"/>
          <a:ext cx="11660698" cy="5450921"/>
        </p:xfrm>
        <a:graphic>
          <a:graphicData uri="http://schemas.openxmlformats.org/drawingml/2006/table">
            <a:tbl>
              <a:tblPr firstRow="1" bandRow="1">
                <a:tableStyleId>{22838BEF-8BB2-4498-84A7-C5851F593DF1}</a:tableStyleId>
              </a:tblPr>
              <a:tblGrid>
                <a:gridCol w="1174459">
                  <a:extLst>
                    <a:ext uri="{9D8B030D-6E8A-4147-A177-3AD203B41FA5}">
                      <a16:colId xmlns:a16="http://schemas.microsoft.com/office/drawing/2014/main" xmlns="" val="564279074"/>
                    </a:ext>
                  </a:extLst>
                </a:gridCol>
                <a:gridCol w="1434517">
                  <a:extLst>
                    <a:ext uri="{9D8B030D-6E8A-4147-A177-3AD203B41FA5}">
                      <a16:colId xmlns:a16="http://schemas.microsoft.com/office/drawing/2014/main" xmlns="" val="3448297871"/>
                    </a:ext>
                  </a:extLst>
                </a:gridCol>
                <a:gridCol w="989027">
                  <a:extLst>
                    <a:ext uri="{9D8B030D-6E8A-4147-A177-3AD203B41FA5}">
                      <a16:colId xmlns:a16="http://schemas.microsoft.com/office/drawing/2014/main" xmlns="" val="1865636448"/>
                    </a:ext>
                  </a:extLst>
                </a:gridCol>
                <a:gridCol w="926959">
                  <a:extLst>
                    <a:ext uri="{9D8B030D-6E8A-4147-A177-3AD203B41FA5}">
                      <a16:colId xmlns:a16="http://schemas.microsoft.com/office/drawing/2014/main" xmlns="" val="2854175519"/>
                    </a:ext>
                  </a:extLst>
                </a:gridCol>
                <a:gridCol w="925947">
                  <a:extLst>
                    <a:ext uri="{9D8B030D-6E8A-4147-A177-3AD203B41FA5}">
                      <a16:colId xmlns:a16="http://schemas.microsoft.com/office/drawing/2014/main" xmlns="" val="2174965571"/>
                    </a:ext>
                  </a:extLst>
                </a:gridCol>
                <a:gridCol w="756048">
                  <a:extLst>
                    <a:ext uri="{9D8B030D-6E8A-4147-A177-3AD203B41FA5}">
                      <a16:colId xmlns:a16="http://schemas.microsoft.com/office/drawing/2014/main" xmlns="" val="19664591"/>
                    </a:ext>
                  </a:extLst>
                </a:gridCol>
                <a:gridCol w="722068">
                  <a:extLst>
                    <a:ext uri="{9D8B030D-6E8A-4147-A177-3AD203B41FA5}">
                      <a16:colId xmlns:a16="http://schemas.microsoft.com/office/drawing/2014/main" xmlns="" val="1520574171"/>
                    </a:ext>
                  </a:extLst>
                </a:gridCol>
                <a:gridCol w="840997">
                  <a:extLst>
                    <a:ext uri="{9D8B030D-6E8A-4147-A177-3AD203B41FA5}">
                      <a16:colId xmlns:a16="http://schemas.microsoft.com/office/drawing/2014/main" xmlns="" val="3267095644"/>
                    </a:ext>
                  </a:extLst>
                </a:gridCol>
                <a:gridCol w="925947">
                  <a:extLst>
                    <a:ext uri="{9D8B030D-6E8A-4147-A177-3AD203B41FA5}">
                      <a16:colId xmlns:a16="http://schemas.microsoft.com/office/drawing/2014/main" xmlns="" val="1093503490"/>
                    </a:ext>
                  </a:extLst>
                </a:gridCol>
                <a:gridCol w="2964729">
                  <a:extLst>
                    <a:ext uri="{9D8B030D-6E8A-4147-A177-3AD203B41FA5}">
                      <a16:colId xmlns:a16="http://schemas.microsoft.com/office/drawing/2014/main" xmlns="" val="918015735"/>
                    </a:ext>
                  </a:extLst>
                </a:gridCol>
              </a:tblGrid>
              <a:tr h="482704">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Наименование налога, сбора</a:t>
                      </a:r>
                    </a:p>
                  </a:txBody>
                  <a:tcPr/>
                </a:tc>
                <a:tc>
                  <a:txBody>
                    <a:bodyPr/>
                    <a:lstStyle/>
                    <a:p>
                      <a:pPr algn="ctr"/>
                      <a:r>
                        <a:rPr lang="ru-RU" sz="1100" dirty="0">
                          <a:latin typeface="Times New Roman" panose="02020603050405020304" pitchFamily="18" charset="0"/>
                          <a:cs typeface="Times New Roman" panose="02020603050405020304" pitchFamily="18" charset="0"/>
                        </a:rPr>
                        <a:t>2021г (отчет)</a:t>
                      </a:r>
                    </a:p>
                  </a:txBody>
                  <a:tcPr/>
                </a:tc>
                <a:tc>
                  <a:txBody>
                    <a:bodyPr/>
                    <a:lstStyle/>
                    <a:p>
                      <a:pPr algn="ctr"/>
                      <a:r>
                        <a:rPr lang="ru-RU" sz="1100" dirty="0">
                          <a:latin typeface="Times New Roman" panose="02020603050405020304" pitchFamily="18" charset="0"/>
                          <a:cs typeface="Times New Roman" panose="02020603050405020304" pitchFamily="18" charset="0"/>
                        </a:rPr>
                        <a:t>2022г </a:t>
                      </a:r>
                      <a:r>
                        <a:rPr lang="ru-RU" sz="1100" dirty="0" smtClean="0">
                          <a:latin typeface="Times New Roman" panose="02020603050405020304" pitchFamily="18" charset="0"/>
                          <a:cs typeface="Times New Roman" panose="02020603050405020304" pitchFamily="18" charset="0"/>
                        </a:rPr>
                        <a:t>(факт)</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2023г (план)</a:t>
                      </a:r>
                    </a:p>
                  </a:txBody>
                  <a:tcPr/>
                </a:tc>
                <a:tc>
                  <a:txBody>
                    <a:bodyPr/>
                    <a:lstStyle/>
                    <a:p>
                      <a:pPr algn="ctr"/>
                      <a:r>
                        <a:rPr lang="ru-RU" sz="1100" dirty="0">
                          <a:latin typeface="Times New Roman" panose="02020603050405020304" pitchFamily="18" charset="0"/>
                          <a:cs typeface="Times New Roman" panose="02020603050405020304" pitchFamily="18" charset="0"/>
                        </a:rPr>
                        <a:t>% 2023г к 2021г</a:t>
                      </a:r>
                    </a:p>
                  </a:txBody>
                  <a:tcPr/>
                </a:tc>
                <a:tc>
                  <a:txBody>
                    <a:bodyPr/>
                    <a:lstStyle/>
                    <a:p>
                      <a:pPr algn="ctr"/>
                      <a:r>
                        <a:rPr lang="ru-RU" sz="1100" dirty="0">
                          <a:latin typeface="Times New Roman" panose="02020603050405020304" pitchFamily="18" charset="0"/>
                          <a:cs typeface="Times New Roman" panose="02020603050405020304" pitchFamily="18" charset="0"/>
                        </a:rPr>
                        <a:t>%2023г к 2022г</a:t>
                      </a:r>
                    </a:p>
                  </a:txBody>
                  <a:tcPr/>
                </a:tc>
                <a:tc>
                  <a:txBody>
                    <a:bodyPr/>
                    <a:lstStyle/>
                    <a:p>
                      <a:pPr algn="ctr"/>
                      <a:r>
                        <a:rPr lang="ru-RU" sz="1100" dirty="0">
                          <a:latin typeface="Times New Roman" panose="02020603050405020304" pitchFamily="18" charset="0"/>
                          <a:cs typeface="Times New Roman" panose="02020603050405020304" pitchFamily="18" charset="0"/>
                        </a:rPr>
                        <a:t>2024г (прогноз)</a:t>
                      </a:r>
                    </a:p>
                  </a:txBody>
                  <a:tcPr/>
                </a:tc>
                <a:tc>
                  <a:txBody>
                    <a:bodyPr/>
                    <a:lstStyle/>
                    <a:p>
                      <a:pPr algn="ctr"/>
                      <a:r>
                        <a:rPr lang="ru-RU" sz="1100" dirty="0">
                          <a:latin typeface="Times New Roman" panose="02020603050405020304" pitchFamily="18" charset="0"/>
                          <a:cs typeface="Times New Roman" panose="02020603050405020304" pitchFamily="18" charset="0"/>
                        </a:rPr>
                        <a:t>2025г (прогноз)</a:t>
                      </a:r>
                    </a:p>
                  </a:txBody>
                  <a:tcPr/>
                </a:tc>
                <a:tc>
                  <a:txBody>
                    <a:bodyPr/>
                    <a:lstStyle/>
                    <a:p>
                      <a:pPr algn="ctr"/>
                      <a:r>
                        <a:rPr lang="ru-RU" sz="1100" dirty="0">
                          <a:latin typeface="Times New Roman" panose="02020603050405020304" pitchFamily="18" charset="0"/>
                          <a:cs typeface="Times New Roman" panose="02020603050405020304" pitchFamily="18" charset="0"/>
                        </a:rPr>
                        <a:t>Норматив отчислений</a:t>
                      </a:r>
                    </a:p>
                  </a:txBody>
                  <a:tcPr/>
                </a:tc>
                <a:extLst>
                  <a:ext uri="{0D108BD9-81ED-4DB2-BD59-A6C34878D82A}">
                    <a16:rowId xmlns:a16="http://schemas.microsoft.com/office/drawing/2014/main" xmlns="" val="1535082943"/>
                  </a:ext>
                </a:extLst>
              </a:tr>
              <a:tr h="1102037">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a:latin typeface="Times New Roman" panose="02020603050405020304" pitchFamily="18" charset="0"/>
                          <a:cs typeface="Times New Roman" panose="02020603050405020304" pitchFamily="18" charset="0"/>
                        </a:rPr>
                        <a:t>НДФЛ</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197502,6</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196955,8</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229742,4</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116,3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116,6</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242800,2</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252512,2</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15</a:t>
                      </a:r>
                      <a:r>
                        <a:rPr lang="ru-RU" sz="1100" dirty="0">
                          <a:latin typeface="Times New Roman" panose="02020603050405020304" pitchFamily="18" charset="0"/>
                          <a:cs typeface="Times New Roman" panose="02020603050405020304" pitchFamily="18" charset="0"/>
                        </a:rPr>
                        <a:t>% - </a:t>
                      </a:r>
                      <a:r>
                        <a:rPr lang="ru-RU" sz="1100" dirty="0" smtClean="0">
                          <a:latin typeface="Times New Roman" panose="02020603050405020304" pitchFamily="18" charset="0"/>
                          <a:cs typeface="Times New Roman" panose="02020603050405020304" pitchFamily="18" charset="0"/>
                        </a:rPr>
                        <a:t>НДФЛ установлен решением, подлежащий </a:t>
                      </a:r>
                      <a:r>
                        <a:rPr lang="ru-RU" sz="1100" dirty="0">
                          <a:latin typeface="Times New Roman" panose="02020603050405020304" pitchFamily="18" charset="0"/>
                          <a:cs typeface="Times New Roman" panose="02020603050405020304" pitchFamily="18" charset="0"/>
                        </a:rPr>
                        <a:t>зачислению в бюджет </a:t>
                      </a:r>
                      <a:r>
                        <a:rPr lang="ru-RU" sz="1100" dirty="0" smtClean="0">
                          <a:latin typeface="Times New Roman" panose="02020603050405020304" pitchFamily="18" charset="0"/>
                          <a:cs typeface="Times New Roman" panose="02020603050405020304" pitchFamily="18" charset="0"/>
                        </a:rPr>
                        <a:t>района</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2852864"/>
                  </a:ext>
                </a:extLst>
              </a:tr>
              <a:tr h="725754">
                <a:tc>
                  <a:txBody>
                    <a:bodyPr/>
                    <a:lstStyle/>
                    <a:p>
                      <a:pPr algn="ctr"/>
                      <a:r>
                        <a:rPr lang="ru-RU" sz="1100" dirty="0">
                          <a:latin typeface="Times New Roman" panose="02020603050405020304" pitchFamily="18" charset="0"/>
                          <a:cs typeface="Times New Roman" panose="02020603050405020304" pitchFamily="18" charset="0"/>
                        </a:rPr>
                        <a:t>2</a:t>
                      </a:r>
                    </a:p>
                  </a:txBody>
                  <a:tcPr/>
                </a:tc>
                <a:tc>
                  <a:txBody>
                    <a:bodyPr/>
                    <a:lstStyle/>
                    <a:p>
                      <a:pPr algn="just"/>
                      <a:r>
                        <a:rPr lang="ru-RU" sz="1100" dirty="0">
                          <a:latin typeface="Times New Roman" panose="02020603050405020304" pitchFamily="18" charset="0"/>
                          <a:cs typeface="Times New Roman" panose="02020603050405020304" pitchFamily="18" charset="0"/>
                        </a:rPr>
                        <a:t>Акцизы</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14718,3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17647,4</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15850,37</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107,7</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89,8</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16435,0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17856,0</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20</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подлежащих зачислению в бюджет субъекта Российской Федерации</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24327478"/>
                  </a:ext>
                </a:extLst>
              </a:tr>
              <a:tr h="1214582">
                <a:tc>
                  <a:txBody>
                    <a:bodyPr/>
                    <a:lstStyle/>
                    <a:p>
                      <a:pPr algn="ctr"/>
                      <a:r>
                        <a:rPr lang="ru-RU" sz="1100" dirty="0">
                          <a:latin typeface="Times New Roman" panose="02020603050405020304" pitchFamily="18" charset="0"/>
                          <a:cs typeface="Times New Roman" panose="02020603050405020304" pitchFamily="18" charset="0"/>
                        </a:rPr>
                        <a:t>3</a:t>
                      </a:r>
                    </a:p>
                  </a:txBody>
                  <a:tcPr/>
                </a:tc>
                <a:tc>
                  <a:txBody>
                    <a:bodyPr/>
                    <a:lstStyle/>
                    <a:p>
                      <a:pPr algn="just" fontAlgn="t"/>
                      <a:r>
                        <a:rPr lang="ru-RU" sz="1100" b="0" i="0" u="none" strike="noStrike" dirty="0">
                          <a:effectLst/>
                          <a:latin typeface="Times New Roman" panose="02020603050405020304" pitchFamily="18" charset="0"/>
                        </a:rPr>
                        <a:t>Налог, взимаемый с налогоплательщиков, выбравших в качестве объекта налогообложения доходы</a:t>
                      </a:r>
                    </a:p>
                  </a:txBody>
                  <a:tcPr marL="9525" marR="9525" marT="9525" marB="0"/>
                </a:tc>
                <a:tc>
                  <a:txBody>
                    <a:bodyPr/>
                    <a:lstStyle/>
                    <a:p>
                      <a:pPr algn="ctr"/>
                      <a:r>
                        <a:rPr lang="ru-RU" sz="1100" dirty="0" smtClean="0">
                          <a:latin typeface="Times New Roman" panose="02020603050405020304" pitchFamily="18" charset="0"/>
                          <a:cs typeface="Times New Roman" panose="02020603050405020304" pitchFamily="18" charset="0"/>
                        </a:rPr>
                        <a:t>4699,6</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6765,9</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5941,0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126,4</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87,8</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6300,0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6300,0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100%</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15921296"/>
                  </a:ext>
                </a:extLst>
              </a:tr>
              <a:tr h="962922">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fontAlgn="t"/>
                      <a:r>
                        <a:rPr lang="ru-RU" sz="1100" b="0" i="0" u="none" strike="noStrike" dirty="0">
                          <a:effectLst/>
                          <a:latin typeface="Times New Roman" panose="02020603050405020304" pitchFamily="18" charset="0"/>
                        </a:rPr>
                        <a:t>Единый сельскохозяйственный налог</a:t>
                      </a:r>
                    </a:p>
                  </a:txBody>
                  <a:tcPr marL="9525" marR="9525" marT="9525" marB="0"/>
                </a:tc>
                <a:tc>
                  <a:txBody>
                    <a:bodyPr/>
                    <a:lstStyle/>
                    <a:p>
                      <a:pPr algn="ctr"/>
                      <a:r>
                        <a:rPr lang="ru-RU" sz="1100" dirty="0" smtClean="0">
                          <a:latin typeface="Times New Roman" panose="02020603050405020304" pitchFamily="18" charset="0"/>
                          <a:cs typeface="Times New Roman" panose="02020603050405020304" pitchFamily="18" charset="0"/>
                        </a:rPr>
                        <a:t>238,9</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336,3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352,0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147,3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104,7</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352,0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352,0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50%</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83195311"/>
                  </a:ext>
                </a:extLst>
              </a:tr>
              <a:tr h="962922">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t"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Налог, взимаемый в связи с применением патентной системы налогообложения</a:t>
                      </a:r>
                    </a:p>
                    <a:p>
                      <a:pPr algn="just" fontAlgn="t"/>
                      <a:endParaRPr lang="ru-RU" sz="1100" b="0" i="0" u="none" strike="noStrike" dirty="0">
                        <a:effectLst/>
                        <a:latin typeface="Times New Roman" panose="02020603050405020304" pitchFamily="18" charset="0"/>
                      </a:endParaRPr>
                    </a:p>
                  </a:txBody>
                  <a:tcPr marL="9525" marR="9525" marT="9525" marB="0"/>
                </a:tc>
                <a:tc>
                  <a:txBody>
                    <a:bodyPr/>
                    <a:lstStyle/>
                    <a:p>
                      <a:pPr algn="ctr"/>
                      <a:r>
                        <a:rPr lang="ru-RU" sz="1100" dirty="0" smtClean="0">
                          <a:latin typeface="Times New Roman" panose="02020603050405020304" pitchFamily="18" charset="0"/>
                          <a:cs typeface="Times New Roman" panose="02020603050405020304" pitchFamily="18" charset="0"/>
                        </a:rPr>
                        <a:t>2088,3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1705,5</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2000,0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95,8</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117,3</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2600,0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2700,0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100 %</a:t>
                      </a:r>
                      <a:endParaRPr lang="ru-RU" sz="1100" dirty="0">
                        <a:latin typeface="Times New Roman" panose="02020603050405020304" pitchFamily="18" charset="0"/>
                        <a:cs typeface="Times New Roman" panose="02020603050405020304" pitchFamily="18" charset="0"/>
                      </a:endParaRPr>
                    </a:p>
                  </a:txBody>
                  <a:tcPr/>
                </a:tc>
              </a:tr>
            </a:tbl>
          </a:graphicData>
        </a:graphic>
      </p:graphicFrame>
      <p:pic>
        <p:nvPicPr>
          <p:cNvPr id="7" name="Рисунок 6">
            <a:extLst>
              <a:ext uri="{FF2B5EF4-FFF2-40B4-BE49-F238E27FC236}">
                <a16:creationId xmlns:a16="http://schemas.microsoft.com/office/drawing/2014/main" xmlns="" id="{AF78B24B-1492-3C68-96BA-977CC7B36F2B}"/>
              </a:ext>
            </a:extLst>
          </p:cNvPr>
          <p:cNvPicPr>
            <a:picLocks noChangeAspect="1"/>
          </p:cNvPicPr>
          <p:nvPr/>
        </p:nvPicPr>
        <p:blipFill>
          <a:blip r:embed="rId3" cstate="print"/>
          <a:stretch>
            <a:fillRect/>
          </a:stretch>
        </p:blipFill>
        <p:spPr>
          <a:xfrm>
            <a:off x="192947" y="1534509"/>
            <a:ext cx="1140903" cy="1060048"/>
          </a:xfrm>
          <a:prstGeom prst="rect">
            <a:avLst/>
          </a:prstGeom>
        </p:spPr>
      </p:pic>
      <p:pic>
        <p:nvPicPr>
          <p:cNvPr id="9" name="Рисунок 8" descr="Изображение выглядит как текст, часы&#10;&#10;Автоматически созданное описание">
            <a:extLst>
              <a:ext uri="{FF2B5EF4-FFF2-40B4-BE49-F238E27FC236}">
                <a16:creationId xmlns:a16="http://schemas.microsoft.com/office/drawing/2014/main" xmlns="" id="{E02818B0-7724-CF4C-300A-51BDBEC626A3}"/>
              </a:ext>
            </a:extLst>
          </p:cNvPr>
          <p:cNvPicPr>
            <a:picLocks noChangeAspect="1"/>
          </p:cNvPicPr>
          <p:nvPr/>
        </p:nvPicPr>
        <p:blipFill>
          <a:blip r:embed="rId4" cstate="print"/>
          <a:stretch>
            <a:fillRect/>
          </a:stretch>
        </p:blipFill>
        <p:spPr>
          <a:xfrm>
            <a:off x="192947" y="2678149"/>
            <a:ext cx="1140903" cy="562598"/>
          </a:xfrm>
          <a:prstGeom prst="rect">
            <a:avLst/>
          </a:prstGeom>
        </p:spPr>
      </p:pic>
      <p:pic>
        <p:nvPicPr>
          <p:cNvPr id="15" name="Рисунок 14" descr="Изображение выглядит как текст, электроника&#10;&#10;Автоматически созданное описание">
            <a:extLst>
              <a:ext uri="{FF2B5EF4-FFF2-40B4-BE49-F238E27FC236}">
                <a16:creationId xmlns:a16="http://schemas.microsoft.com/office/drawing/2014/main" xmlns="" id="{6FE2E704-B934-2DBE-519E-0133B7252CBE}"/>
              </a:ext>
            </a:extLst>
          </p:cNvPr>
          <p:cNvPicPr>
            <a:picLocks noChangeAspect="1"/>
          </p:cNvPicPr>
          <p:nvPr/>
        </p:nvPicPr>
        <p:blipFill>
          <a:blip r:embed="rId5" cstate="print"/>
          <a:stretch>
            <a:fillRect/>
          </a:stretch>
        </p:blipFill>
        <p:spPr>
          <a:xfrm>
            <a:off x="192947" y="3251126"/>
            <a:ext cx="1140903" cy="1123543"/>
          </a:xfrm>
          <a:prstGeom prst="rect">
            <a:avLst/>
          </a:prstGeom>
        </p:spPr>
      </p:pic>
      <p:pic>
        <p:nvPicPr>
          <p:cNvPr id="23" name="Рисунок 22" descr="Изображение выглядит как текст, трава, внешний, сельскохозяйственная машина&#10;&#10;Автоматически созданное описание">
            <a:extLst>
              <a:ext uri="{FF2B5EF4-FFF2-40B4-BE49-F238E27FC236}">
                <a16:creationId xmlns:a16="http://schemas.microsoft.com/office/drawing/2014/main" xmlns="" id="{20187366-376A-8DF1-714B-3E12C56216C2}"/>
              </a:ext>
            </a:extLst>
          </p:cNvPr>
          <p:cNvPicPr>
            <a:picLocks noChangeAspect="1"/>
          </p:cNvPicPr>
          <p:nvPr/>
        </p:nvPicPr>
        <p:blipFill>
          <a:blip r:embed="rId6" cstate="print"/>
          <a:stretch>
            <a:fillRect/>
          </a:stretch>
        </p:blipFill>
        <p:spPr>
          <a:xfrm>
            <a:off x="154847" y="4559248"/>
            <a:ext cx="1140904" cy="889052"/>
          </a:xfrm>
          <a:prstGeom prst="rect">
            <a:avLst/>
          </a:prstGeom>
        </p:spPr>
      </p:pic>
      <p:pic>
        <p:nvPicPr>
          <p:cNvPr id="13" name="Рисунок 12">
            <a:extLst>
              <a:ext uri="{FF2B5EF4-FFF2-40B4-BE49-F238E27FC236}">
                <a16:creationId xmlns="" xmlns:a16="http://schemas.microsoft.com/office/drawing/2014/main" id="{971FAC7C-949B-3E1A-9204-3D6A011C9A0B}"/>
              </a:ext>
            </a:extLst>
          </p:cNvPr>
          <p:cNvPicPr>
            <a:picLocks noChangeAspect="1"/>
          </p:cNvPicPr>
          <p:nvPr/>
        </p:nvPicPr>
        <p:blipFill>
          <a:blip r:embed="rId7" cstate="print"/>
          <a:stretch>
            <a:fillRect/>
          </a:stretch>
        </p:blipFill>
        <p:spPr>
          <a:xfrm>
            <a:off x="192947" y="5526223"/>
            <a:ext cx="1140903" cy="868263"/>
          </a:xfrm>
          <a:prstGeom prst="rect">
            <a:avLst/>
          </a:prstGeom>
        </p:spPr>
      </p:pic>
    </p:spTree>
    <p:extLst>
      <p:ext uri="{BB962C8B-B14F-4D97-AF65-F5344CB8AC3E}">
        <p14:creationId xmlns:p14="http://schemas.microsoft.com/office/powerpoint/2010/main" xmlns="" val="4247794110"/>
      </p:ext>
    </p:extLst>
  </p:cSld>
  <p:clrMapOvr>
    <a:masterClrMapping/>
  </p:clrMapOvr>
  <p:transition advTm="1065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EFC8762B-9C54-ACE6-4DC8-3584CF562218}"/>
              </a:ext>
            </a:extLst>
          </p:cNvPr>
          <p:cNvPicPr>
            <a:picLocks noChangeAspect="1"/>
          </p:cNvPicPr>
          <p:nvPr/>
        </p:nvPicPr>
        <p:blipFill>
          <a:blip r:embed="rId2" cstate="print"/>
          <a:stretch>
            <a:fillRect/>
          </a:stretch>
        </p:blipFill>
        <p:spPr>
          <a:xfrm>
            <a:off x="0" y="0"/>
            <a:ext cx="12192000" cy="6857999"/>
          </a:xfrm>
          <a:prstGeom prst="rect">
            <a:avLst/>
          </a:prstGeom>
        </p:spPr>
      </p:pic>
      <p:graphicFrame>
        <p:nvGraphicFramePr>
          <p:cNvPr id="4" name="Таблица 6">
            <a:extLst>
              <a:ext uri="{FF2B5EF4-FFF2-40B4-BE49-F238E27FC236}">
                <a16:creationId xmlns:a16="http://schemas.microsoft.com/office/drawing/2014/main" xmlns="" id="{92A38C2E-FA2C-7B98-2265-CF60FDEB743C}"/>
              </a:ext>
            </a:extLst>
          </p:cNvPr>
          <p:cNvGraphicFramePr>
            <a:graphicFrameLocks noGrp="1"/>
          </p:cNvGraphicFramePr>
          <p:nvPr>
            <p:extLst>
              <p:ext uri="{D42A27DB-BD31-4B8C-83A1-F6EECF244321}">
                <p14:modId xmlns:p14="http://schemas.microsoft.com/office/powerpoint/2010/main" xmlns="" val="1042226357"/>
              </p:ext>
            </p:extLst>
          </p:nvPr>
        </p:nvGraphicFramePr>
        <p:xfrm>
          <a:off x="125835" y="226178"/>
          <a:ext cx="11660698" cy="1795837"/>
        </p:xfrm>
        <a:graphic>
          <a:graphicData uri="http://schemas.openxmlformats.org/drawingml/2006/table">
            <a:tbl>
              <a:tblPr firstRow="1" bandRow="1">
                <a:tableStyleId>{22838BEF-8BB2-4498-84A7-C5851F593DF1}</a:tableStyleId>
              </a:tblPr>
              <a:tblGrid>
                <a:gridCol w="1157681">
                  <a:extLst>
                    <a:ext uri="{9D8B030D-6E8A-4147-A177-3AD203B41FA5}">
                      <a16:colId xmlns:a16="http://schemas.microsoft.com/office/drawing/2014/main" xmlns="" val="564279074"/>
                    </a:ext>
                  </a:extLst>
                </a:gridCol>
                <a:gridCol w="1870744">
                  <a:extLst>
                    <a:ext uri="{9D8B030D-6E8A-4147-A177-3AD203B41FA5}">
                      <a16:colId xmlns:a16="http://schemas.microsoft.com/office/drawing/2014/main" xmlns="" val="3448297871"/>
                    </a:ext>
                  </a:extLst>
                </a:gridCol>
                <a:gridCol w="1040235">
                  <a:extLst>
                    <a:ext uri="{9D8B030D-6E8A-4147-A177-3AD203B41FA5}">
                      <a16:colId xmlns:a16="http://schemas.microsoft.com/office/drawing/2014/main" xmlns="" val="1865636448"/>
                    </a:ext>
                  </a:extLst>
                </a:gridCol>
                <a:gridCol w="822121">
                  <a:extLst>
                    <a:ext uri="{9D8B030D-6E8A-4147-A177-3AD203B41FA5}">
                      <a16:colId xmlns:a16="http://schemas.microsoft.com/office/drawing/2014/main" xmlns="" val="2854175519"/>
                    </a:ext>
                  </a:extLst>
                </a:gridCol>
                <a:gridCol w="897622">
                  <a:extLst>
                    <a:ext uri="{9D8B030D-6E8A-4147-A177-3AD203B41FA5}">
                      <a16:colId xmlns:a16="http://schemas.microsoft.com/office/drawing/2014/main" xmlns="" val="2174965571"/>
                    </a:ext>
                  </a:extLst>
                </a:gridCol>
                <a:gridCol w="864067">
                  <a:extLst>
                    <a:ext uri="{9D8B030D-6E8A-4147-A177-3AD203B41FA5}">
                      <a16:colId xmlns:a16="http://schemas.microsoft.com/office/drawing/2014/main" xmlns="" val="19664591"/>
                    </a:ext>
                  </a:extLst>
                </a:gridCol>
                <a:gridCol w="922789">
                  <a:extLst>
                    <a:ext uri="{9D8B030D-6E8A-4147-A177-3AD203B41FA5}">
                      <a16:colId xmlns:a16="http://schemas.microsoft.com/office/drawing/2014/main" xmlns="" val="1520574171"/>
                    </a:ext>
                  </a:extLst>
                </a:gridCol>
                <a:gridCol w="847288">
                  <a:extLst>
                    <a:ext uri="{9D8B030D-6E8A-4147-A177-3AD203B41FA5}">
                      <a16:colId xmlns:a16="http://schemas.microsoft.com/office/drawing/2014/main" xmlns="" val="3267095644"/>
                    </a:ext>
                  </a:extLst>
                </a:gridCol>
                <a:gridCol w="900418">
                  <a:extLst>
                    <a:ext uri="{9D8B030D-6E8A-4147-A177-3AD203B41FA5}">
                      <a16:colId xmlns:a16="http://schemas.microsoft.com/office/drawing/2014/main" xmlns="" val="1093503490"/>
                    </a:ext>
                  </a:extLst>
                </a:gridCol>
                <a:gridCol w="2337733">
                  <a:extLst>
                    <a:ext uri="{9D8B030D-6E8A-4147-A177-3AD203B41FA5}">
                      <a16:colId xmlns:a16="http://schemas.microsoft.com/office/drawing/2014/main" xmlns="" val="918015735"/>
                    </a:ext>
                  </a:extLst>
                </a:gridCol>
              </a:tblGrid>
              <a:tr h="657712">
                <a:tc>
                  <a:txBody>
                    <a:bodyPr/>
                    <a:lstStyle/>
                    <a:p>
                      <a:pPr algn="ctr"/>
                      <a:r>
                        <a:rPr lang="ru-RU" sz="1100" dirty="0">
                          <a:latin typeface="Times New Roman" panose="02020603050405020304" pitchFamily="18" charset="0"/>
                          <a:cs typeface="Times New Roman" panose="02020603050405020304" pitchFamily="18" charset="0"/>
                        </a:rPr>
                        <a:t>№ п/п</a:t>
                      </a:r>
                    </a:p>
                  </a:txBody>
                  <a:tcPr/>
                </a:tc>
                <a:tc>
                  <a:txBody>
                    <a:bodyPr/>
                    <a:lstStyle/>
                    <a:p>
                      <a:pPr algn="ctr"/>
                      <a:r>
                        <a:rPr lang="ru-RU" sz="1100" dirty="0">
                          <a:latin typeface="Times New Roman" panose="02020603050405020304" pitchFamily="18" charset="0"/>
                          <a:cs typeface="Times New Roman" panose="02020603050405020304" pitchFamily="18" charset="0"/>
                        </a:rPr>
                        <a:t>Наименование налога, сбора</a:t>
                      </a:r>
                    </a:p>
                  </a:txBody>
                  <a:tcPr/>
                </a:tc>
                <a:tc>
                  <a:txBody>
                    <a:bodyPr/>
                    <a:lstStyle/>
                    <a:p>
                      <a:pPr algn="ctr"/>
                      <a:r>
                        <a:rPr lang="ru-RU" sz="1100" dirty="0">
                          <a:latin typeface="Times New Roman" panose="02020603050405020304" pitchFamily="18" charset="0"/>
                          <a:cs typeface="Times New Roman" panose="02020603050405020304" pitchFamily="18" charset="0"/>
                        </a:rPr>
                        <a:t>2021г (отчет)</a:t>
                      </a:r>
                    </a:p>
                  </a:txBody>
                  <a:tcPr/>
                </a:tc>
                <a:tc>
                  <a:txBody>
                    <a:bodyPr/>
                    <a:lstStyle/>
                    <a:p>
                      <a:pPr algn="ctr"/>
                      <a:r>
                        <a:rPr lang="ru-RU" sz="1100" dirty="0">
                          <a:latin typeface="Times New Roman" panose="02020603050405020304" pitchFamily="18" charset="0"/>
                          <a:cs typeface="Times New Roman" panose="02020603050405020304" pitchFamily="18" charset="0"/>
                        </a:rPr>
                        <a:t>2022г </a:t>
                      </a:r>
                      <a:r>
                        <a:rPr lang="ru-RU" sz="1100" dirty="0" smtClean="0">
                          <a:latin typeface="Times New Roman" panose="02020603050405020304" pitchFamily="18" charset="0"/>
                          <a:cs typeface="Times New Roman" panose="02020603050405020304" pitchFamily="18" charset="0"/>
                        </a:rPr>
                        <a:t>(факт)</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2023г (план)</a:t>
                      </a:r>
                    </a:p>
                  </a:txBody>
                  <a:tcPr/>
                </a:tc>
                <a:tc>
                  <a:txBody>
                    <a:bodyPr/>
                    <a:lstStyle/>
                    <a:p>
                      <a:pPr algn="ctr"/>
                      <a:r>
                        <a:rPr lang="ru-RU" sz="1100" dirty="0">
                          <a:latin typeface="Times New Roman" panose="02020603050405020304" pitchFamily="18" charset="0"/>
                          <a:cs typeface="Times New Roman" panose="02020603050405020304" pitchFamily="18" charset="0"/>
                        </a:rPr>
                        <a:t>% 2023г к 2021г</a:t>
                      </a:r>
                    </a:p>
                  </a:txBody>
                  <a:tcPr/>
                </a:tc>
                <a:tc>
                  <a:txBody>
                    <a:bodyPr/>
                    <a:lstStyle/>
                    <a:p>
                      <a:pPr algn="ctr"/>
                      <a:r>
                        <a:rPr lang="ru-RU" sz="1100" dirty="0">
                          <a:latin typeface="Times New Roman" panose="02020603050405020304" pitchFamily="18" charset="0"/>
                          <a:cs typeface="Times New Roman" panose="02020603050405020304" pitchFamily="18" charset="0"/>
                        </a:rPr>
                        <a:t>%2023г к 2022г</a:t>
                      </a:r>
                    </a:p>
                  </a:txBody>
                  <a:tcPr/>
                </a:tc>
                <a:tc>
                  <a:txBody>
                    <a:bodyPr/>
                    <a:lstStyle/>
                    <a:p>
                      <a:pPr algn="ctr"/>
                      <a:r>
                        <a:rPr lang="ru-RU" sz="1100" dirty="0">
                          <a:latin typeface="Times New Roman" panose="02020603050405020304" pitchFamily="18" charset="0"/>
                          <a:cs typeface="Times New Roman" panose="02020603050405020304" pitchFamily="18" charset="0"/>
                        </a:rPr>
                        <a:t>2024г (прогноз)</a:t>
                      </a:r>
                    </a:p>
                  </a:txBody>
                  <a:tcPr/>
                </a:tc>
                <a:tc>
                  <a:txBody>
                    <a:bodyPr/>
                    <a:lstStyle/>
                    <a:p>
                      <a:pPr algn="ctr"/>
                      <a:r>
                        <a:rPr lang="ru-RU" sz="1100" dirty="0">
                          <a:latin typeface="Times New Roman" panose="02020603050405020304" pitchFamily="18" charset="0"/>
                          <a:cs typeface="Times New Roman" panose="02020603050405020304" pitchFamily="18" charset="0"/>
                        </a:rPr>
                        <a:t>2025г (прогноз)</a:t>
                      </a:r>
                    </a:p>
                  </a:txBody>
                  <a:tcPr/>
                </a:tc>
                <a:tc>
                  <a:txBody>
                    <a:bodyPr/>
                    <a:lstStyle/>
                    <a:p>
                      <a:pPr algn="ctr"/>
                      <a:r>
                        <a:rPr lang="ru-RU" sz="1100" dirty="0">
                          <a:latin typeface="Times New Roman" panose="02020603050405020304" pitchFamily="18" charset="0"/>
                          <a:cs typeface="Times New Roman" panose="02020603050405020304" pitchFamily="18" charset="0"/>
                        </a:rPr>
                        <a:t>Норматив отчислений</a:t>
                      </a:r>
                    </a:p>
                  </a:txBody>
                  <a:tcPr/>
                </a:tc>
                <a:extLst>
                  <a:ext uri="{0D108BD9-81ED-4DB2-BD59-A6C34878D82A}">
                    <a16:rowId xmlns:a16="http://schemas.microsoft.com/office/drawing/2014/main" xmlns="" val="1535082943"/>
                  </a:ext>
                </a:extLst>
              </a:tr>
              <a:tr h="607453">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a:latin typeface="Times New Roman" panose="02020603050405020304" pitchFamily="18" charset="0"/>
                          <a:cs typeface="Times New Roman" panose="02020603050405020304" pitchFamily="18" charset="0"/>
                        </a:rPr>
                        <a:t>Государственная пошлина</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3213,4</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3521,0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2995,0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93,2</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85,0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2970,0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2970,0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xmlns="" val="1738480171"/>
                  </a:ext>
                </a:extLst>
              </a:tr>
              <a:tr h="530672">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a:latin typeface="Times New Roman" panose="02020603050405020304" pitchFamily="18" charset="0"/>
                          <a:cs typeface="Times New Roman" panose="02020603050405020304" pitchFamily="18" charset="0"/>
                        </a:rPr>
                        <a:t>ИТОГО</a:t>
                      </a:r>
                    </a:p>
                  </a:txBody>
                  <a:tcPr/>
                </a:tc>
                <a:tc>
                  <a:txBody>
                    <a:bodyPr/>
                    <a:lstStyle/>
                    <a:p>
                      <a:pPr algn="ctr"/>
                      <a:r>
                        <a:rPr lang="ru-RU" sz="1200" b="1" dirty="0" smtClean="0">
                          <a:latin typeface="Times New Roman" panose="02020603050405020304" pitchFamily="18" charset="0"/>
                          <a:cs typeface="Times New Roman" panose="02020603050405020304" pitchFamily="18" charset="0"/>
                        </a:rPr>
                        <a:t>222461,1</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226931,9</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256880,77</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115,47</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113,2</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271457,2</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latin typeface="Times New Roman" panose="02020603050405020304" pitchFamily="18" charset="0"/>
                          <a:cs typeface="Times New Roman" panose="02020603050405020304" pitchFamily="18" charset="0"/>
                        </a:rPr>
                        <a:t>282690,2</a:t>
                      </a:r>
                      <a:endParaRPr lang="ru-RU" sz="1200" b="1" dirty="0">
                        <a:latin typeface="Times New Roman" panose="02020603050405020304" pitchFamily="18" charset="0"/>
                        <a:cs typeface="Times New Roman" panose="02020603050405020304" pitchFamily="18" charset="0"/>
                      </a:endParaRPr>
                    </a:p>
                  </a:txBody>
                  <a:tcPr/>
                </a:tc>
                <a:tc>
                  <a:txBody>
                    <a:bodyPr/>
                    <a:lstStyle/>
                    <a:p>
                      <a:pPr algn="ctr"/>
                      <a:endParaRPr lang="ru-RU" sz="11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75618911"/>
                  </a:ext>
                </a:extLst>
              </a:tr>
            </a:tbl>
          </a:graphicData>
        </a:graphic>
      </p:graphicFrame>
      <p:pic>
        <p:nvPicPr>
          <p:cNvPr id="7" name="Рисунок 6">
            <a:extLst>
              <a:ext uri="{FF2B5EF4-FFF2-40B4-BE49-F238E27FC236}">
                <a16:creationId xmlns:a16="http://schemas.microsoft.com/office/drawing/2014/main" xmlns="" id="{C66292EE-85A5-6F08-CF51-C4F190291B59}"/>
              </a:ext>
            </a:extLst>
          </p:cNvPr>
          <p:cNvPicPr>
            <a:picLocks noChangeAspect="1"/>
          </p:cNvPicPr>
          <p:nvPr/>
        </p:nvPicPr>
        <p:blipFill>
          <a:blip r:embed="rId3" cstate="print"/>
          <a:stretch>
            <a:fillRect/>
          </a:stretch>
        </p:blipFill>
        <p:spPr>
          <a:xfrm>
            <a:off x="135360" y="879535"/>
            <a:ext cx="1140051" cy="449946"/>
          </a:xfrm>
          <a:prstGeom prst="rect">
            <a:avLst/>
          </a:prstGeom>
        </p:spPr>
      </p:pic>
      <p:graphicFrame>
        <p:nvGraphicFramePr>
          <p:cNvPr id="10" name="Диаграмма 9">
            <a:extLst>
              <a:ext uri="{FF2B5EF4-FFF2-40B4-BE49-F238E27FC236}">
                <a16:creationId xmlns:a16="http://schemas.microsoft.com/office/drawing/2014/main" xmlns="" id="{40568DA3-AA2B-C6C9-2679-7283850D42AF}"/>
              </a:ext>
            </a:extLst>
          </p:cNvPr>
          <p:cNvGraphicFramePr/>
          <p:nvPr>
            <p:extLst>
              <p:ext uri="{D42A27DB-BD31-4B8C-83A1-F6EECF244321}">
                <p14:modId xmlns:p14="http://schemas.microsoft.com/office/powerpoint/2010/main" xmlns="" val="1740990009"/>
              </p:ext>
            </p:extLst>
          </p:nvPr>
        </p:nvGraphicFramePr>
        <p:xfrm>
          <a:off x="330333" y="2140738"/>
          <a:ext cx="8855241" cy="397629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xmlns="" id="{61C32807-85D6-1801-5D6B-34B73AF7C797}"/>
              </a:ext>
            </a:extLst>
          </p:cNvPr>
          <p:cNvSpPr txBox="1"/>
          <p:nvPr/>
        </p:nvSpPr>
        <p:spPr>
          <a:xfrm>
            <a:off x="9365379" y="3152000"/>
            <a:ext cx="2723951" cy="1107996"/>
          </a:xfrm>
          <a:prstGeom prst="rect">
            <a:avLst/>
          </a:prstGeom>
          <a:noFill/>
        </p:spPr>
        <p:txBody>
          <a:bodyPr wrap="square">
            <a:spAutoFit/>
          </a:bodyPr>
          <a:lstStyle/>
          <a:p>
            <a:endParaRPr lang="ru-RU" sz="1000" b="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ru-RU" sz="1400" b="1" dirty="0" smtClean="0">
                <a:solidFill>
                  <a:schemeClr val="tx1">
                    <a:lumMod val="95000"/>
                    <a:lumOff val="5000"/>
                  </a:schemeClr>
                </a:solidFill>
                <a:latin typeface="Times New Roman" panose="02020603050405020304" pitchFamily="18" charset="0"/>
                <a:cs typeface="Times New Roman" panose="02020603050405020304" pitchFamily="18" charset="0"/>
              </a:rPr>
              <a:t>НДФЛ, акцизы, налоги </a:t>
            </a:r>
            <a:r>
              <a:rPr lang="ru-RU" sz="1400" b="1" dirty="0">
                <a:solidFill>
                  <a:schemeClr val="tx1">
                    <a:lumMod val="95000"/>
                    <a:lumOff val="5000"/>
                  </a:schemeClr>
                </a:solidFill>
                <a:latin typeface="Times New Roman" panose="02020603050405020304" pitchFamily="18" charset="0"/>
                <a:cs typeface="Times New Roman" panose="02020603050405020304" pitchFamily="18" charset="0"/>
              </a:rPr>
              <a:t>на совокупный доход (УСН, ЕСХН, Патент), </a:t>
            </a:r>
            <a:endParaRPr lang="ru-RU" sz="1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r>
              <a:rPr lang="ru-RU" sz="1400" b="1" dirty="0" smtClean="0">
                <a:solidFill>
                  <a:schemeClr val="tx1">
                    <a:lumMod val="95000"/>
                    <a:lumOff val="5000"/>
                  </a:schemeClr>
                </a:solidFill>
                <a:latin typeface="Times New Roman" panose="02020603050405020304" pitchFamily="18" charset="0"/>
                <a:cs typeface="Times New Roman" panose="02020603050405020304" pitchFamily="18" charset="0"/>
              </a:rPr>
              <a:t>госпошлина</a:t>
            </a:r>
            <a:endParaRPr lang="ru-RU" sz="1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48685785"/>
      </p:ext>
    </p:extLst>
  </p:cSld>
  <p:clrMapOvr>
    <a:masterClrMapping/>
  </p:clrMapOvr>
  <p:transition advTm="862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87F2712-856F-6670-402F-615885A1EE2A}"/>
              </a:ext>
            </a:extLst>
          </p:cNvPr>
          <p:cNvPicPr>
            <a:picLocks noChangeAspect="1"/>
          </p:cNvPicPr>
          <p:nvPr/>
        </p:nvPicPr>
        <p:blipFill>
          <a:blip r:embed="rId2" cstate="print"/>
          <a:stretch>
            <a:fillRect/>
          </a:stretch>
        </p:blipFill>
        <p:spPr>
          <a:xfrm>
            <a:off x="168166" y="0"/>
            <a:ext cx="12005002" cy="6858000"/>
          </a:xfrm>
          <a:prstGeom prst="rect">
            <a:avLst/>
          </a:prstGeom>
        </p:spPr>
      </p:pic>
      <p:sp>
        <p:nvSpPr>
          <p:cNvPr id="3" name="Прямоугольник: усеченные верхние углы 2">
            <a:extLst>
              <a:ext uri="{FF2B5EF4-FFF2-40B4-BE49-F238E27FC236}">
                <a16:creationId xmlns:a16="http://schemas.microsoft.com/office/drawing/2014/main" xmlns="" id="{0A54CCA6-F898-89D8-43AF-0C7351BE8086}"/>
              </a:ext>
            </a:extLst>
          </p:cNvPr>
          <p:cNvSpPr/>
          <p:nvPr/>
        </p:nvSpPr>
        <p:spPr>
          <a:xfrm>
            <a:off x="2617011" y="104633"/>
            <a:ext cx="6957977" cy="331595"/>
          </a:xfrm>
          <a:prstGeom prst="snip2SameRect">
            <a:avLst/>
          </a:prstGeom>
          <a:solidFill>
            <a:srgbClr val="FFFF00">
              <a:alpha val="50000"/>
            </a:srgb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lang="ru-RU" sz="1400" b="1" dirty="0" err="1">
                <a:solidFill>
                  <a:srgbClr val="C00000"/>
                </a:solidFill>
                <a:latin typeface="Times New Roman" panose="02020603050405020304" pitchFamily="18" charset="0"/>
                <a:cs typeface="Times New Roman" panose="02020603050405020304" pitchFamily="18" charset="0"/>
              </a:rPr>
              <a:t>Нен</a:t>
            </a:r>
            <a:r>
              <a:rPr kumimoji="0" lang="ru-RU" sz="1400" b="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алоговые</a:t>
            </a: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доходы </a:t>
            </a:r>
            <a:r>
              <a:rPr kumimoji="0" lang="ru-RU" sz="14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(руб</a:t>
            </a: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BBB4108-0D76-C1D0-7235-F041285F32BA}"/>
              </a:ext>
            </a:extLst>
          </p:cNvPr>
          <p:cNvSpPr txBox="1"/>
          <p:nvPr/>
        </p:nvSpPr>
        <p:spPr>
          <a:xfrm>
            <a:off x="343950" y="519820"/>
            <a:ext cx="11509696" cy="461665"/>
          </a:xfrm>
          <a:prstGeom prst="rect">
            <a:avLst/>
          </a:prstGeom>
          <a:noFill/>
        </p:spPr>
        <p:txBody>
          <a:bodyPr wrap="square">
            <a:spAutoFit/>
          </a:bodyPr>
          <a:lstStyle/>
          <a:p>
            <a:pPr algn="just"/>
            <a:r>
              <a:rPr lang="ru-RU" sz="1200" b="1" i="0" dirty="0">
                <a:solidFill>
                  <a:srgbClr val="333333"/>
                </a:solidFill>
                <a:effectLst/>
                <a:latin typeface="Times New Roman" panose="02020603050405020304" pitchFamily="18" charset="0"/>
                <a:cs typeface="Times New Roman" panose="02020603050405020304" pitchFamily="18" charset="0"/>
              </a:rPr>
              <a:t>Неналоговые</a:t>
            </a:r>
            <a:r>
              <a:rPr lang="ru-RU" sz="1200" b="0" i="0" dirty="0">
                <a:solidFill>
                  <a:srgbClr val="333333"/>
                </a:solidFill>
                <a:effectLst/>
                <a:latin typeface="Times New Roman" panose="02020603050405020304" pitchFamily="18" charset="0"/>
                <a:cs typeface="Times New Roman" panose="02020603050405020304" pitchFamily="18" charset="0"/>
              </a:rPr>
              <a:t> </a:t>
            </a:r>
            <a:r>
              <a:rPr lang="ru-RU" sz="1200" b="1" i="0" dirty="0">
                <a:solidFill>
                  <a:srgbClr val="333333"/>
                </a:solidFill>
                <a:effectLst/>
                <a:latin typeface="Times New Roman" panose="02020603050405020304" pitchFamily="18" charset="0"/>
                <a:cs typeface="Times New Roman" panose="02020603050405020304" pitchFamily="18" charset="0"/>
              </a:rPr>
              <a:t>доходы</a:t>
            </a:r>
            <a:r>
              <a:rPr lang="ru-RU" sz="1200" b="0" i="0" dirty="0">
                <a:solidFill>
                  <a:srgbClr val="333333"/>
                </a:solidFill>
                <a:effectLst/>
                <a:latin typeface="Times New Roman" panose="02020603050405020304" pitchFamily="18" charset="0"/>
                <a:cs typeface="Times New Roman" panose="02020603050405020304" pitchFamily="18" charset="0"/>
              </a:rPr>
              <a:t> – </a:t>
            </a:r>
            <a:r>
              <a:rPr lang="ru-RU" sz="1200" b="1" i="0" dirty="0">
                <a:solidFill>
                  <a:srgbClr val="333333"/>
                </a:solidFill>
                <a:effectLst/>
                <a:latin typeface="Times New Roman" panose="02020603050405020304" pitchFamily="18" charset="0"/>
                <a:cs typeface="Times New Roman" panose="02020603050405020304" pitchFamily="18" charset="0"/>
              </a:rPr>
              <a:t>это</a:t>
            </a:r>
            <a:r>
              <a:rPr lang="ru-RU" sz="1200" b="0" i="0" dirty="0">
                <a:solidFill>
                  <a:srgbClr val="333333"/>
                </a:solidFill>
                <a:effectLst/>
                <a:latin typeface="Times New Roman" panose="02020603050405020304" pitchFamily="18" charset="0"/>
                <a:cs typeface="Times New Roman" panose="02020603050405020304" pitchFamily="18" charset="0"/>
              </a:rPr>
              <a:t> </a:t>
            </a:r>
            <a:r>
              <a:rPr lang="ru-RU" sz="1200" b="1" i="0" dirty="0">
                <a:solidFill>
                  <a:srgbClr val="333333"/>
                </a:solidFill>
                <a:effectLst/>
                <a:latin typeface="Times New Roman" panose="02020603050405020304" pitchFamily="18" charset="0"/>
                <a:cs typeface="Times New Roman" panose="02020603050405020304" pitchFamily="18" charset="0"/>
              </a:rPr>
              <a:t>доходы</a:t>
            </a:r>
            <a:r>
              <a:rPr lang="ru-RU" sz="1200" b="0" i="0" dirty="0">
                <a:solidFill>
                  <a:srgbClr val="333333"/>
                </a:solidFill>
                <a:effectLst/>
                <a:latin typeface="Times New Roman" panose="02020603050405020304" pitchFamily="18" charset="0"/>
                <a:cs typeface="Times New Roman" panose="02020603050405020304" pitchFamily="18" charset="0"/>
              </a:rPr>
              <a:t>, получаемые в виде платы за пользование муниципальным имуществом, либо компенсации за оказанные услуги юридическим или физическим лицам, штрафы, санкции, возмещение ущерба и прочие неналоговые доходы.</a:t>
            </a:r>
            <a:endParaRPr lang="ru-RU" sz="1200" dirty="0">
              <a:latin typeface="Times New Roman" panose="02020603050405020304" pitchFamily="18" charset="0"/>
              <a:cs typeface="Times New Roman" panose="02020603050405020304" pitchFamily="18" charset="0"/>
            </a:endParaRPr>
          </a:p>
        </p:txBody>
      </p:sp>
      <p:graphicFrame>
        <p:nvGraphicFramePr>
          <p:cNvPr id="5" name="Таблица 6">
            <a:extLst>
              <a:ext uri="{FF2B5EF4-FFF2-40B4-BE49-F238E27FC236}">
                <a16:creationId xmlns:a16="http://schemas.microsoft.com/office/drawing/2014/main" xmlns="" id="{5C1C50BD-4B44-F2FA-6599-788BBCC89F5C}"/>
              </a:ext>
            </a:extLst>
          </p:cNvPr>
          <p:cNvGraphicFramePr>
            <a:graphicFrameLocks noGrp="1"/>
          </p:cNvGraphicFramePr>
          <p:nvPr>
            <p:extLst>
              <p:ext uri="{D42A27DB-BD31-4B8C-83A1-F6EECF244321}">
                <p14:modId xmlns:p14="http://schemas.microsoft.com/office/powerpoint/2010/main" xmlns="" val="3023178475"/>
              </p:ext>
            </p:extLst>
          </p:nvPr>
        </p:nvGraphicFramePr>
        <p:xfrm>
          <a:off x="352452" y="994148"/>
          <a:ext cx="11660698" cy="5729721"/>
        </p:xfrm>
        <a:graphic>
          <a:graphicData uri="http://schemas.openxmlformats.org/drawingml/2006/table">
            <a:tbl>
              <a:tblPr firstRow="1" bandRow="1">
                <a:tableStyleId>{22838BEF-8BB2-4498-84A7-C5851F593DF1}</a:tableStyleId>
              </a:tblPr>
              <a:tblGrid>
                <a:gridCol w="1174459">
                  <a:extLst>
                    <a:ext uri="{9D8B030D-6E8A-4147-A177-3AD203B41FA5}">
                      <a16:colId xmlns:a16="http://schemas.microsoft.com/office/drawing/2014/main" xmlns="" val="564279074"/>
                    </a:ext>
                  </a:extLst>
                </a:gridCol>
                <a:gridCol w="1943364">
                  <a:extLst>
                    <a:ext uri="{9D8B030D-6E8A-4147-A177-3AD203B41FA5}">
                      <a16:colId xmlns:a16="http://schemas.microsoft.com/office/drawing/2014/main" xmlns="" val="3448297871"/>
                    </a:ext>
                  </a:extLst>
                </a:gridCol>
                <a:gridCol w="971550">
                  <a:extLst>
                    <a:ext uri="{9D8B030D-6E8A-4147-A177-3AD203B41FA5}">
                      <a16:colId xmlns:a16="http://schemas.microsoft.com/office/drawing/2014/main" xmlns="" val="1865636448"/>
                    </a:ext>
                  </a:extLst>
                </a:gridCol>
                <a:gridCol w="880452">
                  <a:extLst>
                    <a:ext uri="{9D8B030D-6E8A-4147-A177-3AD203B41FA5}">
                      <a16:colId xmlns:a16="http://schemas.microsoft.com/office/drawing/2014/main" xmlns="" val="2854175519"/>
                    </a:ext>
                  </a:extLst>
                </a:gridCol>
                <a:gridCol w="890954">
                  <a:extLst>
                    <a:ext uri="{9D8B030D-6E8A-4147-A177-3AD203B41FA5}">
                      <a16:colId xmlns:a16="http://schemas.microsoft.com/office/drawing/2014/main" xmlns="" val="2174965571"/>
                    </a:ext>
                  </a:extLst>
                </a:gridCol>
                <a:gridCol w="857494">
                  <a:extLst>
                    <a:ext uri="{9D8B030D-6E8A-4147-A177-3AD203B41FA5}">
                      <a16:colId xmlns:a16="http://schemas.microsoft.com/office/drawing/2014/main" xmlns="" val="19664591"/>
                    </a:ext>
                  </a:extLst>
                </a:gridCol>
                <a:gridCol w="847725">
                  <a:extLst>
                    <a:ext uri="{9D8B030D-6E8A-4147-A177-3AD203B41FA5}">
                      <a16:colId xmlns:a16="http://schemas.microsoft.com/office/drawing/2014/main" xmlns="" val="1520574171"/>
                    </a:ext>
                  </a:extLst>
                </a:gridCol>
                <a:gridCol w="876300">
                  <a:extLst>
                    <a:ext uri="{9D8B030D-6E8A-4147-A177-3AD203B41FA5}">
                      <a16:colId xmlns:a16="http://schemas.microsoft.com/office/drawing/2014/main" xmlns="" val="3267095644"/>
                    </a:ext>
                  </a:extLst>
                </a:gridCol>
                <a:gridCol w="917022">
                  <a:extLst>
                    <a:ext uri="{9D8B030D-6E8A-4147-A177-3AD203B41FA5}">
                      <a16:colId xmlns:a16="http://schemas.microsoft.com/office/drawing/2014/main" xmlns="" val="1093503490"/>
                    </a:ext>
                  </a:extLst>
                </a:gridCol>
                <a:gridCol w="2301378">
                  <a:extLst>
                    <a:ext uri="{9D8B030D-6E8A-4147-A177-3AD203B41FA5}">
                      <a16:colId xmlns:a16="http://schemas.microsoft.com/office/drawing/2014/main" xmlns="" val="918015735"/>
                    </a:ext>
                  </a:extLst>
                </a:gridCol>
              </a:tblGrid>
              <a:tr h="461826">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Наименование налога, сбора</a:t>
                      </a:r>
                    </a:p>
                  </a:txBody>
                  <a:tcPr/>
                </a:tc>
                <a:tc>
                  <a:txBody>
                    <a:bodyPr/>
                    <a:lstStyle/>
                    <a:p>
                      <a:pPr algn="ctr"/>
                      <a:r>
                        <a:rPr lang="ru-RU" sz="1100" dirty="0">
                          <a:latin typeface="Times New Roman" panose="02020603050405020304" pitchFamily="18" charset="0"/>
                          <a:cs typeface="Times New Roman" panose="02020603050405020304" pitchFamily="18" charset="0"/>
                        </a:rPr>
                        <a:t>2021г (отчет)</a:t>
                      </a:r>
                    </a:p>
                  </a:txBody>
                  <a:tcPr/>
                </a:tc>
                <a:tc>
                  <a:txBody>
                    <a:bodyPr/>
                    <a:lstStyle/>
                    <a:p>
                      <a:pPr algn="ctr"/>
                      <a:r>
                        <a:rPr lang="ru-RU" sz="1100" dirty="0">
                          <a:latin typeface="Times New Roman" panose="02020603050405020304" pitchFamily="18" charset="0"/>
                          <a:cs typeface="Times New Roman" panose="02020603050405020304" pitchFamily="18" charset="0"/>
                        </a:rPr>
                        <a:t>2022г </a:t>
                      </a:r>
                      <a:r>
                        <a:rPr lang="ru-RU" sz="1100" dirty="0" smtClean="0">
                          <a:latin typeface="Times New Roman" panose="02020603050405020304" pitchFamily="18" charset="0"/>
                          <a:cs typeface="Times New Roman" panose="02020603050405020304" pitchFamily="18" charset="0"/>
                        </a:rPr>
                        <a:t>(факт)</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a:latin typeface="Times New Roman" panose="02020603050405020304" pitchFamily="18" charset="0"/>
                          <a:cs typeface="Times New Roman" panose="02020603050405020304" pitchFamily="18" charset="0"/>
                        </a:rPr>
                        <a:t>2023г (план)</a:t>
                      </a:r>
                    </a:p>
                  </a:txBody>
                  <a:tcPr/>
                </a:tc>
                <a:tc>
                  <a:txBody>
                    <a:bodyPr/>
                    <a:lstStyle/>
                    <a:p>
                      <a:pPr algn="ctr"/>
                      <a:r>
                        <a:rPr lang="ru-RU" sz="1100" dirty="0">
                          <a:latin typeface="Times New Roman" panose="02020603050405020304" pitchFamily="18" charset="0"/>
                          <a:cs typeface="Times New Roman" panose="02020603050405020304" pitchFamily="18" charset="0"/>
                        </a:rPr>
                        <a:t>% 2023г к 2021г</a:t>
                      </a:r>
                    </a:p>
                  </a:txBody>
                  <a:tcPr/>
                </a:tc>
                <a:tc>
                  <a:txBody>
                    <a:bodyPr/>
                    <a:lstStyle/>
                    <a:p>
                      <a:pPr algn="ctr"/>
                      <a:r>
                        <a:rPr lang="ru-RU" sz="1100" dirty="0">
                          <a:latin typeface="Times New Roman" panose="02020603050405020304" pitchFamily="18" charset="0"/>
                          <a:cs typeface="Times New Roman" panose="02020603050405020304" pitchFamily="18" charset="0"/>
                        </a:rPr>
                        <a:t>%2023г к 2022г</a:t>
                      </a:r>
                    </a:p>
                  </a:txBody>
                  <a:tcPr/>
                </a:tc>
                <a:tc>
                  <a:txBody>
                    <a:bodyPr/>
                    <a:lstStyle/>
                    <a:p>
                      <a:pPr algn="ctr"/>
                      <a:r>
                        <a:rPr lang="ru-RU" sz="1100" dirty="0">
                          <a:latin typeface="Times New Roman" panose="02020603050405020304" pitchFamily="18" charset="0"/>
                          <a:cs typeface="Times New Roman" panose="02020603050405020304" pitchFamily="18" charset="0"/>
                        </a:rPr>
                        <a:t>2024г (прогноз)</a:t>
                      </a:r>
                    </a:p>
                  </a:txBody>
                  <a:tcPr/>
                </a:tc>
                <a:tc>
                  <a:txBody>
                    <a:bodyPr/>
                    <a:lstStyle/>
                    <a:p>
                      <a:pPr algn="ctr"/>
                      <a:r>
                        <a:rPr lang="ru-RU" sz="1100" dirty="0">
                          <a:latin typeface="Times New Roman" panose="02020603050405020304" pitchFamily="18" charset="0"/>
                          <a:cs typeface="Times New Roman" panose="02020603050405020304" pitchFamily="18" charset="0"/>
                        </a:rPr>
                        <a:t>2025г (план)</a:t>
                      </a:r>
                    </a:p>
                  </a:txBody>
                  <a:tcPr/>
                </a:tc>
                <a:tc>
                  <a:txBody>
                    <a:bodyPr/>
                    <a:lstStyle/>
                    <a:p>
                      <a:pPr algn="ctr"/>
                      <a:r>
                        <a:rPr lang="ru-RU" sz="1100" dirty="0">
                          <a:latin typeface="Times New Roman" panose="02020603050405020304" pitchFamily="18" charset="0"/>
                          <a:cs typeface="Times New Roman" panose="02020603050405020304" pitchFamily="18" charset="0"/>
                        </a:rPr>
                        <a:t>Норматив отчислений</a:t>
                      </a:r>
                    </a:p>
                  </a:txBody>
                  <a:tcPr/>
                </a:tc>
                <a:extLst>
                  <a:ext uri="{0D108BD9-81ED-4DB2-BD59-A6C34878D82A}">
                    <a16:rowId xmlns:a16="http://schemas.microsoft.com/office/drawing/2014/main" xmlns="" val="1535082943"/>
                  </a:ext>
                </a:extLst>
              </a:tr>
              <a:tr h="639526">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l"/>
                      <a:r>
                        <a:rPr lang="ru-RU" sz="1100" dirty="0" smtClean="0">
                          <a:latin typeface="Times New Roman" panose="02020603050405020304" pitchFamily="18" charset="0"/>
                          <a:cs typeface="Times New Roman" panose="02020603050405020304" pitchFamily="18" charset="0"/>
                        </a:rPr>
                        <a:t>Проценты, полученные от предоставления бюджетных кредитов</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5,1</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44,3</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a:t>
                      </a:r>
                    </a:p>
                  </a:txBody>
                  <a:tcPr marL="9525" marR="9525" marT="9525" marB="0" anchor="ctr"/>
                </a:tc>
                <a:tc>
                  <a:txBody>
                    <a:bodyPr/>
                    <a:lstStyle/>
                    <a:p>
                      <a:pPr algn="ctr" rtl="0" fontAlgn="t"/>
                      <a:r>
                        <a:rPr lang="ru-RU" sz="1100" b="1" i="0" u="none" strike="noStrike">
                          <a:solidFill>
                            <a:srgbClr val="000000"/>
                          </a:solidFill>
                          <a:latin typeface="Times New Roman"/>
                        </a:rPr>
                        <a:t>-</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100%</a:t>
                      </a:r>
                      <a:endParaRPr lang="ru-RU" sz="1100" dirty="0">
                        <a:latin typeface="Times New Roman" panose="02020603050405020304" pitchFamily="18" charset="0"/>
                        <a:cs typeface="Times New Roman" panose="02020603050405020304" pitchFamily="18" charset="0"/>
                      </a:endParaRPr>
                    </a:p>
                  </a:txBody>
                  <a:tcPr anchor="ctr"/>
                </a:tc>
              </a:tr>
              <a:tr h="542925">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a:latin typeface="Times New Roman" panose="02020603050405020304" pitchFamily="18" charset="0"/>
                          <a:cs typeface="Times New Roman" panose="02020603050405020304" pitchFamily="18" charset="0"/>
                        </a:rPr>
                        <a:t>Доходы от арендной платы за земельные участки</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529,4</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1083,4</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850,0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160,6</a:t>
                      </a:r>
                    </a:p>
                  </a:txBody>
                  <a:tcPr marL="9525" marR="9525" marT="9525" marB="0" anchor="ctr"/>
                </a:tc>
                <a:tc>
                  <a:txBody>
                    <a:bodyPr/>
                    <a:lstStyle/>
                    <a:p>
                      <a:pPr algn="ctr" rtl="0" fontAlgn="t"/>
                      <a:r>
                        <a:rPr lang="ru-RU" sz="1100" b="1" i="0" u="none" strike="noStrike">
                          <a:solidFill>
                            <a:srgbClr val="000000"/>
                          </a:solidFill>
                          <a:latin typeface="Times New Roman"/>
                        </a:rPr>
                        <a:t>78,5</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938,0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938,0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100%</a:t>
                      </a:r>
                    </a:p>
                  </a:txBody>
                  <a:tcPr anchor="ctr"/>
                </a:tc>
                <a:extLst>
                  <a:ext uri="{0D108BD9-81ED-4DB2-BD59-A6C34878D82A}">
                    <a16:rowId xmlns:a16="http://schemas.microsoft.com/office/drawing/2014/main" xmlns="" val="332852864"/>
                  </a:ext>
                </a:extLst>
              </a:tr>
              <a:tr h="514350">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a:latin typeface="Times New Roman" panose="02020603050405020304" pitchFamily="18" charset="0"/>
                          <a:cs typeface="Times New Roman" panose="02020603050405020304" pitchFamily="18" charset="0"/>
                        </a:rPr>
                        <a:t>Доходы от сдачи в аренду имущества</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1416,5</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691,0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500,0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35,3</a:t>
                      </a:r>
                    </a:p>
                  </a:txBody>
                  <a:tcPr marL="9525" marR="9525" marT="9525" marB="0" anchor="ctr"/>
                </a:tc>
                <a:tc>
                  <a:txBody>
                    <a:bodyPr/>
                    <a:lstStyle/>
                    <a:p>
                      <a:pPr algn="ctr" rtl="0" fontAlgn="t"/>
                      <a:r>
                        <a:rPr lang="ru-RU" sz="1100" b="1" i="0" u="none" strike="noStrike">
                          <a:solidFill>
                            <a:srgbClr val="000000"/>
                          </a:solidFill>
                          <a:latin typeface="Times New Roman"/>
                        </a:rPr>
                        <a:t>72,4</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100%</a:t>
                      </a:r>
                    </a:p>
                  </a:txBody>
                  <a:tcPr anchor="ctr"/>
                </a:tc>
                <a:extLst>
                  <a:ext uri="{0D108BD9-81ED-4DB2-BD59-A6C34878D82A}">
                    <a16:rowId xmlns:a16="http://schemas.microsoft.com/office/drawing/2014/main" xmlns="" val="1724327478"/>
                  </a:ext>
                </a:extLst>
              </a:tr>
              <a:tr h="498475">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l" fontAlgn="t"/>
                      <a:r>
                        <a:rPr lang="ru-RU" sz="1100" b="0" i="0" u="none" strike="noStrike" dirty="0" smtClean="0">
                          <a:effectLst/>
                          <a:latin typeface="Times New Roman" panose="02020603050405020304" pitchFamily="18" charset="0"/>
                        </a:rPr>
                        <a:t>  Платежи от прибыли МУП</a:t>
                      </a:r>
                      <a:endParaRPr lang="ru-RU" sz="1100" b="0" i="0" u="none" strike="noStrike" dirty="0">
                        <a:effectLst/>
                        <a:latin typeface="Times New Roman" panose="02020603050405020304" pitchFamily="18" charset="0"/>
                      </a:endParaRP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34,75</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69,25</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50,0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143,9</a:t>
                      </a:r>
                    </a:p>
                  </a:txBody>
                  <a:tcPr marL="9525" marR="9525" marT="9525" marB="0" anchor="ctr"/>
                </a:tc>
                <a:tc>
                  <a:txBody>
                    <a:bodyPr/>
                    <a:lstStyle/>
                    <a:p>
                      <a:pPr algn="ctr" rtl="0" fontAlgn="t"/>
                      <a:r>
                        <a:rPr lang="ru-RU" sz="1100" b="1" i="0" u="none" strike="noStrike">
                          <a:solidFill>
                            <a:srgbClr val="000000"/>
                          </a:solidFill>
                          <a:latin typeface="Times New Roman"/>
                        </a:rPr>
                        <a:t>72,2</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100%</a:t>
                      </a:r>
                      <a:endParaRPr lang="ru-RU" sz="1100" dirty="0">
                        <a:latin typeface="Times New Roman" panose="02020603050405020304" pitchFamily="18" charset="0"/>
                        <a:cs typeface="Times New Roman" panose="02020603050405020304" pitchFamily="18" charset="0"/>
                      </a:endParaRPr>
                    </a:p>
                  </a:txBody>
                  <a:tcPr anchor="ctr"/>
                </a:tc>
              </a:tr>
              <a:tr h="590550">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l" fontAlgn="t"/>
                      <a:r>
                        <a:rPr lang="ru-RU" sz="1100" b="0" i="0" u="none" strike="noStrike" dirty="0" smtClean="0">
                          <a:effectLst/>
                          <a:latin typeface="Times New Roman" panose="02020603050405020304" pitchFamily="18" charset="0"/>
                        </a:rPr>
                        <a:t>  Плата </a:t>
                      </a:r>
                      <a:r>
                        <a:rPr lang="ru-RU" sz="1100" b="0" i="0" u="none" strike="noStrike" dirty="0">
                          <a:effectLst/>
                          <a:latin typeface="Times New Roman" panose="02020603050405020304" pitchFamily="18" charset="0"/>
                        </a:rPr>
                        <a:t>за негативное </a:t>
                      </a:r>
                      <a:r>
                        <a:rPr lang="ru-RU" sz="1100" b="0" i="0" u="none" strike="noStrike" dirty="0" smtClean="0">
                          <a:effectLst/>
                          <a:latin typeface="Times New Roman" panose="02020603050405020304" pitchFamily="18" charset="0"/>
                        </a:rPr>
                        <a:t>  </a:t>
                      </a:r>
                    </a:p>
                    <a:p>
                      <a:pPr algn="l" fontAlgn="t"/>
                      <a:r>
                        <a:rPr lang="ru-RU" sz="1100" b="0" i="0" u="none" strike="noStrike" dirty="0" smtClean="0">
                          <a:effectLst/>
                          <a:latin typeface="Times New Roman" panose="02020603050405020304" pitchFamily="18" charset="0"/>
                        </a:rPr>
                        <a:t>  воздействие </a:t>
                      </a:r>
                      <a:r>
                        <a:rPr lang="ru-RU" sz="1100" b="0" i="0" u="none" strike="noStrike" dirty="0">
                          <a:effectLst/>
                          <a:latin typeface="Times New Roman" panose="02020603050405020304" pitchFamily="18" charset="0"/>
                        </a:rPr>
                        <a:t>на окружающую </a:t>
                      </a:r>
                      <a:endParaRPr lang="ru-RU" sz="1100" b="0" i="0" u="none" strike="noStrike" dirty="0" smtClean="0">
                        <a:effectLst/>
                        <a:latin typeface="Times New Roman" panose="02020603050405020304" pitchFamily="18" charset="0"/>
                      </a:endParaRPr>
                    </a:p>
                    <a:p>
                      <a:pPr algn="l" fontAlgn="t"/>
                      <a:r>
                        <a:rPr lang="ru-RU" sz="1100" b="0" i="0" u="none" strike="noStrike" dirty="0" smtClean="0">
                          <a:effectLst/>
                          <a:latin typeface="Times New Roman" panose="02020603050405020304" pitchFamily="18" charset="0"/>
                        </a:rPr>
                        <a:t>  среду</a:t>
                      </a:r>
                      <a:endParaRPr lang="ru-RU" sz="1100" b="0" i="0" u="none" strike="noStrike" dirty="0">
                        <a:effectLst/>
                        <a:latin typeface="Times New Roman" panose="02020603050405020304" pitchFamily="18" charset="0"/>
                      </a:endParaRP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123,8</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215,9</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150,0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121,2</a:t>
                      </a:r>
                    </a:p>
                  </a:txBody>
                  <a:tcPr marL="9525" marR="9525" marT="9525" marB="0" anchor="ctr"/>
                </a:tc>
                <a:tc>
                  <a:txBody>
                    <a:bodyPr/>
                    <a:lstStyle/>
                    <a:p>
                      <a:pPr algn="ctr" rtl="0" fontAlgn="t"/>
                      <a:r>
                        <a:rPr lang="ru-RU" sz="1100" b="1" i="0" u="none" strike="noStrike">
                          <a:solidFill>
                            <a:srgbClr val="000000"/>
                          </a:solidFill>
                          <a:latin typeface="Times New Roman"/>
                        </a:rPr>
                        <a:t>69,5</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146,0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146,0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60%</a:t>
                      </a:r>
                    </a:p>
                  </a:txBody>
                  <a:tcPr anchor="ctr"/>
                </a:tc>
                <a:extLst>
                  <a:ext uri="{0D108BD9-81ED-4DB2-BD59-A6C34878D82A}">
                    <a16:rowId xmlns:a16="http://schemas.microsoft.com/office/drawing/2014/main" xmlns="" val="4115921296"/>
                  </a:ext>
                </a:extLst>
              </a:tr>
              <a:tr h="529492">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l" fontAlgn="t"/>
                      <a:r>
                        <a:rPr lang="ru-RU" sz="1100" b="0" i="0" u="none" strike="noStrike" dirty="0" smtClean="0">
                          <a:effectLst/>
                          <a:latin typeface="Times New Roman" panose="02020603050405020304" pitchFamily="18" charset="0"/>
                        </a:rPr>
                        <a:t>  Доходы </a:t>
                      </a:r>
                      <a:r>
                        <a:rPr lang="ru-RU" sz="1100" b="0" i="0" u="none" strike="noStrike" dirty="0">
                          <a:effectLst/>
                          <a:latin typeface="Times New Roman" panose="02020603050405020304" pitchFamily="18" charset="0"/>
                        </a:rPr>
                        <a:t>от продажи </a:t>
                      </a:r>
                      <a:endParaRPr lang="ru-RU" sz="1100" b="0" i="0" u="none" strike="noStrike" dirty="0" smtClean="0">
                        <a:effectLst/>
                        <a:latin typeface="Times New Roman" panose="02020603050405020304" pitchFamily="18" charset="0"/>
                      </a:endParaRPr>
                    </a:p>
                    <a:p>
                      <a:pPr algn="l" fontAlgn="t"/>
                      <a:r>
                        <a:rPr lang="ru-RU" sz="1100" b="0" i="0" u="none" strike="noStrike" dirty="0" smtClean="0">
                          <a:effectLst/>
                          <a:latin typeface="Times New Roman" panose="02020603050405020304" pitchFamily="18" charset="0"/>
                        </a:rPr>
                        <a:t>  земельных </a:t>
                      </a:r>
                      <a:r>
                        <a:rPr lang="ru-RU" sz="1100" b="0" i="0" u="none" strike="noStrike" dirty="0">
                          <a:effectLst/>
                          <a:latin typeface="Times New Roman" panose="02020603050405020304" pitchFamily="18" charset="0"/>
                        </a:rPr>
                        <a:t>участков</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29,9</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54,7</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155,0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518,4</a:t>
                      </a:r>
                    </a:p>
                  </a:txBody>
                  <a:tcPr marL="9525" marR="9525" marT="9525" marB="0" anchor="ctr"/>
                </a:tc>
                <a:tc>
                  <a:txBody>
                    <a:bodyPr/>
                    <a:lstStyle/>
                    <a:p>
                      <a:pPr algn="ctr" rtl="0" fontAlgn="t"/>
                      <a:r>
                        <a:rPr lang="ru-RU" sz="1100" b="1" i="0" u="none" strike="noStrike" dirty="0">
                          <a:solidFill>
                            <a:srgbClr val="000000"/>
                          </a:solidFill>
                          <a:latin typeface="Times New Roman"/>
                        </a:rPr>
                        <a:t>283,4</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200,0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200,0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100%</a:t>
                      </a:r>
                      <a:endParaRPr lang="ru-RU"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492379717"/>
                  </a:ext>
                </a:extLst>
              </a:tr>
              <a:tr h="554603">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l"/>
                      <a:r>
                        <a:rPr lang="ru-RU" sz="1100" dirty="0">
                          <a:latin typeface="Times New Roman" panose="02020603050405020304" pitchFamily="18" charset="0"/>
                          <a:cs typeface="Times New Roman" panose="02020603050405020304" pitchFamily="18" charset="0"/>
                        </a:rPr>
                        <a:t>Доходы от реализации имущества</a:t>
                      </a: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108,65</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15,0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dirty="0">
                          <a:solidFill>
                            <a:srgbClr val="000000"/>
                          </a:solidFill>
                          <a:latin typeface="Times New Roman"/>
                        </a:rPr>
                        <a:t>-</a:t>
                      </a:r>
                    </a:p>
                  </a:txBody>
                  <a:tcPr marL="9525" marR="9525" marT="9525" marB="0" anchor="ctr"/>
                </a:tc>
                <a:tc>
                  <a:txBody>
                    <a:bodyPr/>
                    <a:lstStyle/>
                    <a:p>
                      <a:pPr algn="ctr" rtl="0" fontAlgn="t"/>
                      <a:r>
                        <a:rPr lang="ru-RU" sz="1100" b="1" i="0" u="none" strike="noStrike">
                          <a:solidFill>
                            <a:srgbClr val="000000"/>
                          </a:solidFill>
                          <a:latin typeface="Times New Roman"/>
                        </a:rPr>
                        <a:t>-</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100%</a:t>
                      </a:r>
                    </a:p>
                  </a:txBody>
                  <a:tcPr anchor="ctr"/>
                </a:tc>
                <a:extLst>
                  <a:ext uri="{0D108BD9-81ED-4DB2-BD59-A6C34878D82A}">
                    <a16:rowId xmlns:a16="http://schemas.microsoft.com/office/drawing/2014/main" xmlns="" val="2183195311"/>
                  </a:ext>
                </a:extLst>
              </a:tr>
              <a:tr h="588496">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a:latin typeface="Times New Roman" panose="02020603050405020304" pitchFamily="18" charset="0"/>
                          <a:cs typeface="Times New Roman" panose="02020603050405020304" pitchFamily="18" charset="0"/>
                        </a:rPr>
                        <a:t>Штрафы, санкции, возмещение ущерба</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2437,3</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2832,9</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2600,0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dirty="0">
                          <a:solidFill>
                            <a:srgbClr val="000000"/>
                          </a:solidFill>
                          <a:latin typeface="Times New Roman"/>
                        </a:rPr>
                        <a:t>106,7</a:t>
                      </a:r>
                    </a:p>
                  </a:txBody>
                  <a:tcPr marL="9525" marR="9525" marT="9525" marB="0" anchor="ctr"/>
                </a:tc>
                <a:tc>
                  <a:txBody>
                    <a:bodyPr/>
                    <a:lstStyle/>
                    <a:p>
                      <a:pPr algn="ctr" rtl="0" fontAlgn="t"/>
                      <a:r>
                        <a:rPr lang="ru-RU" sz="1100" b="1" i="0" u="none" strike="noStrike" dirty="0">
                          <a:solidFill>
                            <a:srgbClr val="000000"/>
                          </a:solidFill>
                          <a:latin typeface="Times New Roman"/>
                        </a:rPr>
                        <a:t>91,8</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1700,0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1700,0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100%</a:t>
                      </a:r>
                    </a:p>
                  </a:txBody>
                  <a:tcPr anchor="ctr"/>
                </a:tc>
                <a:extLst>
                  <a:ext uri="{0D108BD9-81ED-4DB2-BD59-A6C34878D82A}">
                    <a16:rowId xmlns:a16="http://schemas.microsoft.com/office/drawing/2014/main" xmlns="" val="1772631179"/>
                  </a:ext>
                </a:extLst>
              </a:tr>
              <a:tr h="475213">
                <a:tc>
                  <a:txBody>
                    <a:bodyPr/>
                    <a:lstStyle/>
                    <a:p>
                      <a:pPr algn="ct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Прочие</a:t>
                      </a:r>
                      <a:r>
                        <a:rPr lang="ru-RU" sz="1100" baseline="0" dirty="0" smtClean="0">
                          <a:latin typeface="Times New Roman" panose="02020603050405020304" pitchFamily="18" charset="0"/>
                          <a:cs typeface="Times New Roman" panose="02020603050405020304" pitchFamily="18" charset="0"/>
                        </a:rPr>
                        <a:t> неналоговые доходы</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818,9</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569,3</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325,0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a:solidFill>
                            <a:srgbClr val="000000"/>
                          </a:solidFill>
                          <a:latin typeface="Times New Roman"/>
                        </a:rPr>
                        <a:t>39,7</a:t>
                      </a:r>
                    </a:p>
                  </a:txBody>
                  <a:tcPr marL="9525" marR="9525" marT="9525" marB="0" anchor="ctr"/>
                </a:tc>
                <a:tc>
                  <a:txBody>
                    <a:bodyPr/>
                    <a:lstStyle/>
                    <a:p>
                      <a:pPr algn="ctr" rtl="0" fontAlgn="t"/>
                      <a:r>
                        <a:rPr lang="ru-RU" sz="1100" b="1" i="0" u="none" strike="noStrike" dirty="0">
                          <a:solidFill>
                            <a:srgbClr val="000000"/>
                          </a:solidFill>
                          <a:latin typeface="Times New Roman"/>
                        </a:rPr>
                        <a:t>57,1</a:t>
                      </a:r>
                    </a:p>
                  </a:txBody>
                  <a:tcPr marL="9525" marR="9525" marT="9525" marB="0" anchor="ctr"/>
                </a:tc>
                <a:tc>
                  <a:txBody>
                    <a:bodyPr/>
                    <a:lstStyle/>
                    <a:p>
                      <a:pPr algn="ctr"/>
                      <a:r>
                        <a:rPr lang="ru-RU" sz="1100" dirty="0" smtClean="0">
                          <a:latin typeface="Times New Roman" panose="02020603050405020304" pitchFamily="18" charset="0"/>
                          <a:cs typeface="Times New Roman" panose="02020603050405020304" pitchFamily="18" charset="0"/>
                        </a:rPr>
                        <a:t>200,0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smtClean="0">
                          <a:latin typeface="Times New Roman" panose="02020603050405020304" pitchFamily="18" charset="0"/>
                          <a:cs typeface="Times New Roman" panose="02020603050405020304" pitchFamily="18" charset="0"/>
                        </a:rPr>
                        <a:t>200,0</a:t>
                      </a:r>
                      <a:endParaRPr lang="ru-RU" sz="1100"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dirty="0">
                          <a:latin typeface="Times New Roman" panose="02020603050405020304" pitchFamily="18" charset="0"/>
                          <a:cs typeface="Times New Roman" panose="02020603050405020304" pitchFamily="18" charset="0"/>
                        </a:rPr>
                        <a:t>100%</a:t>
                      </a:r>
                    </a:p>
                  </a:txBody>
                  <a:tcPr anchor="ctr"/>
                </a:tc>
                <a:extLst>
                  <a:ext uri="{0D108BD9-81ED-4DB2-BD59-A6C34878D82A}">
                    <a16:rowId xmlns:a16="http://schemas.microsoft.com/office/drawing/2014/main" xmlns="" val="3067836965"/>
                  </a:ext>
                </a:extLst>
              </a:tr>
              <a:tr h="334265">
                <a:tc>
                  <a:txBody>
                    <a:bodyPr/>
                    <a:lstStyle/>
                    <a:p>
                      <a:pPr algn="ctr"/>
                      <a:r>
                        <a:rPr lang="ru-RU" sz="1100" b="1" dirty="0">
                          <a:latin typeface="Times New Roman" panose="02020603050405020304" pitchFamily="18" charset="0"/>
                          <a:cs typeface="Times New Roman" panose="02020603050405020304" pitchFamily="18" charset="0"/>
                        </a:rPr>
                        <a:t>ИТОГО:</a:t>
                      </a:r>
                    </a:p>
                  </a:txBody>
                  <a:tcPr/>
                </a:tc>
                <a:tc>
                  <a:txBody>
                    <a:bodyPr/>
                    <a:lstStyle/>
                    <a:p>
                      <a:pPr algn="just"/>
                      <a:endParaRPr lang="ru-RU" sz="1100" b="1" dirty="0">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latin typeface="Times New Roman" panose="02020603050405020304" pitchFamily="18" charset="0"/>
                          <a:cs typeface="Times New Roman" panose="02020603050405020304" pitchFamily="18" charset="0"/>
                        </a:rPr>
                        <a:t>1 144 656,5</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b="1" dirty="0" smtClean="0">
                          <a:latin typeface="Times New Roman" panose="02020603050405020304" pitchFamily="18" charset="0"/>
                          <a:cs typeface="Times New Roman" panose="02020603050405020304" pitchFamily="18" charset="0"/>
                        </a:rPr>
                        <a:t>1 172</a:t>
                      </a:r>
                      <a:r>
                        <a:rPr lang="ru-RU" sz="1100" b="1" baseline="0" dirty="0" smtClean="0">
                          <a:latin typeface="Times New Roman" panose="02020603050405020304" pitchFamily="18" charset="0"/>
                          <a:cs typeface="Times New Roman" panose="02020603050405020304" pitchFamily="18" charset="0"/>
                        </a:rPr>
                        <a:t> 495,4</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b="1" dirty="0" smtClean="0">
                          <a:latin typeface="Times New Roman" panose="02020603050405020304" pitchFamily="18" charset="0"/>
                          <a:cs typeface="Times New Roman" panose="02020603050405020304" pitchFamily="18" charset="0"/>
                        </a:rPr>
                        <a:t>1 016 185,5</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b="1" dirty="0" smtClean="0">
                          <a:latin typeface="Times New Roman" panose="02020603050405020304" pitchFamily="18" charset="0"/>
                          <a:cs typeface="Times New Roman" panose="02020603050405020304" pitchFamily="18" charset="0"/>
                        </a:rPr>
                        <a:t>88,8</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rtl="0" fontAlgn="t"/>
                      <a:r>
                        <a:rPr lang="ru-RU" sz="1100" b="1" i="0" u="none" strike="noStrike" dirty="0">
                          <a:solidFill>
                            <a:srgbClr val="000000"/>
                          </a:solidFill>
                          <a:latin typeface="Times New Roman"/>
                        </a:rPr>
                        <a:t>86,7</a:t>
                      </a:r>
                    </a:p>
                  </a:txBody>
                  <a:tcPr marL="9525" marR="9525" marT="9525" marB="0" anchor="ctr"/>
                </a:tc>
                <a:tc>
                  <a:txBody>
                    <a:bodyPr/>
                    <a:lstStyle/>
                    <a:p>
                      <a:pPr algn="ctr"/>
                      <a:r>
                        <a:rPr lang="ru-RU" sz="1100" b="1" dirty="0" smtClean="0">
                          <a:latin typeface="Times New Roman" panose="02020603050405020304" pitchFamily="18" charset="0"/>
                          <a:cs typeface="Times New Roman" panose="02020603050405020304" pitchFamily="18" charset="0"/>
                        </a:rPr>
                        <a:t>874 627,9</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100" b="1" dirty="0" smtClean="0">
                          <a:latin typeface="Times New Roman" panose="02020603050405020304" pitchFamily="18" charset="0"/>
                          <a:cs typeface="Times New Roman" panose="02020603050405020304" pitchFamily="18" charset="0"/>
                        </a:rPr>
                        <a:t>941 421,8</a:t>
                      </a:r>
                      <a:endParaRPr lang="ru-RU" sz="1100" b="1"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1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376838704"/>
                  </a:ext>
                </a:extLst>
              </a:tr>
            </a:tbl>
          </a:graphicData>
        </a:graphic>
      </p:graphicFrame>
      <p:pic>
        <p:nvPicPr>
          <p:cNvPr id="7" name="Рисунок 6">
            <a:extLst>
              <a:ext uri="{FF2B5EF4-FFF2-40B4-BE49-F238E27FC236}">
                <a16:creationId xmlns:a16="http://schemas.microsoft.com/office/drawing/2014/main" xmlns="" id="{C1BB0FD7-948E-B9D3-7463-9A5ACA1C7D15}"/>
              </a:ext>
            </a:extLst>
          </p:cNvPr>
          <p:cNvPicPr>
            <a:picLocks noChangeAspect="1"/>
          </p:cNvPicPr>
          <p:nvPr/>
        </p:nvPicPr>
        <p:blipFill>
          <a:blip r:embed="rId3" cstate="print"/>
          <a:stretch>
            <a:fillRect/>
          </a:stretch>
        </p:blipFill>
        <p:spPr>
          <a:xfrm>
            <a:off x="380022" y="2109422"/>
            <a:ext cx="1118797" cy="525828"/>
          </a:xfrm>
          <a:prstGeom prst="rect">
            <a:avLst/>
          </a:prstGeom>
        </p:spPr>
      </p:pic>
      <p:pic>
        <p:nvPicPr>
          <p:cNvPr id="9" name="Рисунок 8">
            <a:extLst>
              <a:ext uri="{FF2B5EF4-FFF2-40B4-BE49-F238E27FC236}">
                <a16:creationId xmlns:a16="http://schemas.microsoft.com/office/drawing/2014/main" xmlns="" id="{7276158A-7521-0644-3897-060BB4F04ECE}"/>
              </a:ext>
            </a:extLst>
          </p:cNvPr>
          <p:cNvPicPr>
            <a:picLocks noChangeAspect="1"/>
          </p:cNvPicPr>
          <p:nvPr/>
        </p:nvPicPr>
        <p:blipFill>
          <a:blip r:embed="rId4" cstate="print"/>
          <a:stretch>
            <a:fillRect/>
          </a:stretch>
        </p:blipFill>
        <p:spPr>
          <a:xfrm>
            <a:off x="370286" y="2627344"/>
            <a:ext cx="1098959" cy="509556"/>
          </a:xfrm>
          <a:prstGeom prst="rect">
            <a:avLst/>
          </a:prstGeom>
        </p:spPr>
      </p:pic>
      <p:pic>
        <p:nvPicPr>
          <p:cNvPr id="11" name="Рисунок 10">
            <a:extLst>
              <a:ext uri="{FF2B5EF4-FFF2-40B4-BE49-F238E27FC236}">
                <a16:creationId xmlns:a16="http://schemas.microsoft.com/office/drawing/2014/main" xmlns="" id="{D40F839E-41FA-5AF9-9647-E6A5078D272B}"/>
              </a:ext>
            </a:extLst>
          </p:cNvPr>
          <p:cNvPicPr>
            <a:picLocks noChangeAspect="1"/>
          </p:cNvPicPr>
          <p:nvPr/>
        </p:nvPicPr>
        <p:blipFill>
          <a:blip r:embed="rId5" cstate="print"/>
          <a:stretch>
            <a:fillRect/>
          </a:stretch>
        </p:blipFill>
        <p:spPr>
          <a:xfrm>
            <a:off x="394197" y="3676663"/>
            <a:ext cx="1087544" cy="577618"/>
          </a:xfrm>
          <a:prstGeom prst="rect">
            <a:avLst/>
          </a:prstGeom>
        </p:spPr>
      </p:pic>
      <p:pic>
        <p:nvPicPr>
          <p:cNvPr id="15" name="Рисунок 14">
            <a:extLst>
              <a:ext uri="{FF2B5EF4-FFF2-40B4-BE49-F238E27FC236}">
                <a16:creationId xmlns:a16="http://schemas.microsoft.com/office/drawing/2014/main" xmlns="" id="{88FB782B-3A61-8BA6-03C4-9AD69FB43B34}"/>
              </a:ext>
            </a:extLst>
          </p:cNvPr>
          <p:cNvPicPr>
            <a:picLocks noChangeAspect="1"/>
          </p:cNvPicPr>
          <p:nvPr/>
        </p:nvPicPr>
        <p:blipFill>
          <a:blip r:embed="rId6" cstate="print"/>
          <a:stretch>
            <a:fillRect/>
          </a:stretch>
        </p:blipFill>
        <p:spPr>
          <a:xfrm>
            <a:off x="377798" y="4268079"/>
            <a:ext cx="1136708" cy="462671"/>
          </a:xfrm>
          <a:prstGeom prst="rect">
            <a:avLst/>
          </a:prstGeom>
        </p:spPr>
      </p:pic>
      <p:pic>
        <p:nvPicPr>
          <p:cNvPr id="17" name="Рисунок 16">
            <a:extLst>
              <a:ext uri="{FF2B5EF4-FFF2-40B4-BE49-F238E27FC236}">
                <a16:creationId xmlns:a16="http://schemas.microsoft.com/office/drawing/2014/main" xmlns="" id="{58CCAD5D-FEA5-8016-C7EC-39380D87C0D4}"/>
              </a:ext>
            </a:extLst>
          </p:cNvPr>
          <p:cNvPicPr>
            <a:picLocks noChangeAspect="1"/>
          </p:cNvPicPr>
          <p:nvPr/>
        </p:nvPicPr>
        <p:blipFill>
          <a:blip r:embed="rId7" cstate="print"/>
          <a:stretch>
            <a:fillRect/>
          </a:stretch>
        </p:blipFill>
        <p:spPr>
          <a:xfrm>
            <a:off x="384955" y="4737385"/>
            <a:ext cx="1147900" cy="520415"/>
          </a:xfrm>
          <a:prstGeom prst="rect">
            <a:avLst/>
          </a:prstGeom>
        </p:spPr>
      </p:pic>
      <p:pic>
        <p:nvPicPr>
          <p:cNvPr id="19" name="Рисунок 18">
            <a:extLst>
              <a:ext uri="{FF2B5EF4-FFF2-40B4-BE49-F238E27FC236}">
                <a16:creationId xmlns:a16="http://schemas.microsoft.com/office/drawing/2014/main" xmlns="" id="{798DFF6F-6415-9FA9-BC3E-4A2FEC4E8E3F}"/>
              </a:ext>
            </a:extLst>
          </p:cNvPr>
          <p:cNvPicPr>
            <a:picLocks noChangeAspect="1"/>
          </p:cNvPicPr>
          <p:nvPr/>
        </p:nvPicPr>
        <p:blipFill>
          <a:blip r:embed="rId8" cstate="print"/>
          <a:stretch>
            <a:fillRect/>
          </a:stretch>
        </p:blipFill>
        <p:spPr>
          <a:xfrm>
            <a:off x="371879" y="5297214"/>
            <a:ext cx="1136708" cy="520415"/>
          </a:xfrm>
          <a:prstGeom prst="rect">
            <a:avLst/>
          </a:prstGeom>
        </p:spPr>
      </p:pic>
      <p:pic>
        <p:nvPicPr>
          <p:cNvPr id="7172" name="Picture 4" descr="ЦБ понизил ключевую ставку, проценты по кредитам и вкладам начали  опускаться - Российская газета"/>
          <p:cNvPicPr>
            <a:picLocks noChangeAspect="1" noChangeArrowheads="1"/>
          </p:cNvPicPr>
          <p:nvPr/>
        </p:nvPicPr>
        <p:blipFill>
          <a:blip r:embed="rId9" cstate="print"/>
          <a:srcRect/>
          <a:stretch>
            <a:fillRect/>
          </a:stretch>
        </p:blipFill>
        <p:spPr bwMode="auto">
          <a:xfrm>
            <a:off x="418333" y="1481961"/>
            <a:ext cx="1024244" cy="683171"/>
          </a:xfrm>
          <a:prstGeom prst="rect">
            <a:avLst/>
          </a:prstGeom>
          <a:noFill/>
        </p:spPr>
      </p:pic>
      <p:pic>
        <p:nvPicPr>
          <p:cNvPr id="20" name="Picture 4" descr="Если сумма авансовых платежей по налогу на прибыль оказалась больше  начисленного налога - Бухгалтерия.ru"/>
          <p:cNvPicPr>
            <a:picLocks noChangeAspect="1" noChangeArrowheads="1"/>
          </p:cNvPicPr>
          <p:nvPr/>
        </p:nvPicPr>
        <p:blipFill>
          <a:blip r:embed="rId10" cstate="print"/>
          <a:srcRect/>
          <a:stretch>
            <a:fillRect/>
          </a:stretch>
        </p:blipFill>
        <p:spPr bwMode="auto">
          <a:xfrm>
            <a:off x="315311" y="3134655"/>
            <a:ext cx="1183520" cy="491414"/>
          </a:xfrm>
          <a:prstGeom prst="rect">
            <a:avLst/>
          </a:prstGeom>
          <a:noFill/>
        </p:spPr>
      </p:pic>
      <p:pic>
        <p:nvPicPr>
          <p:cNvPr id="21" name="Picture 6" descr="Аванс по налогу на прибыль за 1 квартал 2022 срок уплаты"/>
          <p:cNvPicPr>
            <a:picLocks noChangeAspect="1" noChangeArrowheads="1"/>
          </p:cNvPicPr>
          <p:nvPr/>
        </p:nvPicPr>
        <p:blipFill>
          <a:blip r:embed="rId11" cstate="print"/>
          <a:srcRect/>
          <a:stretch>
            <a:fillRect/>
          </a:stretch>
        </p:blipFill>
        <p:spPr bwMode="auto">
          <a:xfrm>
            <a:off x="420414" y="5843752"/>
            <a:ext cx="987972" cy="483476"/>
          </a:xfrm>
          <a:prstGeom prst="rect">
            <a:avLst/>
          </a:prstGeom>
          <a:noFill/>
        </p:spPr>
      </p:pic>
    </p:spTree>
    <p:extLst>
      <p:ext uri="{BB962C8B-B14F-4D97-AF65-F5344CB8AC3E}">
        <p14:creationId xmlns:p14="http://schemas.microsoft.com/office/powerpoint/2010/main" xmlns="" val="1883400605"/>
      </p:ext>
    </p:extLst>
  </p:cSld>
  <p:clrMapOvr>
    <a:masterClrMapping/>
  </p:clrMapOvr>
  <p:transition advTm="1085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3894F0C-3F95-F7B5-B87C-3F36EBB3271D}"/>
              </a:ext>
            </a:extLst>
          </p:cNvPr>
          <p:cNvPicPr>
            <a:picLocks noChangeAspect="1"/>
          </p:cNvPicPr>
          <p:nvPr/>
        </p:nvPicPr>
        <p:blipFill>
          <a:blip r:embed="rId2" cstate="print"/>
          <a:stretch>
            <a:fillRect/>
          </a:stretch>
        </p:blipFill>
        <p:spPr>
          <a:xfrm>
            <a:off x="0" y="0"/>
            <a:ext cx="12155425" cy="6858000"/>
          </a:xfrm>
          <a:prstGeom prst="rect">
            <a:avLst/>
          </a:prstGeom>
        </p:spPr>
      </p:pic>
      <p:sp>
        <p:nvSpPr>
          <p:cNvPr id="3" name="Прямоугольник: усеченные верхние углы 2">
            <a:extLst>
              <a:ext uri="{FF2B5EF4-FFF2-40B4-BE49-F238E27FC236}">
                <a16:creationId xmlns:a16="http://schemas.microsoft.com/office/drawing/2014/main" xmlns="" id="{9D4283D7-998A-97FB-973B-A43E4521CA72}"/>
              </a:ext>
            </a:extLst>
          </p:cNvPr>
          <p:cNvSpPr/>
          <p:nvPr/>
        </p:nvSpPr>
        <p:spPr>
          <a:xfrm>
            <a:off x="2541511" y="171745"/>
            <a:ext cx="6957977" cy="331595"/>
          </a:xfrm>
          <a:prstGeom prst="snip2SameRect">
            <a:avLst/>
          </a:prstGeom>
          <a:solidFill>
            <a:schemeClr val="accent6">
              <a:lumMod val="60000"/>
              <a:lumOff val="40000"/>
              <a:alpha val="5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ru-RU" sz="1400" b="1" dirty="0">
                <a:solidFill>
                  <a:srgbClr val="0000CC"/>
                </a:solidFill>
                <a:latin typeface="Times New Roman" panose="02020603050405020304" pitchFamily="18" charset="0"/>
                <a:cs typeface="Times New Roman" panose="02020603050405020304" pitchFamily="18" charset="0"/>
              </a:rPr>
              <a:t>Расходы</a:t>
            </a:r>
            <a:r>
              <a:rPr kumimoji="0" lang="ru-RU" sz="1400" b="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бюджета </a:t>
            </a:r>
            <a:r>
              <a:rPr kumimoji="0" lang="ru-RU" sz="1400" b="1"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района</a:t>
            </a:r>
            <a:endParaRPr lang="ru-RU" sz="14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3BF64B2-2F6E-4100-04CB-097B4A41C659}"/>
              </a:ext>
            </a:extLst>
          </p:cNvPr>
          <p:cNvSpPr txBox="1"/>
          <p:nvPr/>
        </p:nvSpPr>
        <p:spPr>
          <a:xfrm>
            <a:off x="687897" y="540861"/>
            <a:ext cx="10880521" cy="1969770"/>
          </a:xfrm>
          <a:prstGeom prst="rect">
            <a:avLst/>
          </a:prstGeom>
          <a:noFill/>
        </p:spPr>
        <p:txBody>
          <a:bodyPr wrap="square">
            <a:spAutoFit/>
          </a:bodyPr>
          <a:lstStyle/>
          <a:p>
            <a:pPr algn="l"/>
            <a:r>
              <a:rPr kumimoji="0" lang="ru-RU" sz="12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Расходы бюджета - </a:t>
            </a:r>
            <a:r>
              <a:rPr lang="ru-RU" sz="1100" b="1" i="0" u="none" strike="noStrike" baseline="0" dirty="0">
                <a:solidFill>
                  <a:srgbClr val="0000CC"/>
                </a:solidFill>
                <a:latin typeface="Times New Roman" panose="02020603050405020304" pitchFamily="18" charset="0"/>
                <a:cs typeface="Times New Roman" panose="02020603050405020304" pitchFamily="18" charset="0"/>
              </a:rPr>
              <a:t>денежные средства выплачиваемые из бюджета в целях обеспечения задач и функций государства и местного самоуправления.</a:t>
            </a:r>
          </a:p>
          <a:p>
            <a:pPr algn="l"/>
            <a:r>
              <a:rPr kumimoji="0" lang="ru-RU" sz="1100"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Формирование расходов осуществляется в соответствии с расходными обязательствами, законодательно закрепленными за соответствующими уровнями бюджета.</a:t>
            </a:r>
          </a:p>
          <a:p>
            <a:pPr algn="l"/>
            <a:r>
              <a:rPr lang="ru-RU" sz="1100" b="1" i="0" u="none" strike="noStrike" baseline="0" dirty="0">
                <a:solidFill>
                  <a:schemeClr val="tx1">
                    <a:lumMod val="95000"/>
                    <a:lumOff val="5000"/>
                  </a:schemeClr>
                </a:solidFill>
                <a:latin typeface="Times New Roman" panose="02020603050405020304" pitchFamily="18" charset="0"/>
                <a:cs typeface="Times New Roman" panose="02020603050405020304" pitchFamily="18" charset="0"/>
              </a:rPr>
              <a:t>Направления формирования расходов бюджета </a:t>
            </a:r>
            <a:r>
              <a:rPr lang="ru-RU" sz="1100" b="1" i="0" u="none" strike="noStrike" baseline="0" dirty="0" smtClean="0">
                <a:solidFill>
                  <a:schemeClr val="tx1">
                    <a:lumMod val="95000"/>
                    <a:lumOff val="5000"/>
                  </a:schemeClr>
                </a:solidFill>
                <a:latin typeface="Times New Roman" panose="02020603050405020304" pitchFamily="18" charset="0"/>
                <a:cs typeface="Times New Roman" panose="02020603050405020304" pitchFamily="18" charset="0"/>
              </a:rPr>
              <a:t>района:</a:t>
            </a:r>
            <a:endParaRPr lang="ru-RU" sz="1100" b="1" i="0" u="none" strike="noStrike" baseline="0"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kumimoji="0" lang="ru-RU" sz="1100" b="1"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ru-RU" sz="1100"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обеспечение</a:t>
            </a:r>
            <a:r>
              <a:rPr kumimoji="0" lang="ru-RU" sz="11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rPr>
              <a:t>  финансированием действующих расходных обязательств. Принятие новых расходных обязательств должно проводиться с учетом их эффективности и возможных сроков и механизмов реализации в пределах имеющихся ресурсов.;</a:t>
            </a:r>
          </a:p>
          <a:p>
            <a:pPr marL="171450" indent="-171450" algn="l">
              <a:buFontTx/>
              <a:buChar char="-"/>
            </a:pPr>
            <a:r>
              <a:rPr lang="ru-RU" sz="1100" dirty="0">
                <a:solidFill>
                  <a:schemeClr val="tx1">
                    <a:lumMod val="95000"/>
                    <a:lumOff val="5000"/>
                  </a:schemeClr>
                </a:solidFill>
                <a:latin typeface="Times New Roman" panose="02020603050405020304" pitchFamily="18" charset="0"/>
                <a:cs typeface="Times New Roman" pitchFamily="18" charset="0"/>
              </a:rPr>
              <a:t>совершенствование муниципального управления, </a:t>
            </a:r>
            <a:r>
              <a:rPr kumimoji="0" lang="ru-RU" sz="110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выполнение планов мероприятий по реализации национальных проектов</a:t>
            </a:r>
            <a:r>
              <a:rPr kumimoji="0" lang="ru-RU" sz="110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 </a:t>
            </a:r>
            <a:r>
              <a:rPr kumimoji="0" lang="ru-RU" sz="110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и муниципальных целевых</a:t>
            </a:r>
            <a:r>
              <a:rPr kumimoji="0" lang="ru-RU" sz="110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 программ;</a:t>
            </a:r>
            <a:endParaRPr kumimoji="0" lang="ru-RU" sz="110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endParaRPr>
          </a:p>
          <a:p>
            <a:pPr marL="171450" indent="-171450" algn="l">
              <a:buFontTx/>
              <a:buChar char="-"/>
            </a:pPr>
            <a:r>
              <a:rPr lang="ru-RU" sz="1100" dirty="0" smtClean="0">
                <a:solidFill>
                  <a:schemeClr val="tx1">
                    <a:lumMod val="95000"/>
                    <a:lumOff val="5000"/>
                  </a:schemeClr>
                </a:solidFill>
                <a:latin typeface="Times New Roman" panose="02020603050405020304" pitchFamily="18" charset="0"/>
                <a:cs typeface="Times New Roman" pitchFamily="18" charset="0"/>
              </a:rPr>
              <a:t>оптимизации </a:t>
            </a:r>
            <a:r>
              <a:rPr lang="ru-RU" sz="1100" dirty="0">
                <a:solidFill>
                  <a:schemeClr val="tx1">
                    <a:lumMod val="95000"/>
                    <a:lumOff val="5000"/>
                  </a:schemeClr>
                </a:solidFill>
                <a:latin typeface="Times New Roman" panose="02020603050405020304" pitchFamily="18" charset="0"/>
                <a:cs typeface="Times New Roman" pitchFamily="18" charset="0"/>
              </a:rPr>
              <a:t>расходов на содержание муниципальных учреждений </a:t>
            </a:r>
            <a:r>
              <a:rPr lang="ru-RU" sz="1100" dirty="0" smtClean="0">
                <a:solidFill>
                  <a:schemeClr val="tx1">
                    <a:lumMod val="95000"/>
                    <a:lumOff val="5000"/>
                  </a:schemeClr>
                </a:solidFill>
                <a:latin typeface="Times New Roman" panose="02020603050405020304" pitchFamily="18" charset="0"/>
                <a:cs typeface="Times New Roman" pitchFamily="18" charset="0"/>
              </a:rPr>
              <a:t>района, привлечения </a:t>
            </a:r>
            <a:r>
              <a:rPr lang="ru-RU" sz="1100" dirty="0">
                <a:solidFill>
                  <a:schemeClr val="tx1">
                    <a:lumMod val="95000"/>
                    <a:lumOff val="5000"/>
                  </a:schemeClr>
                </a:solidFill>
                <a:latin typeface="Times New Roman" panose="02020603050405020304" pitchFamily="18" charset="0"/>
                <a:cs typeface="Times New Roman" pitchFamily="18" charset="0"/>
              </a:rPr>
              <a:t>средств от приносящей доход деятельности;</a:t>
            </a:r>
          </a:p>
          <a:p>
            <a:pPr marL="171450" indent="-171450" algn="l">
              <a:buFontTx/>
              <a:buChar char="-"/>
            </a:pPr>
            <a:r>
              <a:rPr lang="ru-RU" sz="1100" dirty="0" smtClean="0">
                <a:solidFill>
                  <a:schemeClr val="tx1">
                    <a:lumMod val="95000"/>
                    <a:lumOff val="5000"/>
                  </a:schemeClr>
                </a:solidFill>
                <a:latin typeface="Times New Roman" panose="02020603050405020304" pitchFamily="18" charset="0"/>
                <a:cs typeface="Times New Roman" pitchFamily="18" charset="0"/>
              </a:rPr>
              <a:t>совершенствование </a:t>
            </a:r>
            <a:r>
              <a:rPr lang="ru-RU" sz="1100" dirty="0">
                <a:solidFill>
                  <a:schemeClr val="tx1">
                    <a:lumMod val="95000"/>
                    <a:lumOff val="5000"/>
                  </a:schemeClr>
                </a:solidFill>
                <a:latin typeface="Times New Roman" panose="02020603050405020304" pitchFamily="18" charset="0"/>
                <a:cs typeface="Times New Roman" pitchFamily="18" charset="0"/>
              </a:rPr>
              <a:t>системы закупок товаров, работ, услуг для обеспечения муниципальных </a:t>
            </a:r>
            <a:r>
              <a:rPr lang="ru-RU" sz="1100" dirty="0" smtClean="0">
                <a:solidFill>
                  <a:schemeClr val="tx1">
                    <a:lumMod val="95000"/>
                    <a:lumOff val="5000"/>
                  </a:schemeClr>
                </a:solidFill>
                <a:latin typeface="Times New Roman" panose="02020603050405020304" pitchFamily="18" charset="0"/>
                <a:cs typeface="Times New Roman" pitchFamily="18" charset="0"/>
              </a:rPr>
              <a:t>нужд;</a:t>
            </a:r>
            <a:endParaRPr lang="ru-RU" sz="1100" dirty="0">
              <a:solidFill>
                <a:schemeClr val="tx1">
                  <a:lumMod val="95000"/>
                  <a:lumOff val="5000"/>
                </a:schemeClr>
              </a:solidFill>
              <a:latin typeface="Times New Roman" panose="02020603050405020304" pitchFamily="18" charset="0"/>
              <a:cs typeface="Times New Roman" pitchFamily="18" charset="0"/>
            </a:endParaRPr>
          </a:p>
          <a:p>
            <a:pPr marL="171450" indent="-171450" algn="l">
              <a:buFontTx/>
              <a:buChar char="-"/>
            </a:pPr>
            <a:r>
              <a:rPr kumimoji="0" lang="ru-RU" sz="11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rPr>
              <a:t>развитие механизмов взаимодействия органов местного самоуправления </a:t>
            </a:r>
            <a:r>
              <a:rPr kumimoji="0" lang="ru-RU" sz="110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района </a:t>
            </a:r>
            <a:r>
              <a:rPr kumimoji="0" lang="ru-RU" sz="11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rPr>
              <a:t>и жителей </a:t>
            </a:r>
            <a:r>
              <a:rPr lang="ru-RU" sz="1100" dirty="0" smtClean="0">
                <a:solidFill>
                  <a:schemeClr val="tx1">
                    <a:lumMod val="95000"/>
                    <a:lumOff val="5000"/>
                  </a:schemeClr>
                </a:solidFill>
                <a:latin typeface="Times New Roman" panose="02020603050405020304" pitchFamily="18" charset="0"/>
                <a:cs typeface="Times New Roman" pitchFamily="18" charset="0"/>
              </a:rPr>
              <a:t>района</a:t>
            </a:r>
            <a:r>
              <a:rPr kumimoji="0" lang="ru-RU" sz="110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itchFamily="18" charset="0"/>
              </a:rPr>
              <a:t> </a:t>
            </a:r>
            <a:r>
              <a:rPr kumimoji="0" lang="ru-RU" sz="11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rPr>
              <a:t>за счет их участия в решении вопросов местного значения в рамках практики инициативного бюджетирования;</a:t>
            </a:r>
          </a:p>
          <a:p>
            <a:pPr marL="171450" indent="-171450" algn="l">
              <a:buFontTx/>
              <a:buChar char="-"/>
            </a:pPr>
            <a:r>
              <a:rPr lang="ru-RU" sz="1100" dirty="0">
                <a:solidFill>
                  <a:schemeClr val="tx1">
                    <a:lumMod val="95000"/>
                    <a:lumOff val="5000"/>
                  </a:schemeClr>
                </a:solidFill>
                <a:latin typeface="Times New Roman" panose="02020603050405020304" pitchFamily="18" charset="0"/>
                <a:cs typeface="Times New Roman" pitchFamily="18" charset="0"/>
              </a:rPr>
              <a:t>продолжение работы по снижению (недопущению образования) просроченной кредиторской задолженности</a:t>
            </a:r>
            <a:r>
              <a:rPr lang="ru-RU" sz="1100" dirty="0" smtClean="0">
                <a:solidFill>
                  <a:schemeClr val="tx1">
                    <a:lumMod val="95000"/>
                    <a:lumOff val="5000"/>
                  </a:schemeClr>
                </a:solidFill>
                <a:latin typeface="Times New Roman" panose="02020603050405020304" pitchFamily="18" charset="0"/>
                <a:cs typeface="Times New Roman" pitchFamily="18" charset="0"/>
              </a:rPr>
              <a:t>;</a:t>
            </a:r>
            <a:endParaRPr lang="ru-RU" sz="1100" dirty="0">
              <a:solidFill>
                <a:schemeClr val="tx1">
                  <a:lumMod val="95000"/>
                  <a:lumOff val="5000"/>
                </a:schemeClr>
              </a:solidFill>
              <a:latin typeface="Times New Roman" panose="02020603050405020304" pitchFamily="18" charset="0"/>
              <a:cs typeface="Times New Roman" pitchFamily="18" charset="0"/>
            </a:endParaRPr>
          </a:p>
        </p:txBody>
      </p:sp>
      <p:sp>
        <p:nvSpPr>
          <p:cNvPr id="12" name="TextBox 11">
            <a:extLst>
              <a:ext uri="{FF2B5EF4-FFF2-40B4-BE49-F238E27FC236}">
                <a16:creationId xmlns:a16="http://schemas.microsoft.com/office/drawing/2014/main" xmlns="" id="{BC96BE69-EFD1-81A9-3DC8-4FD995FEB81D}"/>
              </a:ext>
            </a:extLst>
          </p:cNvPr>
          <p:cNvSpPr txBox="1"/>
          <p:nvPr/>
        </p:nvSpPr>
        <p:spPr>
          <a:xfrm>
            <a:off x="572877" y="2551082"/>
            <a:ext cx="6817453" cy="430887"/>
          </a:xfrm>
          <a:prstGeom prst="rect">
            <a:avLst/>
          </a:prstGeom>
          <a:noFill/>
        </p:spPr>
        <p:txBody>
          <a:bodyPr wrap="square">
            <a:spAutoFit/>
          </a:bodyPr>
          <a:lstStyle/>
          <a:p>
            <a:pPr algn="just"/>
            <a:r>
              <a:rPr lang="ru-RU" sz="1100" b="1" i="0" u="none" strike="noStrike" baseline="0" dirty="0">
                <a:solidFill>
                  <a:srgbClr val="0000CC"/>
                </a:solidFill>
                <a:latin typeface="Times New Roman" panose="02020603050405020304" pitchFamily="18" charset="0"/>
                <a:cs typeface="Times New Roman" panose="02020603050405020304" pitchFamily="18" charset="0"/>
              </a:rPr>
              <a:t>Принципы формирования расходов бюджета</a:t>
            </a:r>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по разделам (подразделам) </a:t>
            </a:r>
            <a:endParaRPr lang="ru-RU" sz="11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ru-RU" sz="1100" dirty="0" smtClean="0">
                <a:solidFill>
                  <a:schemeClr val="tx1">
                    <a:lumMod val="95000"/>
                    <a:lumOff val="5000"/>
                  </a:schemeClr>
                </a:solidFill>
                <a:latin typeface="Times New Roman" panose="02020603050405020304" pitchFamily="18" charset="0"/>
                <a:cs typeface="Times New Roman" panose="02020603050405020304" pitchFamily="18" charset="0"/>
              </a:rPr>
              <a:t>                                                                                      функциональной </a:t>
            </a:r>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структуры</a:t>
            </a:r>
          </a:p>
        </p:txBody>
      </p:sp>
      <p:graphicFrame>
        <p:nvGraphicFramePr>
          <p:cNvPr id="18" name="Схема 17">
            <a:extLst>
              <a:ext uri="{FF2B5EF4-FFF2-40B4-BE49-F238E27FC236}">
                <a16:creationId xmlns:a16="http://schemas.microsoft.com/office/drawing/2014/main" xmlns="" id="{BFA94F8D-E9BC-4BC9-6490-6BC313EAE870}"/>
              </a:ext>
            </a:extLst>
          </p:cNvPr>
          <p:cNvGraphicFramePr/>
          <p:nvPr>
            <p:extLst>
              <p:ext uri="{D42A27DB-BD31-4B8C-83A1-F6EECF244321}">
                <p14:modId xmlns:p14="http://schemas.microsoft.com/office/powerpoint/2010/main" xmlns="" val="3741533305"/>
              </p:ext>
            </p:extLst>
          </p:nvPr>
        </p:nvGraphicFramePr>
        <p:xfrm>
          <a:off x="271035" y="3094716"/>
          <a:ext cx="4996290" cy="1602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Скругленный прямоугольник 25"/>
          <p:cNvSpPr/>
          <p:nvPr/>
        </p:nvSpPr>
        <p:spPr>
          <a:xfrm>
            <a:off x="6516211" y="2618913"/>
            <a:ext cx="5236008" cy="837607"/>
          </a:xfrm>
          <a:prstGeom prst="roundRect">
            <a:avLst>
              <a:gd name="adj" fmla="val 10000"/>
            </a:avLst>
          </a:prstGeom>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7" name="Скругленный прямоугольник 26"/>
          <p:cNvSpPr/>
          <p:nvPr/>
        </p:nvSpPr>
        <p:spPr>
          <a:xfrm>
            <a:off x="7734726" y="2725446"/>
            <a:ext cx="1216637" cy="645754"/>
          </a:xfrm>
          <a:prstGeom prst="roundRect">
            <a:avLst>
              <a:gd name="adj" fmla="val 10000"/>
            </a:avLst>
          </a:prstGeom>
          <a:blipFill rotWithShape="1">
            <a:blip r:embed="rId8" cstate="print"/>
            <a:srcRect/>
            <a:stretch>
              <a:fillRect t="-9000" b="-9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8" name="Полилиния 27"/>
          <p:cNvSpPr/>
          <p:nvPr/>
        </p:nvSpPr>
        <p:spPr>
          <a:xfrm>
            <a:off x="7787991" y="3474274"/>
            <a:ext cx="1216639" cy="782106"/>
          </a:xfrm>
          <a:custGeom>
            <a:avLst/>
            <a:gdLst>
              <a:gd name="connsiteX0" fmla="*/ 92527 w 1142597"/>
              <a:gd name="connsiteY0" fmla="*/ 0 h 881206"/>
              <a:gd name="connsiteX1" fmla="*/ 1050070 w 1142597"/>
              <a:gd name="connsiteY1" fmla="*/ 0 h 881206"/>
              <a:gd name="connsiteX2" fmla="*/ 1115496 w 1142597"/>
              <a:gd name="connsiteY2" fmla="*/ 27101 h 881206"/>
              <a:gd name="connsiteX3" fmla="*/ 1142596 w 1142597"/>
              <a:gd name="connsiteY3" fmla="*/ 92528 h 881206"/>
              <a:gd name="connsiteX4" fmla="*/ 1142597 w 1142597"/>
              <a:gd name="connsiteY4" fmla="*/ 881206 h 881206"/>
              <a:gd name="connsiteX5" fmla="*/ 1142597 w 1142597"/>
              <a:gd name="connsiteY5" fmla="*/ 881206 h 881206"/>
              <a:gd name="connsiteX6" fmla="*/ 1142597 w 1142597"/>
              <a:gd name="connsiteY6" fmla="*/ 881206 h 881206"/>
              <a:gd name="connsiteX7" fmla="*/ 0 w 1142597"/>
              <a:gd name="connsiteY7" fmla="*/ 881206 h 881206"/>
              <a:gd name="connsiteX8" fmla="*/ 0 w 1142597"/>
              <a:gd name="connsiteY8" fmla="*/ 881206 h 881206"/>
              <a:gd name="connsiteX9" fmla="*/ 0 w 1142597"/>
              <a:gd name="connsiteY9" fmla="*/ 881206 h 881206"/>
              <a:gd name="connsiteX10" fmla="*/ 0 w 1142597"/>
              <a:gd name="connsiteY10" fmla="*/ 92527 h 881206"/>
              <a:gd name="connsiteX11" fmla="*/ 27101 w 1142597"/>
              <a:gd name="connsiteY11" fmla="*/ 27101 h 881206"/>
              <a:gd name="connsiteX12" fmla="*/ 92528 w 1142597"/>
              <a:gd name="connsiteY12" fmla="*/ 1 h 881206"/>
              <a:gd name="connsiteX13" fmla="*/ 92527 w 1142597"/>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597" h="881206">
                <a:moveTo>
                  <a:pt x="1050070"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142597" y="1"/>
                </a:lnTo>
                <a:lnTo>
                  <a:pt x="1142597" y="1"/>
                </a:lnTo>
                <a:lnTo>
                  <a:pt x="1142597" y="1"/>
                </a:lnTo>
                <a:lnTo>
                  <a:pt x="1142597" y="788678"/>
                </a:lnTo>
                <a:cubicBezTo>
                  <a:pt x="1142597" y="813218"/>
                  <a:pt x="1132849" y="836752"/>
                  <a:pt x="1115496" y="854104"/>
                </a:cubicBezTo>
                <a:cubicBezTo>
                  <a:pt x="1098144" y="871456"/>
                  <a:pt x="1074609" y="881204"/>
                  <a:pt x="1050069" y="881204"/>
                </a:cubicBezTo>
                <a:lnTo>
                  <a:pt x="1050070" y="881205"/>
                </a:lnTo>
                <a:close/>
              </a:path>
            </a:pathLst>
          </a:custGeom>
          <a:solidFill>
            <a:schemeClr val="accent6">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0" rIns="98221" bIns="982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Национальная экономика</a:t>
            </a:r>
          </a:p>
        </p:txBody>
      </p:sp>
      <p:sp>
        <p:nvSpPr>
          <p:cNvPr id="29" name="Скругленный прямоугольник 28"/>
          <p:cNvSpPr/>
          <p:nvPr/>
        </p:nvSpPr>
        <p:spPr>
          <a:xfrm>
            <a:off x="9073027" y="2734322"/>
            <a:ext cx="1216637" cy="636877"/>
          </a:xfrm>
          <a:prstGeom prst="roundRect">
            <a:avLst>
              <a:gd name="adj" fmla="val 10000"/>
            </a:avLst>
          </a:prstGeom>
          <a:blipFill rotWithShape="1">
            <a:blip r:embed="rId9" cstate="print"/>
            <a:srcRect/>
            <a:stretch>
              <a:fillRect t="-4000" b="-4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0" name="Полилиния 29"/>
          <p:cNvSpPr/>
          <p:nvPr/>
        </p:nvSpPr>
        <p:spPr>
          <a:xfrm>
            <a:off x="9073026" y="3456519"/>
            <a:ext cx="1216638" cy="782107"/>
          </a:xfrm>
          <a:custGeom>
            <a:avLst/>
            <a:gdLst>
              <a:gd name="connsiteX0" fmla="*/ 92527 w 1142597"/>
              <a:gd name="connsiteY0" fmla="*/ 0 h 881206"/>
              <a:gd name="connsiteX1" fmla="*/ 1050070 w 1142597"/>
              <a:gd name="connsiteY1" fmla="*/ 0 h 881206"/>
              <a:gd name="connsiteX2" fmla="*/ 1115496 w 1142597"/>
              <a:gd name="connsiteY2" fmla="*/ 27101 h 881206"/>
              <a:gd name="connsiteX3" fmla="*/ 1142596 w 1142597"/>
              <a:gd name="connsiteY3" fmla="*/ 92528 h 881206"/>
              <a:gd name="connsiteX4" fmla="*/ 1142597 w 1142597"/>
              <a:gd name="connsiteY4" fmla="*/ 881206 h 881206"/>
              <a:gd name="connsiteX5" fmla="*/ 1142597 w 1142597"/>
              <a:gd name="connsiteY5" fmla="*/ 881206 h 881206"/>
              <a:gd name="connsiteX6" fmla="*/ 1142597 w 1142597"/>
              <a:gd name="connsiteY6" fmla="*/ 881206 h 881206"/>
              <a:gd name="connsiteX7" fmla="*/ 0 w 1142597"/>
              <a:gd name="connsiteY7" fmla="*/ 881206 h 881206"/>
              <a:gd name="connsiteX8" fmla="*/ 0 w 1142597"/>
              <a:gd name="connsiteY8" fmla="*/ 881206 h 881206"/>
              <a:gd name="connsiteX9" fmla="*/ 0 w 1142597"/>
              <a:gd name="connsiteY9" fmla="*/ 881206 h 881206"/>
              <a:gd name="connsiteX10" fmla="*/ 0 w 1142597"/>
              <a:gd name="connsiteY10" fmla="*/ 92527 h 881206"/>
              <a:gd name="connsiteX11" fmla="*/ 27101 w 1142597"/>
              <a:gd name="connsiteY11" fmla="*/ 27101 h 881206"/>
              <a:gd name="connsiteX12" fmla="*/ 92528 w 1142597"/>
              <a:gd name="connsiteY12" fmla="*/ 1 h 881206"/>
              <a:gd name="connsiteX13" fmla="*/ 92527 w 1142597"/>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597" h="881206">
                <a:moveTo>
                  <a:pt x="1050070"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142597" y="1"/>
                </a:lnTo>
                <a:lnTo>
                  <a:pt x="1142597" y="1"/>
                </a:lnTo>
                <a:lnTo>
                  <a:pt x="1142597" y="1"/>
                </a:lnTo>
                <a:lnTo>
                  <a:pt x="1142597" y="788678"/>
                </a:lnTo>
                <a:cubicBezTo>
                  <a:pt x="1142597" y="813218"/>
                  <a:pt x="1132849" y="836752"/>
                  <a:pt x="1115496" y="854104"/>
                </a:cubicBezTo>
                <a:cubicBezTo>
                  <a:pt x="1098144" y="871456"/>
                  <a:pt x="1074609" y="881204"/>
                  <a:pt x="1050069" y="881204"/>
                </a:cubicBezTo>
                <a:lnTo>
                  <a:pt x="1050070" y="881205"/>
                </a:lnTo>
                <a:close/>
              </a:path>
            </a:pathLst>
          </a:custGeom>
          <a:solidFill>
            <a:srgbClr val="FFFF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1" rIns="98220" bIns="982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Жилищно-коммунальное хозяйство</a:t>
            </a:r>
          </a:p>
        </p:txBody>
      </p:sp>
      <p:sp>
        <p:nvSpPr>
          <p:cNvPr id="31" name="Скругленный прямоугольник 30"/>
          <p:cNvSpPr/>
          <p:nvPr/>
        </p:nvSpPr>
        <p:spPr>
          <a:xfrm>
            <a:off x="10411328" y="2725446"/>
            <a:ext cx="1216637" cy="645754"/>
          </a:xfrm>
          <a:prstGeom prst="roundRect">
            <a:avLst>
              <a:gd name="adj" fmla="val 10000"/>
            </a:avLst>
          </a:prstGeom>
          <a:blipFill rotWithShape="1">
            <a:blip r:embed="rId10" cstate="print"/>
            <a:srcRect/>
            <a:stretch>
              <a:fillRect t="-4000" b="-4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2" name="Полилиния 31"/>
          <p:cNvSpPr/>
          <p:nvPr/>
        </p:nvSpPr>
        <p:spPr>
          <a:xfrm>
            <a:off x="10446837" y="3447643"/>
            <a:ext cx="1216638" cy="782106"/>
          </a:xfrm>
          <a:custGeom>
            <a:avLst/>
            <a:gdLst>
              <a:gd name="connsiteX0" fmla="*/ 92527 w 1142597"/>
              <a:gd name="connsiteY0" fmla="*/ 0 h 881206"/>
              <a:gd name="connsiteX1" fmla="*/ 1050070 w 1142597"/>
              <a:gd name="connsiteY1" fmla="*/ 0 h 881206"/>
              <a:gd name="connsiteX2" fmla="*/ 1115496 w 1142597"/>
              <a:gd name="connsiteY2" fmla="*/ 27101 h 881206"/>
              <a:gd name="connsiteX3" fmla="*/ 1142596 w 1142597"/>
              <a:gd name="connsiteY3" fmla="*/ 92528 h 881206"/>
              <a:gd name="connsiteX4" fmla="*/ 1142597 w 1142597"/>
              <a:gd name="connsiteY4" fmla="*/ 881206 h 881206"/>
              <a:gd name="connsiteX5" fmla="*/ 1142597 w 1142597"/>
              <a:gd name="connsiteY5" fmla="*/ 881206 h 881206"/>
              <a:gd name="connsiteX6" fmla="*/ 1142597 w 1142597"/>
              <a:gd name="connsiteY6" fmla="*/ 881206 h 881206"/>
              <a:gd name="connsiteX7" fmla="*/ 0 w 1142597"/>
              <a:gd name="connsiteY7" fmla="*/ 881206 h 881206"/>
              <a:gd name="connsiteX8" fmla="*/ 0 w 1142597"/>
              <a:gd name="connsiteY8" fmla="*/ 881206 h 881206"/>
              <a:gd name="connsiteX9" fmla="*/ 0 w 1142597"/>
              <a:gd name="connsiteY9" fmla="*/ 881206 h 881206"/>
              <a:gd name="connsiteX10" fmla="*/ 0 w 1142597"/>
              <a:gd name="connsiteY10" fmla="*/ 92527 h 881206"/>
              <a:gd name="connsiteX11" fmla="*/ 27101 w 1142597"/>
              <a:gd name="connsiteY11" fmla="*/ 27101 h 881206"/>
              <a:gd name="connsiteX12" fmla="*/ 92528 w 1142597"/>
              <a:gd name="connsiteY12" fmla="*/ 1 h 881206"/>
              <a:gd name="connsiteX13" fmla="*/ 92527 w 1142597"/>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597" h="881206">
                <a:moveTo>
                  <a:pt x="1050070"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142597" y="1"/>
                </a:lnTo>
                <a:lnTo>
                  <a:pt x="1142597" y="1"/>
                </a:lnTo>
                <a:lnTo>
                  <a:pt x="1142597" y="1"/>
                </a:lnTo>
                <a:lnTo>
                  <a:pt x="1142597" y="788678"/>
                </a:lnTo>
                <a:cubicBezTo>
                  <a:pt x="1142597" y="813218"/>
                  <a:pt x="1132849" y="836752"/>
                  <a:pt x="1115496" y="854104"/>
                </a:cubicBezTo>
                <a:cubicBezTo>
                  <a:pt x="1098144" y="871456"/>
                  <a:pt x="1074609" y="881204"/>
                  <a:pt x="1050069" y="881204"/>
                </a:cubicBezTo>
                <a:lnTo>
                  <a:pt x="1050070" y="881205"/>
                </a:lnTo>
                <a:close/>
              </a:path>
            </a:pathLst>
          </a:custGeom>
          <a:solidFill>
            <a:srgbClr val="FA7ED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0" rIns="98220" bIns="98221"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Образование</a:t>
            </a:r>
          </a:p>
        </p:txBody>
      </p:sp>
      <p:grpSp>
        <p:nvGrpSpPr>
          <p:cNvPr id="10" name="Группа 9"/>
          <p:cNvGrpSpPr/>
          <p:nvPr/>
        </p:nvGrpSpPr>
        <p:grpSpPr>
          <a:xfrm>
            <a:off x="5989467" y="4472870"/>
            <a:ext cx="5754847" cy="1619948"/>
            <a:chOff x="6095999" y="4499503"/>
            <a:chExt cx="5754847" cy="1619948"/>
          </a:xfrm>
        </p:grpSpPr>
        <p:sp>
          <p:nvSpPr>
            <p:cNvPr id="11" name="Скругленный прямоугольник 10"/>
            <p:cNvSpPr/>
            <p:nvPr/>
          </p:nvSpPr>
          <p:spPr>
            <a:xfrm>
              <a:off x="6095999" y="4499503"/>
              <a:ext cx="5754847" cy="720986"/>
            </a:xfrm>
            <a:prstGeom prst="roundRect">
              <a:avLst>
                <a:gd name="adj" fmla="val 10000"/>
              </a:avLst>
            </a:prstGeom>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3" name="Скругленный прямоугольник 12"/>
            <p:cNvSpPr/>
            <p:nvPr/>
          </p:nvSpPr>
          <p:spPr>
            <a:xfrm>
              <a:off x="6270229" y="4595634"/>
              <a:ext cx="1257299" cy="528723"/>
            </a:xfrm>
            <a:prstGeom prst="roundRect">
              <a:avLst>
                <a:gd name="adj" fmla="val 10000"/>
              </a:avLst>
            </a:prstGeom>
            <a:blipFill rotWithShape="1">
              <a:blip r:embed="rId11" cstate="print"/>
              <a:srcRect/>
              <a:stretch>
                <a:fillRect t="-22000" b="-22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4" name="Полилиния 13"/>
            <p:cNvSpPr/>
            <p:nvPr/>
          </p:nvSpPr>
          <p:spPr>
            <a:xfrm>
              <a:off x="6096000" y="5220488"/>
              <a:ext cx="1431529" cy="881208"/>
            </a:xfrm>
            <a:custGeom>
              <a:avLst/>
              <a:gdLst>
                <a:gd name="connsiteX0" fmla="*/ 92527 w 1257299"/>
                <a:gd name="connsiteY0" fmla="*/ 0 h 881206"/>
                <a:gd name="connsiteX1" fmla="*/ 1164772 w 1257299"/>
                <a:gd name="connsiteY1" fmla="*/ 0 h 881206"/>
                <a:gd name="connsiteX2" fmla="*/ 1230198 w 1257299"/>
                <a:gd name="connsiteY2" fmla="*/ 27101 h 881206"/>
                <a:gd name="connsiteX3" fmla="*/ 1257298 w 1257299"/>
                <a:gd name="connsiteY3" fmla="*/ 92528 h 881206"/>
                <a:gd name="connsiteX4" fmla="*/ 1257299 w 1257299"/>
                <a:gd name="connsiteY4" fmla="*/ 881206 h 881206"/>
                <a:gd name="connsiteX5" fmla="*/ 1257299 w 1257299"/>
                <a:gd name="connsiteY5" fmla="*/ 881206 h 881206"/>
                <a:gd name="connsiteX6" fmla="*/ 1257299 w 1257299"/>
                <a:gd name="connsiteY6" fmla="*/ 881206 h 881206"/>
                <a:gd name="connsiteX7" fmla="*/ 0 w 1257299"/>
                <a:gd name="connsiteY7" fmla="*/ 881206 h 881206"/>
                <a:gd name="connsiteX8" fmla="*/ 0 w 1257299"/>
                <a:gd name="connsiteY8" fmla="*/ 881206 h 881206"/>
                <a:gd name="connsiteX9" fmla="*/ 0 w 1257299"/>
                <a:gd name="connsiteY9" fmla="*/ 881206 h 881206"/>
                <a:gd name="connsiteX10" fmla="*/ 0 w 1257299"/>
                <a:gd name="connsiteY10" fmla="*/ 92527 h 881206"/>
                <a:gd name="connsiteX11" fmla="*/ 27101 w 1257299"/>
                <a:gd name="connsiteY11" fmla="*/ 27101 h 881206"/>
                <a:gd name="connsiteX12" fmla="*/ 92528 w 1257299"/>
                <a:gd name="connsiteY12" fmla="*/ 1 h 881206"/>
                <a:gd name="connsiteX13" fmla="*/ 92527 w 1257299"/>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299" h="881206">
                  <a:moveTo>
                    <a:pt x="1164772"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257299" y="1"/>
                  </a:lnTo>
                  <a:lnTo>
                    <a:pt x="1257299" y="1"/>
                  </a:lnTo>
                  <a:lnTo>
                    <a:pt x="1257299" y="1"/>
                  </a:lnTo>
                  <a:lnTo>
                    <a:pt x="1257299" y="788678"/>
                  </a:lnTo>
                  <a:cubicBezTo>
                    <a:pt x="1257299" y="813218"/>
                    <a:pt x="1247551" y="836752"/>
                    <a:pt x="1230198" y="854104"/>
                  </a:cubicBezTo>
                  <a:cubicBezTo>
                    <a:pt x="1212846" y="871456"/>
                    <a:pt x="1189311" y="881204"/>
                    <a:pt x="1164771" y="881204"/>
                  </a:cubicBezTo>
                  <a:lnTo>
                    <a:pt x="1164772" y="881205"/>
                  </a:lnTo>
                  <a:close/>
                </a:path>
              </a:pathLst>
            </a:custGeom>
            <a:solidFill>
              <a:srgbClr val="6CF41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0" tIns="71120" rIns="98221" bIns="98221"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Культура, кинематография</a:t>
              </a:r>
            </a:p>
          </p:txBody>
        </p:sp>
        <p:sp>
          <p:nvSpPr>
            <p:cNvPr id="15" name="Скругленный прямоугольник 14"/>
            <p:cNvSpPr/>
            <p:nvPr/>
          </p:nvSpPr>
          <p:spPr>
            <a:xfrm>
              <a:off x="7653258" y="4595634"/>
              <a:ext cx="1257299" cy="528723"/>
            </a:xfrm>
            <a:prstGeom prst="roundRect">
              <a:avLst>
                <a:gd name="adj" fmla="val 10000"/>
              </a:avLst>
            </a:prstGeom>
            <a:blipFill rotWithShape="1">
              <a:blip r:embed="rId12" cstate="print"/>
              <a:srcRect/>
              <a:stretch>
                <a:fillRect t="-2000" b="-2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6" name="Полилиния 15"/>
            <p:cNvSpPr/>
            <p:nvPr/>
          </p:nvSpPr>
          <p:spPr>
            <a:xfrm>
              <a:off x="7679890" y="5238243"/>
              <a:ext cx="1257300" cy="881208"/>
            </a:xfrm>
            <a:custGeom>
              <a:avLst/>
              <a:gdLst>
                <a:gd name="connsiteX0" fmla="*/ 92527 w 1257299"/>
                <a:gd name="connsiteY0" fmla="*/ 0 h 881206"/>
                <a:gd name="connsiteX1" fmla="*/ 1164772 w 1257299"/>
                <a:gd name="connsiteY1" fmla="*/ 0 h 881206"/>
                <a:gd name="connsiteX2" fmla="*/ 1230198 w 1257299"/>
                <a:gd name="connsiteY2" fmla="*/ 27101 h 881206"/>
                <a:gd name="connsiteX3" fmla="*/ 1257298 w 1257299"/>
                <a:gd name="connsiteY3" fmla="*/ 92528 h 881206"/>
                <a:gd name="connsiteX4" fmla="*/ 1257299 w 1257299"/>
                <a:gd name="connsiteY4" fmla="*/ 881206 h 881206"/>
                <a:gd name="connsiteX5" fmla="*/ 1257299 w 1257299"/>
                <a:gd name="connsiteY5" fmla="*/ 881206 h 881206"/>
                <a:gd name="connsiteX6" fmla="*/ 1257299 w 1257299"/>
                <a:gd name="connsiteY6" fmla="*/ 881206 h 881206"/>
                <a:gd name="connsiteX7" fmla="*/ 0 w 1257299"/>
                <a:gd name="connsiteY7" fmla="*/ 881206 h 881206"/>
                <a:gd name="connsiteX8" fmla="*/ 0 w 1257299"/>
                <a:gd name="connsiteY8" fmla="*/ 881206 h 881206"/>
                <a:gd name="connsiteX9" fmla="*/ 0 w 1257299"/>
                <a:gd name="connsiteY9" fmla="*/ 881206 h 881206"/>
                <a:gd name="connsiteX10" fmla="*/ 0 w 1257299"/>
                <a:gd name="connsiteY10" fmla="*/ 92527 h 881206"/>
                <a:gd name="connsiteX11" fmla="*/ 27101 w 1257299"/>
                <a:gd name="connsiteY11" fmla="*/ 27101 h 881206"/>
                <a:gd name="connsiteX12" fmla="*/ 92528 w 1257299"/>
                <a:gd name="connsiteY12" fmla="*/ 1 h 881206"/>
                <a:gd name="connsiteX13" fmla="*/ 92527 w 1257299"/>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299" h="881206">
                  <a:moveTo>
                    <a:pt x="1164772"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257299" y="1"/>
                  </a:lnTo>
                  <a:lnTo>
                    <a:pt x="1257299" y="1"/>
                  </a:lnTo>
                  <a:lnTo>
                    <a:pt x="1257299" y="1"/>
                  </a:lnTo>
                  <a:lnTo>
                    <a:pt x="1257299" y="788678"/>
                  </a:lnTo>
                  <a:cubicBezTo>
                    <a:pt x="1257299" y="813218"/>
                    <a:pt x="1247551" y="836752"/>
                    <a:pt x="1230198" y="854104"/>
                  </a:cubicBezTo>
                  <a:cubicBezTo>
                    <a:pt x="1212846" y="871456"/>
                    <a:pt x="1189311" y="881204"/>
                    <a:pt x="1164771" y="881204"/>
                  </a:cubicBezTo>
                  <a:lnTo>
                    <a:pt x="1164772" y="881205"/>
                  </a:lnTo>
                  <a:close/>
                </a:path>
              </a:pathLst>
            </a:custGeom>
            <a:solidFill>
              <a:srgbClr val="FF3399"/>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1" rIns="98219" bIns="982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Социальная политика</a:t>
              </a:r>
            </a:p>
          </p:txBody>
        </p:sp>
        <p:sp>
          <p:nvSpPr>
            <p:cNvPr id="17" name="Скругленный прямоугольник 16"/>
            <p:cNvSpPr/>
            <p:nvPr/>
          </p:nvSpPr>
          <p:spPr>
            <a:xfrm>
              <a:off x="9036287" y="4595634"/>
              <a:ext cx="1257299" cy="528723"/>
            </a:xfrm>
            <a:prstGeom prst="roundRect">
              <a:avLst>
                <a:gd name="adj" fmla="val 10000"/>
              </a:avLst>
            </a:prstGeom>
            <a:blipFill rotWithShape="1">
              <a:blip r:embed="rId13" cstate="print"/>
              <a:srcRect/>
              <a:stretch>
                <a:fillRect t="-62000" b="-62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9" name="Полилиния 18"/>
            <p:cNvSpPr/>
            <p:nvPr/>
          </p:nvSpPr>
          <p:spPr>
            <a:xfrm>
              <a:off x="9062918" y="5229367"/>
              <a:ext cx="1257300" cy="881207"/>
            </a:xfrm>
            <a:custGeom>
              <a:avLst/>
              <a:gdLst>
                <a:gd name="connsiteX0" fmla="*/ 92527 w 1257299"/>
                <a:gd name="connsiteY0" fmla="*/ 0 h 881206"/>
                <a:gd name="connsiteX1" fmla="*/ 1164772 w 1257299"/>
                <a:gd name="connsiteY1" fmla="*/ 0 h 881206"/>
                <a:gd name="connsiteX2" fmla="*/ 1230198 w 1257299"/>
                <a:gd name="connsiteY2" fmla="*/ 27101 h 881206"/>
                <a:gd name="connsiteX3" fmla="*/ 1257298 w 1257299"/>
                <a:gd name="connsiteY3" fmla="*/ 92528 h 881206"/>
                <a:gd name="connsiteX4" fmla="*/ 1257299 w 1257299"/>
                <a:gd name="connsiteY4" fmla="*/ 881206 h 881206"/>
                <a:gd name="connsiteX5" fmla="*/ 1257299 w 1257299"/>
                <a:gd name="connsiteY5" fmla="*/ 881206 h 881206"/>
                <a:gd name="connsiteX6" fmla="*/ 1257299 w 1257299"/>
                <a:gd name="connsiteY6" fmla="*/ 881206 h 881206"/>
                <a:gd name="connsiteX7" fmla="*/ 0 w 1257299"/>
                <a:gd name="connsiteY7" fmla="*/ 881206 h 881206"/>
                <a:gd name="connsiteX8" fmla="*/ 0 w 1257299"/>
                <a:gd name="connsiteY8" fmla="*/ 881206 h 881206"/>
                <a:gd name="connsiteX9" fmla="*/ 0 w 1257299"/>
                <a:gd name="connsiteY9" fmla="*/ 881206 h 881206"/>
                <a:gd name="connsiteX10" fmla="*/ 0 w 1257299"/>
                <a:gd name="connsiteY10" fmla="*/ 92527 h 881206"/>
                <a:gd name="connsiteX11" fmla="*/ 27101 w 1257299"/>
                <a:gd name="connsiteY11" fmla="*/ 27101 h 881206"/>
                <a:gd name="connsiteX12" fmla="*/ 92528 w 1257299"/>
                <a:gd name="connsiteY12" fmla="*/ 1 h 881206"/>
                <a:gd name="connsiteX13" fmla="*/ 92527 w 1257299"/>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299" h="881206">
                  <a:moveTo>
                    <a:pt x="1164772"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257299" y="1"/>
                  </a:lnTo>
                  <a:lnTo>
                    <a:pt x="1257299" y="1"/>
                  </a:lnTo>
                  <a:lnTo>
                    <a:pt x="1257299" y="1"/>
                  </a:lnTo>
                  <a:lnTo>
                    <a:pt x="1257299" y="788678"/>
                  </a:lnTo>
                  <a:cubicBezTo>
                    <a:pt x="1257299" y="813218"/>
                    <a:pt x="1247551" y="836752"/>
                    <a:pt x="1230198" y="854104"/>
                  </a:cubicBezTo>
                  <a:cubicBezTo>
                    <a:pt x="1212846" y="871456"/>
                    <a:pt x="1189311" y="881204"/>
                    <a:pt x="1164771" y="881204"/>
                  </a:cubicBezTo>
                  <a:lnTo>
                    <a:pt x="1164772" y="881205"/>
                  </a:lnTo>
                  <a:close/>
                </a:path>
              </a:pathLst>
            </a:custGeom>
            <a:solidFill>
              <a:schemeClr val="accent1">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19" rIns="98220" bIns="98221"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Физкультура и спорт</a:t>
              </a:r>
            </a:p>
          </p:txBody>
        </p:sp>
        <p:sp>
          <p:nvSpPr>
            <p:cNvPr id="24" name="Полилиния 23"/>
            <p:cNvSpPr/>
            <p:nvPr/>
          </p:nvSpPr>
          <p:spPr>
            <a:xfrm>
              <a:off x="10463703" y="5238243"/>
              <a:ext cx="1379109" cy="881208"/>
            </a:xfrm>
            <a:custGeom>
              <a:avLst/>
              <a:gdLst>
                <a:gd name="connsiteX0" fmla="*/ 92527 w 1257299"/>
                <a:gd name="connsiteY0" fmla="*/ 0 h 881206"/>
                <a:gd name="connsiteX1" fmla="*/ 1164772 w 1257299"/>
                <a:gd name="connsiteY1" fmla="*/ 0 h 881206"/>
                <a:gd name="connsiteX2" fmla="*/ 1230198 w 1257299"/>
                <a:gd name="connsiteY2" fmla="*/ 27101 h 881206"/>
                <a:gd name="connsiteX3" fmla="*/ 1257298 w 1257299"/>
                <a:gd name="connsiteY3" fmla="*/ 92528 h 881206"/>
                <a:gd name="connsiteX4" fmla="*/ 1257299 w 1257299"/>
                <a:gd name="connsiteY4" fmla="*/ 881206 h 881206"/>
                <a:gd name="connsiteX5" fmla="*/ 1257299 w 1257299"/>
                <a:gd name="connsiteY5" fmla="*/ 881206 h 881206"/>
                <a:gd name="connsiteX6" fmla="*/ 1257299 w 1257299"/>
                <a:gd name="connsiteY6" fmla="*/ 881206 h 881206"/>
                <a:gd name="connsiteX7" fmla="*/ 0 w 1257299"/>
                <a:gd name="connsiteY7" fmla="*/ 881206 h 881206"/>
                <a:gd name="connsiteX8" fmla="*/ 0 w 1257299"/>
                <a:gd name="connsiteY8" fmla="*/ 881206 h 881206"/>
                <a:gd name="connsiteX9" fmla="*/ 0 w 1257299"/>
                <a:gd name="connsiteY9" fmla="*/ 881206 h 881206"/>
                <a:gd name="connsiteX10" fmla="*/ 0 w 1257299"/>
                <a:gd name="connsiteY10" fmla="*/ 92527 h 881206"/>
                <a:gd name="connsiteX11" fmla="*/ 27101 w 1257299"/>
                <a:gd name="connsiteY11" fmla="*/ 27101 h 881206"/>
                <a:gd name="connsiteX12" fmla="*/ 92528 w 1257299"/>
                <a:gd name="connsiteY12" fmla="*/ 1 h 881206"/>
                <a:gd name="connsiteX13" fmla="*/ 92527 w 1257299"/>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299" h="881206">
                  <a:moveTo>
                    <a:pt x="1164772"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257299" y="1"/>
                  </a:lnTo>
                  <a:lnTo>
                    <a:pt x="1257299" y="1"/>
                  </a:lnTo>
                  <a:lnTo>
                    <a:pt x="1257299" y="1"/>
                  </a:lnTo>
                  <a:lnTo>
                    <a:pt x="1257299" y="788678"/>
                  </a:lnTo>
                  <a:cubicBezTo>
                    <a:pt x="1257299" y="813218"/>
                    <a:pt x="1247551" y="836752"/>
                    <a:pt x="1230198" y="854104"/>
                  </a:cubicBezTo>
                  <a:cubicBezTo>
                    <a:pt x="1212846" y="871456"/>
                    <a:pt x="1189311" y="881204"/>
                    <a:pt x="1164771" y="881204"/>
                  </a:cubicBezTo>
                  <a:lnTo>
                    <a:pt x="1164772" y="881205"/>
                  </a:lnTo>
                  <a:close/>
                </a:path>
              </a:pathLst>
            </a:custGeom>
            <a:solidFill>
              <a:schemeClr val="accent5">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1" rIns="98220" bIns="98220" numCol="1" spcCol="1270" anchor="t" anchorCtr="0">
              <a:noAutofit/>
            </a:bodyPr>
            <a:lstStyle/>
            <a:p>
              <a:pPr lvl="0" algn="ctr" defTabSz="444500">
                <a:lnSpc>
                  <a:spcPct val="90000"/>
                </a:lnSpc>
                <a:spcBef>
                  <a:spcPct val="0"/>
                </a:spcBef>
                <a:spcAft>
                  <a:spcPct val="35000"/>
                </a:spcAft>
              </a:pPr>
              <a:r>
                <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rPr>
                <a:t>Средства массовой информации</a:t>
              </a:r>
            </a:p>
          </p:txBody>
        </p:sp>
      </p:grpSp>
      <p:pic>
        <p:nvPicPr>
          <p:cNvPr id="36868" name="Picture 4" descr="https://avatars.mds.yandex.net/i?id=4e9d2047d0771da027880d7842b72ef7d3e3b5f8-7612965-images-thumbs&amp;n=13"/>
          <p:cNvPicPr>
            <a:picLocks noChangeAspect="1" noChangeArrowheads="1"/>
          </p:cNvPicPr>
          <p:nvPr/>
        </p:nvPicPr>
        <p:blipFill>
          <a:blip r:embed="rId14" cstate="print"/>
          <a:srcRect/>
          <a:stretch>
            <a:fillRect/>
          </a:stretch>
        </p:blipFill>
        <p:spPr bwMode="auto">
          <a:xfrm>
            <a:off x="6631989" y="2716567"/>
            <a:ext cx="971550" cy="674980"/>
          </a:xfrm>
          <a:prstGeom prst="rect">
            <a:avLst/>
          </a:prstGeom>
          <a:noFill/>
        </p:spPr>
      </p:pic>
      <p:sp>
        <p:nvSpPr>
          <p:cNvPr id="35" name="Полилиния 34"/>
          <p:cNvSpPr/>
          <p:nvPr/>
        </p:nvSpPr>
        <p:spPr>
          <a:xfrm>
            <a:off x="6515525" y="3456519"/>
            <a:ext cx="1216639" cy="782106"/>
          </a:xfrm>
          <a:custGeom>
            <a:avLst/>
            <a:gdLst>
              <a:gd name="connsiteX0" fmla="*/ 92527 w 1142597"/>
              <a:gd name="connsiteY0" fmla="*/ 0 h 881206"/>
              <a:gd name="connsiteX1" fmla="*/ 1050070 w 1142597"/>
              <a:gd name="connsiteY1" fmla="*/ 0 h 881206"/>
              <a:gd name="connsiteX2" fmla="*/ 1115496 w 1142597"/>
              <a:gd name="connsiteY2" fmla="*/ 27101 h 881206"/>
              <a:gd name="connsiteX3" fmla="*/ 1142596 w 1142597"/>
              <a:gd name="connsiteY3" fmla="*/ 92528 h 881206"/>
              <a:gd name="connsiteX4" fmla="*/ 1142597 w 1142597"/>
              <a:gd name="connsiteY4" fmla="*/ 881206 h 881206"/>
              <a:gd name="connsiteX5" fmla="*/ 1142597 w 1142597"/>
              <a:gd name="connsiteY5" fmla="*/ 881206 h 881206"/>
              <a:gd name="connsiteX6" fmla="*/ 1142597 w 1142597"/>
              <a:gd name="connsiteY6" fmla="*/ 881206 h 881206"/>
              <a:gd name="connsiteX7" fmla="*/ 0 w 1142597"/>
              <a:gd name="connsiteY7" fmla="*/ 881206 h 881206"/>
              <a:gd name="connsiteX8" fmla="*/ 0 w 1142597"/>
              <a:gd name="connsiteY8" fmla="*/ 881206 h 881206"/>
              <a:gd name="connsiteX9" fmla="*/ 0 w 1142597"/>
              <a:gd name="connsiteY9" fmla="*/ 881206 h 881206"/>
              <a:gd name="connsiteX10" fmla="*/ 0 w 1142597"/>
              <a:gd name="connsiteY10" fmla="*/ 92527 h 881206"/>
              <a:gd name="connsiteX11" fmla="*/ 27101 w 1142597"/>
              <a:gd name="connsiteY11" fmla="*/ 27101 h 881206"/>
              <a:gd name="connsiteX12" fmla="*/ 92528 w 1142597"/>
              <a:gd name="connsiteY12" fmla="*/ 1 h 881206"/>
              <a:gd name="connsiteX13" fmla="*/ 92527 w 1142597"/>
              <a:gd name="connsiteY13" fmla="*/ 0 h 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597" h="881206">
                <a:moveTo>
                  <a:pt x="1050070" y="881205"/>
                </a:moveTo>
                <a:lnTo>
                  <a:pt x="92527" y="881205"/>
                </a:lnTo>
                <a:cubicBezTo>
                  <a:pt x="67987" y="881205"/>
                  <a:pt x="44453" y="871457"/>
                  <a:pt x="27101" y="854104"/>
                </a:cubicBezTo>
                <a:cubicBezTo>
                  <a:pt x="9749" y="836752"/>
                  <a:pt x="1" y="813217"/>
                  <a:pt x="1" y="788677"/>
                </a:cubicBezTo>
                <a:cubicBezTo>
                  <a:pt x="1" y="525785"/>
                  <a:pt x="0" y="262893"/>
                  <a:pt x="0" y="1"/>
                </a:cubicBezTo>
                <a:lnTo>
                  <a:pt x="0" y="1"/>
                </a:lnTo>
                <a:lnTo>
                  <a:pt x="0" y="1"/>
                </a:lnTo>
                <a:lnTo>
                  <a:pt x="1142597" y="1"/>
                </a:lnTo>
                <a:lnTo>
                  <a:pt x="1142597" y="1"/>
                </a:lnTo>
                <a:lnTo>
                  <a:pt x="1142597" y="1"/>
                </a:lnTo>
                <a:lnTo>
                  <a:pt x="1142597" y="788678"/>
                </a:lnTo>
                <a:cubicBezTo>
                  <a:pt x="1142597" y="813218"/>
                  <a:pt x="1132849" y="836752"/>
                  <a:pt x="1115496" y="854104"/>
                </a:cubicBezTo>
                <a:cubicBezTo>
                  <a:pt x="1098144" y="871456"/>
                  <a:pt x="1074609" y="881204"/>
                  <a:pt x="1050069" y="881204"/>
                </a:cubicBezTo>
                <a:lnTo>
                  <a:pt x="1050070" y="881205"/>
                </a:lnTo>
                <a:close/>
              </a:path>
            </a:pathLst>
          </a:custGeom>
          <a:solidFill>
            <a:srgbClr val="51B39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8221" tIns="71120" rIns="98221" bIns="98220" numCol="1" spcCol="1270" anchor="t" anchorCtr="0">
            <a:noAutofit/>
          </a:bodyPr>
          <a:lstStyle/>
          <a:p>
            <a:pPr lvl="0" algn="ctr" defTabSz="444500">
              <a:lnSpc>
                <a:spcPct val="90000"/>
              </a:lnSpc>
              <a:spcBef>
                <a:spcPct val="0"/>
              </a:spcBef>
              <a:spcAft>
                <a:spcPct val="35000"/>
              </a:spcAft>
            </a:pPr>
            <a:r>
              <a:rPr lang="ru-RU" sz="10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Здравоохранение</a:t>
            </a:r>
            <a:endParaRPr lang="ru-RU" sz="10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6" name="Рисунок 35" descr="IMG_9450.jpg"/>
          <p:cNvPicPr>
            <a:picLocks noChangeAspect="1"/>
          </p:cNvPicPr>
          <p:nvPr/>
        </p:nvPicPr>
        <p:blipFill>
          <a:blip r:embed="rId15" cstate="print"/>
          <a:stretch>
            <a:fillRect/>
          </a:stretch>
        </p:blipFill>
        <p:spPr>
          <a:xfrm>
            <a:off x="10322696" y="4546662"/>
            <a:ext cx="1362075" cy="533400"/>
          </a:xfrm>
          <a:prstGeom prst="rect">
            <a:avLst/>
          </a:prstGeom>
        </p:spPr>
      </p:pic>
    </p:spTree>
    <p:extLst>
      <p:ext uri="{BB962C8B-B14F-4D97-AF65-F5344CB8AC3E}">
        <p14:creationId xmlns:p14="http://schemas.microsoft.com/office/powerpoint/2010/main" xmlns="" val="81309977"/>
      </p:ext>
    </p:extLst>
  </p:cSld>
  <p:clrMapOvr>
    <a:masterClrMapping/>
  </p:clrMapOvr>
  <p:transition advTm="8034"/>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8CC4B17B-259C-08DA-BA35-986A4B97CB14}"/>
              </a:ext>
            </a:extLst>
          </p:cNvPr>
          <p:cNvPicPr>
            <a:picLocks noChangeAspect="1"/>
          </p:cNvPicPr>
          <p:nvPr/>
        </p:nvPicPr>
        <p:blipFill>
          <a:blip r:embed="rId2" cstate="print"/>
          <a:stretch>
            <a:fillRect/>
          </a:stretch>
        </p:blipFill>
        <p:spPr>
          <a:xfrm>
            <a:off x="18287" y="0"/>
            <a:ext cx="12155425" cy="6858000"/>
          </a:xfrm>
          <a:prstGeom prst="rect">
            <a:avLst/>
          </a:prstGeom>
        </p:spPr>
      </p:pic>
      <p:sp>
        <p:nvSpPr>
          <p:cNvPr id="3" name="Прямоугольник: усеченные верхние углы 2">
            <a:extLst>
              <a:ext uri="{FF2B5EF4-FFF2-40B4-BE49-F238E27FC236}">
                <a16:creationId xmlns="" xmlns:a16="http://schemas.microsoft.com/office/drawing/2014/main" id="{A6104148-955F-7352-5990-7404AECE4D6A}"/>
              </a:ext>
            </a:extLst>
          </p:cNvPr>
          <p:cNvSpPr/>
          <p:nvPr/>
        </p:nvSpPr>
        <p:spPr>
          <a:xfrm>
            <a:off x="2617011" y="104633"/>
            <a:ext cx="6957977" cy="331595"/>
          </a:xfrm>
          <a:prstGeom prst="snip2SameRect">
            <a:avLst/>
          </a:prstGeom>
          <a:solidFill>
            <a:srgbClr val="FFFF99">
              <a:alpha val="50000"/>
            </a:srgbClr>
          </a:solidFill>
          <a:ln>
            <a:noFill/>
          </a:ln>
          <a:scene3d>
            <a:camera prst="orthographicFront"/>
            <a:lightRig rig="threePt" dir="t"/>
          </a:scene3d>
          <a:sp3d>
            <a:bevelT prst="convex"/>
          </a:sp3d>
        </p:spPr>
        <p:style>
          <a:lnRef idx="0">
            <a:scrgbClr r="0" g="0" b="0"/>
          </a:lnRef>
          <a:fillRef idx="0">
            <a:scrgbClr r="0" g="0" b="0"/>
          </a:fillRef>
          <a:effectRef idx="0">
            <a:scrgbClr r="0" g="0" b="0"/>
          </a:effectRef>
          <a:fontRef idx="minor">
            <a:schemeClr val="lt1"/>
          </a:fontRef>
        </p:style>
        <p:txBody>
          <a:bodyPr rtlCol="0" anchor="ctr"/>
          <a:lstStyle/>
          <a:p>
            <a:pPr algn="ct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Сведения о </a:t>
            </a:r>
            <a:r>
              <a:rPr kumimoji="0" lang="ru-RU" sz="14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расходах</a:t>
            </a:r>
            <a:r>
              <a:rPr kumimoji="0" lang="en-US" sz="14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ru-RU" sz="14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r>
              <a:rPr lang="ru-RU" sz="1400" b="1" dirty="0" smtClean="0">
                <a:solidFill>
                  <a:srgbClr val="C00000"/>
                </a:solidFill>
                <a:latin typeface="Times New Roman" panose="02020603050405020304" pitchFamily="18" charset="0"/>
                <a:cs typeface="Times New Roman" panose="02020603050405020304" pitchFamily="18" charset="0"/>
              </a:rPr>
              <a:t>тыс.</a:t>
            </a:r>
            <a:r>
              <a:rPr kumimoji="0" lang="ru-RU" sz="14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руб</a:t>
            </a: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lang="ru-RU" sz="14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nvGraphicFramePr>
        <p:xfrm>
          <a:off x="0" y="552453"/>
          <a:ext cx="12020551" cy="6643230"/>
        </p:xfrm>
        <a:graphic>
          <a:graphicData uri="http://schemas.openxmlformats.org/drawingml/2006/table">
            <a:tbl>
              <a:tblPr/>
              <a:tblGrid>
                <a:gridCol w="751041"/>
                <a:gridCol w="4177661"/>
                <a:gridCol w="1114825"/>
                <a:gridCol w="1048326"/>
                <a:gridCol w="1079619"/>
                <a:gridCol w="954447"/>
                <a:gridCol w="954447"/>
                <a:gridCol w="1001386"/>
                <a:gridCol w="938799"/>
              </a:tblGrid>
              <a:tr h="465734">
                <a:tc>
                  <a:txBody>
                    <a:bodyPr/>
                    <a:lstStyle/>
                    <a:p>
                      <a:pPr algn="ctr" rtl="0" fontAlgn="t"/>
                      <a:r>
                        <a:rPr lang="ru-RU" sz="1200" b="1" i="0" u="none" strike="noStrike" dirty="0">
                          <a:solidFill>
                            <a:srgbClr val="000000"/>
                          </a:solidFill>
                          <a:latin typeface="Times New Roman"/>
                        </a:rPr>
                        <a:t>Раздел, подраздел</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Наименование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2021г (отчет)</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2022г (факт)</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2023г (план)</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 2023г к 2021г</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%2023г к 2022г</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2024г (прогноз)</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2025г (прогноз)</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1" i="0" u="none" strike="noStrike" dirty="0" smtClean="0">
                          <a:solidFill>
                            <a:srgbClr val="000000"/>
                          </a:solidFill>
                          <a:latin typeface="Times New Roman"/>
                        </a:rPr>
                        <a:t>0100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dirty="0">
                          <a:solidFill>
                            <a:srgbClr val="000000"/>
                          </a:solidFill>
                          <a:latin typeface="Times New Roman"/>
                        </a:rPr>
                        <a:t>Общегосударственные расходы</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42992,6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46396,5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24880,5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57,9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smtClean="0">
                          <a:solidFill>
                            <a:srgbClr val="000000"/>
                          </a:solidFill>
                          <a:latin typeface="Times New Roman"/>
                        </a:rPr>
                        <a:t>31650,2</a:t>
                      </a:r>
                      <a:endParaRPr lang="ru-RU" sz="1200" b="1"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smtClean="0">
                          <a:solidFill>
                            <a:srgbClr val="000000"/>
                          </a:solidFill>
                          <a:latin typeface="Times New Roman"/>
                        </a:rPr>
                        <a:t>29882,1</a:t>
                      </a:r>
                      <a:endParaRPr lang="ru-RU" sz="1200" b="1"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423479">
                <a:tc>
                  <a:txBody>
                    <a:bodyPr/>
                    <a:lstStyle/>
                    <a:p>
                      <a:pPr algn="ctr" rtl="0" fontAlgn="t"/>
                      <a:r>
                        <a:rPr lang="ru-RU" sz="1200" b="0" i="0" u="none" strike="noStrike" dirty="0" smtClean="0">
                          <a:solidFill>
                            <a:srgbClr val="000000"/>
                          </a:solidFill>
                          <a:latin typeface="Times New Roman"/>
                        </a:rPr>
                        <a:t>0102</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dirty="0">
                          <a:solidFill>
                            <a:srgbClr val="000000"/>
                          </a:solidFill>
                          <a:latin typeface="Times New Roman"/>
                        </a:rPr>
                        <a:t>Функционирование высшего должностного лица субъекта Российской Федерации и муниципального образования</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1474,1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2093,8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1152,1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78,2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1238,5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1238,5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429709">
                <a:tc>
                  <a:txBody>
                    <a:bodyPr/>
                    <a:lstStyle/>
                    <a:p>
                      <a:pPr algn="ctr" rtl="0" fontAlgn="t"/>
                      <a:r>
                        <a:rPr lang="ru-RU" sz="1200" b="0" i="0" u="none" strike="noStrike" dirty="0" smtClean="0">
                          <a:solidFill>
                            <a:srgbClr val="000000"/>
                          </a:solidFill>
                          <a:latin typeface="Times New Roman"/>
                        </a:rPr>
                        <a:t>0103</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dirty="0">
                          <a:solidFill>
                            <a:srgbClr val="000000"/>
                          </a:solidFill>
                          <a:latin typeface="Times New Roman"/>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843,3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742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687,3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81,5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92,6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675,2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675,2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583559">
                <a:tc>
                  <a:txBody>
                    <a:bodyPr/>
                    <a:lstStyle/>
                    <a:p>
                      <a:pPr algn="ctr" rtl="0" fontAlgn="t"/>
                      <a:r>
                        <a:rPr lang="ru-RU" sz="1200" b="0" i="0" u="none" strike="noStrike" dirty="0" smtClean="0">
                          <a:solidFill>
                            <a:srgbClr val="000000"/>
                          </a:solidFill>
                          <a:latin typeface="Times New Roman"/>
                        </a:rPr>
                        <a:t>0104</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dirty="0">
                          <a:solidFill>
                            <a:srgbClr val="000000"/>
                          </a:solidFill>
                          <a:latin typeface="Times New Roman"/>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13532,6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16076,7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12133,4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89,7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75,5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12530,7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12530,7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0105</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Судебная система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123,8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390672">
                <a:tc>
                  <a:txBody>
                    <a:bodyPr/>
                    <a:lstStyle/>
                    <a:p>
                      <a:pPr algn="ctr" rtl="0" fontAlgn="t"/>
                      <a:r>
                        <a:rPr lang="ru-RU" sz="1200" b="0" i="0" u="none" strike="noStrike" dirty="0" smtClean="0">
                          <a:solidFill>
                            <a:srgbClr val="000000"/>
                          </a:solidFill>
                          <a:latin typeface="Times New Roman"/>
                        </a:rPr>
                        <a:t>0106</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dirty="0">
                          <a:solidFill>
                            <a:srgbClr val="000000"/>
                          </a:solidFill>
                          <a:latin typeface="Times New Roman"/>
                        </a:rPr>
                        <a:t>Обеспечение деятельности финансовых, налоговых и таможенных органов и органов финансового (финансово-бюджетного) надзора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6242,1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7483,2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6217,8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99,6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83,1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6733,9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6790,4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0111</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Резервные фонды</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fontAlgn="t"/>
                      <a:r>
                        <a:rPr lang="ru-RU" sz="1200" b="0" i="0" u="none" strike="noStrike" dirty="0">
                          <a:solidFill>
                            <a:srgbClr val="000000"/>
                          </a:solidFill>
                          <a:latin typeface="Times New Roman"/>
                        </a:rPr>
                        <a:t> </a:t>
                      </a:r>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200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200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0113</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Другие общегосударственные вопросы</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20900,5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19877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4486,9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21,5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smtClean="0">
                          <a:solidFill>
                            <a:srgbClr val="000000"/>
                          </a:solidFill>
                          <a:latin typeface="Times New Roman"/>
                        </a:rPr>
                        <a:t>10268,4</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smtClean="0">
                          <a:solidFill>
                            <a:srgbClr val="000000"/>
                          </a:solidFill>
                          <a:latin typeface="Times New Roman"/>
                        </a:rPr>
                        <a:t>8444,4</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328786">
                <a:tc>
                  <a:txBody>
                    <a:bodyPr/>
                    <a:lstStyle/>
                    <a:p>
                      <a:pPr algn="ctr" rtl="0" fontAlgn="t"/>
                      <a:r>
                        <a:rPr lang="ru-RU" sz="1200" b="1" i="0" u="none" strike="noStrike" dirty="0" smtClean="0">
                          <a:solidFill>
                            <a:srgbClr val="000000"/>
                          </a:solidFill>
                          <a:latin typeface="Times New Roman"/>
                        </a:rPr>
                        <a:t>0300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1" i="0" u="none" strike="noStrike">
                          <a:solidFill>
                            <a:srgbClr val="000000"/>
                          </a:solidFill>
                          <a:latin typeface="Times New Roman"/>
                        </a:rPr>
                        <a:t>Национальная безопасность и правоохранительная деятельность</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4007,1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4564,2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3098,2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67,9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3290,5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3290,5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0309</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Гражданская оборона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3896,4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3924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2973,2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76,3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75,8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3165,5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3165,5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455019">
                <a:tc>
                  <a:txBody>
                    <a:bodyPr/>
                    <a:lstStyle/>
                    <a:p>
                      <a:pPr algn="ctr" rtl="0" fontAlgn="t"/>
                      <a:r>
                        <a:rPr lang="ru-RU" sz="1200" b="0" i="0" u="none" strike="noStrike" dirty="0" smtClean="0">
                          <a:solidFill>
                            <a:srgbClr val="000000"/>
                          </a:solidFill>
                          <a:latin typeface="Times New Roman"/>
                        </a:rPr>
                        <a:t>0310</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Защита населения и территории от чрезввычайных ситуаций природного и техногенного ъарактера, пожарная безопасность</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130,5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100,0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38,3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434198">
                <a:tc>
                  <a:txBody>
                    <a:bodyPr/>
                    <a:lstStyle/>
                    <a:p>
                      <a:pPr algn="ctr" rtl="0" fontAlgn="t"/>
                      <a:r>
                        <a:rPr lang="ru-RU" sz="1200" b="0" i="0" u="none" strike="noStrike" dirty="0" smtClean="0">
                          <a:solidFill>
                            <a:srgbClr val="000000"/>
                          </a:solidFill>
                          <a:latin typeface="Times New Roman"/>
                        </a:rPr>
                        <a:t>0314</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Другие вопросы в области национальной безопасности и правоохранительной деятельности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60,7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509,7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75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123,6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14,7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75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79439">
                <a:tc>
                  <a:txBody>
                    <a:bodyPr/>
                    <a:lstStyle/>
                    <a:p>
                      <a:pPr algn="ctr" rtl="0" fontAlgn="t"/>
                      <a:r>
                        <a:rPr lang="ru-RU" sz="1200" b="1" i="0" u="none" strike="noStrike" dirty="0" smtClean="0">
                          <a:solidFill>
                            <a:srgbClr val="000000"/>
                          </a:solidFill>
                          <a:latin typeface="Times New Roman"/>
                        </a:rPr>
                        <a:t>0400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1" i="0" u="none" strike="noStrike">
                          <a:solidFill>
                            <a:srgbClr val="000000"/>
                          </a:solidFill>
                          <a:latin typeface="Times New Roman"/>
                        </a:rPr>
                        <a:t>Национальная экономика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46216,3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32087,7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33651,53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72,8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104,9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55377,3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20479,6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0401</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Топливно-энергетический комплекс</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100,0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100,0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0405</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Сельское хозяйство и рыболовство</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769,8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2771,5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2651,2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344,4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95,7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1980,3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2473,6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79439">
                <a:tc>
                  <a:txBody>
                    <a:bodyPr/>
                    <a:lstStyle/>
                    <a:p>
                      <a:pPr algn="ctr" rtl="0" fontAlgn="t"/>
                      <a:r>
                        <a:rPr lang="ru-RU" sz="1200" b="0" i="0" u="none" strike="noStrike" dirty="0" smtClean="0">
                          <a:solidFill>
                            <a:srgbClr val="000000"/>
                          </a:solidFill>
                          <a:latin typeface="Times New Roman"/>
                        </a:rPr>
                        <a:t>0409</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Дорожное хозяйство (дорожные фонды)</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45289,7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27701,2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30850,33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68,1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111,4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53247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17856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79439">
                <a:tc>
                  <a:txBody>
                    <a:bodyPr/>
                    <a:lstStyle/>
                    <a:p>
                      <a:pPr algn="ctr" rtl="0" fontAlgn="t"/>
                      <a:r>
                        <a:rPr lang="ru-RU" sz="1200" b="0" i="0" u="none" strike="noStrike" dirty="0" smtClean="0">
                          <a:solidFill>
                            <a:srgbClr val="000000"/>
                          </a:solidFill>
                          <a:latin typeface="Times New Roman"/>
                        </a:rPr>
                        <a:t>0412</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Другие вопросы в области национальной экономики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106,8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1565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93,6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6,4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100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bl>
          </a:graphicData>
        </a:graphic>
      </p:graphicFrame>
    </p:spTree>
    <p:extLst>
      <p:ext uri="{BB962C8B-B14F-4D97-AF65-F5344CB8AC3E}">
        <p14:creationId xmlns="" xmlns:p14="http://schemas.microsoft.com/office/powerpoint/2010/main" val="482057219"/>
      </p:ext>
    </p:extLst>
  </p:cSld>
  <p:clrMapOvr>
    <a:masterClrMapping/>
  </p:clrMapOvr>
  <p:transition advTm="9766"/>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A637A6C-0F0E-7C32-AD04-9182FDD6DFA3}"/>
              </a:ext>
            </a:extLst>
          </p:cNvPr>
          <p:cNvPicPr>
            <a:picLocks noChangeAspect="1"/>
          </p:cNvPicPr>
          <p:nvPr/>
        </p:nvPicPr>
        <p:blipFill>
          <a:blip r:embed="rId2" cstate="print"/>
          <a:stretch>
            <a:fillRect/>
          </a:stretch>
        </p:blipFill>
        <p:spPr>
          <a:xfrm>
            <a:off x="18287" y="0"/>
            <a:ext cx="12155425" cy="6858000"/>
          </a:xfrm>
          <a:prstGeom prst="rect">
            <a:avLst/>
          </a:prstGeom>
        </p:spPr>
      </p:pic>
      <p:graphicFrame>
        <p:nvGraphicFramePr>
          <p:cNvPr id="5" name="Таблица 4"/>
          <p:cNvGraphicFramePr>
            <a:graphicFrameLocks noGrp="1"/>
          </p:cNvGraphicFramePr>
          <p:nvPr/>
        </p:nvGraphicFramePr>
        <p:xfrm>
          <a:off x="2" y="0"/>
          <a:ext cx="12191996" cy="7178676"/>
        </p:xfrm>
        <a:graphic>
          <a:graphicData uri="http://schemas.openxmlformats.org/drawingml/2006/table">
            <a:tbl>
              <a:tblPr/>
              <a:tblGrid>
                <a:gridCol w="761753"/>
                <a:gridCol w="3326769"/>
                <a:gridCol w="1524000"/>
                <a:gridCol w="1303283"/>
                <a:gridCol w="1229710"/>
                <a:gridCol w="1110564"/>
                <a:gridCol w="968059"/>
                <a:gridCol w="1015669"/>
                <a:gridCol w="952189"/>
              </a:tblGrid>
              <a:tr h="558800">
                <a:tc>
                  <a:txBody>
                    <a:bodyPr/>
                    <a:lstStyle/>
                    <a:p>
                      <a:pPr algn="ctr" rtl="0" fontAlgn="t"/>
                      <a:r>
                        <a:rPr lang="ru-RU" sz="1200" b="1" i="0" u="none" strike="noStrike" dirty="0">
                          <a:solidFill>
                            <a:srgbClr val="000000"/>
                          </a:solidFill>
                          <a:latin typeface="Times New Roman"/>
                        </a:rPr>
                        <a:t>Раздел, подраздел</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Наименование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2021г (отчет)</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2022г (оценка)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2023г (план)</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 2023г к 2021г</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%2023г к 2022г</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2024г (прогноз)</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2025г (прогноз)</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1" i="0" u="none" strike="noStrike" dirty="0" smtClean="0">
                          <a:solidFill>
                            <a:srgbClr val="000000"/>
                          </a:solidFill>
                          <a:latin typeface="Times New Roman"/>
                        </a:rPr>
                        <a:t>0500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a:solidFill>
                            <a:srgbClr val="000000"/>
                          </a:solidFill>
                          <a:latin typeface="Times New Roman"/>
                        </a:rPr>
                        <a:t>Жилищно – коммунальное хозяйство</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27073,8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38113,7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11186,7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140,8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29,4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1" i="0" u="none" strike="noStrike">
                          <a:solidFill>
                            <a:srgbClr val="000000"/>
                          </a:solidFill>
                          <a:latin typeface="Times New Roman"/>
                        </a:rPr>
                        <a:t>9606,2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11322,8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0502</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dirty="0">
                          <a:solidFill>
                            <a:srgbClr val="000000"/>
                          </a:solidFill>
                          <a:latin typeface="Times New Roman"/>
                        </a:rPr>
                        <a:t>Коммунальное хозяйство</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11516,6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3799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7452,6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33,0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196,2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a:solidFill>
                            <a:srgbClr val="000000"/>
                          </a:solidFill>
                          <a:latin typeface="Times New Roman"/>
                        </a:rPr>
                        <a:t>5236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6952,6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0503</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Благоустройство</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11798,6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28901,5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245,0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0,9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375921">
                <a:tc>
                  <a:txBody>
                    <a:bodyPr/>
                    <a:lstStyle/>
                    <a:p>
                      <a:pPr algn="ctr" rtl="0" fontAlgn="t"/>
                      <a:r>
                        <a:rPr lang="ru-RU" sz="1200" b="0" i="0" u="none" strike="noStrike" dirty="0" smtClean="0">
                          <a:solidFill>
                            <a:srgbClr val="000000"/>
                          </a:solidFill>
                          <a:latin typeface="Times New Roman"/>
                        </a:rPr>
                        <a:t>0505</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dirty="0">
                          <a:solidFill>
                            <a:srgbClr val="000000"/>
                          </a:solidFill>
                          <a:latin typeface="Times New Roman"/>
                        </a:rPr>
                        <a:t>Другие вопросы в области жилищно-коммунального хозяйства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3758,6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5413,2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3484,1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144,0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64,4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a:solidFill>
                            <a:srgbClr val="000000"/>
                          </a:solidFill>
                          <a:latin typeface="Times New Roman"/>
                        </a:rPr>
                        <a:t>4370,2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4370,2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1" i="0" u="none" strike="noStrike" dirty="0" smtClean="0">
                          <a:solidFill>
                            <a:srgbClr val="000000"/>
                          </a:solidFill>
                          <a:latin typeface="Times New Roman"/>
                        </a:rPr>
                        <a:t>0700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1" i="0" u="none" strike="noStrike" dirty="0">
                          <a:solidFill>
                            <a:srgbClr val="000000"/>
                          </a:solidFill>
                          <a:latin typeface="Times New Roman"/>
                        </a:rPr>
                        <a:t>Образование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848611,3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858291,8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760611,4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101,1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88,6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1" i="0" u="none" strike="noStrike">
                          <a:solidFill>
                            <a:srgbClr val="000000"/>
                          </a:solidFill>
                          <a:latin typeface="Times New Roman"/>
                        </a:rPr>
                        <a:t>655920,9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761831,1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dirty="0" smtClean="0">
                          <a:solidFill>
                            <a:srgbClr val="000000"/>
                          </a:solidFill>
                          <a:latin typeface="Times New Roman"/>
                        </a:rPr>
                        <a:t>0701</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dirty="0">
                          <a:solidFill>
                            <a:srgbClr val="000000"/>
                          </a:solidFill>
                          <a:latin typeface="Times New Roman"/>
                        </a:rPr>
                        <a:t>Дошкольное образование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219600,4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217839,8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182099,4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99,2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83,6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a:solidFill>
                            <a:srgbClr val="000000"/>
                          </a:solidFill>
                          <a:latin typeface="Times New Roman"/>
                        </a:rPr>
                        <a:t>137036,7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157836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0702</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dirty="0">
                          <a:solidFill>
                            <a:srgbClr val="000000"/>
                          </a:solidFill>
                          <a:latin typeface="Times New Roman"/>
                        </a:rPr>
                        <a:t>Общее образование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556216,2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549307,2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517737,8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98,8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94,3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a:solidFill>
                            <a:srgbClr val="000000"/>
                          </a:solidFill>
                          <a:latin typeface="Times New Roman"/>
                        </a:rPr>
                        <a:t>462285,5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544391,3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dirty="0" smtClean="0">
                          <a:solidFill>
                            <a:srgbClr val="000000"/>
                          </a:solidFill>
                          <a:latin typeface="Times New Roman"/>
                        </a:rPr>
                        <a:t>0703</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dirty="0">
                          <a:solidFill>
                            <a:srgbClr val="000000"/>
                          </a:solidFill>
                          <a:latin typeface="Times New Roman"/>
                        </a:rPr>
                        <a:t>Дополнительное образование детей</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50647,9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64974,8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36449,1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128,3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56,1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a:solidFill>
                            <a:srgbClr val="000000"/>
                          </a:solidFill>
                          <a:latin typeface="Times New Roman"/>
                        </a:rPr>
                        <a:t>34329,9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35072,5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0707</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Молодежная политика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8769,5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7343,7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9209,6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83,7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125,4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a:solidFill>
                            <a:srgbClr val="000000"/>
                          </a:solidFill>
                          <a:latin typeface="Times New Roman"/>
                        </a:rPr>
                        <a:t>7324,8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8860,2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0709</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Другие вопросы в области образования</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13377,3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18826,3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15115,5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140,7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80,3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a:solidFill>
                            <a:srgbClr val="000000"/>
                          </a:solidFill>
                          <a:latin typeface="Times New Roman"/>
                        </a:rPr>
                        <a:t>14944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15671,1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1" i="0" u="none" strike="noStrike">
                          <a:solidFill>
                            <a:srgbClr val="000000"/>
                          </a:solidFill>
                          <a:latin typeface="Times New Roman"/>
                        </a:rPr>
                        <a:t>800</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a:solidFill>
                            <a:srgbClr val="000000"/>
                          </a:solidFill>
                          <a:latin typeface="Times New Roman"/>
                        </a:rPr>
                        <a:t>Культура, кинематография</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50514,4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75067,3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53352,5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148,6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71,1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1" i="0" u="none" strike="noStrike">
                          <a:solidFill>
                            <a:srgbClr val="000000"/>
                          </a:solidFill>
                          <a:latin typeface="Times New Roman"/>
                        </a:rPr>
                        <a:t>40986,2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40986,2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dirty="0" smtClean="0">
                          <a:solidFill>
                            <a:srgbClr val="000000"/>
                          </a:solidFill>
                          <a:latin typeface="Times New Roman"/>
                        </a:rPr>
                        <a:t>0801</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Культура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45367,8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70501,3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49362,5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155,4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70,0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a:solidFill>
                            <a:srgbClr val="000000"/>
                          </a:solidFill>
                          <a:latin typeface="Times New Roman"/>
                        </a:rPr>
                        <a:t>36695,7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36695,7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dirty="0" smtClean="0">
                          <a:solidFill>
                            <a:srgbClr val="000000"/>
                          </a:solidFill>
                          <a:latin typeface="Times New Roman"/>
                        </a:rPr>
                        <a:t>0804</a:t>
                      </a:r>
                      <a:endParaRPr lang="ru-RU" sz="1200" b="0"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Другие вопросы в области культуры, кинематографии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5146,6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4566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3990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88,7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87,4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a:solidFill>
                            <a:srgbClr val="000000"/>
                          </a:solidFill>
                          <a:latin typeface="Times New Roman"/>
                        </a:rPr>
                        <a:t>4290,5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4290,5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1" i="0" u="none" strike="noStrike" dirty="0" smtClean="0">
                          <a:solidFill>
                            <a:srgbClr val="000000"/>
                          </a:solidFill>
                          <a:latin typeface="Times New Roman"/>
                        </a:rPr>
                        <a:t>0900</a:t>
                      </a:r>
                      <a:endParaRPr lang="ru-RU" sz="1200" b="1" i="0" u="none" strike="noStrike" dirty="0">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1" i="0" u="none" strike="noStrike">
                          <a:solidFill>
                            <a:srgbClr val="000000"/>
                          </a:solidFill>
                          <a:latin typeface="Times New Roman"/>
                        </a:rPr>
                        <a:t>Здравоохранение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29,96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30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100,1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1"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smtClean="0">
                          <a:solidFill>
                            <a:srgbClr val="000000"/>
                          </a:solidFill>
                          <a:latin typeface="Times New Roman"/>
                        </a:rPr>
                        <a:t>0909</a:t>
                      </a:r>
                      <a:endParaRPr lang="ru-RU" sz="1200" b="0" i="0" u="none" strike="noStrike">
                        <a:solidFill>
                          <a:srgbClr val="000000"/>
                        </a:solidFill>
                        <a:latin typeface="Times New Roman"/>
                      </a:endParaRP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Другие вопросы в области здравоохранения</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29,96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100,1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dirty="0" smtClean="0">
                          <a:solidFill>
                            <a:srgbClr val="000000"/>
                          </a:solidFill>
                          <a:latin typeface="Times New Roman"/>
                        </a:rPr>
                        <a:t>30</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smtClean="0">
                          <a:solidFill>
                            <a:srgbClr val="000000"/>
                          </a:solidFill>
                          <a:latin typeface="Times New Roman"/>
                        </a:rPr>
                        <a:t>30</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1" i="0" u="none" strike="noStrike">
                          <a:solidFill>
                            <a:srgbClr val="000000"/>
                          </a:solidFill>
                          <a:latin typeface="Times New Roman"/>
                        </a:rPr>
                        <a:t>1000</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a:solidFill>
                            <a:srgbClr val="000000"/>
                          </a:solidFill>
                          <a:latin typeface="Times New Roman"/>
                        </a:rPr>
                        <a:t>Социальная политика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27450,1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32873,9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31342,1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119,8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95,3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1" i="0" u="none" strike="noStrike" dirty="0">
                          <a:solidFill>
                            <a:srgbClr val="000000"/>
                          </a:solidFill>
                          <a:latin typeface="Times New Roman"/>
                        </a:rPr>
                        <a:t>25799,7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30293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a:solidFill>
                            <a:srgbClr val="000000"/>
                          </a:solidFill>
                          <a:latin typeface="Times New Roman"/>
                        </a:rPr>
                        <a:t>1001</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Пенсионное обеспечение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2499,7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2778,3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3699,2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111,1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133,1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dirty="0">
                          <a:solidFill>
                            <a:srgbClr val="000000"/>
                          </a:solidFill>
                          <a:latin typeface="Times New Roman"/>
                        </a:rPr>
                        <a:t>3699,2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3699,2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a:solidFill>
                            <a:srgbClr val="000000"/>
                          </a:solidFill>
                          <a:latin typeface="Times New Roman"/>
                        </a:rPr>
                        <a:t>1003</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Социальное обеспечение</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1183,1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2104,3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411,9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177,9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19,6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dirty="0">
                          <a:solidFill>
                            <a:srgbClr val="000000"/>
                          </a:solidFill>
                          <a:latin typeface="Times New Roman"/>
                        </a:rPr>
                        <a:t>690,3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763,2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a:solidFill>
                            <a:srgbClr val="000000"/>
                          </a:solidFill>
                          <a:latin typeface="Times New Roman"/>
                        </a:rPr>
                        <a:t>1004</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Охрана семьи и детства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23407,3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27157,4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26771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116,0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98,6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dirty="0">
                          <a:solidFill>
                            <a:srgbClr val="000000"/>
                          </a:solidFill>
                          <a:latin typeface="Times New Roman"/>
                        </a:rPr>
                        <a:t>21410,2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25830,6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a:solidFill>
                            <a:srgbClr val="000000"/>
                          </a:solidFill>
                          <a:latin typeface="Times New Roman"/>
                        </a:rPr>
                        <a:t>1006</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Другие вопросы в области социальной политтики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360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833,9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460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231,6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55,2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dirty="0">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1" i="0" u="none" strike="noStrike">
                          <a:solidFill>
                            <a:srgbClr val="000000"/>
                          </a:solidFill>
                          <a:latin typeface="Times New Roman"/>
                        </a:rPr>
                        <a:t>1100</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a:solidFill>
                            <a:srgbClr val="000000"/>
                          </a:solidFill>
                          <a:latin typeface="Times New Roman"/>
                        </a:rPr>
                        <a:t>Физическая культура и спорт</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15958,4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14220,4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10946,5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89,1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77,0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1" i="0" u="none" strike="noStrike" dirty="0">
                          <a:solidFill>
                            <a:srgbClr val="000000"/>
                          </a:solidFill>
                          <a:latin typeface="Times New Roman"/>
                        </a:rPr>
                        <a:t>8221,5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8221,5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a:solidFill>
                            <a:srgbClr val="000000"/>
                          </a:solidFill>
                          <a:latin typeface="Times New Roman"/>
                        </a:rPr>
                        <a:t>1102</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Массовый спорт</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fontAlgn="t"/>
                      <a:r>
                        <a:rPr lang="ru-RU" sz="1200" b="0" i="0" u="none" strike="noStrike">
                          <a:solidFill>
                            <a:srgbClr val="000000"/>
                          </a:solidFill>
                          <a:latin typeface="Times New Roman"/>
                        </a:rPr>
                        <a:t>15958,4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14220,4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10946,5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89,1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77,0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fontAlgn="t"/>
                      <a:r>
                        <a:rPr lang="ru-RU" sz="1200" b="0" i="0" u="none" strike="noStrike">
                          <a:solidFill>
                            <a:srgbClr val="000000"/>
                          </a:solidFill>
                          <a:latin typeface="Times New Roman"/>
                        </a:rPr>
                        <a:t>8221,5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fontAlgn="t"/>
                      <a:r>
                        <a:rPr lang="ru-RU" sz="1200" b="0" i="0" u="none" strike="noStrike">
                          <a:solidFill>
                            <a:srgbClr val="000000"/>
                          </a:solidFill>
                          <a:latin typeface="Times New Roman"/>
                        </a:rPr>
                        <a:t>8221,5</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1" i="0" u="none" strike="noStrike">
                          <a:solidFill>
                            <a:srgbClr val="000000"/>
                          </a:solidFill>
                          <a:latin typeface="Times New Roman"/>
                        </a:rPr>
                        <a:t>1200</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1" i="0" u="none" strike="noStrike">
                          <a:solidFill>
                            <a:srgbClr val="000000"/>
                          </a:solidFill>
                          <a:latin typeface="Times New Roman"/>
                        </a:rPr>
                        <a:t>Средства массовой информации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1012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902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89,1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1"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a:solidFill>
                            <a:srgbClr val="000000"/>
                          </a:solidFill>
                          <a:latin typeface="Times New Roman"/>
                        </a:rPr>
                        <a:t>1202</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Периодическая печать и издательство</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1012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902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89,1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dirty="0">
                          <a:solidFill>
                            <a:srgbClr val="000000"/>
                          </a:solidFill>
                          <a:latin typeface="Times New Roman"/>
                        </a:rPr>
                        <a:t> </a:t>
                      </a:r>
                      <a:r>
                        <a:rPr lang="ru-RU" sz="1200" b="0" i="0" u="none" strike="noStrike" dirty="0" smtClean="0">
                          <a:solidFill>
                            <a:srgbClr val="000000"/>
                          </a:solidFill>
                          <a:latin typeface="Times New Roman"/>
                        </a:rPr>
                        <a:t>902</a:t>
                      </a:r>
                      <a:endParaRPr lang="ru-RU" sz="1200" b="0" i="0" u="none" strike="noStrike" dirty="0">
                        <a:solidFill>
                          <a:srgbClr val="000000"/>
                        </a:solidFill>
                        <a:latin typeface="Times New Roman"/>
                      </a:endParaRP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smtClean="0">
                          <a:solidFill>
                            <a:srgbClr val="000000"/>
                          </a:solidFill>
                          <a:latin typeface="Times New Roman"/>
                        </a:rPr>
                        <a:t>902</a:t>
                      </a:r>
                      <a:r>
                        <a:rPr lang="ru-RU" sz="1200" b="0" i="0" u="none" strike="noStrike" dirty="0">
                          <a:solidFill>
                            <a:srgbClr val="000000"/>
                          </a:solidFill>
                          <a:latin typeface="Times New Roman"/>
                        </a:rPr>
                        <a:t> </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1" i="0" u="none" strike="noStrike">
                          <a:solidFill>
                            <a:srgbClr val="000000"/>
                          </a:solidFill>
                          <a:latin typeface="Times New Roman"/>
                        </a:rPr>
                        <a:t>1400</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1" i="0" u="none" strike="noStrike">
                          <a:solidFill>
                            <a:srgbClr val="000000"/>
                          </a:solidFill>
                          <a:latin typeface="Times New Roman"/>
                        </a:rPr>
                        <a:t>Межбюджетные трансферты общего характера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84285,9</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78895,1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71612,6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93,6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90,8</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1" i="0" u="none" strike="noStrike" dirty="0">
                          <a:solidFill>
                            <a:srgbClr val="000000"/>
                          </a:solidFill>
                          <a:latin typeface="Times New Roman"/>
                        </a:rPr>
                        <a:t>42834,4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dirty="0">
                          <a:solidFill>
                            <a:srgbClr val="000000"/>
                          </a:solidFill>
                          <a:latin typeface="Times New Roman"/>
                        </a:rPr>
                        <a:t>33823,1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375921">
                <a:tc>
                  <a:txBody>
                    <a:bodyPr/>
                    <a:lstStyle/>
                    <a:p>
                      <a:pPr algn="ctr" rtl="0" fontAlgn="t"/>
                      <a:r>
                        <a:rPr lang="ru-RU" sz="1200" b="0" i="0" u="none" strike="noStrike">
                          <a:solidFill>
                            <a:srgbClr val="000000"/>
                          </a:solidFill>
                          <a:latin typeface="Times New Roman"/>
                        </a:rPr>
                        <a:t>1401</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Дотации на выравнивание бюджетной обеспеченности муниципальных образований</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38760,2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56060,2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71612,6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dirty="0">
                          <a:solidFill>
                            <a:srgbClr val="000000"/>
                          </a:solidFill>
                          <a:latin typeface="Times New Roman"/>
                        </a:rPr>
                        <a:t>144,6</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dirty="0">
                          <a:solidFill>
                            <a:srgbClr val="000000"/>
                          </a:solidFill>
                          <a:latin typeface="Times New Roman"/>
                        </a:rPr>
                        <a:t>127,7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dirty="0">
                          <a:solidFill>
                            <a:srgbClr val="000000"/>
                          </a:solidFill>
                          <a:latin typeface="Times New Roman"/>
                        </a:rPr>
                        <a:t>42834,4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33823,1</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r h="213360">
                <a:tc>
                  <a:txBody>
                    <a:bodyPr/>
                    <a:lstStyle/>
                    <a:p>
                      <a:pPr algn="ctr" rtl="0" fontAlgn="t"/>
                      <a:r>
                        <a:rPr lang="ru-RU" sz="1200" b="0" i="0" u="none" strike="noStrike">
                          <a:solidFill>
                            <a:srgbClr val="000000"/>
                          </a:solidFill>
                          <a:latin typeface="Times New Roman"/>
                        </a:rPr>
                        <a:t>1402</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just" rtl="0" fontAlgn="t"/>
                      <a:r>
                        <a:rPr lang="ru-RU" sz="1200" b="0" i="0" u="none" strike="noStrike">
                          <a:solidFill>
                            <a:srgbClr val="000000"/>
                          </a:solidFill>
                          <a:latin typeface="Times New Roman"/>
                        </a:rPr>
                        <a:t>Иные дотации</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31195,4</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5685,7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18,2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1" i="0" u="none" strike="noStrike">
                          <a:solidFill>
                            <a:srgbClr val="000000"/>
                          </a:solidFill>
                          <a:latin typeface="Times New Roman"/>
                        </a:rPr>
                        <a:t>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BE5F1"/>
                    </a:solidFill>
                  </a:tcPr>
                </a:tc>
                <a:tc>
                  <a:txBody>
                    <a:bodyPr/>
                    <a:lstStyle/>
                    <a:p>
                      <a:pPr algn="ctr" rtl="0" fontAlgn="t"/>
                      <a:r>
                        <a:rPr lang="ru-RU" sz="1200" b="0"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rtl="0" fontAlgn="t"/>
                      <a:r>
                        <a:rPr lang="ru-RU" sz="1200" b="0"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r>
              <a:tr h="213360">
                <a:tc>
                  <a:txBody>
                    <a:bodyPr/>
                    <a:lstStyle/>
                    <a:p>
                      <a:pPr algn="ctr" rtl="0" fontAlgn="t"/>
                      <a:r>
                        <a:rPr lang="ru-RU" sz="1200" b="0" i="0" u="none" strike="noStrike">
                          <a:solidFill>
                            <a:srgbClr val="000000"/>
                          </a:solidFill>
                          <a:latin typeface="Times New Roman"/>
                        </a:rPr>
                        <a:t>1403</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just" rtl="0" fontAlgn="t"/>
                      <a:r>
                        <a:rPr lang="ru-RU" sz="1200" b="0" i="0" u="none" strike="noStrike">
                          <a:solidFill>
                            <a:srgbClr val="000000"/>
                          </a:solidFill>
                          <a:latin typeface="Times New Roman"/>
                        </a:rPr>
                        <a:t>Прочие межбюджетные трансферты общего характера</a:t>
                      </a:r>
                    </a:p>
                  </a:txBody>
                  <a:tcPr marL="7937" marR="7937" marT="7937"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14330,3</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17149,2</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1" i="0" u="none" strike="noStrike">
                          <a:solidFill>
                            <a:srgbClr val="000000"/>
                          </a:solidFill>
                          <a:latin typeface="Times New Roman"/>
                        </a:rPr>
                        <a:t>119,7</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4EDF8"/>
                    </a:solidFill>
                  </a:tcPr>
                </a:tc>
                <a:tc>
                  <a:txBody>
                    <a:bodyPr/>
                    <a:lstStyle/>
                    <a:p>
                      <a:pPr algn="ctr" rtl="0" fontAlgn="t"/>
                      <a:r>
                        <a:rPr lang="ru-RU" sz="1200" b="1" i="0" u="none" strike="noStrike">
                          <a:solidFill>
                            <a:srgbClr val="000000"/>
                          </a:solidFill>
                          <a:latin typeface="Times New Roman"/>
                        </a:rPr>
                        <a:t>0,0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6ECF6"/>
                    </a:solidFill>
                  </a:tcPr>
                </a:tc>
                <a:tc>
                  <a:txBody>
                    <a:bodyPr/>
                    <a:lstStyle/>
                    <a:p>
                      <a:pPr algn="ctr" rtl="0" fontAlgn="t"/>
                      <a:r>
                        <a:rPr lang="ru-RU" sz="1200" b="0"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rtl="0" fontAlgn="t"/>
                      <a:r>
                        <a:rPr lang="ru-RU" sz="1200" b="0" i="0" u="none" strike="noStrike" dirty="0">
                          <a:solidFill>
                            <a:srgbClr val="000000"/>
                          </a:solidFill>
                          <a:latin typeface="Times New Roman"/>
                        </a:rPr>
                        <a:t>0</a:t>
                      </a:r>
                    </a:p>
                  </a:txBody>
                  <a:tcPr marL="7937" marR="7937" marT="793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r>
            </a:tbl>
          </a:graphicData>
        </a:graphic>
      </p:graphicFrame>
    </p:spTree>
    <p:extLst>
      <p:ext uri="{BB962C8B-B14F-4D97-AF65-F5344CB8AC3E}">
        <p14:creationId xmlns="" xmlns:p14="http://schemas.microsoft.com/office/powerpoint/2010/main" val="886338194"/>
      </p:ext>
    </p:extLst>
  </p:cSld>
  <p:clrMapOvr>
    <a:masterClrMapping/>
  </p:clrMapOvr>
  <p:transition advTm="11404"/>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3A5FA440-0990-22BD-B078-3DE906905970}"/>
              </a:ext>
            </a:extLst>
          </p:cNvPr>
          <p:cNvPicPr>
            <a:picLocks noChangeAspect="1"/>
          </p:cNvPicPr>
          <p:nvPr/>
        </p:nvPicPr>
        <p:blipFill>
          <a:blip r:embed="rId2" cstate="print"/>
          <a:stretch>
            <a:fillRect/>
          </a:stretch>
        </p:blipFill>
        <p:spPr>
          <a:xfrm>
            <a:off x="0" y="-619836"/>
            <a:ext cx="12192000" cy="8097672"/>
          </a:xfrm>
          <a:prstGeom prst="rect">
            <a:avLst/>
          </a:prstGeom>
          <a:blipFill>
            <a:blip r:embed="rId3" cstate="print"/>
            <a:stretch>
              <a:fillRect/>
            </a:stretch>
          </a:blipFill>
        </p:spPr>
      </p:pic>
      <p:sp>
        <p:nvSpPr>
          <p:cNvPr id="5" name="Прямоугольник: скругленные углы 4">
            <a:extLst>
              <a:ext uri="{FF2B5EF4-FFF2-40B4-BE49-F238E27FC236}">
                <a16:creationId xmlns:a16="http://schemas.microsoft.com/office/drawing/2014/main" xmlns="" id="{D8167E40-4011-E4AE-5938-1E6D49E385A3}"/>
              </a:ext>
            </a:extLst>
          </p:cNvPr>
          <p:cNvSpPr/>
          <p:nvPr/>
        </p:nvSpPr>
        <p:spPr>
          <a:xfrm>
            <a:off x="2069008" y="126271"/>
            <a:ext cx="7650760" cy="5285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7030A0"/>
                </a:solidFill>
                <a:latin typeface="Times New Roman" panose="02020603050405020304" pitchFamily="18" charset="0"/>
                <a:cs typeface="Times New Roman" panose="02020603050405020304" pitchFamily="18" charset="0"/>
              </a:rPr>
              <a:t>Что такое «Бюджет для граждан»</a:t>
            </a:r>
          </a:p>
        </p:txBody>
      </p:sp>
      <p:pic>
        <p:nvPicPr>
          <p:cNvPr id="6" name="Рисунок 5">
            <a:extLst>
              <a:ext uri="{FF2B5EF4-FFF2-40B4-BE49-F238E27FC236}">
                <a16:creationId xmlns:a16="http://schemas.microsoft.com/office/drawing/2014/main" xmlns="" id="{A407D51B-553B-2CCF-8409-6419E71BBE15}"/>
              </a:ext>
            </a:extLst>
          </p:cNvPr>
          <p:cNvPicPr>
            <a:picLocks noChangeAspect="1"/>
          </p:cNvPicPr>
          <p:nvPr/>
        </p:nvPicPr>
        <p:blipFill>
          <a:blip r:embed="rId4" cstate="print"/>
          <a:stretch>
            <a:fillRect/>
          </a:stretch>
        </p:blipFill>
        <p:spPr>
          <a:xfrm>
            <a:off x="8892418" y="1822072"/>
            <a:ext cx="3082954" cy="3082954"/>
          </a:xfrm>
          <a:prstGeom prst="rect">
            <a:avLst/>
          </a:prstGeom>
          <a:ln>
            <a:noFill/>
          </a:ln>
          <a:effectLst>
            <a:softEdge rad="112500"/>
          </a:effectLst>
        </p:spPr>
      </p:pic>
      <p:sp>
        <p:nvSpPr>
          <p:cNvPr id="7" name="TextBox 6">
            <a:extLst>
              <a:ext uri="{FF2B5EF4-FFF2-40B4-BE49-F238E27FC236}">
                <a16:creationId xmlns:a16="http://schemas.microsoft.com/office/drawing/2014/main" xmlns="" id="{065E093C-8370-E7B4-1FE5-BA381F8D9A79}"/>
              </a:ext>
            </a:extLst>
          </p:cNvPr>
          <p:cNvSpPr txBox="1"/>
          <p:nvPr/>
        </p:nvSpPr>
        <p:spPr>
          <a:xfrm>
            <a:off x="514809" y="639082"/>
            <a:ext cx="7749515" cy="6447919"/>
          </a:xfrm>
          <a:prstGeom prst="rect">
            <a:avLst/>
          </a:prstGeom>
          <a:noFill/>
        </p:spPr>
        <p:txBody>
          <a:bodyPr wrap="square" rtlCol="0">
            <a:spAutoFit/>
          </a:bodyPr>
          <a:lstStyle/>
          <a:p>
            <a:pPr algn="just">
              <a:buFont typeface="Arial" pitchFamily="34" charset="0"/>
              <a:buChar char="•"/>
            </a:pPr>
            <a:r>
              <a:rPr lang="ru-RU" sz="2000" dirty="0">
                <a:solidFill>
                  <a:srgbClr val="FFFF00"/>
                </a:solidFill>
                <a:latin typeface="Times New Roman" panose="02020603050405020304" pitchFamily="18" charset="0"/>
                <a:cs typeface="Times New Roman" panose="02020603050405020304" pitchFamily="18" charset="0"/>
              </a:rPr>
              <a:t>«Бюджет для граждан» – информационный сборник, который познакомит население </a:t>
            </a:r>
            <a:r>
              <a:rPr lang="ru-RU" sz="2000" dirty="0" smtClean="0">
                <a:solidFill>
                  <a:srgbClr val="FFFF00"/>
                </a:solidFill>
                <a:latin typeface="Times New Roman" panose="02020603050405020304" pitchFamily="18" charset="0"/>
                <a:cs typeface="Times New Roman" panose="02020603050405020304" pitchFamily="18" charset="0"/>
              </a:rPr>
              <a:t>Могойтуйского района с </a:t>
            </a:r>
            <a:r>
              <a:rPr lang="ru-RU" sz="2000" dirty="0">
                <a:solidFill>
                  <a:srgbClr val="FFFF00"/>
                </a:solidFill>
                <a:latin typeface="Times New Roman" panose="02020603050405020304" pitchFamily="18" charset="0"/>
                <a:cs typeface="Times New Roman" panose="02020603050405020304" pitchFamily="18" charset="0"/>
              </a:rPr>
              <a:t>основными положениями главного финансового документа </a:t>
            </a:r>
            <a:r>
              <a:rPr lang="ru-RU" sz="2000" dirty="0" smtClean="0">
                <a:solidFill>
                  <a:srgbClr val="FFFF00"/>
                </a:solidFill>
                <a:latin typeface="Times New Roman" panose="02020603050405020304" pitchFamily="18" charset="0"/>
                <a:cs typeface="Times New Roman" panose="02020603050405020304" pitchFamily="18" charset="0"/>
              </a:rPr>
              <a:t>района.</a:t>
            </a:r>
            <a:endParaRPr lang="ru-RU" sz="2000" dirty="0">
              <a:solidFill>
                <a:srgbClr val="FFFF00"/>
              </a:solidFill>
              <a:latin typeface="Times New Roman" panose="02020603050405020304" pitchFamily="18" charset="0"/>
              <a:cs typeface="Times New Roman" panose="02020603050405020304" pitchFamily="18" charset="0"/>
            </a:endParaRPr>
          </a:p>
          <a:p>
            <a:pPr algn="just">
              <a:buFont typeface="Arial" pitchFamily="34" charset="0"/>
              <a:buChar char="•"/>
            </a:pPr>
            <a:r>
              <a:rPr lang="ru-RU" sz="2000" dirty="0">
                <a:solidFill>
                  <a:srgbClr val="FFFF00"/>
                </a:solidFill>
                <a:latin typeface="Times New Roman" panose="02020603050405020304" pitchFamily="18" charset="0"/>
                <a:cs typeface="Times New Roman" panose="02020603050405020304" pitchFamily="18" charset="0"/>
              </a:rPr>
              <a:t>В сборнике в доступной форме представлено описание доходов, расходов бюджета и их структуры, приоритетные направления расходования бюджетных средств, объёмы бюджетных ассигнований, направляемых на финансирование социально-значимых мероприятий в сфере образования, жилищно-коммунального хозяйства, социальной политики, культуры и в других сферах.</a:t>
            </a:r>
          </a:p>
          <a:p>
            <a:pPr algn="just">
              <a:buFont typeface="Arial" pitchFamily="34" charset="0"/>
              <a:buChar char="•"/>
            </a:pPr>
            <a:endParaRPr lang="ru-RU" sz="2000" dirty="0">
              <a:solidFill>
                <a:srgbClr val="FFFF00"/>
              </a:solidFill>
              <a:latin typeface="Times New Roman" panose="02020603050405020304" pitchFamily="18" charset="0"/>
              <a:cs typeface="Times New Roman" panose="02020603050405020304" pitchFamily="18" charset="0"/>
            </a:endParaRPr>
          </a:p>
          <a:p>
            <a:pPr algn="just">
              <a:buFont typeface="Arial" pitchFamily="34" charset="0"/>
              <a:buChar char="•"/>
            </a:pPr>
            <a:r>
              <a:rPr lang="ru-RU" sz="2000" dirty="0">
                <a:solidFill>
                  <a:srgbClr val="FFFF00"/>
                </a:solidFill>
                <a:latin typeface="Times New Roman" panose="02020603050405020304" pitchFamily="18" charset="0"/>
                <a:cs typeface="Times New Roman" panose="02020603050405020304" pitchFamily="18" charset="0"/>
              </a:rPr>
              <a:t>«Бюджет для граждан» нацелен на широкий круг пользователей – всех граждан </a:t>
            </a:r>
            <a:r>
              <a:rPr lang="ru-RU" sz="2000" dirty="0" smtClean="0">
                <a:solidFill>
                  <a:srgbClr val="FFFF00"/>
                </a:solidFill>
                <a:latin typeface="Times New Roman" panose="02020603050405020304" pitchFamily="18" charset="0"/>
                <a:cs typeface="Times New Roman" panose="02020603050405020304" pitchFamily="18" charset="0"/>
              </a:rPr>
              <a:t>Могойтуйского района, </a:t>
            </a:r>
            <a:r>
              <a:rPr lang="ru-RU" sz="2000" dirty="0">
                <a:solidFill>
                  <a:srgbClr val="FFFF00"/>
                </a:solidFill>
                <a:latin typeface="Times New Roman" panose="02020603050405020304" pitchFamily="18" charset="0"/>
                <a:cs typeface="Times New Roman" panose="02020603050405020304" pitchFamily="18" charset="0"/>
              </a:rPr>
              <a:t>интересы которых в той или иной мере затронуты местным бюджетом.</a:t>
            </a:r>
          </a:p>
          <a:p>
            <a:pPr algn="just">
              <a:buFont typeface="Arial" pitchFamily="34" charset="0"/>
              <a:buChar char="•"/>
            </a:pPr>
            <a:endParaRPr lang="ru-RU" sz="2000" dirty="0">
              <a:solidFill>
                <a:srgbClr val="FFFF00"/>
              </a:solidFill>
              <a:latin typeface="Times New Roman" panose="02020603050405020304" pitchFamily="18" charset="0"/>
              <a:cs typeface="Times New Roman" panose="02020603050405020304" pitchFamily="18" charset="0"/>
            </a:endParaRPr>
          </a:p>
          <a:p>
            <a:pPr algn="just">
              <a:buFont typeface="Arial" pitchFamily="34" charset="0"/>
              <a:buChar char="•"/>
            </a:pPr>
            <a:r>
              <a:rPr kumimoji="0" lang="ru-RU" sz="2000" b="0" i="0" u="none" strike="noStrike" cap="none" normalizeH="0" baseline="0" dirty="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Представляем Вам  информационную брошюру </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Cambria"/>
                <a:ea typeface="Arial Unicode MS" pitchFamily="34" charset="-128"/>
                <a:cs typeface="Times New Roman" pitchFamily="18" charset="0"/>
              </a:rPr>
              <a:t>«</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Бюджет для граждан</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Cambria"/>
                <a:ea typeface="Arial Unicode MS" pitchFamily="34" charset="-128"/>
                <a:cs typeface="Times New Roman" pitchFamily="18" charset="0"/>
              </a:rPr>
              <a:t>»</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 составленную на основе  решения </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Совета муниципального района «Могойтуйский район» </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Cambria"/>
                <a:ea typeface="Arial Unicode MS" pitchFamily="34" charset="-128"/>
                <a:cs typeface="Times New Roman" pitchFamily="18" charset="0"/>
              </a:rPr>
              <a:t>«</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О бюджете </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муниципального района «Могойтуйский район</a:t>
            </a:r>
            <a:r>
              <a:rPr kumimoji="0" lang="ru-RU" sz="2000" b="0" i="0" u="none" strike="noStrike" cap="none" normalizeH="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 </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на </a:t>
            </a:r>
            <a:r>
              <a:rPr kumimoji="0" lang="ru-RU" sz="2000" b="0" i="0" u="none" strike="noStrike" cap="none" normalizeH="0" baseline="0" dirty="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2023 год и плановый период 2024 и 2025 </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годы</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Cambria"/>
                <a:ea typeface="Arial Unicode MS" pitchFamily="34" charset="-128"/>
                <a:cs typeface="Times New Roman" pitchFamily="18" charset="0"/>
              </a:rPr>
              <a:t>»</a:t>
            </a:r>
            <a:r>
              <a:rPr kumimoji="0" lang="ru-RU" sz="2000" b="0" i="0" u="none" strike="noStrike" cap="none" normalizeH="0" baseline="0" dirty="0" smtClean="0">
                <a:ln>
                  <a:noFill/>
                </a:ln>
                <a:solidFill>
                  <a:srgbClr val="FFFF00"/>
                </a:solidFill>
                <a:effectLst>
                  <a:outerShdw blurRad="38100" dist="38100" dir="2700000" algn="tl">
                    <a:srgbClr val="C0C0C0"/>
                  </a:outerShdw>
                </a:effectLst>
                <a:latin typeface="Times New Roman" pitchFamily="18" charset="0"/>
                <a:ea typeface="Arial Unicode MS" pitchFamily="34" charset="-128"/>
                <a:cs typeface="Times New Roman" pitchFamily="18" charset="0"/>
              </a:rPr>
              <a:t>. </a:t>
            </a:r>
            <a:endParaRPr lang="ru-RU" sz="2000" dirty="0">
              <a:solidFill>
                <a:srgbClr val="FFFF00"/>
              </a:solidFill>
            </a:endParaRPr>
          </a:p>
          <a:p>
            <a:pPr algn="just"/>
            <a:endParaRPr lang="ru-RU" sz="13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52624977"/>
      </p:ext>
    </p:extLst>
  </p:cSld>
  <p:clrMapOvr>
    <a:masterClrMapping/>
  </p:clrMapOvr>
  <p:transition advTm="961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482599" y="1"/>
            <a:ext cx="11141799" cy="721359"/>
          </a:xfrm>
        </p:spPr>
        <p:txBody>
          <a:bodyPr>
            <a:noAutofit/>
          </a:bodyPr>
          <a:lstStyle/>
          <a:p>
            <a:pPr algn="ctr"/>
            <a:r>
              <a:rPr lang="ru-RU" sz="1800" b="1" dirty="0" smtClean="0">
                <a:solidFill>
                  <a:schemeClr val="accent5">
                    <a:lumMod val="50000"/>
                  </a:schemeClr>
                </a:solidFill>
                <a:latin typeface="Times New Roman" pitchFamily="18" charset="0"/>
                <a:cs typeface="Times New Roman" pitchFamily="18" charset="0"/>
              </a:rPr>
              <a:t>Структура расходов бюджета муниципального района «Могойтуйский район» на 2023 год и плановый период 2024 и 2025 годов</a:t>
            </a:r>
            <a:endParaRPr lang="ru-RU" sz="1800" b="1" dirty="0">
              <a:solidFill>
                <a:schemeClr val="accent5">
                  <a:lumMod val="50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a:xfrm>
            <a:off x="11576051" y="6576049"/>
            <a:ext cx="615949" cy="365125"/>
          </a:xfrm>
          <a:prstGeom prst="rect">
            <a:avLst/>
          </a:prstGeom>
        </p:spPr>
        <p:txBody>
          <a:bodyPr/>
          <a:lstStyle/>
          <a:p>
            <a:pPr>
              <a:defRPr/>
            </a:pPr>
            <a:fld id="{67FD1E93-168C-4E3F-B839-29F00AE4705B}" type="slidenum">
              <a:rPr lang="ru-RU" smtClean="0"/>
              <a:pPr>
                <a:defRPr/>
              </a:pPr>
              <a:t>20</a:t>
            </a:fld>
            <a:endParaRPr lang="ru-RU" dirty="0"/>
          </a:p>
        </p:txBody>
      </p:sp>
      <p:graphicFrame>
        <p:nvGraphicFramePr>
          <p:cNvPr id="6" name="Диаграмма 5"/>
          <p:cNvGraphicFramePr/>
          <p:nvPr>
            <p:extLst>
              <p:ext uri="{D42A27DB-BD31-4B8C-83A1-F6EECF244321}">
                <p14:modId xmlns="" xmlns:p14="http://schemas.microsoft.com/office/powerpoint/2010/main" val="1064927031"/>
              </p:ext>
            </p:extLst>
          </p:nvPr>
        </p:nvGraphicFramePr>
        <p:xfrm>
          <a:off x="5371726" y="682677"/>
          <a:ext cx="6643105" cy="59721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extLst>
              <p:ext uri="{D42A27DB-BD31-4B8C-83A1-F6EECF244321}">
                <p14:modId xmlns="" xmlns:p14="http://schemas.microsoft.com/office/powerpoint/2010/main" val="729379025"/>
              </p:ext>
            </p:extLst>
          </p:nvPr>
        </p:nvGraphicFramePr>
        <p:xfrm>
          <a:off x="8341260" y="802640"/>
          <a:ext cx="3850741" cy="3271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 xmlns:p14="http://schemas.microsoft.com/office/powerpoint/2010/main" val="676599748"/>
              </p:ext>
            </p:extLst>
          </p:nvPr>
        </p:nvGraphicFramePr>
        <p:xfrm>
          <a:off x="8184333" y="3165794"/>
          <a:ext cx="4007667" cy="32880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nvGraphicFramePr>
        <p:xfrm>
          <a:off x="360973" y="1097411"/>
          <a:ext cx="5066812" cy="5249596"/>
        </p:xfrm>
        <a:graphic>
          <a:graphicData uri="http://schemas.openxmlformats.org/drawingml/2006/table">
            <a:tbl>
              <a:tblPr/>
              <a:tblGrid>
                <a:gridCol w="2454393"/>
                <a:gridCol w="893722"/>
                <a:gridCol w="769127"/>
                <a:gridCol w="949570"/>
              </a:tblGrid>
              <a:tr h="352399">
                <a:tc>
                  <a:txBody>
                    <a:bodyPr/>
                    <a:lstStyle/>
                    <a:p>
                      <a:pPr algn="ctr" fontAlgn="ctr"/>
                      <a:r>
                        <a:rPr lang="ru-RU" sz="1200" b="1" i="0" u="none" strike="noStrike" dirty="0">
                          <a:solidFill>
                            <a:srgbClr val="000000"/>
                          </a:solidFill>
                          <a:latin typeface="Arial"/>
                        </a:rPr>
                        <a:t>Наименование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latin typeface="Arial"/>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latin typeface="Arial"/>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latin typeface="Arial"/>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399">
                <a:tc>
                  <a:txBody>
                    <a:bodyPr/>
                    <a:lstStyle/>
                    <a:p>
                      <a:pPr algn="l" fontAlgn="ctr"/>
                      <a:r>
                        <a:rPr lang="ru-RU" sz="1200" b="0" i="0" u="none" strike="noStrike" dirty="0">
                          <a:solidFill>
                            <a:srgbClr val="000000"/>
                          </a:solidFill>
                          <a:latin typeface="Arial"/>
                        </a:rPr>
                        <a:t>Общегосударственные вопросы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39 451,9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32 942,2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31 534,0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28598">
                <a:tc>
                  <a:txBody>
                    <a:bodyPr/>
                    <a:lstStyle/>
                    <a:p>
                      <a:pPr algn="l" fontAlgn="ctr"/>
                      <a:r>
                        <a:rPr lang="ru-RU" sz="1200" b="0" i="0" u="none" strike="noStrike" dirty="0">
                          <a:solidFill>
                            <a:srgbClr val="000000"/>
                          </a:solidFill>
                          <a:latin typeface="Arial"/>
                        </a:rPr>
                        <a:t>Национальная безопасность и правоохранительная деятельность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3 098,2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3 290,5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3 290,5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Национальная экономика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33 651,5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latin typeface="Arial"/>
                        </a:rPr>
                        <a:t>55 377,4</a:t>
                      </a:r>
                      <a:endParaRPr lang="ru-RU" sz="1200" b="0"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latin typeface="Arial"/>
                        </a:rPr>
                        <a:t>20 479,6</a:t>
                      </a:r>
                      <a:endParaRPr lang="ru-RU" sz="1200" b="0"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Жилищно-коммунальное хозяйство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latin typeface="Arial"/>
                        </a:rPr>
                        <a:t>11 186,7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9 606,2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11 322,8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Образование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754 355,7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648 175,7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754 085,9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1658">
                <a:tc>
                  <a:txBody>
                    <a:bodyPr/>
                    <a:lstStyle/>
                    <a:p>
                      <a:pPr algn="l" fontAlgn="ctr"/>
                      <a:r>
                        <a:rPr lang="ru-RU" sz="1200" b="0" i="0" u="none" strike="noStrike" dirty="0">
                          <a:solidFill>
                            <a:srgbClr val="000000"/>
                          </a:solidFill>
                          <a:latin typeface="Arial"/>
                        </a:rPr>
                        <a:t>Культура, кинематография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latin typeface="Arial"/>
                        </a:rPr>
                        <a:t>59 608,2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48 731,4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48 731,4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Здравоохранение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Социальная политика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31 342,1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25 </a:t>
                      </a:r>
                      <a:r>
                        <a:rPr lang="ru-RU" sz="1200" b="0" i="0" u="none" strike="noStrike" dirty="0" smtClean="0">
                          <a:latin typeface="Arial"/>
                        </a:rPr>
                        <a:t>439,6</a:t>
                      </a:r>
                      <a:endParaRPr lang="ru-RU" sz="1200" b="0"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29 </a:t>
                      </a:r>
                      <a:r>
                        <a:rPr lang="ru-RU" sz="1200" b="0" i="0" u="none" strike="noStrike" dirty="0" smtClean="0">
                          <a:latin typeface="Arial"/>
                        </a:rPr>
                        <a:t>932,9</a:t>
                      </a:r>
                      <a:endParaRPr lang="ru-RU" sz="1200" b="0"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Физическая культура и спорт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10 946,5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8 221,5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8 221,5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0" i="0" u="none" strike="noStrike" dirty="0">
                          <a:solidFill>
                            <a:srgbClr val="000000"/>
                          </a:solidFill>
                          <a:latin typeface="Arial"/>
                        </a:rPr>
                        <a:t>СМИ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902,0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latin typeface="Arial"/>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92897">
                <a:tc>
                  <a:txBody>
                    <a:bodyPr/>
                    <a:lstStyle/>
                    <a:p>
                      <a:pPr algn="l" fontAlgn="ctr"/>
                      <a:r>
                        <a:rPr lang="ru-RU" sz="1200" b="0" i="0" u="none" strike="noStrike" dirty="0">
                          <a:solidFill>
                            <a:srgbClr val="000000"/>
                          </a:solidFill>
                          <a:latin typeface="Arial"/>
                        </a:rPr>
                        <a:t>Межбюджетные трансферты общего характера бюджетам </a:t>
                      </a:r>
                      <a:r>
                        <a:rPr lang="ru-RU" sz="1200" b="0" i="0" u="none" strike="noStrike" dirty="0" smtClean="0">
                          <a:solidFill>
                            <a:srgbClr val="000000"/>
                          </a:solidFill>
                          <a:latin typeface="Arial"/>
                        </a:rPr>
                        <a:t>поселений</a:t>
                      </a:r>
                      <a:endParaRPr lang="ru-RU"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Arial"/>
                        </a:rPr>
                        <a:t>71 612,6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42 843,4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latin typeface="Arial"/>
                        </a:rPr>
                        <a:t>33 823,1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2399">
                <a:tc>
                  <a:txBody>
                    <a:bodyPr/>
                    <a:lstStyle/>
                    <a:p>
                      <a:pPr algn="l" fontAlgn="ctr"/>
                      <a:r>
                        <a:rPr lang="ru-RU" sz="1200" b="1" i="0" u="none" strike="noStrike">
                          <a:solidFill>
                            <a:srgbClr val="000000"/>
                          </a:solidFill>
                          <a:latin typeface="Arial"/>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latin typeface="Arial"/>
                        </a:rPr>
                        <a:t>1 016 185,5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latin typeface="Arial"/>
                        </a:rPr>
                        <a:t>874 627,9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latin typeface="Arial"/>
                        </a:rPr>
                        <a:t>941 421,8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 xmlns:p14="http://schemas.microsoft.com/office/powerpoint/2010/main" val="3611527364"/>
      </p:ext>
    </p:extLst>
  </p:cSld>
  <p:clrMapOvr>
    <a:masterClrMapping/>
  </p:clrMapOvr>
  <p:transition spd="slow" advTm="1084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 xmlns:p14="http://schemas.microsoft.com/office/powerpoint/2010/main" val="3718903888"/>
              </p:ext>
            </p:extLst>
          </p:nvPr>
        </p:nvGraphicFramePr>
        <p:xfrm>
          <a:off x="914402" y="552512"/>
          <a:ext cx="10972799" cy="3321571"/>
        </p:xfrm>
        <a:graphic>
          <a:graphicData uri="http://schemas.openxmlformats.org/drawingml/2006/table">
            <a:tbl>
              <a:tblPr/>
              <a:tblGrid>
                <a:gridCol w="7703916"/>
                <a:gridCol w="1072697"/>
                <a:gridCol w="1137407"/>
                <a:gridCol w="1058779"/>
              </a:tblGrid>
              <a:tr h="308257">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FFFFFF"/>
                          </a:solidFill>
                          <a:effectLst/>
                          <a:latin typeface="Century Gothic" panose="020B0502020202020204" pitchFamily="34" charset="0"/>
                        </a:rPr>
                        <a:t>Направление расходов 		</a:t>
                      </a:r>
                    </a:p>
                  </a:txBody>
                  <a:tcPr marL="121920" marR="121920" marT="45724" marB="4572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FFFFFF"/>
                          </a:solidFill>
                          <a:effectLst/>
                          <a:latin typeface="Century Gothic" panose="020B0502020202020204" pitchFamily="34" charset="0"/>
                        </a:rPr>
                        <a:t>2023</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FFFFFF"/>
                          </a:solidFill>
                          <a:effectLst/>
                          <a:latin typeface="Century Gothic" panose="020B0502020202020204" pitchFamily="34" charset="0"/>
                        </a:rPr>
                        <a:t>2024</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FFFFFF"/>
                          </a:solidFill>
                          <a:effectLst/>
                          <a:latin typeface="Century Gothic" panose="020B0502020202020204" pitchFamily="34" charset="0"/>
                        </a:rPr>
                        <a:t>2025</a:t>
                      </a: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r>
              <a:tr h="778964">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РУКОВОДСТВО И УПРАВЛЕНИЕ В СФЕРЕ УСТАНОВЛЕННЫХ ФУНКЦИЙ ОРГАНОВ МЕСТНОГО САМОУПРАВЛЕНИЯ МУНИЦИПАЛЬНОГО РАЙОНА</a:t>
                      </a:r>
                    </a:p>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обеспечение деятельности главы района, совета района, администрации района и её структурных подразделений</a:t>
                      </a:r>
                      <a:endPar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24" marB="4572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20190,6</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21178,3</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21594,4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r>
              <a:tr h="701423">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   ОСУЩЕСТВЛЕНИЕ ПЕРЕДАННЫХ ПОЛНОМОЧИЙ Российской </a:t>
                      </a:r>
                      <a:r>
                        <a:rPr kumimoji="0" lang="en-US" altLang="ru-RU" sz="1200" b="0" i="0" u="none" strike="noStrike" cap="none" normalizeH="0" baseline="0" dirty="0" smtClean="0">
                          <a:ln>
                            <a:noFill/>
                          </a:ln>
                          <a:solidFill>
                            <a:srgbClr val="000000"/>
                          </a:solidFill>
                          <a:effectLst/>
                          <a:latin typeface="Century Gothic" panose="020B0502020202020204" pitchFamily="34" charset="0"/>
                        </a:rPr>
                        <a:t> </a:t>
                      </a:r>
                      <a:r>
                        <a:rPr kumimoji="0" lang="ru-RU" altLang="ru-RU" sz="1200" b="0" i="0" u="none" strike="noStrike" cap="none" normalizeH="0" baseline="0" dirty="0" smtClean="0">
                          <a:ln>
                            <a:noFill/>
                          </a:ln>
                          <a:solidFill>
                            <a:srgbClr val="000000"/>
                          </a:solidFill>
                          <a:effectLst/>
                          <a:latin typeface="Century Gothic" panose="020B0502020202020204" pitchFamily="34" charset="0"/>
                        </a:rPr>
                        <a:t>Федерации по составлению (изменению) списков кандидатов в присяжные заседатели  федеральных судов общей юрисдикции в Российской Федерации</a:t>
                      </a:r>
                      <a:endParaRPr kumimoji="0" lang="ru-RU" altLang="ru-RU"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700" marR="12700" marT="9526"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3,0</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3,5</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2,9</a:t>
                      </a: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r>
              <a:tr h="291131">
                <a:tc>
                  <a:txBody>
                    <a:bodyPr/>
                    <a:lstStyle>
                      <a:lvl1pPr>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РЕЗЕРВНЫЕ ФОНДЫ </a:t>
                      </a:r>
                      <a:endPar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24" marB="4572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200</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200</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200</a:t>
                      </a: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r>
              <a:tr h="746847">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ДРУГИЕ ОБЩЕГОСУДАРСТВЕННЫЕ ВОПРОСЫ </a:t>
                      </a:r>
                    </a:p>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финансовое обеспечение деятельности  муниципальных учреждений</a:t>
                      </a:r>
                    </a:p>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ru-RU" altLang="ru-RU" sz="1200" b="0" i="0" u="none" strike="noStrike" cap="none" normalizeH="0" baseline="0" dirty="0" smtClean="0">
                          <a:ln>
                            <a:noFill/>
                          </a:ln>
                          <a:solidFill>
                            <a:srgbClr val="000000"/>
                          </a:solidFill>
                          <a:effectLst/>
                          <a:latin typeface="Century Gothic" panose="020B0502020202020204" pitchFamily="34" charset="0"/>
                        </a:rPr>
                        <a:t>мероприятия в установленной сфере деятельности</a:t>
                      </a:r>
                      <a:endPar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24" marB="4572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19058,34</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11560,4</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ru-RU" altLang="ru-RU" sz="1100" b="1" i="0" u="none" strike="noStrike" cap="none" normalizeH="0" baseline="0" dirty="0" smtClean="0">
                        <a:ln>
                          <a:noFill/>
                        </a:ln>
                        <a:solidFill>
                          <a:srgbClr val="000000"/>
                        </a:solidFill>
                        <a:effectLst/>
                        <a:latin typeface="Century Gothic" panose="020B0502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9736,7</a:t>
                      </a: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0E8E7"/>
                    </a:solidFill>
                  </a:tcPr>
                </a:tc>
              </a:tr>
              <a:tr h="45094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Всего по разделу «Общегосударственные вопросы)</a:t>
                      </a:r>
                    </a:p>
                  </a:txBody>
                  <a:tcPr marL="121920" marR="121920" marT="45724" marB="4572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Century Gothic" panose="020B0502020202020204" pitchFamily="34" charset="0"/>
                        </a:rPr>
                        <a:t>39451,94</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Century Gothic" panose="020B0502020202020204" pitchFamily="34" charset="0"/>
                        </a:rPr>
                        <a:t>32942,2</a:t>
                      </a:r>
                    </a:p>
                  </a:txBody>
                  <a:tcPr marL="121920" marR="121920"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Century Gothic" panose="020B0502020202020204" pitchFamily="34" charset="0"/>
                        </a:rPr>
                        <a:t>31534</a:t>
                      </a:r>
                    </a:p>
                  </a:txBody>
                  <a:tcPr marL="121920" marR="121920" marT="45724" marB="4572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11268" name="Rectangle 2"/>
          <p:cNvSpPr>
            <a:spLocks noGrp="1" noChangeArrowheads="1"/>
          </p:cNvSpPr>
          <p:nvPr>
            <p:ph type="title"/>
          </p:nvPr>
        </p:nvSpPr>
        <p:spPr>
          <a:xfrm>
            <a:off x="2032000" y="152400"/>
            <a:ext cx="9855200" cy="304800"/>
          </a:xfrm>
        </p:spPr>
        <p:txBody>
          <a:bodyPr rtlCol="0">
            <a:normAutofit fontScale="90000"/>
          </a:bodyPr>
          <a:lstStyle/>
          <a:p>
            <a:pPr eaLnBrk="1" fontAlgn="auto" hangingPunct="1">
              <a:spcAft>
                <a:spcPts val="0"/>
              </a:spcAft>
              <a:defRPr/>
            </a:pPr>
            <a:r>
              <a:rPr lang="ru-RU" altLang="ru-RU" sz="2000" dirty="0" smtClean="0">
                <a:solidFill>
                  <a:schemeClr val="tx1">
                    <a:lumMod val="85000"/>
                    <a:lumOff val="15000"/>
                  </a:schemeClr>
                </a:solidFill>
              </a:rPr>
              <a:t/>
            </a:r>
            <a:br>
              <a:rPr lang="ru-RU" altLang="ru-RU" sz="2000" dirty="0" smtClean="0">
                <a:solidFill>
                  <a:schemeClr val="tx1">
                    <a:lumMod val="85000"/>
                    <a:lumOff val="15000"/>
                  </a:schemeClr>
                </a:solidFill>
              </a:rPr>
            </a:br>
            <a:endParaRPr lang="en-US" altLang="ru-RU" sz="2000" dirty="0" smtClean="0">
              <a:solidFill>
                <a:schemeClr val="tx1">
                  <a:lumMod val="85000"/>
                  <a:lumOff val="15000"/>
                </a:schemeClr>
              </a:solidFill>
            </a:endParaRPr>
          </a:p>
        </p:txBody>
      </p:sp>
      <p:sp>
        <p:nvSpPr>
          <p:cNvPr id="14" name="Стрелка углом вверх 13"/>
          <p:cNvSpPr/>
          <p:nvPr/>
        </p:nvSpPr>
        <p:spPr bwMode="auto">
          <a:xfrm flipH="1">
            <a:off x="427568" y="1153298"/>
            <a:ext cx="891117" cy="5171303"/>
          </a:xfrm>
          <a:prstGeom prst="bentUpArrow">
            <a:avLst>
              <a:gd name="adj1" fmla="val 25000"/>
              <a:gd name="adj2" fmla="val 23768"/>
              <a:gd name="adj3" fmla="val 14286"/>
            </a:avLst>
          </a:prstGeom>
          <a:solidFill>
            <a:srgbClr val="00CC00"/>
          </a:solidFill>
          <a:ln w="9525" cap="flat" cmpd="sng" algn="ctr">
            <a:noFill/>
            <a:prstDash val="solid"/>
            <a:round/>
            <a:headEnd type="none" w="med" len="med"/>
            <a:tailEnd type="none" w="med" len="med"/>
          </a:ln>
          <a:effectLst/>
        </p:spPr>
        <p:txBody>
          <a:bodyPr wrap="none" anchor="ctr"/>
          <a:lstStyle/>
          <a:p>
            <a:pPr algn="ctr" eaLnBrk="1" hangingPunct="1">
              <a:defRPr/>
            </a:pPr>
            <a:endParaRPr lang="ru-RU">
              <a:latin typeface="Arial" charset="0"/>
            </a:endParaRPr>
          </a:p>
        </p:txBody>
      </p:sp>
      <p:sp>
        <p:nvSpPr>
          <p:cNvPr id="11" name="Прямоугольник 10"/>
          <p:cNvSpPr/>
          <p:nvPr/>
        </p:nvSpPr>
        <p:spPr>
          <a:xfrm>
            <a:off x="2" y="152400"/>
            <a:ext cx="10566399" cy="400110"/>
          </a:xfrm>
          <a:prstGeom prst="rect">
            <a:avLst/>
          </a:prstGeom>
          <a:noFill/>
        </p:spPr>
        <p:txBody>
          <a:bodyPr wrap="square">
            <a:spAutoFit/>
          </a:bodyPr>
          <a:lstStyle/>
          <a:p>
            <a:pPr algn="ctr" eaLnBrk="1" hangingPunct="1">
              <a:defRPr/>
            </a:pPr>
            <a:r>
              <a:rPr lang="ru-RU" sz="2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mn-lt"/>
              </a:rPr>
              <a:t>                                    РАСХОДЫ </a:t>
            </a:r>
            <a:r>
              <a:rPr lang="ru-RU" sz="20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mn-lt"/>
              </a:rPr>
              <a:t>НА ОБЩЕГОСУДАРСТВЕННЫЕ ВОПРОСЫ</a:t>
            </a:r>
          </a:p>
        </p:txBody>
      </p:sp>
      <p:pic>
        <p:nvPicPr>
          <p:cNvPr id="1027" name="Picture 3"/>
          <p:cNvPicPr>
            <a:picLocks noChangeAspect="1" noChangeArrowheads="1"/>
          </p:cNvPicPr>
          <p:nvPr/>
        </p:nvPicPr>
        <p:blipFill>
          <a:blip r:embed="rId3" cstate="print"/>
          <a:srcRect/>
          <a:stretch>
            <a:fillRect/>
          </a:stretch>
        </p:blipFill>
        <p:spPr bwMode="auto">
          <a:xfrm>
            <a:off x="2889430" y="3944038"/>
            <a:ext cx="5413177" cy="2707276"/>
          </a:xfrm>
          <a:prstGeom prst="rect">
            <a:avLst/>
          </a:prstGeom>
          <a:noFill/>
          <a:ln w="9525">
            <a:noFill/>
            <a:miter lim="800000"/>
            <a:headEnd/>
            <a:tailEnd/>
          </a:ln>
          <a:effectLst/>
        </p:spPr>
      </p:pic>
    </p:spTree>
  </p:cSld>
  <p:clrMapOvr>
    <a:masterClrMapping/>
  </p:clrMapOvr>
  <p:transition advTm="663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yumda873jh"/>
          <p:cNvPicPr>
            <a:picLocks noChangeAspect="1" noChangeArrowheads="1"/>
          </p:cNvPicPr>
          <p:nvPr/>
        </p:nvPicPr>
        <p:blipFill>
          <a:blip r:embed="rId3" cstate="print"/>
          <a:srcRect/>
          <a:stretch>
            <a:fillRect/>
          </a:stretch>
        </p:blipFill>
        <p:spPr bwMode="auto">
          <a:xfrm>
            <a:off x="2285999" y="3022472"/>
            <a:ext cx="7667311" cy="3835528"/>
          </a:xfrm>
          <a:prstGeom prst="rect">
            <a:avLst/>
          </a:prstGeom>
          <a:noFill/>
        </p:spPr>
      </p:pic>
      <p:sp>
        <p:nvSpPr>
          <p:cNvPr id="12292" name="Rectangle 2"/>
          <p:cNvSpPr>
            <a:spLocks noGrp="1" noChangeArrowheads="1"/>
          </p:cNvSpPr>
          <p:nvPr>
            <p:ph type="title"/>
          </p:nvPr>
        </p:nvSpPr>
        <p:spPr>
          <a:xfrm>
            <a:off x="2032000" y="152400"/>
            <a:ext cx="9855200" cy="304800"/>
          </a:xfrm>
        </p:spPr>
        <p:txBody>
          <a:bodyPr rtlCol="0">
            <a:normAutofit fontScale="90000"/>
          </a:bodyPr>
          <a:lstStyle/>
          <a:p>
            <a:pPr algn="ctr" eaLnBrk="1" fontAlgn="auto" hangingPunct="1">
              <a:spcAft>
                <a:spcPts val="0"/>
              </a:spcAft>
              <a:defRPr/>
            </a:pPr>
            <a:r>
              <a:rPr lang="ru-RU" altLang="ru-RU" sz="2000" dirty="0" smtClean="0">
                <a:solidFill>
                  <a:schemeClr val="tx1">
                    <a:lumMod val="85000"/>
                    <a:lumOff val="15000"/>
                  </a:schemeClr>
                </a:solidFill>
              </a:rPr>
              <a:t/>
            </a:r>
            <a:br>
              <a:rPr lang="ru-RU" altLang="ru-RU" sz="2000" dirty="0" smtClean="0">
                <a:solidFill>
                  <a:schemeClr val="tx1">
                    <a:lumMod val="85000"/>
                    <a:lumOff val="15000"/>
                  </a:schemeClr>
                </a:solidFill>
              </a:rPr>
            </a:br>
            <a:r>
              <a:rPr lang="ru-RU" altLang="ru-RU" sz="2000" dirty="0" smtClean="0">
                <a:solidFill>
                  <a:schemeClr val="tx1">
                    <a:lumMod val="85000"/>
                    <a:lumOff val="15000"/>
                  </a:schemeClr>
                </a:solidFill>
              </a:rPr>
              <a:t/>
            </a:r>
            <a:br>
              <a:rPr lang="ru-RU" altLang="ru-RU" sz="2000" dirty="0" smtClean="0">
                <a:solidFill>
                  <a:schemeClr val="tx1">
                    <a:lumMod val="85000"/>
                    <a:lumOff val="15000"/>
                  </a:schemeClr>
                </a:solidFill>
              </a:rPr>
            </a:br>
            <a:endParaRPr lang="ru-RU" altLang="ru-RU" sz="2000" dirty="0" smtClean="0">
              <a:solidFill>
                <a:schemeClr val="tx1">
                  <a:lumMod val="85000"/>
                  <a:lumOff val="15000"/>
                </a:schemeClr>
              </a:solidFill>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2354554288"/>
              </p:ext>
            </p:extLst>
          </p:nvPr>
        </p:nvGraphicFramePr>
        <p:xfrm>
          <a:off x="552894" y="1084522"/>
          <a:ext cx="11242158" cy="2220464"/>
        </p:xfrm>
        <a:graphic>
          <a:graphicData uri="http://schemas.openxmlformats.org/drawingml/2006/table">
            <a:tbl>
              <a:tblPr firstRow="1" bandRow="1">
                <a:tableStyleId>{9DCAF9ED-07DC-4A11-8D7F-57B35C25682E}</a:tableStyleId>
              </a:tblPr>
              <a:tblGrid>
                <a:gridCol w="7414391"/>
                <a:gridCol w="1507753"/>
                <a:gridCol w="1172697"/>
                <a:gridCol w="1147317"/>
              </a:tblGrid>
              <a:tr h="303730">
                <a:tc>
                  <a:txBody>
                    <a:bodyPr/>
                    <a:lstStyle/>
                    <a:p>
                      <a:pPr algn="ctr"/>
                      <a:r>
                        <a:rPr lang="ru-RU" sz="1600" kern="1200" baseline="0" dirty="0" smtClean="0"/>
                        <a:t>Направление расходов 	</a:t>
                      </a:r>
                      <a:r>
                        <a:rPr lang="ru-RU" sz="1400" kern="1200" baseline="0" dirty="0" smtClean="0"/>
                        <a:t>	  </a:t>
                      </a:r>
                      <a:endParaRPr lang="ru-RU" sz="1400" b="1" kern="1200" baseline="0" dirty="0" smtClean="0">
                        <a:solidFill>
                          <a:schemeClr val="lt1"/>
                        </a:solidFill>
                        <a:latin typeface="+mn-lt"/>
                        <a:ea typeface="+mn-ea"/>
                        <a:cs typeface="+mn-cs"/>
                      </a:endParaRPr>
                    </a:p>
                  </a:txBody>
                  <a:tcPr marL="121920" marR="121920" marT="45733" marB="45733"/>
                </a:tc>
                <a:tc>
                  <a:txBody>
                    <a:bodyPr/>
                    <a:lstStyle/>
                    <a:p>
                      <a:pPr algn="ctr"/>
                      <a:r>
                        <a:rPr lang="ru-RU" sz="1800" dirty="0" smtClean="0">
                          <a:solidFill>
                            <a:schemeClr val="bg1"/>
                          </a:solidFill>
                        </a:rPr>
                        <a:t>2022</a:t>
                      </a:r>
                      <a:endParaRPr lang="ru-RU" sz="1800" dirty="0">
                        <a:solidFill>
                          <a:schemeClr val="bg1"/>
                        </a:solidFill>
                      </a:endParaRPr>
                    </a:p>
                  </a:txBody>
                  <a:tcPr marL="121920" marR="121920" marT="45733" marB="45733"/>
                </a:tc>
                <a:tc>
                  <a:txBody>
                    <a:bodyPr/>
                    <a:lstStyle/>
                    <a:p>
                      <a:pPr algn="ctr"/>
                      <a:r>
                        <a:rPr lang="ru-RU" sz="1800" dirty="0" smtClean="0">
                          <a:solidFill>
                            <a:schemeClr val="bg1"/>
                          </a:solidFill>
                        </a:rPr>
                        <a:t>2023</a:t>
                      </a:r>
                      <a:endParaRPr lang="ru-RU" sz="1800" dirty="0">
                        <a:solidFill>
                          <a:schemeClr val="bg1"/>
                        </a:solidFill>
                      </a:endParaRPr>
                    </a:p>
                  </a:txBody>
                  <a:tcPr marL="121920" marR="121920" marT="45733" marB="45733"/>
                </a:tc>
                <a:tc>
                  <a:txBody>
                    <a:bodyPr/>
                    <a:lstStyle/>
                    <a:p>
                      <a:pPr algn="ctr"/>
                      <a:r>
                        <a:rPr lang="ru-RU" sz="1800" dirty="0" smtClean="0">
                          <a:solidFill>
                            <a:schemeClr val="bg1"/>
                          </a:solidFill>
                        </a:rPr>
                        <a:t>2024</a:t>
                      </a:r>
                      <a:endParaRPr lang="ru-RU" sz="1800" dirty="0">
                        <a:solidFill>
                          <a:schemeClr val="bg1"/>
                        </a:solidFill>
                      </a:endParaRPr>
                    </a:p>
                  </a:txBody>
                  <a:tcPr marL="121920" marR="121920" marT="45733" marB="45733"/>
                </a:tc>
              </a:tr>
              <a:tr h="1854678">
                <a:tc>
                  <a:txBody>
                    <a:bodyPr/>
                    <a:lstStyle/>
                    <a:p>
                      <a:pPr algn="l"/>
                      <a:r>
                        <a:rPr lang="ru-RU" sz="1600" b="1" baseline="0" dirty="0" smtClean="0">
                          <a:effectLst/>
                        </a:rPr>
                        <a:t>Гражданская оборона</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400" b="1" dirty="0" smtClean="0"/>
                        <a:t> </a:t>
                      </a:r>
                      <a:r>
                        <a:rPr lang="ru-RU" sz="1400" b="1" dirty="0" smtClean="0">
                          <a:latin typeface="Times New Roman" pitchFamily="18" charset="0"/>
                          <a:cs typeface="Times New Roman" pitchFamily="18" charset="0"/>
                        </a:rPr>
                        <a:t>Содержание единой дежурно-диспетчерской службы района</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400" b="1" dirty="0" smtClean="0">
                          <a:solidFill>
                            <a:schemeClr val="tx1"/>
                          </a:solidFill>
                          <a:effectLst/>
                          <a:latin typeface="Times New Roman" pitchFamily="18" charset="0"/>
                          <a:cs typeface="Times New Roman" pitchFamily="18" charset="0"/>
                        </a:rPr>
                        <a:t>МЦП «Обеспечение пожарной безопасности и безопасности людей на водных объектах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400" b="1" dirty="0" smtClean="0">
                          <a:solidFill>
                            <a:schemeClr val="tx1"/>
                          </a:solidFill>
                          <a:effectLst/>
                          <a:latin typeface="Times New Roman" pitchFamily="18" charset="0"/>
                          <a:cs typeface="Times New Roman" pitchFamily="18" charset="0"/>
                        </a:rPr>
                        <a:t>МЦП </a:t>
                      </a:r>
                      <a:r>
                        <a:rPr lang="ru-RU" sz="1400" b="1" baseline="0" dirty="0" smtClean="0">
                          <a:solidFill>
                            <a:schemeClr val="tx1"/>
                          </a:solidFill>
                          <a:effectLst/>
                          <a:latin typeface="Times New Roman" pitchFamily="18" charset="0"/>
                          <a:cs typeface="Times New Roman" pitchFamily="18" charset="0"/>
                        </a:rPr>
                        <a:t> «</a:t>
                      </a:r>
                      <a:r>
                        <a:rPr lang="ru-RU" sz="1400" b="1" dirty="0" smtClean="0">
                          <a:solidFill>
                            <a:schemeClr val="tx1"/>
                          </a:solidFill>
                          <a:effectLst/>
                          <a:latin typeface="Times New Roman" pitchFamily="18" charset="0"/>
                          <a:cs typeface="Times New Roman" pitchFamily="18" charset="0"/>
                        </a:rPr>
                        <a:t>Безопасность дорожного движения в муниципальном районе "Могойтуйский район</a:t>
                      </a:r>
                      <a:r>
                        <a:rPr lang="ru-RU" sz="1400" b="1" dirty="0" smtClean="0">
                          <a:solidFill>
                            <a:schemeClr val="tx1"/>
                          </a:solidFill>
                          <a:effectLst/>
                          <a:latin typeface="Times New Roman" pitchFamily="18" charset="0"/>
                          <a:cs typeface="Times New Roman" pitchFamily="18" charset="0"/>
                        </a:rPr>
                        <a:t>"</a:t>
                      </a:r>
                      <a:endParaRPr lang="ru-RU" sz="1400" b="1" dirty="0" smtClean="0">
                        <a:solidFill>
                          <a:schemeClr val="tx1"/>
                        </a:solidFill>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400" b="1" dirty="0" smtClean="0">
                          <a:solidFill>
                            <a:schemeClr val="tx1"/>
                          </a:solidFill>
                          <a:effectLst/>
                          <a:latin typeface="Times New Roman" pitchFamily="18" charset="0"/>
                          <a:cs typeface="Times New Roman" pitchFamily="18" charset="0"/>
                        </a:rPr>
                        <a:t>МЦП «Профилактика правонарушений и преступлений на территории "Могойтуйского района</a:t>
                      </a:r>
                      <a:r>
                        <a:rPr lang="ru-RU" sz="1400" b="1" dirty="0" smtClean="0">
                          <a:solidFill>
                            <a:schemeClr val="tx1"/>
                          </a:solidFill>
                          <a:effectLst/>
                          <a:latin typeface="Times New Roman" pitchFamily="18" charset="0"/>
                          <a:cs typeface="Times New Roman" pitchFamily="18" charset="0"/>
                        </a:rPr>
                        <a:t>"</a:t>
                      </a:r>
                      <a:endParaRPr lang="ru-RU" sz="1400" b="1" dirty="0">
                        <a:solidFill>
                          <a:schemeClr val="tx1"/>
                        </a:solidFill>
                        <a:effectLst/>
                        <a:latin typeface="Times New Roman" pitchFamily="18" charset="0"/>
                        <a:cs typeface="Times New Roman" pitchFamily="18" charset="0"/>
                      </a:endParaRPr>
                    </a:p>
                  </a:txBody>
                  <a:tcPr marL="121920" marR="121920" marT="45733" marB="45733"/>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3098,2</a:t>
                      </a:r>
                    </a:p>
                    <a:p>
                      <a:pPr algn="ctr"/>
                      <a:endParaRPr lang="ru-RU" sz="1200" b="1" dirty="0" smtClean="0">
                        <a:solidFill>
                          <a:schemeClr val="tx1"/>
                        </a:solidFill>
                        <a:latin typeface="Times New Roman" panose="02020603050405020304" pitchFamily="18" charset="0"/>
                        <a:cs typeface="Times New Roman" panose="02020603050405020304" pitchFamily="18" charset="0"/>
                      </a:endParaRPr>
                    </a:p>
                    <a:p>
                      <a:pPr algn="ctr"/>
                      <a:endParaRPr lang="ru-RU" sz="1200" b="1" dirty="0" smtClean="0">
                        <a:solidFill>
                          <a:schemeClr val="tx1"/>
                        </a:solidFill>
                        <a:latin typeface="Times New Roman" panose="02020603050405020304" pitchFamily="18" charset="0"/>
                        <a:cs typeface="Times New Roman" panose="02020603050405020304" pitchFamily="18" charset="0"/>
                      </a:endParaRPr>
                    </a:p>
                  </a:txBody>
                  <a:tcPr marL="121920" marR="121920" marT="45733" marB="45733"/>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3290,5</a:t>
                      </a:r>
                      <a:endParaRPr lang="ru-RU" sz="1600" b="1" dirty="0">
                        <a:solidFill>
                          <a:schemeClr val="tx1"/>
                        </a:solidFill>
                        <a:latin typeface="Times New Roman" panose="02020603050405020304" pitchFamily="18" charset="0"/>
                        <a:cs typeface="Times New Roman" panose="02020603050405020304" pitchFamily="18" charset="0"/>
                      </a:endParaRPr>
                    </a:p>
                  </a:txBody>
                  <a:tcPr marL="121920" marR="121920" marT="45733" marB="45733"/>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3290,5</a:t>
                      </a:r>
                      <a:endParaRPr lang="ru-RU" sz="1600" b="1" dirty="0">
                        <a:solidFill>
                          <a:schemeClr val="tx1"/>
                        </a:solidFill>
                        <a:latin typeface="Times New Roman" panose="02020603050405020304" pitchFamily="18" charset="0"/>
                        <a:cs typeface="Times New Roman" panose="02020603050405020304" pitchFamily="18" charset="0"/>
                      </a:endParaRPr>
                    </a:p>
                  </a:txBody>
                  <a:tcPr marL="121920" marR="121920" marT="45733" marB="45733"/>
                </a:tc>
              </a:tr>
            </a:tbl>
          </a:graphicData>
        </a:graphic>
      </p:graphicFrame>
      <p:sp>
        <p:nvSpPr>
          <p:cNvPr id="15" name="Прямоугольник 14"/>
          <p:cNvSpPr/>
          <p:nvPr/>
        </p:nvSpPr>
        <p:spPr>
          <a:xfrm>
            <a:off x="340243" y="0"/>
            <a:ext cx="11468987" cy="954107"/>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ru-RU" sz="2800" b="1" dirty="0">
                <a:ln w="11430"/>
                <a:effectLst>
                  <a:outerShdw blurRad="80000" dist="40000" dir="5040000" algn="tl">
                    <a:srgbClr val="000000">
                      <a:alpha val="30000"/>
                    </a:srgbClr>
                  </a:outerShdw>
                </a:effectLst>
                <a:latin typeface="Arial" charset="0"/>
              </a:rPr>
              <a:t>Расходы на </a:t>
            </a:r>
            <a:r>
              <a:rPr lang="ru-RU" sz="2800" b="1" dirty="0" smtClean="0">
                <a:ln w="11430"/>
                <a:effectLst>
                  <a:outerShdw blurRad="80000" dist="40000" dir="5040000" algn="tl">
                    <a:srgbClr val="000000">
                      <a:alpha val="30000"/>
                    </a:srgbClr>
                  </a:outerShdw>
                </a:effectLst>
                <a:latin typeface="Arial" charset="0"/>
              </a:rPr>
              <a:t>национальную </a:t>
            </a:r>
            <a:r>
              <a:rPr lang="ru-RU" sz="2800" b="1" dirty="0">
                <a:ln w="11430"/>
                <a:effectLst>
                  <a:outerShdw blurRad="80000" dist="40000" dir="5040000" algn="tl">
                    <a:srgbClr val="000000">
                      <a:alpha val="30000"/>
                    </a:srgbClr>
                  </a:outerShdw>
                </a:effectLst>
                <a:latin typeface="Arial" charset="0"/>
              </a:rPr>
              <a:t>безопасность </a:t>
            </a:r>
            <a:br>
              <a:rPr lang="ru-RU" sz="2800" b="1" dirty="0">
                <a:ln w="11430"/>
                <a:effectLst>
                  <a:outerShdw blurRad="80000" dist="40000" dir="5040000" algn="tl">
                    <a:srgbClr val="000000">
                      <a:alpha val="30000"/>
                    </a:srgbClr>
                  </a:outerShdw>
                </a:effectLst>
                <a:latin typeface="Arial" charset="0"/>
              </a:rPr>
            </a:br>
            <a:r>
              <a:rPr lang="ru-RU" sz="2800" b="1" dirty="0">
                <a:ln w="11430"/>
                <a:effectLst>
                  <a:outerShdw blurRad="80000" dist="40000" dir="5040000" algn="tl">
                    <a:srgbClr val="000000">
                      <a:alpha val="30000"/>
                    </a:srgbClr>
                  </a:outerShdw>
                </a:effectLst>
                <a:latin typeface="Arial" charset="0"/>
              </a:rPr>
              <a:t>и правоохранительную деятельность</a:t>
            </a:r>
          </a:p>
        </p:txBody>
      </p:sp>
    </p:spTree>
  </p:cSld>
  <p:clrMapOvr>
    <a:masterClrMapping/>
  </p:clrMapOvr>
  <p:transition advTm="6833"/>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дорога в поселок.jpg"/>
          <p:cNvPicPr>
            <a:picLocks noChangeAspect="1"/>
          </p:cNvPicPr>
          <p:nvPr/>
        </p:nvPicPr>
        <p:blipFill>
          <a:blip r:embed="rId3" cstate="print"/>
          <a:stretch>
            <a:fillRect/>
          </a:stretch>
        </p:blipFill>
        <p:spPr>
          <a:xfrm>
            <a:off x="781572" y="3897807"/>
            <a:ext cx="4930987" cy="2773680"/>
          </a:xfrm>
          <a:prstGeom prst="rect">
            <a:avLst/>
          </a:prstGeom>
        </p:spPr>
      </p:pic>
      <p:pic>
        <p:nvPicPr>
          <p:cNvPr id="97282" name="Picture 2" descr="https://media.75.ru/ae47fd48d6139d4a6459777f8a0d34c0.jpg"/>
          <p:cNvPicPr>
            <a:picLocks noChangeAspect="1" noChangeArrowheads="1"/>
          </p:cNvPicPr>
          <p:nvPr/>
        </p:nvPicPr>
        <p:blipFill>
          <a:blip r:embed="rId4" cstate="print"/>
          <a:srcRect/>
          <a:stretch>
            <a:fillRect/>
          </a:stretch>
        </p:blipFill>
        <p:spPr bwMode="auto">
          <a:xfrm>
            <a:off x="6771268" y="3845367"/>
            <a:ext cx="5034449" cy="2831878"/>
          </a:xfrm>
          <a:prstGeom prst="rect">
            <a:avLst/>
          </a:prstGeom>
          <a:noFill/>
        </p:spPr>
      </p:pic>
      <p:sp>
        <p:nvSpPr>
          <p:cNvPr id="13317" name="Rectangle 2"/>
          <p:cNvSpPr>
            <a:spLocks noGrp="1" noChangeArrowheads="1"/>
          </p:cNvSpPr>
          <p:nvPr>
            <p:ph type="title"/>
          </p:nvPr>
        </p:nvSpPr>
        <p:spPr>
          <a:xfrm>
            <a:off x="1219200" y="294620"/>
            <a:ext cx="9855200" cy="381000"/>
          </a:xfrm>
        </p:spPr>
        <p:txBody>
          <a:bodyPr rtlCol="0">
            <a:normAutofit fontScale="90000"/>
          </a:bodyPr>
          <a:lstStyle/>
          <a:p>
            <a:pPr eaLnBrk="1" fontAlgn="auto" hangingPunct="1">
              <a:spcAft>
                <a:spcPts val="0"/>
              </a:spcAft>
              <a:defRPr/>
            </a:pP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r>
              <a:rPr lang="ru-RU" altLang="ru-RU" sz="2000" b="1" smtClean="0">
                <a:solidFill>
                  <a:schemeClr val="tx1">
                    <a:lumMod val="85000"/>
                    <a:lumOff val="15000"/>
                  </a:schemeClr>
                </a:solidFill>
              </a:rPr>
              <a:t> </a:t>
            </a: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endParaRPr lang="ru-RU" altLang="ru-RU" sz="2000" smtClean="0">
              <a:solidFill>
                <a:schemeClr val="tx1">
                  <a:lumMod val="85000"/>
                  <a:lumOff val="15000"/>
                </a:schemeClr>
              </a:solidFill>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1876662111"/>
              </p:ext>
            </p:extLst>
          </p:nvPr>
        </p:nvGraphicFramePr>
        <p:xfrm>
          <a:off x="101600" y="822902"/>
          <a:ext cx="11887200" cy="3496288"/>
        </p:xfrm>
        <a:graphic>
          <a:graphicData uri="http://schemas.openxmlformats.org/drawingml/2006/table">
            <a:tbl>
              <a:tblPr firstRow="1" bandRow="1">
                <a:tableStyleId>{93296810-A885-4BE3-A3E7-6D5BEEA58F35}</a:tableStyleId>
              </a:tblPr>
              <a:tblGrid>
                <a:gridCol w="8372725"/>
                <a:gridCol w="1137036"/>
                <a:gridCol w="1137036"/>
                <a:gridCol w="1240403"/>
              </a:tblGrid>
              <a:tr h="277135">
                <a:tc>
                  <a:txBody>
                    <a:bodyPr/>
                    <a:lstStyle/>
                    <a:p>
                      <a:pPr algn="ctr"/>
                      <a:r>
                        <a:rPr lang="ru-RU" sz="1800" b="1" kern="1200" baseline="0" dirty="0" smtClean="0">
                          <a:solidFill>
                            <a:schemeClr val="bg1"/>
                          </a:solidFill>
                          <a:latin typeface="+mn-lt"/>
                          <a:ea typeface="+mn-ea"/>
                          <a:cs typeface="+mn-cs"/>
                        </a:rPr>
                        <a:t>Направление расходов 	</a:t>
                      </a:r>
                      <a:r>
                        <a:rPr lang="ru-RU" sz="1000" b="1" kern="1200" baseline="0" dirty="0" smtClean="0">
                          <a:solidFill>
                            <a:schemeClr val="bg1"/>
                          </a:solidFill>
                          <a:latin typeface="+mn-lt"/>
                          <a:ea typeface="+mn-ea"/>
                          <a:cs typeface="+mn-cs"/>
                        </a:rPr>
                        <a:t>	  </a:t>
                      </a:r>
                    </a:p>
                  </a:txBody>
                  <a:tcPr marL="121920" marR="121920" marT="45688" marB="45688"/>
                </a:tc>
                <a:tc>
                  <a:txBody>
                    <a:bodyPr/>
                    <a:lstStyle/>
                    <a:p>
                      <a:pPr algn="ctr"/>
                      <a:r>
                        <a:rPr lang="ru-RU" sz="1800" dirty="0" smtClean="0">
                          <a:solidFill>
                            <a:schemeClr val="bg1"/>
                          </a:solidFill>
                        </a:rPr>
                        <a:t>2023</a:t>
                      </a:r>
                      <a:endParaRPr lang="ru-RU" sz="1800" dirty="0">
                        <a:solidFill>
                          <a:schemeClr val="bg1"/>
                        </a:solidFill>
                      </a:endParaRPr>
                    </a:p>
                  </a:txBody>
                  <a:tcPr marL="121920" marR="121920" marT="45688" marB="45688"/>
                </a:tc>
                <a:tc>
                  <a:txBody>
                    <a:bodyPr/>
                    <a:lstStyle/>
                    <a:p>
                      <a:pPr algn="ctr"/>
                      <a:r>
                        <a:rPr lang="ru-RU" sz="1800" dirty="0" smtClean="0">
                          <a:solidFill>
                            <a:schemeClr val="bg1"/>
                          </a:solidFill>
                        </a:rPr>
                        <a:t>2024</a:t>
                      </a:r>
                      <a:endParaRPr lang="ru-RU" sz="1800" dirty="0">
                        <a:solidFill>
                          <a:schemeClr val="bg1"/>
                        </a:solidFill>
                      </a:endParaRPr>
                    </a:p>
                  </a:txBody>
                  <a:tcPr marL="121920" marR="121920" marT="45688" marB="45688"/>
                </a:tc>
                <a:tc>
                  <a:txBody>
                    <a:bodyPr/>
                    <a:lstStyle/>
                    <a:p>
                      <a:pPr algn="ctr"/>
                      <a:r>
                        <a:rPr lang="ru-RU" sz="1800" dirty="0" smtClean="0">
                          <a:solidFill>
                            <a:schemeClr val="bg1"/>
                          </a:solidFill>
                        </a:rPr>
                        <a:t>2025</a:t>
                      </a:r>
                      <a:endParaRPr lang="ru-RU" sz="1800" dirty="0">
                        <a:solidFill>
                          <a:schemeClr val="bg1"/>
                        </a:solidFill>
                      </a:endParaRPr>
                    </a:p>
                  </a:txBody>
                  <a:tcPr marL="121920" marR="121920" marT="45688" marB="45688"/>
                </a:tc>
              </a:tr>
              <a:tr h="434462">
                <a:tc>
                  <a:txBody>
                    <a:bodyPr/>
                    <a:lstStyle/>
                    <a:p>
                      <a:r>
                        <a:rPr lang="ru-RU" sz="1000" b="1" baseline="0" dirty="0" smtClean="0">
                          <a:solidFill>
                            <a:schemeClr val="tx1"/>
                          </a:solidFill>
                          <a:effectLst/>
                          <a:latin typeface="Times New Roman" pitchFamily="18" charset="0"/>
                          <a:cs typeface="Times New Roman" pitchFamily="18" charset="0"/>
                        </a:rPr>
                        <a:t>ОБЩЕЭКОНОМИЧЕСКИЕ ВОПРОСЫ</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Муниципальная</a:t>
                      </a:r>
                      <a:r>
                        <a:rPr lang="ru-RU" sz="1200" b="0" baseline="0" dirty="0" smtClean="0">
                          <a:solidFill>
                            <a:schemeClr val="tx1"/>
                          </a:solidFill>
                          <a:effectLst/>
                          <a:latin typeface="Times New Roman" pitchFamily="18" charset="0"/>
                          <a:cs typeface="Times New Roman" pitchFamily="18" charset="0"/>
                        </a:rPr>
                        <a:t> целевая программа</a:t>
                      </a:r>
                      <a:r>
                        <a:rPr lang="ru-RU" sz="1200" b="0" dirty="0" smtClean="0">
                          <a:solidFill>
                            <a:schemeClr val="tx1"/>
                          </a:solidFill>
                          <a:effectLst/>
                          <a:latin typeface="Times New Roman" pitchFamily="18" charset="0"/>
                          <a:cs typeface="Times New Roman" pitchFamily="18" charset="0"/>
                        </a:rPr>
                        <a:t> «Организация общественных работ»</a:t>
                      </a:r>
                      <a:endParaRPr lang="ru-RU" sz="900" b="0"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50,0</a:t>
                      </a: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657225">
                <a:tc>
                  <a:txBody>
                    <a:bodyPr/>
                    <a:lstStyle/>
                    <a:p>
                      <a:r>
                        <a:rPr lang="ru-RU" sz="1000" b="1" baseline="0" dirty="0" smtClean="0">
                          <a:solidFill>
                            <a:schemeClr val="tx1"/>
                          </a:solidFill>
                          <a:effectLst/>
                          <a:latin typeface="Times New Roman" pitchFamily="18" charset="0"/>
                          <a:cs typeface="Times New Roman" pitchFamily="18" charset="0"/>
                        </a:rPr>
                        <a:t>СЕЛЬСКОЕ ХОЗЯЙСТВО</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90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Муниципальная</a:t>
                      </a:r>
                      <a:r>
                        <a:rPr lang="ru-RU" sz="1200" b="0" baseline="0" dirty="0" smtClean="0">
                          <a:solidFill>
                            <a:schemeClr val="tx1"/>
                          </a:solidFill>
                          <a:latin typeface="Times New Roman" pitchFamily="18" charset="0"/>
                          <a:cs typeface="Times New Roman" pitchFamily="18" charset="0"/>
                        </a:rPr>
                        <a:t> целевая программа</a:t>
                      </a:r>
                      <a:r>
                        <a:rPr lang="ru-RU" sz="1200" b="0" dirty="0" smtClean="0">
                          <a:solidFill>
                            <a:schemeClr val="tx1"/>
                          </a:solidFill>
                          <a:latin typeface="Times New Roman" pitchFamily="18" charset="0"/>
                          <a:cs typeface="Times New Roman" pitchFamily="18" charset="0"/>
                        </a:rPr>
                        <a:t> «Поддержка и развитие АПК»</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latin typeface="Times New Roman" pitchFamily="18" charset="0"/>
                          <a:cs typeface="Times New Roman" pitchFamily="18" charset="0"/>
                        </a:rPr>
                        <a:t> Организация и проведение мероприятий по содержанию безнадзорных животных</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baseline="0" dirty="0" smtClean="0">
                          <a:solidFill>
                            <a:schemeClr val="tx1"/>
                          </a:solidFill>
                          <a:latin typeface="Times New Roman" pitchFamily="18" charset="0"/>
                          <a:cs typeface="Times New Roman" pitchFamily="18" charset="0"/>
                        </a:rPr>
                        <a:t>Реализация мероприятий на проведение кадастровых работ по образованию земельных участков, занятых скотомогильниками</a:t>
                      </a: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2651,2</a:t>
                      </a: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1980,3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2473,6</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498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solidFill>
                            <a:schemeClr val="tx1"/>
                          </a:solidFill>
                          <a:effectLst/>
                          <a:latin typeface="Times New Roman" pitchFamily="18" charset="0"/>
                          <a:cs typeface="Times New Roman" pitchFamily="18" charset="0"/>
                        </a:rPr>
                        <a:t>ДОРОЖНОЕ ХОЗЯЙСТВО</a:t>
                      </a:r>
                      <a:r>
                        <a:rPr lang="ru-RU" sz="1000" b="1" baseline="0" dirty="0" smtClean="0">
                          <a:solidFill>
                            <a:schemeClr val="tx1"/>
                          </a:solidFill>
                          <a:effectLst/>
                          <a:latin typeface="Times New Roman" pitchFamily="18" charset="0"/>
                          <a:cs typeface="Times New Roman" pitchFamily="18" charset="0"/>
                        </a:rPr>
                        <a:t> (ДОРОЖНЫЕ ФОНДЫ)</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000" b="0" baseline="0" dirty="0" smtClean="0">
                          <a:solidFill>
                            <a:schemeClr val="tx1"/>
                          </a:solidFill>
                          <a:effectLst/>
                          <a:latin typeface="Times New Roman" pitchFamily="18" charset="0"/>
                          <a:cs typeface="Times New Roman" pitchFamily="18" charset="0"/>
                        </a:rPr>
                        <a:t> </a:t>
                      </a:r>
                      <a:r>
                        <a:rPr lang="ru-RU" sz="1200" b="0" baseline="0" dirty="0" smtClean="0">
                          <a:solidFill>
                            <a:schemeClr val="tx1"/>
                          </a:solidFill>
                          <a:effectLst/>
                          <a:latin typeface="Times New Roman" pitchFamily="18" charset="0"/>
                          <a:cs typeface="Times New Roman" pitchFamily="18" charset="0"/>
                        </a:rPr>
                        <a:t>Расходы на осуществление дорожной деятельности в отношении автомобильных дорог общего пользования местного значения за счет дорожного фонда района</a:t>
                      </a:r>
                      <a:endParaRPr lang="ru-RU" sz="1200" b="1"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30850,33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53247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17856</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7760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solidFill>
                            <a:schemeClr val="tx1"/>
                          </a:solidFill>
                          <a:effectLst/>
                          <a:latin typeface="Times New Roman" pitchFamily="18" charset="0"/>
                          <a:cs typeface="Times New Roman" pitchFamily="18" charset="0"/>
                        </a:rPr>
                        <a:t>ДРУГИЕ</a:t>
                      </a:r>
                      <a:r>
                        <a:rPr lang="ru-RU" sz="1000" b="1" baseline="0" dirty="0" smtClean="0">
                          <a:solidFill>
                            <a:schemeClr val="tx1"/>
                          </a:solidFill>
                          <a:effectLst/>
                          <a:latin typeface="Times New Roman" pitchFamily="18" charset="0"/>
                          <a:cs typeface="Times New Roman" pitchFamily="18" charset="0"/>
                        </a:rPr>
                        <a:t> ВОПРОСЫ В ОБЛАСТИ НАЦИОНАЛЬНОЙ ЭКОНОМИКИ</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000" b="1" dirty="0" smtClean="0">
                          <a:solidFill>
                            <a:schemeClr val="tx1"/>
                          </a:solidFill>
                          <a:effectLst/>
                          <a:latin typeface="Times New Roman" pitchFamily="18" charset="0"/>
                          <a:cs typeface="Times New Roman" pitchFamily="18" charset="0"/>
                        </a:rPr>
                        <a:t>  </a:t>
                      </a:r>
                      <a:r>
                        <a:rPr lang="ru-RU" sz="1200" b="0" dirty="0" smtClean="0">
                          <a:solidFill>
                            <a:schemeClr val="tx1"/>
                          </a:solidFill>
                          <a:effectLst/>
                          <a:latin typeface="Times New Roman" pitchFamily="18" charset="0"/>
                          <a:cs typeface="Times New Roman" pitchFamily="18" charset="0"/>
                        </a:rPr>
                        <a:t>Муниципальная целевая программа по развитию земельных отношений в районе</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  Мероприятия, предусмотренные муниципальной программой «Поддержка и развитие малого предпринимательства» </a:t>
                      </a:r>
                      <a:endParaRPr lang="ru-RU" sz="1200" b="0"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100,0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100,0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100,0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30485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effectLst/>
                          <a:latin typeface="Times New Roman" pitchFamily="18" charset="0"/>
                          <a:cs typeface="Times New Roman" pitchFamily="18" charset="0"/>
                        </a:rPr>
                        <a:t>ВСЕГО</a:t>
                      </a:r>
                      <a:endParaRPr lang="ru-RU" sz="1600" b="1"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33651,33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55373,3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20479,6</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bl>
          </a:graphicData>
        </a:graphic>
      </p:graphicFrame>
      <p:sp>
        <p:nvSpPr>
          <p:cNvPr id="22" name="Прямоугольник 21"/>
          <p:cNvSpPr/>
          <p:nvPr/>
        </p:nvSpPr>
        <p:spPr>
          <a:xfrm>
            <a:off x="643445" y="154161"/>
            <a:ext cx="11074400" cy="523220"/>
          </a:xfrm>
          <a:prstGeom prst="rect">
            <a:avLst/>
          </a:prstGeom>
          <a:noFill/>
        </p:spPr>
        <p:txBody>
          <a:bodyPr wrap="square">
            <a:spAutoFit/>
          </a:bodyPr>
          <a:lstStyle/>
          <a:p>
            <a:pPr algn="ctr" eaLnBrk="1" hangingPunct="1">
              <a:defRPr/>
            </a:pPr>
            <a:r>
              <a:rPr lang="ru-RU" sz="2800" b="1" dirty="0">
                <a:ln w="1905"/>
                <a:effectLst>
                  <a:innerShdw blurRad="69850" dist="43180" dir="5400000">
                    <a:srgbClr val="000000">
                      <a:alpha val="65000"/>
                    </a:srgbClr>
                  </a:innerShdw>
                </a:effectLst>
                <a:latin typeface="Arial" charset="0"/>
              </a:rPr>
              <a:t>РАСХОДЫ НА НАЦИОНАЛЬНУЮ ЭКОНОМИКУ </a:t>
            </a:r>
          </a:p>
        </p:txBody>
      </p:sp>
    </p:spTree>
  </p:cSld>
  <p:clrMapOvr>
    <a:masterClrMapping/>
  </p:clrMapOvr>
  <p:transition advTm="7442"/>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mogotui_12.jpg"/>
          <p:cNvPicPr>
            <a:picLocks noChangeAspect="1"/>
          </p:cNvPicPr>
          <p:nvPr/>
        </p:nvPicPr>
        <p:blipFill>
          <a:blip r:embed="rId3" cstate="print"/>
          <a:stretch>
            <a:fillRect/>
          </a:stretch>
        </p:blipFill>
        <p:spPr>
          <a:xfrm>
            <a:off x="623776" y="1989617"/>
            <a:ext cx="10920819" cy="4686300"/>
          </a:xfrm>
          <a:prstGeom prst="rect">
            <a:avLst/>
          </a:prstGeom>
        </p:spPr>
      </p:pic>
      <p:sp>
        <p:nvSpPr>
          <p:cNvPr id="13317" name="Rectangle 2"/>
          <p:cNvSpPr>
            <a:spLocks noGrp="1" noChangeArrowheads="1"/>
          </p:cNvSpPr>
          <p:nvPr>
            <p:ph type="title"/>
          </p:nvPr>
        </p:nvSpPr>
        <p:spPr>
          <a:xfrm>
            <a:off x="1219200" y="294620"/>
            <a:ext cx="9855200" cy="381000"/>
          </a:xfrm>
        </p:spPr>
        <p:txBody>
          <a:bodyPr rtlCol="0">
            <a:normAutofit fontScale="90000"/>
          </a:bodyPr>
          <a:lstStyle/>
          <a:p>
            <a:pPr eaLnBrk="1" fontAlgn="auto" hangingPunct="1">
              <a:spcAft>
                <a:spcPts val="0"/>
              </a:spcAft>
              <a:defRPr/>
            </a:pP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r>
              <a:rPr lang="ru-RU" altLang="ru-RU" sz="2000" b="1" smtClean="0">
                <a:solidFill>
                  <a:schemeClr val="tx1">
                    <a:lumMod val="85000"/>
                    <a:lumOff val="15000"/>
                  </a:schemeClr>
                </a:solidFill>
              </a:rPr>
              <a:t> </a:t>
            </a: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endParaRPr lang="ru-RU" altLang="ru-RU" sz="2000" smtClean="0">
              <a:solidFill>
                <a:schemeClr val="tx1">
                  <a:lumMod val="85000"/>
                  <a:lumOff val="15000"/>
                </a:schemeClr>
              </a:solidFill>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1876662111"/>
              </p:ext>
            </p:extLst>
          </p:nvPr>
        </p:nvGraphicFramePr>
        <p:xfrm>
          <a:off x="354419" y="1056626"/>
          <a:ext cx="11582399" cy="2700367"/>
        </p:xfrm>
        <a:graphic>
          <a:graphicData uri="http://schemas.openxmlformats.org/drawingml/2006/table">
            <a:tbl>
              <a:tblPr firstRow="1" bandRow="1">
                <a:tableStyleId>{93296810-A885-4BE3-A3E7-6D5BEEA58F35}</a:tableStyleId>
              </a:tblPr>
              <a:tblGrid>
                <a:gridCol w="7832105"/>
                <a:gridCol w="1433816"/>
                <a:gridCol w="1107881"/>
                <a:gridCol w="1208597"/>
              </a:tblGrid>
              <a:tr h="384079">
                <a:tc>
                  <a:txBody>
                    <a:bodyPr/>
                    <a:lstStyle/>
                    <a:p>
                      <a:pPr algn="ctr"/>
                      <a:r>
                        <a:rPr lang="ru-RU" sz="1600" b="1" kern="1200" baseline="0" dirty="0" smtClean="0">
                          <a:solidFill>
                            <a:schemeClr val="tx1"/>
                          </a:solidFill>
                          <a:latin typeface="+mn-lt"/>
                          <a:ea typeface="+mn-ea"/>
                          <a:cs typeface="+mn-cs"/>
                        </a:rPr>
                        <a:t>Направление расходов 		  </a:t>
                      </a:r>
                    </a:p>
                  </a:txBody>
                  <a:tcPr marL="121920" marR="121920" marT="45688" marB="45688"/>
                </a:tc>
                <a:tc>
                  <a:txBody>
                    <a:bodyPr/>
                    <a:lstStyle/>
                    <a:p>
                      <a:pPr algn="ctr"/>
                      <a:r>
                        <a:rPr lang="ru-RU" sz="1600" dirty="0" smtClean="0">
                          <a:solidFill>
                            <a:schemeClr val="tx1"/>
                          </a:solidFill>
                        </a:rPr>
                        <a:t>2023</a:t>
                      </a:r>
                      <a:endParaRPr lang="ru-RU" sz="1600" dirty="0">
                        <a:solidFill>
                          <a:schemeClr val="tx1"/>
                        </a:solidFill>
                      </a:endParaRPr>
                    </a:p>
                  </a:txBody>
                  <a:tcPr marL="121920" marR="121920" marT="45688" marB="45688"/>
                </a:tc>
                <a:tc>
                  <a:txBody>
                    <a:bodyPr/>
                    <a:lstStyle/>
                    <a:p>
                      <a:pPr algn="ctr"/>
                      <a:r>
                        <a:rPr lang="ru-RU" sz="1600" dirty="0" smtClean="0">
                          <a:solidFill>
                            <a:schemeClr val="tx1"/>
                          </a:solidFill>
                        </a:rPr>
                        <a:t>2024</a:t>
                      </a:r>
                      <a:endParaRPr lang="ru-RU" sz="1600" dirty="0">
                        <a:solidFill>
                          <a:schemeClr val="tx1"/>
                        </a:solidFill>
                      </a:endParaRPr>
                    </a:p>
                  </a:txBody>
                  <a:tcPr marL="121920" marR="121920" marT="45688" marB="45688"/>
                </a:tc>
                <a:tc>
                  <a:txBody>
                    <a:bodyPr/>
                    <a:lstStyle/>
                    <a:p>
                      <a:pPr algn="ctr"/>
                      <a:r>
                        <a:rPr lang="ru-RU" sz="1600" dirty="0" smtClean="0">
                          <a:solidFill>
                            <a:schemeClr val="tx1"/>
                          </a:solidFill>
                        </a:rPr>
                        <a:t>2025</a:t>
                      </a:r>
                      <a:endParaRPr lang="ru-RU" sz="1600" dirty="0">
                        <a:solidFill>
                          <a:schemeClr val="tx1"/>
                        </a:solidFill>
                      </a:endParaRPr>
                    </a:p>
                  </a:txBody>
                  <a:tcPr marL="121920" marR="121920" marT="45688" marB="45688"/>
                </a:tc>
              </a:tr>
              <a:tr h="1552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solidFill>
                            <a:schemeClr val="tx1"/>
                          </a:solidFill>
                          <a:effectLst/>
                          <a:latin typeface="Times New Roman" pitchFamily="18" charset="0"/>
                          <a:cs typeface="Times New Roman" pitchFamily="18" charset="0"/>
                        </a:rPr>
                        <a:t>ДРУГИЕ</a:t>
                      </a:r>
                      <a:r>
                        <a:rPr lang="ru-RU" sz="1000" b="1" baseline="0" dirty="0" smtClean="0">
                          <a:solidFill>
                            <a:schemeClr val="tx1"/>
                          </a:solidFill>
                          <a:effectLst/>
                          <a:latin typeface="Times New Roman" pitchFamily="18" charset="0"/>
                          <a:cs typeface="Times New Roman" pitchFamily="18" charset="0"/>
                        </a:rPr>
                        <a:t> ВОПРОСЫ В ОБЛАСТИ ЖИЛИЩНО-КОММУНАЛЬНОГО ХОЗЯЙСТВА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000" b="1" baseline="0" dirty="0" smtClean="0">
                        <a:solidFill>
                          <a:schemeClr val="tx1"/>
                        </a:solidFill>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000" b="1" dirty="0" smtClean="0">
                          <a:solidFill>
                            <a:schemeClr val="tx1"/>
                          </a:solidFill>
                          <a:effectLst/>
                          <a:latin typeface="Times New Roman" pitchFamily="18" charset="0"/>
                          <a:cs typeface="Times New Roman" pitchFamily="18" charset="0"/>
                        </a:rPr>
                        <a:t>  </a:t>
                      </a:r>
                      <a:r>
                        <a:rPr lang="ru-RU" sz="1000" b="0" dirty="0" smtClean="0">
                          <a:solidFill>
                            <a:schemeClr val="tx1"/>
                          </a:solidFill>
                          <a:effectLst/>
                          <a:latin typeface="Times New Roman" pitchFamily="18" charset="0"/>
                          <a:cs typeface="Times New Roman" pitchFamily="18" charset="0"/>
                        </a:rPr>
                        <a:t>Муниципальная</a:t>
                      </a:r>
                      <a:r>
                        <a:rPr lang="ru-RU" sz="1000" b="0" baseline="0" dirty="0" smtClean="0">
                          <a:solidFill>
                            <a:schemeClr val="tx1"/>
                          </a:solidFill>
                          <a:effectLst/>
                          <a:latin typeface="Times New Roman" pitchFamily="18" charset="0"/>
                          <a:cs typeface="Times New Roman" pitchFamily="18" charset="0"/>
                        </a:rPr>
                        <a:t> целевая программа </a:t>
                      </a:r>
                      <a:r>
                        <a:rPr lang="ru-RU" sz="1000" b="0" dirty="0" smtClean="0">
                          <a:solidFill>
                            <a:schemeClr val="tx1"/>
                          </a:solidFill>
                          <a:effectLst/>
                          <a:latin typeface="Times New Roman" pitchFamily="18" charset="0"/>
                          <a:cs typeface="Times New Roman" pitchFamily="18" charset="0"/>
                        </a:rPr>
                        <a:t> «Модернизация объектов коммунальной инфраструктуры»</a:t>
                      </a:r>
                      <a:endParaRPr lang="ru-RU" sz="1000" b="1" dirty="0" smtClean="0">
                        <a:solidFill>
                          <a:schemeClr val="tx1"/>
                        </a:solidFill>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Муниципальная целевая программа  "Энергосбережение и повышение энергетической эффективности в муниципальном районе "Могойтуйский район</a:t>
                      </a:r>
                      <a:r>
                        <a:rPr lang="ru-RU" sz="1200" b="0" dirty="0" smtClean="0">
                          <a:solidFill>
                            <a:schemeClr val="tx1"/>
                          </a:solidFill>
                          <a:effectLst/>
                          <a:latin typeface="Times New Roman" pitchFamily="18" charset="0"/>
                          <a:cs typeface="Times New Roman" pitchFamily="18" charset="0"/>
                        </a:rPr>
                        <a:t>"</a:t>
                      </a:r>
                      <a:endParaRPr lang="ru-RU" sz="1200" b="0" dirty="0" smtClean="0">
                        <a:solidFill>
                          <a:schemeClr val="tx1"/>
                        </a:solidFill>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МЦП «Комплексное</a:t>
                      </a:r>
                      <a:r>
                        <a:rPr lang="ru-RU" sz="1200" b="0" baseline="0" dirty="0" smtClean="0">
                          <a:solidFill>
                            <a:schemeClr val="tx1"/>
                          </a:solidFill>
                          <a:effectLst/>
                          <a:latin typeface="Times New Roman" pitchFamily="18" charset="0"/>
                          <a:cs typeface="Times New Roman" pitchFamily="18" charset="0"/>
                        </a:rPr>
                        <a:t> развитие системы коммунальной инфраструктуры»</a:t>
                      </a:r>
                      <a:endParaRPr lang="ru-RU" sz="1200" b="0" dirty="0" smtClean="0">
                        <a:solidFill>
                          <a:schemeClr val="tx1"/>
                        </a:solidFill>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 МЦП «Развитие территориального общественного самоуправления»</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b="0" dirty="0" smtClean="0">
                          <a:solidFill>
                            <a:schemeClr val="tx1"/>
                          </a:solidFill>
                          <a:effectLst/>
                          <a:latin typeface="Times New Roman" pitchFamily="18" charset="0"/>
                          <a:cs typeface="Times New Roman" pitchFamily="18" charset="0"/>
                        </a:rPr>
                        <a:t>Другие вопросы в области ЖКХ</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ru-RU" sz="1200" b="0" dirty="0" smtClean="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11186,7</a:t>
                      </a:r>
                    </a:p>
                    <a:p>
                      <a:pPr algn="ctr"/>
                      <a:endParaRPr lang="ru-RU" sz="1200" b="0" dirty="0" smtClean="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9606,2</a:t>
                      </a:r>
                      <a:endParaRPr lang="ru-RU" sz="1200" b="0" dirty="0" smtClean="0">
                        <a:solidFill>
                          <a:schemeClr val="tx1"/>
                        </a:solidFill>
                        <a:latin typeface="Times New Roman" panose="02020603050405020304" pitchFamily="18" charset="0"/>
                        <a:cs typeface="Times New Roman" panose="02020603050405020304" pitchFamily="18" charset="0"/>
                      </a:endParaRPr>
                    </a:p>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11322,8</a:t>
                      </a:r>
                      <a:endParaRPr lang="ru-RU" sz="1200" b="0" dirty="0" smtClean="0">
                        <a:solidFill>
                          <a:schemeClr val="tx1"/>
                        </a:solidFill>
                        <a:latin typeface="Times New Roman" panose="02020603050405020304" pitchFamily="18" charset="0"/>
                        <a:cs typeface="Times New Roman" panose="02020603050405020304" pitchFamily="18" charset="0"/>
                      </a:endParaRPr>
                    </a:p>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33516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effectLst/>
                          <a:latin typeface="Times New Roman" pitchFamily="18" charset="0"/>
                          <a:cs typeface="Times New Roman" pitchFamily="18" charset="0"/>
                        </a:rPr>
                        <a:t>ВСЕГО</a:t>
                      </a:r>
                      <a:endParaRPr lang="ru-RU" sz="1600" b="1"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11186,7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9606,2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11322,8</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33516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ru-RU" sz="1600" b="1" dirty="0">
                        <a:solidFill>
                          <a:schemeClr val="tx1"/>
                        </a:solidFill>
                        <a:effectLst/>
                        <a:latin typeface="Times New Roman" pitchFamily="18" charset="0"/>
                        <a:cs typeface="Times New Roman" pitchFamily="18" charset="0"/>
                      </a:endParaRPr>
                    </a:p>
                  </a:txBody>
                  <a:tcPr marL="121920" marR="121920" marT="45688" marB="45688"/>
                </a:tc>
                <a:tc>
                  <a:txBody>
                    <a:bodyPr/>
                    <a:lstStyle/>
                    <a:p>
                      <a:pPr algn="ct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bl>
          </a:graphicData>
        </a:graphic>
      </p:graphicFrame>
      <p:sp>
        <p:nvSpPr>
          <p:cNvPr id="22" name="Прямоугольник 21"/>
          <p:cNvSpPr/>
          <p:nvPr/>
        </p:nvSpPr>
        <p:spPr>
          <a:xfrm>
            <a:off x="643445" y="154162"/>
            <a:ext cx="11074400" cy="523220"/>
          </a:xfrm>
          <a:prstGeom prst="rect">
            <a:avLst/>
          </a:prstGeom>
          <a:noFill/>
        </p:spPr>
        <p:txBody>
          <a:bodyPr wrap="square">
            <a:spAutoFit/>
          </a:bodyPr>
          <a:lstStyle/>
          <a:p>
            <a:pPr algn="ctr" eaLnBrk="1" hangingPunct="1">
              <a:defRPr/>
            </a:pPr>
            <a:r>
              <a:rPr lang="ru-RU" sz="2800" b="1" dirty="0">
                <a:ln w="1905"/>
                <a:effectLst>
                  <a:innerShdw blurRad="69850" dist="43180" dir="5400000">
                    <a:srgbClr val="000000">
                      <a:alpha val="65000"/>
                    </a:srgbClr>
                  </a:innerShdw>
                </a:effectLst>
                <a:latin typeface="Arial" charset="0"/>
              </a:rPr>
              <a:t>РАСХОДЫ НА </a:t>
            </a:r>
            <a:r>
              <a:rPr lang="ru-RU" sz="2800" b="1" dirty="0" smtClean="0">
                <a:ln w="1905"/>
                <a:effectLst>
                  <a:innerShdw blurRad="69850" dist="43180" dir="5400000">
                    <a:srgbClr val="000000">
                      <a:alpha val="65000"/>
                    </a:srgbClr>
                  </a:innerShdw>
                </a:effectLst>
                <a:latin typeface="Arial" charset="0"/>
              </a:rPr>
              <a:t>ЖИЛИЩНО-КОММУНАЛЬНОЕ ХОЗЯЙСТВО</a:t>
            </a:r>
            <a:endParaRPr lang="ru-RU" sz="2800" b="1" dirty="0">
              <a:ln w="1905"/>
              <a:effectLst>
                <a:innerShdw blurRad="69850" dist="43180" dir="5400000">
                  <a:srgbClr val="000000">
                    <a:alpha val="65000"/>
                  </a:srgbClr>
                </a:innerShdw>
              </a:effectLst>
              <a:latin typeface="Arial" charset="0"/>
            </a:endParaRPr>
          </a:p>
        </p:txBody>
      </p:sp>
    </p:spTree>
  </p:cSld>
  <p:clrMapOvr>
    <a:masterClrMapping/>
  </p:clrMapOvr>
  <p:transition advTm="7566"/>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4"/>
          <p:cNvGraphicFramePr>
            <a:graphicFrameLocks/>
          </p:cNvGraphicFramePr>
          <p:nvPr>
            <p:extLst>
              <p:ext uri="{D42A27DB-BD31-4B8C-83A1-F6EECF244321}">
                <p14:modId xmlns="" xmlns:p14="http://schemas.microsoft.com/office/powerpoint/2010/main" val="123797131"/>
              </p:ext>
            </p:extLst>
          </p:nvPr>
        </p:nvGraphicFramePr>
        <p:xfrm>
          <a:off x="474134" y="3866707"/>
          <a:ext cx="4360333" cy="2760088"/>
        </p:xfrm>
        <a:graphic>
          <a:graphicData uri="http://schemas.openxmlformats.org/drawingml/2006/chart">
            <c:chart xmlns:c="http://schemas.openxmlformats.org/drawingml/2006/chart" xmlns:r="http://schemas.openxmlformats.org/officeDocument/2006/relationships" r:id="rId3"/>
          </a:graphicData>
        </a:graphic>
      </p:graphicFrame>
      <p:sp>
        <p:nvSpPr>
          <p:cNvPr id="14341" name="Rectangle 2"/>
          <p:cNvSpPr>
            <a:spLocks noGrp="1" noChangeArrowheads="1"/>
          </p:cNvSpPr>
          <p:nvPr>
            <p:ph type="title"/>
          </p:nvPr>
        </p:nvSpPr>
        <p:spPr>
          <a:xfrm>
            <a:off x="203200" y="152400"/>
            <a:ext cx="11684000" cy="381000"/>
          </a:xfrm>
        </p:spPr>
        <p:txBody>
          <a:bodyPr rtlCol="0">
            <a:normAutofit fontScale="90000"/>
          </a:bodyPr>
          <a:lstStyle/>
          <a:p>
            <a:pPr algn="ctr" eaLnBrk="1" fontAlgn="auto" hangingPunct="1">
              <a:spcAft>
                <a:spcPts val="0"/>
              </a:spcAft>
              <a:defRPr/>
            </a:pP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r>
              <a:rPr lang="ru-RU" altLang="ru-RU" sz="2000" b="1" smtClean="0">
                <a:solidFill>
                  <a:schemeClr val="tx1">
                    <a:lumMod val="85000"/>
                    <a:lumOff val="15000"/>
                  </a:schemeClr>
                </a:solidFill>
              </a:rPr>
              <a:t>  </a:t>
            </a: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endParaRPr lang="ru-RU" altLang="ru-RU" sz="2000" smtClean="0">
              <a:solidFill>
                <a:schemeClr val="tx1">
                  <a:lumMod val="85000"/>
                  <a:lumOff val="15000"/>
                </a:schemeClr>
              </a:solidFill>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3469113457"/>
              </p:ext>
            </p:extLst>
          </p:nvPr>
        </p:nvGraphicFramePr>
        <p:xfrm>
          <a:off x="406400" y="533401"/>
          <a:ext cx="11582400" cy="3429978"/>
        </p:xfrm>
        <a:graphic>
          <a:graphicData uri="http://schemas.openxmlformats.org/drawingml/2006/table">
            <a:tbl>
              <a:tblPr firstRow="1" bandRow="1">
                <a:tableStyleId>{7DF18680-E054-41AD-8BC1-D1AEF772440D}</a:tableStyleId>
              </a:tblPr>
              <a:tblGrid>
                <a:gridCol w="6807200"/>
                <a:gridCol w="1727200"/>
                <a:gridCol w="1524000"/>
                <a:gridCol w="1524000"/>
              </a:tblGrid>
              <a:tr h="283415">
                <a:tc>
                  <a:txBody>
                    <a:bodyPr/>
                    <a:lstStyle/>
                    <a:p>
                      <a:pPr algn="ctr"/>
                      <a:r>
                        <a:rPr lang="ru-RU" sz="1400" kern="1200" baseline="0" dirty="0" smtClean="0">
                          <a:solidFill>
                            <a:schemeClr val="bg1"/>
                          </a:solidFill>
                        </a:rPr>
                        <a:t>Направление расходов 		  </a:t>
                      </a:r>
                      <a:endParaRPr lang="ru-RU" sz="1400" b="1" kern="1200" baseline="0" dirty="0" smtClean="0">
                        <a:solidFill>
                          <a:schemeClr val="bg1"/>
                        </a:solidFill>
                        <a:latin typeface="+mn-lt"/>
                        <a:ea typeface="+mn-ea"/>
                        <a:cs typeface="+mn-cs"/>
                      </a:endParaRPr>
                    </a:p>
                  </a:txBody>
                  <a:tcPr marL="121920" marR="121920" marT="45712" marB="45712"/>
                </a:tc>
                <a:tc>
                  <a:txBody>
                    <a:bodyPr/>
                    <a:lstStyle/>
                    <a:p>
                      <a:pPr algn="ctr"/>
                      <a:r>
                        <a:rPr lang="ru-RU" sz="1400" dirty="0" smtClean="0">
                          <a:solidFill>
                            <a:schemeClr val="bg1"/>
                          </a:solidFill>
                        </a:rPr>
                        <a:t>2023</a:t>
                      </a:r>
                      <a:endParaRPr lang="ru-RU" sz="1400" dirty="0">
                        <a:solidFill>
                          <a:schemeClr val="bg1"/>
                        </a:solidFill>
                      </a:endParaRPr>
                    </a:p>
                  </a:txBody>
                  <a:tcPr marL="121920" marR="121920" marT="45712" marB="45712"/>
                </a:tc>
                <a:tc>
                  <a:txBody>
                    <a:bodyPr/>
                    <a:lstStyle/>
                    <a:p>
                      <a:pPr algn="ctr"/>
                      <a:r>
                        <a:rPr lang="ru-RU" sz="1400" dirty="0" smtClean="0">
                          <a:solidFill>
                            <a:schemeClr val="bg1"/>
                          </a:solidFill>
                        </a:rPr>
                        <a:t>2024</a:t>
                      </a:r>
                      <a:endParaRPr lang="ru-RU" sz="1400" dirty="0">
                        <a:solidFill>
                          <a:schemeClr val="bg1"/>
                        </a:solidFill>
                      </a:endParaRPr>
                    </a:p>
                  </a:txBody>
                  <a:tcPr marL="121920" marR="121920" marT="45712" marB="45712"/>
                </a:tc>
                <a:tc>
                  <a:txBody>
                    <a:bodyPr/>
                    <a:lstStyle/>
                    <a:p>
                      <a:pPr algn="ctr"/>
                      <a:r>
                        <a:rPr lang="ru-RU" sz="1400" dirty="0" smtClean="0">
                          <a:solidFill>
                            <a:schemeClr val="bg1"/>
                          </a:solidFill>
                        </a:rPr>
                        <a:t>2025</a:t>
                      </a:r>
                      <a:endParaRPr lang="ru-RU" sz="1400" dirty="0">
                        <a:solidFill>
                          <a:schemeClr val="bg1"/>
                        </a:solidFill>
                      </a:endParaRPr>
                    </a:p>
                  </a:txBody>
                  <a:tcPr marL="121920" marR="121920" marT="45712" marB="45712"/>
                </a:tc>
              </a:tr>
              <a:tr h="438013">
                <a:tc>
                  <a:txBody>
                    <a:bodyPr/>
                    <a:lstStyle/>
                    <a:p>
                      <a:r>
                        <a:rPr lang="ru-RU" sz="900" b="1" kern="1200" baseline="0" dirty="0" smtClean="0"/>
                        <a:t>ДОШКОЛЬНОЕ ОБРАЗОВАНИЕ </a:t>
                      </a:r>
                    </a:p>
                    <a:p>
                      <a:pPr>
                        <a:buFont typeface="Wingdings" pitchFamily="2" charset="2"/>
                        <a:buChar char="Ø"/>
                      </a:pPr>
                      <a:r>
                        <a:rPr lang="ru-RU" sz="1200" b="0" kern="1200" baseline="0" dirty="0" smtClean="0"/>
                        <a:t>финансовое обеспечение учреждений дошкольного образования </a:t>
                      </a:r>
                      <a:endParaRPr lang="ru-RU" sz="1200" b="0" dirty="0">
                        <a:solidFill>
                          <a:schemeClr val="tx1"/>
                        </a:solidFill>
                        <a:effectLst/>
                        <a:latin typeface="Times New Roman" pitchFamily="18" charset="0"/>
                        <a:cs typeface="Times New Roman"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182</a:t>
                      </a:r>
                      <a:r>
                        <a:rPr lang="ru-RU" sz="1400" b="1" baseline="0" dirty="0" smtClean="0">
                          <a:solidFill>
                            <a:schemeClr val="tx1"/>
                          </a:solidFill>
                          <a:latin typeface="Times New Roman" panose="02020603050405020304" pitchFamily="18" charset="0"/>
                          <a:cs typeface="Times New Roman" panose="02020603050405020304" pitchFamily="18" charset="0"/>
                        </a:rPr>
                        <a:t> 099,4</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137 036,7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157 836,0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r h="438013">
                <a:tc>
                  <a:txBody>
                    <a:bodyPr/>
                    <a:lstStyle/>
                    <a:p>
                      <a:r>
                        <a:rPr lang="ru-RU" sz="900" b="1" kern="1200" baseline="0" dirty="0" smtClean="0"/>
                        <a:t>ОБЩЕЕ ОБРАЗОВАНИЕ 	</a:t>
                      </a:r>
                    </a:p>
                    <a:p>
                      <a:pPr>
                        <a:buFont typeface="Wingdings" pitchFamily="2" charset="2"/>
                        <a:buChar char="Ø"/>
                      </a:pPr>
                      <a:r>
                        <a:rPr lang="ru-RU" sz="1100" b="0" kern="1200" baseline="0" dirty="0" smtClean="0"/>
                        <a:t>финансовое обеспечение получения общего образования школах района</a:t>
                      </a:r>
                      <a:endParaRPr lang="ru-RU" sz="1100" b="0" dirty="0">
                        <a:solidFill>
                          <a:schemeClr val="tx1"/>
                        </a:solidFill>
                        <a:effectLst/>
                        <a:latin typeface="Times New Roman" pitchFamily="18" charset="0"/>
                        <a:cs typeface="Times New Roman"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517</a:t>
                      </a:r>
                      <a:r>
                        <a:rPr lang="ru-RU" sz="1400" b="1" baseline="0" dirty="0" smtClean="0">
                          <a:solidFill>
                            <a:schemeClr val="tx1"/>
                          </a:solidFill>
                          <a:latin typeface="Times New Roman" panose="02020603050405020304" pitchFamily="18" charset="0"/>
                          <a:cs typeface="Times New Roman" panose="02020603050405020304" pitchFamily="18" charset="0"/>
                        </a:rPr>
                        <a:t> 737,8</a:t>
                      </a:r>
                      <a:endParaRPr lang="ru-RU" sz="1400" b="1" dirty="0" smtClean="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462 285,49</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544 391,3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r h="450896">
                <a:tc>
                  <a:txBody>
                    <a:bodyPr/>
                    <a:lstStyle/>
                    <a:p>
                      <a:r>
                        <a:rPr lang="ru-RU" sz="900" b="1" kern="1200" baseline="0" dirty="0" smtClean="0"/>
                        <a:t>ДОПОЛНИТЕЛЬНОЕ ОБРАЗОВАНИЕ ДЕТЕЙ </a:t>
                      </a:r>
                    </a:p>
                    <a:p>
                      <a:pPr>
                        <a:buFont typeface="Wingdings" pitchFamily="2" charset="2"/>
                        <a:buChar char="Ø"/>
                      </a:pPr>
                      <a:r>
                        <a:rPr lang="ru-RU" sz="1100" b="0" kern="1200" baseline="0" dirty="0" smtClean="0"/>
                        <a:t>финансовое обеспечение деятельности учреждений дополнительного образования детей </a:t>
                      </a:r>
                      <a:endParaRPr lang="ru-RU" sz="1100" b="0" kern="1200" baseline="0" dirty="0" smtClean="0">
                        <a:solidFill>
                          <a:schemeClr val="dk1"/>
                        </a:solidFill>
                        <a:latin typeface="+mn-lt"/>
                        <a:ea typeface="+mn-ea"/>
                        <a:cs typeface="+mn-cs"/>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30 193,4</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26 584,7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27 327,3</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r h="504733">
                <a:tc>
                  <a:txBody>
                    <a:bodyPr/>
                    <a:lstStyle/>
                    <a:p>
                      <a:r>
                        <a:rPr lang="ru-RU" sz="900" b="1" kern="1200" baseline="0" dirty="0" smtClean="0"/>
                        <a:t>МОЛОДЕЖНАЯ ПОЛИТИКА 	</a:t>
                      </a:r>
                    </a:p>
                    <a:p>
                      <a:pPr>
                        <a:buFont typeface="Wingdings" pitchFamily="2" charset="2"/>
                        <a:buChar char="Ø"/>
                      </a:pPr>
                      <a:r>
                        <a:rPr lang="ru-RU" sz="900" b="0" kern="1200" baseline="0" dirty="0" smtClean="0"/>
                        <a:t>мероприятия по отдыху и оздоровлению детей и молодежи </a:t>
                      </a:r>
                    </a:p>
                    <a:p>
                      <a:pPr>
                        <a:buFont typeface="Wingdings" pitchFamily="2" charset="2"/>
                        <a:buChar char="Ø"/>
                      </a:pPr>
                      <a:r>
                        <a:rPr lang="ru-RU" sz="900" b="0" kern="1200" baseline="0" dirty="0" smtClean="0"/>
                        <a:t>мероприятия , установленные муниципальной программой «МЦП "Развитие молодежной политики в муниципальном районе "Могойтуйский район» и МЦП "Организация отдыха, оздоровления и временной трудовой занятости детей и подростков"</a:t>
                      </a:r>
                      <a:endParaRPr lang="ru-RU" sz="900" b="0" dirty="0">
                        <a:solidFill>
                          <a:schemeClr val="tx1"/>
                        </a:solidFill>
                        <a:effectLst/>
                        <a:latin typeface="Times New Roman" pitchFamily="18" charset="0"/>
                        <a:cs typeface="Times New Roman" pitchFamily="18" charset="0"/>
                      </a:endParaRPr>
                    </a:p>
                  </a:txBody>
                  <a:tcPr marL="121920" marR="121920" marT="45712" marB="45712"/>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9209,6</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7 324,8</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8 860,2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r h="334948">
                <a:tc>
                  <a:txBody>
                    <a:bodyPr/>
                    <a:lstStyle/>
                    <a:p>
                      <a:r>
                        <a:rPr lang="ru-RU" sz="900" b="1" kern="1200" baseline="0" dirty="0" smtClean="0"/>
                        <a:t>ДРУГИЕ ВОПРОСЫ В ОБЛАСТИ ОБРАЗОВАНИЯ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900" b="1" dirty="0" smtClean="0"/>
                        <a:t> </a:t>
                      </a:r>
                      <a:r>
                        <a:rPr lang="ru-RU" sz="900" b="0" dirty="0" smtClean="0"/>
                        <a:t>содержание отдела</a:t>
                      </a:r>
                      <a:r>
                        <a:rPr lang="ru-RU" sz="900" b="0" baseline="0" dirty="0" smtClean="0"/>
                        <a:t> бухгалтерского учета, </a:t>
                      </a:r>
                      <a:r>
                        <a:rPr lang="ru-RU" sz="900" b="0" dirty="0" smtClean="0"/>
                        <a:t>методкабинета, аппарата управления образования, деятельность по опеке и попечительству</a:t>
                      </a:r>
                      <a:endParaRPr lang="ru-RU" sz="900" b="0" dirty="0">
                        <a:solidFill>
                          <a:schemeClr val="tx1"/>
                        </a:solidFill>
                        <a:effectLst/>
                        <a:latin typeface="Times New Roman" pitchFamily="18" charset="0"/>
                        <a:cs typeface="Times New Roman"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15 115,5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14 944,0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15 671,1</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r h="283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400" b="1" dirty="0" smtClean="0">
                          <a:effectLst/>
                        </a:rPr>
                        <a:t>ВСЕГО по</a:t>
                      </a:r>
                      <a:r>
                        <a:rPr lang="ru-RU" sz="1400" b="1" baseline="0" dirty="0" smtClean="0">
                          <a:effectLst/>
                        </a:rPr>
                        <a:t> разделу «Образование»</a:t>
                      </a:r>
                      <a:endParaRPr lang="ru-RU" sz="1400" b="1" dirty="0">
                        <a:solidFill>
                          <a:schemeClr val="tx1"/>
                        </a:solidFill>
                        <a:effectLst/>
                        <a:latin typeface="Times New Roman" pitchFamily="18" charset="0"/>
                        <a:cs typeface="Times New Roman" pitchFamily="18" charset="0"/>
                      </a:endParaRPr>
                    </a:p>
                  </a:txBody>
                  <a:tcPr marL="121920" marR="121920"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Arial"/>
                        </a:rPr>
                        <a:t>754 355,7</a:t>
                      </a:r>
                    </a:p>
                    <a:p>
                      <a:pPr algn="ct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c>
                  <a:txBody>
                    <a:bodyPr/>
                    <a:lstStyle/>
                    <a:p>
                      <a:pPr algn="ctr" fontAlgn="ctr"/>
                      <a:r>
                        <a:rPr lang="ru-RU" sz="1400" b="0" i="0" u="none" strike="noStrike" dirty="0" smtClean="0">
                          <a:latin typeface="Arial"/>
                        </a:rPr>
                        <a:t>648 175,69</a:t>
                      </a:r>
                      <a:endParaRPr lang="ru-RU" sz="1400" b="0" i="0" u="none" strike="noStrike" dirty="0">
                        <a:latin typeface="Arial"/>
                      </a:endParaRPr>
                    </a:p>
                  </a:txBody>
                  <a:tcPr marL="121920" marR="121920" marT="45712" marB="45712"/>
                </a:tc>
                <a:tc>
                  <a:txBody>
                    <a:bodyPr/>
                    <a:lstStyle/>
                    <a:p>
                      <a:pPr algn="ctr"/>
                      <a:r>
                        <a:rPr lang="ru-RU" sz="1400" b="0" i="0" u="none" strike="noStrike" dirty="0" smtClean="0">
                          <a:latin typeface="Arial"/>
                        </a:rPr>
                        <a:t>754 085,9</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12" marB="45712"/>
                </a:tc>
              </a:tr>
            </a:tbl>
          </a:graphicData>
        </a:graphic>
      </p:graphicFrame>
      <p:graphicFrame>
        <p:nvGraphicFramePr>
          <p:cNvPr id="3" name="Диаграмма 15"/>
          <p:cNvGraphicFramePr>
            <a:graphicFrameLocks/>
          </p:cNvGraphicFramePr>
          <p:nvPr>
            <p:extLst>
              <p:ext uri="{D42A27DB-BD31-4B8C-83A1-F6EECF244321}">
                <p14:modId xmlns="" xmlns:p14="http://schemas.microsoft.com/office/powerpoint/2010/main" val="2017629047"/>
              </p:ext>
            </p:extLst>
          </p:nvPr>
        </p:nvGraphicFramePr>
        <p:xfrm>
          <a:off x="4347633" y="4720032"/>
          <a:ext cx="4064000" cy="2137968"/>
        </p:xfrm>
        <a:graphic>
          <a:graphicData uri="http://schemas.openxmlformats.org/drawingml/2006/chart">
            <c:chart xmlns:c="http://schemas.openxmlformats.org/drawingml/2006/chart" xmlns:r="http://schemas.openxmlformats.org/officeDocument/2006/relationships" r:id="rId4"/>
          </a:graphicData>
        </a:graphic>
      </p:graphicFrame>
      <p:sp>
        <p:nvSpPr>
          <p:cNvPr id="47156" name="TextBox 17"/>
          <p:cNvSpPr txBox="1">
            <a:spLocks noChangeArrowheads="1"/>
          </p:cNvSpPr>
          <p:nvPr/>
        </p:nvSpPr>
        <p:spPr bwMode="auto">
          <a:xfrm>
            <a:off x="2430131" y="3944078"/>
            <a:ext cx="7620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Georgia" panose="02040502050405020303" pitchFamily="18"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Georgia" panose="02040502050405020303" pitchFamily="18"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Georgia" panose="02040502050405020303" pitchFamily="18"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9pPr>
          </a:lstStyle>
          <a:p>
            <a:pPr algn="ctr" eaLnBrk="1" hangingPunct="1">
              <a:spcBef>
                <a:spcPct val="0"/>
              </a:spcBef>
              <a:buClrTx/>
              <a:buSzTx/>
              <a:buFontTx/>
              <a:buNone/>
            </a:pPr>
            <a:r>
              <a:rPr lang="ru-RU" altLang="ru-RU" sz="1400" b="1" u="sng" dirty="0">
                <a:latin typeface="Arial" panose="020B0604020202020204" pitchFamily="34" charset="0"/>
              </a:rPr>
              <a:t>Доля расходов на образование в общем объеме расходов по годам</a:t>
            </a:r>
          </a:p>
        </p:txBody>
      </p:sp>
      <p:sp>
        <p:nvSpPr>
          <p:cNvPr id="12" name="Прямоугольник 11"/>
          <p:cNvSpPr/>
          <p:nvPr/>
        </p:nvSpPr>
        <p:spPr>
          <a:xfrm>
            <a:off x="0" y="0"/>
            <a:ext cx="11887200" cy="584775"/>
          </a:xfrm>
          <a:prstGeom prst="rect">
            <a:avLst/>
          </a:prstGeom>
          <a:noFill/>
        </p:spPr>
        <p:txBody>
          <a:bodyPr wrap="square">
            <a:spAutoFit/>
          </a:bodyPr>
          <a:lstStyle/>
          <a:p>
            <a:pPr algn="ctr" eaLnBrk="1" hangingPunct="1">
              <a:defRPr/>
            </a:pPr>
            <a:r>
              <a:rPr lang="ru-RU" sz="3200" b="1" dirty="0">
                <a:ln w="10541" cmpd="sng">
                  <a:solidFill>
                    <a:schemeClr val="accent1">
                      <a:shade val="88000"/>
                      <a:satMod val="110000"/>
                    </a:schemeClr>
                  </a:solidFill>
                  <a:prstDash val="solid"/>
                </a:ln>
                <a:latin typeface="Arial" charset="0"/>
              </a:rPr>
              <a:t>РАСХОДЫ НА ОБРАЗОВАНИЕ </a:t>
            </a:r>
          </a:p>
        </p:txBody>
      </p:sp>
      <p:graphicFrame>
        <p:nvGraphicFramePr>
          <p:cNvPr id="4" name="Диаграмма 15"/>
          <p:cNvGraphicFramePr>
            <a:graphicFrameLocks/>
          </p:cNvGraphicFramePr>
          <p:nvPr>
            <p:extLst>
              <p:ext uri="{D42A27DB-BD31-4B8C-83A1-F6EECF244321}">
                <p14:modId xmlns="" xmlns:p14="http://schemas.microsoft.com/office/powerpoint/2010/main" val="3152235786"/>
              </p:ext>
            </p:extLst>
          </p:nvPr>
        </p:nvGraphicFramePr>
        <p:xfrm>
          <a:off x="8331201" y="4446534"/>
          <a:ext cx="3289300" cy="2411466"/>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advTm="1124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1" y="0"/>
            <a:ext cx="12191999" cy="6858000"/>
          </a:xfrm>
          <a:prstGeom prst="rect">
            <a:avLst/>
          </a:prstGeom>
          <a:noFill/>
          <a:ln w="9525">
            <a:noFill/>
            <a:miter lim="800000"/>
            <a:headEnd/>
            <a:tailEnd/>
          </a:ln>
          <a:effectLst/>
        </p:spPr>
      </p:pic>
      <p:graphicFrame>
        <p:nvGraphicFramePr>
          <p:cNvPr id="5" name="Таблица 4"/>
          <p:cNvGraphicFramePr>
            <a:graphicFrameLocks noGrp="1"/>
          </p:cNvGraphicFramePr>
          <p:nvPr>
            <p:extLst>
              <p:ext uri="{D42A27DB-BD31-4B8C-83A1-F6EECF244321}">
                <p14:modId xmlns="" xmlns:p14="http://schemas.microsoft.com/office/powerpoint/2010/main" val="2958424974"/>
              </p:ext>
            </p:extLst>
          </p:nvPr>
        </p:nvGraphicFramePr>
        <p:xfrm>
          <a:off x="406400" y="1095857"/>
          <a:ext cx="11582400" cy="2514345"/>
        </p:xfrm>
        <a:graphic>
          <a:graphicData uri="http://schemas.openxmlformats.org/drawingml/2006/table">
            <a:tbl>
              <a:tblPr firstRow="1" bandRow="1">
                <a:tableStyleId>{93296810-A885-4BE3-A3E7-6D5BEEA58F35}</a:tableStyleId>
              </a:tblPr>
              <a:tblGrid>
                <a:gridCol w="7213600"/>
                <a:gridCol w="1573049"/>
                <a:gridCol w="1397876"/>
                <a:gridCol w="1397875"/>
              </a:tblGrid>
              <a:tr h="241820">
                <a:tc>
                  <a:txBody>
                    <a:bodyPr/>
                    <a:lstStyle/>
                    <a:p>
                      <a:pPr algn="ctr"/>
                      <a:r>
                        <a:rPr lang="ru-RU" sz="1400" b="1" kern="1200" baseline="0" dirty="0" smtClean="0">
                          <a:solidFill>
                            <a:schemeClr val="bg1"/>
                          </a:solidFill>
                          <a:latin typeface="+mn-lt"/>
                          <a:ea typeface="+mn-ea"/>
                          <a:cs typeface="+mn-cs"/>
                        </a:rPr>
                        <a:t>Направление расходов 		  </a:t>
                      </a:r>
                    </a:p>
                  </a:txBody>
                  <a:tcPr marL="121920" marR="121920" marT="45705" marB="45705"/>
                </a:tc>
                <a:tc>
                  <a:txBody>
                    <a:bodyPr/>
                    <a:lstStyle/>
                    <a:p>
                      <a:pPr algn="ctr"/>
                      <a:r>
                        <a:rPr lang="ru-RU" sz="1400" dirty="0" smtClean="0">
                          <a:solidFill>
                            <a:schemeClr val="bg1"/>
                          </a:solidFill>
                        </a:rPr>
                        <a:t>2023</a:t>
                      </a:r>
                      <a:endParaRPr lang="ru-RU" sz="1400" dirty="0">
                        <a:solidFill>
                          <a:schemeClr val="bg1"/>
                        </a:solidFill>
                      </a:endParaRPr>
                    </a:p>
                  </a:txBody>
                  <a:tcPr marL="121920" marR="121920" marT="45705" marB="45705"/>
                </a:tc>
                <a:tc>
                  <a:txBody>
                    <a:bodyPr/>
                    <a:lstStyle/>
                    <a:p>
                      <a:pPr algn="ctr"/>
                      <a:r>
                        <a:rPr lang="ru-RU" sz="1400" dirty="0" smtClean="0">
                          <a:solidFill>
                            <a:schemeClr val="bg1"/>
                          </a:solidFill>
                        </a:rPr>
                        <a:t>2024</a:t>
                      </a:r>
                      <a:endParaRPr lang="ru-RU" sz="1400" dirty="0">
                        <a:solidFill>
                          <a:schemeClr val="bg1"/>
                        </a:solidFill>
                      </a:endParaRPr>
                    </a:p>
                  </a:txBody>
                  <a:tcPr marL="121920" marR="121920" marT="45705" marB="45705"/>
                </a:tc>
                <a:tc>
                  <a:txBody>
                    <a:bodyPr/>
                    <a:lstStyle/>
                    <a:p>
                      <a:pPr algn="ctr"/>
                      <a:r>
                        <a:rPr lang="ru-RU" sz="1400" dirty="0" smtClean="0">
                          <a:solidFill>
                            <a:schemeClr val="bg1"/>
                          </a:solidFill>
                        </a:rPr>
                        <a:t>2025</a:t>
                      </a:r>
                      <a:endParaRPr lang="ru-RU" sz="1400" dirty="0">
                        <a:solidFill>
                          <a:schemeClr val="bg1"/>
                        </a:solidFill>
                      </a:endParaRPr>
                    </a:p>
                  </a:txBody>
                  <a:tcPr marL="121920" marR="121920" marT="45705" marB="45705"/>
                </a:tc>
              </a:tr>
              <a:tr h="503107">
                <a:tc>
                  <a:txBody>
                    <a:bodyPr/>
                    <a:lstStyle/>
                    <a:p>
                      <a:r>
                        <a:rPr lang="ru-RU" sz="1200" b="1" kern="1200" baseline="0" dirty="0" smtClean="0">
                          <a:solidFill>
                            <a:schemeClr val="dk1"/>
                          </a:solidFill>
                          <a:latin typeface="+mn-lt"/>
                          <a:ea typeface="+mn-ea"/>
                          <a:cs typeface="+mn-cs"/>
                        </a:rPr>
                        <a:t>КУЛЬТУРА</a:t>
                      </a:r>
                    </a:p>
                    <a:p>
                      <a:pPr>
                        <a:buFont typeface="Wingdings" pitchFamily="2" charset="2"/>
                        <a:buChar char="Ø"/>
                      </a:pPr>
                      <a:r>
                        <a:rPr lang="ru-RU" sz="1200" b="0" kern="1200" baseline="0" dirty="0" smtClean="0">
                          <a:solidFill>
                            <a:schemeClr val="dk1"/>
                          </a:solidFill>
                          <a:latin typeface="+mn-lt"/>
                          <a:ea typeface="+mn-ea"/>
                          <a:cs typeface="+mn-cs"/>
                        </a:rPr>
                        <a:t>финансовое обеспечение  муниципальных  учреждений района (Дома культуры, библиотеки)</a:t>
                      </a:r>
                      <a:endParaRPr lang="ru-RU" sz="1200" b="0" dirty="0">
                        <a:solidFill>
                          <a:schemeClr val="tx1"/>
                        </a:solidFill>
                        <a:effectLst/>
                        <a:latin typeface="Times New Roman" pitchFamily="18" charset="0"/>
                        <a:cs typeface="Times New Roman"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49 362,5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36695,7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36695,7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395888">
                <a:tc>
                  <a:txBody>
                    <a:bodyPr/>
                    <a:lstStyle/>
                    <a:p>
                      <a:pPr>
                        <a:buFont typeface="Wingdings" pitchFamily="2" charset="2"/>
                        <a:buChar char="Ø"/>
                      </a:pPr>
                      <a:r>
                        <a:rPr lang="ru-RU" sz="1200" b="0" dirty="0" smtClean="0">
                          <a:solidFill>
                            <a:schemeClr val="tx1"/>
                          </a:solidFill>
                          <a:effectLst/>
                          <a:latin typeface="Times New Roman" pitchFamily="18" charset="0"/>
                          <a:cs typeface="Times New Roman" pitchFamily="18" charset="0"/>
                        </a:rPr>
                        <a:t>Дополнительное образование детей (Детская школа искусств)</a:t>
                      </a:r>
                      <a:endParaRPr lang="ru-RU" sz="1200" b="0" dirty="0">
                        <a:solidFill>
                          <a:schemeClr val="tx1"/>
                        </a:solidFill>
                        <a:effectLst/>
                        <a:latin typeface="Times New Roman" pitchFamily="18" charset="0"/>
                        <a:cs typeface="Times New Roman"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6</a:t>
                      </a:r>
                      <a:r>
                        <a:rPr lang="ru-RU" sz="1400" b="1" baseline="0" dirty="0" smtClean="0">
                          <a:solidFill>
                            <a:schemeClr val="tx1"/>
                          </a:solidFill>
                          <a:latin typeface="Times New Roman" panose="02020603050405020304" pitchFamily="18" charset="0"/>
                          <a:cs typeface="Times New Roman" panose="02020603050405020304" pitchFamily="18" charset="0"/>
                        </a:rPr>
                        <a:t> 255,7</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7745,2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7745,2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790610">
                <a:tc>
                  <a:txBody>
                    <a:bodyPr/>
                    <a:lstStyle/>
                    <a:p>
                      <a:r>
                        <a:rPr lang="ru-RU" sz="1200" b="1" kern="1200" baseline="0" dirty="0" smtClean="0">
                          <a:solidFill>
                            <a:schemeClr val="dk1"/>
                          </a:solidFill>
                          <a:latin typeface="+mn-lt"/>
                          <a:ea typeface="+mn-ea"/>
                          <a:cs typeface="+mn-cs"/>
                        </a:rPr>
                        <a:t>ДРУГИЕ ВОПРОСЫ В ОБЛАСТИ КУЛЬТУРЫ, КИНЕМАТОГРАФИИ 	</a:t>
                      </a:r>
                    </a:p>
                    <a:p>
                      <a:pPr>
                        <a:buFont typeface="Wingdings" pitchFamily="2" charset="2"/>
                        <a:buChar char="Ø"/>
                      </a:pPr>
                      <a:r>
                        <a:rPr lang="ru-RU" sz="1200" b="0" kern="1200" baseline="0" dirty="0" smtClean="0">
                          <a:solidFill>
                            <a:schemeClr val="dk1"/>
                          </a:solidFill>
                          <a:latin typeface="+mn-lt"/>
                          <a:ea typeface="+mn-ea"/>
                          <a:cs typeface="+mn-cs"/>
                        </a:rPr>
                        <a:t>финансовое обеспечение сектора организационной, методической работы и взаимодействия с муниципальными учреждениями культуры района и отдела бухгалтерского учета Управления культуры</a:t>
                      </a:r>
                    </a:p>
                    <a:p>
                      <a:pPr>
                        <a:buFont typeface="Wingdings" pitchFamily="2" charset="2"/>
                        <a:buNone/>
                      </a:pPr>
                      <a:endParaRPr lang="ru-RU" sz="1200" b="0" kern="1200" baseline="0" dirty="0" smtClean="0">
                        <a:solidFill>
                          <a:schemeClr val="dk1"/>
                        </a:solidFill>
                        <a:latin typeface="+mn-lt"/>
                        <a:ea typeface="+mn-ea"/>
                        <a:cs typeface="+mn-cs"/>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3 990,0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4 290,5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4 290,5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279446">
                <a:tc>
                  <a:txBody>
                    <a:bodyPr/>
                    <a:lstStyle/>
                    <a:p>
                      <a:pPr algn="r">
                        <a:buFont typeface="Wingdings" pitchFamily="2" charset="2"/>
                        <a:buNone/>
                      </a:pPr>
                      <a:r>
                        <a:rPr lang="ru-RU" sz="1400" b="1" kern="1200" baseline="0" dirty="0" smtClean="0">
                          <a:solidFill>
                            <a:schemeClr val="dk1"/>
                          </a:solidFill>
                          <a:latin typeface="+mn-lt"/>
                          <a:ea typeface="+mn-ea"/>
                          <a:cs typeface="+mn-cs"/>
                        </a:rPr>
                        <a:t>ВСЕГО</a:t>
                      </a: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59 608,2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48 731,4</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48 731,4</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bl>
          </a:graphicData>
        </a:graphic>
      </p:graphicFrame>
      <p:sp>
        <p:nvSpPr>
          <p:cNvPr id="12" name="Прямоугольник 11"/>
          <p:cNvSpPr/>
          <p:nvPr/>
        </p:nvSpPr>
        <p:spPr>
          <a:xfrm>
            <a:off x="1649838" y="239693"/>
            <a:ext cx="9609667"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1" hangingPunct="1">
              <a:defRPr/>
            </a:pPr>
            <a:r>
              <a:rPr lang="ru-RU"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rPr>
              <a:t>РАСХОДЫ НА </a:t>
            </a:r>
            <a:r>
              <a:rPr lang="ru-RU" sz="36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rPr>
              <a:t>КУЛЬТУРУ</a:t>
            </a:r>
            <a:endParaRPr lang="ru-RU"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endParaRPr>
          </a:p>
        </p:txBody>
      </p:sp>
    </p:spTree>
  </p:cSld>
  <p:clrMapOvr>
    <a:masterClrMapping/>
  </p:clrMapOvr>
  <p:transition advTm="829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 xmlns:p14="http://schemas.microsoft.com/office/powerpoint/2010/main" val="2958424974"/>
              </p:ext>
            </p:extLst>
          </p:nvPr>
        </p:nvGraphicFramePr>
        <p:xfrm>
          <a:off x="349250" y="1448282"/>
          <a:ext cx="11582400" cy="1828680"/>
        </p:xfrm>
        <a:graphic>
          <a:graphicData uri="http://schemas.openxmlformats.org/drawingml/2006/table">
            <a:tbl>
              <a:tblPr firstRow="1" bandRow="1">
                <a:tableStyleId>{93296810-A885-4BE3-A3E7-6D5BEEA58F35}</a:tableStyleId>
              </a:tblPr>
              <a:tblGrid>
                <a:gridCol w="7213600"/>
                <a:gridCol w="1573049"/>
                <a:gridCol w="1397876"/>
                <a:gridCol w="1397875"/>
              </a:tblGrid>
              <a:tr h="241820">
                <a:tc>
                  <a:txBody>
                    <a:bodyPr/>
                    <a:lstStyle/>
                    <a:p>
                      <a:pPr algn="ctr"/>
                      <a:r>
                        <a:rPr lang="ru-RU" sz="1400" b="1" kern="1200" baseline="0" dirty="0" smtClean="0">
                          <a:solidFill>
                            <a:schemeClr val="bg1"/>
                          </a:solidFill>
                          <a:latin typeface="+mn-lt"/>
                          <a:ea typeface="+mn-ea"/>
                          <a:cs typeface="+mn-cs"/>
                        </a:rPr>
                        <a:t>Направление расходов 		  </a:t>
                      </a:r>
                    </a:p>
                  </a:txBody>
                  <a:tcPr marL="121920" marR="121920" marT="45705" marB="45705"/>
                </a:tc>
                <a:tc>
                  <a:txBody>
                    <a:bodyPr/>
                    <a:lstStyle/>
                    <a:p>
                      <a:pPr algn="ctr"/>
                      <a:r>
                        <a:rPr lang="ru-RU" sz="1600" dirty="0" smtClean="0">
                          <a:solidFill>
                            <a:schemeClr val="bg1"/>
                          </a:solidFill>
                        </a:rPr>
                        <a:t>2023</a:t>
                      </a:r>
                      <a:endParaRPr lang="ru-RU" sz="1600" dirty="0">
                        <a:solidFill>
                          <a:schemeClr val="bg1"/>
                        </a:solidFill>
                      </a:endParaRPr>
                    </a:p>
                  </a:txBody>
                  <a:tcPr marL="121920" marR="121920" marT="45705" marB="45705"/>
                </a:tc>
                <a:tc>
                  <a:txBody>
                    <a:bodyPr/>
                    <a:lstStyle/>
                    <a:p>
                      <a:pPr algn="ctr"/>
                      <a:r>
                        <a:rPr lang="ru-RU" sz="1600" dirty="0" smtClean="0">
                          <a:solidFill>
                            <a:schemeClr val="bg1"/>
                          </a:solidFill>
                        </a:rPr>
                        <a:t>2024</a:t>
                      </a:r>
                      <a:endParaRPr lang="ru-RU" sz="1600" dirty="0">
                        <a:solidFill>
                          <a:schemeClr val="bg1"/>
                        </a:solidFill>
                      </a:endParaRPr>
                    </a:p>
                  </a:txBody>
                  <a:tcPr marL="121920" marR="121920" marT="45705" marB="45705"/>
                </a:tc>
                <a:tc>
                  <a:txBody>
                    <a:bodyPr/>
                    <a:lstStyle/>
                    <a:p>
                      <a:pPr algn="ctr"/>
                      <a:r>
                        <a:rPr lang="ru-RU" sz="1600" dirty="0" smtClean="0">
                          <a:solidFill>
                            <a:schemeClr val="bg1"/>
                          </a:solidFill>
                        </a:rPr>
                        <a:t>2025</a:t>
                      </a:r>
                      <a:endParaRPr lang="ru-RU" sz="1600" dirty="0">
                        <a:solidFill>
                          <a:schemeClr val="bg1"/>
                        </a:solidFill>
                      </a:endParaRPr>
                    </a:p>
                  </a:txBody>
                  <a:tcPr marL="121920" marR="121920" marT="45705" marB="45705"/>
                </a:tc>
              </a:tr>
              <a:tr h="503107">
                <a:tc>
                  <a:txBody>
                    <a:bodyPr/>
                    <a:lstStyle/>
                    <a:p>
                      <a:r>
                        <a:rPr lang="ru-RU" sz="1200" b="1" kern="1200" baseline="0" dirty="0" smtClean="0">
                          <a:solidFill>
                            <a:schemeClr val="dk1"/>
                          </a:solidFill>
                          <a:latin typeface="+mn-lt"/>
                          <a:ea typeface="+mn-ea"/>
                          <a:cs typeface="+mn-cs"/>
                        </a:rPr>
                        <a:t>ЗДРАВООХРАНЕНИЕ</a:t>
                      </a:r>
                    </a:p>
                    <a:p>
                      <a:pPr>
                        <a:buFont typeface="Wingdings" pitchFamily="2" charset="2"/>
                        <a:buChar char="Ø"/>
                      </a:pPr>
                      <a:r>
                        <a:rPr lang="ru-RU" sz="1200" b="0" kern="1200" baseline="0" dirty="0" smtClean="0">
                          <a:solidFill>
                            <a:schemeClr val="dk1"/>
                          </a:solidFill>
                          <a:latin typeface="+mn-lt"/>
                          <a:ea typeface="+mn-ea"/>
                          <a:cs typeface="+mn-cs"/>
                        </a:rPr>
                        <a:t>МЦП Неотложные меры борьбы с туберкулезом в муниципальном районе "Могойтуйский район" на 2022-2026 годы"</a:t>
                      </a:r>
                      <a:endParaRPr lang="ru-RU" sz="1200" b="0" dirty="0">
                        <a:solidFill>
                          <a:schemeClr val="tx1"/>
                        </a:solidFill>
                        <a:effectLst/>
                        <a:latin typeface="Times New Roman" pitchFamily="18" charset="0"/>
                        <a:cs typeface="Times New Roman"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30,0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30,0</a:t>
                      </a:r>
                    </a:p>
                    <a:p>
                      <a:pPr algn="ct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395888">
                <a:tc>
                  <a:txBody>
                    <a:bodyPr/>
                    <a:lstStyle/>
                    <a:p>
                      <a:pPr>
                        <a:buFont typeface="Wingdings" pitchFamily="2" charset="2"/>
                        <a:buNone/>
                      </a:pPr>
                      <a:r>
                        <a:rPr lang="ru-RU" sz="1200" b="1" dirty="0" smtClean="0">
                          <a:solidFill>
                            <a:schemeClr val="tx1"/>
                          </a:solidFill>
                          <a:effectLst/>
                          <a:latin typeface="Times New Roman" pitchFamily="18" charset="0"/>
                          <a:cs typeface="Times New Roman" pitchFamily="18" charset="0"/>
                        </a:rPr>
                        <a:t>ПЕРИОДИЧЕСКАЯ ПЕЧАТЬ</a:t>
                      </a:r>
                    </a:p>
                    <a:p>
                      <a:pPr>
                        <a:buFont typeface="Wingdings" pitchFamily="2" charset="2"/>
                        <a:buChar char="Ø"/>
                      </a:pPr>
                      <a:r>
                        <a:rPr lang="ru-RU" sz="1200" b="0" dirty="0" smtClean="0">
                          <a:solidFill>
                            <a:schemeClr val="tx1"/>
                          </a:solidFill>
                          <a:effectLst/>
                          <a:latin typeface="Times New Roman" pitchFamily="18" charset="0"/>
                          <a:cs typeface="Times New Roman" pitchFamily="18" charset="0"/>
                        </a:rPr>
                        <a:t>Издание газеты «Местное время»</a:t>
                      </a:r>
                      <a:endParaRPr lang="ru-RU" sz="1200" b="0" dirty="0">
                        <a:solidFill>
                          <a:schemeClr val="tx1"/>
                        </a:solidFill>
                        <a:effectLst/>
                        <a:latin typeface="Times New Roman" pitchFamily="18" charset="0"/>
                        <a:cs typeface="Times New Roman"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902,0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902,0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902,0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279446">
                <a:tc>
                  <a:txBody>
                    <a:bodyPr/>
                    <a:lstStyle/>
                    <a:p>
                      <a:pPr algn="r">
                        <a:buFont typeface="Wingdings" pitchFamily="2" charset="2"/>
                        <a:buNone/>
                      </a:pPr>
                      <a:r>
                        <a:rPr lang="ru-RU" sz="1400" b="1" kern="1200" baseline="0" dirty="0" smtClean="0">
                          <a:solidFill>
                            <a:schemeClr val="dk1"/>
                          </a:solidFill>
                          <a:latin typeface="+mn-lt"/>
                          <a:ea typeface="+mn-ea"/>
                          <a:cs typeface="+mn-cs"/>
                        </a:rPr>
                        <a:t>ВСЕГО</a:t>
                      </a: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923,0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923,0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923,0</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bl>
          </a:graphicData>
        </a:graphic>
      </p:graphicFrame>
      <p:sp>
        <p:nvSpPr>
          <p:cNvPr id="12" name="Прямоугольник 11"/>
          <p:cNvSpPr/>
          <p:nvPr/>
        </p:nvSpPr>
        <p:spPr>
          <a:xfrm>
            <a:off x="1704267" y="207036"/>
            <a:ext cx="9609667" cy="1200329"/>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1" hangingPunct="1">
              <a:defRPr/>
            </a:pPr>
            <a:r>
              <a:rPr lang="ru-RU"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rPr>
              <a:t>РАСХОДЫ </a:t>
            </a:r>
            <a:r>
              <a:rPr lang="ru-RU" sz="36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rPr>
              <a:t>НА ЗДРАВООХРАНЕНИЕ</a:t>
            </a:r>
          </a:p>
          <a:p>
            <a:pPr algn="ctr" eaLnBrk="1" hangingPunct="1">
              <a:defRPr/>
            </a:pPr>
            <a:r>
              <a:rPr lang="ru-RU" sz="36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rPr>
              <a:t>И ПЕРИОДИЧЕСКУЮ ПЕЧАТЬ</a:t>
            </a:r>
            <a:endParaRPr lang="ru-RU"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charset="0"/>
            </a:endParaRPr>
          </a:p>
        </p:txBody>
      </p:sp>
      <p:pic>
        <p:nvPicPr>
          <p:cNvPr id="6" name="Рисунок 5" descr="IMG_9450.jpg"/>
          <p:cNvPicPr>
            <a:picLocks noChangeAspect="1"/>
          </p:cNvPicPr>
          <p:nvPr/>
        </p:nvPicPr>
        <p:blipFill>
          <a:blip r:embed="rId3" cstate="print"/>
          <a:stretch>
            <a:fillRect/>
          </a:stretch>
        </p:blipFill>
        <p:spPr>
          <a:xfrm>
            <a:off x="5813560" y="3535833"/>
            <a:ext cx="6107201" cy="2391631"/>
          </a:xfrm>
          <a:prstGeom prst="rect">
            <a:avLst/>
          </a:prstGeom>
        </p:spPr>
      </p:pic>
      <p:pic>
        <p:nvPicPr>
          <p:cNvPr id="39940" name="Picture 4" descr="Объем услуг в сфере здравоохранения вырос на 17% - новости Kapital.kz"/>
          <p:cNvPicPr>
            <a:picLocks noChangeAspect="1" noChangeArrowheads="1"/>
          </p:cNvPicPr>
          <p:nvPr/>
        </p:nvPicPr>
        <p:blipFill>
          <a:blip r:embed="rId4" cstate="print"/>
          <a:srcRect/>
          <a:stretch>
            <a:fillRect/>
          </a:stretch>
        </p:blipFill>
        <p:spPr bwMode="auto">
          <a:xfrm>
            <a:off x="403000" y="3560781"/>
            <a:ext cx="5373856" cy="2377440"/>
          </a:xfrm>
          <a:prstGeom prst="rect">
            <a:avLst/>
          </a:prstGeom>
          <a:noFill/>
        </p:spPr>
      </p:pic>
    </p:spTree>
  </p:cSld>
  <p:clrMapOvr>
    <a:masterClrMapping/>
  </p:clrMapOvr>
  <p:transition advTm="831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03200" y="152400"/>
            <a:ext cx="11684000" cy="381000"/>
          </a:xfrm>
        </p:spPr>
        <p:txBody>
          <a:bodyPr>
            <a:normAutofit fontScale="90000"/>
          </a:bodyPr>
          <a:lstStyle/>
          <a:p>
            <a:pPr algn="ctr"/>
            <a:r>
              <a:rPr lang="ru-RU" sz="2000" smtClean="0"/>
              <a:t/>
            </a:r>
            <a:br>
              <a:rPr lang="ru-RU" sz="2000" smtClean="0"/>
            </a:br>
            <a:r>
              <a:rPr lang="ru-RU" sz="2000" b="1" smtClean="0"/>
              <a:t>  </a:t>
            </a:r>
            <a:r>
              <a:rPr lang="ru-RU" sz="2000" smtClean="0"/>
              <a:t/>
            </a:r>
            <a:br>
              <a:rPr lang="ru-RU" sz="2000" smtClean="0"/>
            </a:br>
            <a:endParaRPr lang="ru-RU" sz="2000" smtClean="0"/>
          </a:p>
        </p:txBody>
      </p:sp>
      <p:graphicFrame>
        <p:nvGraphicFramePr>
          <p:cNvPr id="5" name="Таблица 4"/>
          <p:cNvGraphicFramePr>
            <a:graphicFrameLocks noGrp="1"/>
          </p:cNvGraphicFramePr>
          <p:nvPr/>
        </p:nvGraphicFramePr>
        <p:xfrm>
          <a:off x="177800" y="1016296"/>
          <a:ext cx="11785600" cy="5457079"/>
        </p:xfrm>
        <a:graphic>
          <a:graphicData uri="http://schemas.openxmlformats.org/drawingml/2006/table">
            <a:tbl>
              <a:tblPr firstRow="1" bandRow="1">
                <a:tableStyleId>{69CF1AB2-1976-4502-BF36-3FF5EA218861}</a:tableStyleId>
              </a:tblPr>
              <a:tblGrid>
                <a:gridCol w="7518401"/>
                <a:gridCol w="1422400"/>
                <a:gridCol w="1422400"/>
                <a:gridCol w="1422399"/>
              </a:tblGrid>
              <a:tr h="288105">
                <a:tc>
                  <a:txBody>
                    <a:bodyPr/>
                    <a:lstStyle/>
                    <a:p>
                      <a:pPr algn="ctr"/>
                      <a:r>
                        <a:rPr lang="ru-RU" sz="1400" kern="1200" baseline="0" dirty="0" smtClean="0"/>
                        <a:t>Направление расходов 		  </a:t>
                      </a:r>
                      <a:endParaRPr lang="ru-RU" sz="1400" b="1" kern="1200" baseline="0" dirty="0" smtClean="0">
                        <a:solidFill>
                          <a:schemeClr val="bg1"/>
                        </a:solidFill>
                        <a:latin typeface="+mn-lt"/>
                        <a:ea typeface="+mn-ea"/>
                        <a:cs typeface="+mn-cs"/>
                      </a:endParaRPr>
                    </a:p>
                  </a:txBody>
                  <a:tcPr marL="121920" marR="121920"/>
                </a:tc>
                <a:tc>
                  <a:txBody>
                    <a:bodyPr/>
                    <a:lstStyle/>
                    <a:p>
                      <a:pPr algn="ctr"/>
                      <a:r>
                        <a:rPr lang="ru-RU" sz="1600" dirty="0" smtClean="0"/>
                        <a:t>2023</a:t>
                      </a:r>
                      <a:endParaRPr lang="ru-RU" sz="1600" dirty="0">
                        <a:solidFill>
                          <a:schemeClr val="bg1"/>
                        </a:solidFill>
                      </a:endParaRPr>
                    </a:p>
                  </a:txBody>
                  <a:tcPr marL="121920" marR="121920"/>
                </a:tc>
                <a:tc>
                  <a:txBody>
                    <a:bodyPr/>
                    <a:lstStyle/>
                    <a:p>
                      <a:pPr algn="ctr"/>
                      <a:r>
                        <a:rPr lang="ru-RU" sz="1600" dirty="0" smtClean="0"/>
                        <a:t>2024</a:t>
                      </a:r>
                      <a:endParaRPr lang="ru-RU" sz="1600" dirty="0">
                        <a:solidFill>
                          <a:schemeClr val="bg1"/>
                        </a:solidFill>
                      </a:endParaRPr>
                    </a:p>
                  </a:txBody>
                  <a:tcPr marL="121920" marR="121920"/>
                </a:tc>
                <a:tc>
                  <a:txBody>
                    <a:bodyPr/>
                    <a:lstStyle/>
                    <a:p>
                      <a:pPr algn="ctr"/>
                      <a:r>
                        <a:rPr lang="ru-RU" sz="1600" dirty="0" smtClean="0"/>
                        <a:t>2025</a:t>
                      </a:r>
                      <a:endParaRPr lang="ru-RU" sz="1600" dirty="0">
                        <a:solidFill>
                          <a:schemeClr val="bg1"/>
                        </a:solidFill>
                      </a:endParaRPr>
                    </a:p>
                  </a:txBody>
                  <a:tcPr marL="121920" marR="121920"/>
                </a:tc>
              </a:tr>
              <a:tr h="672245">
                <a:tc>
                  <a:txBody>
                    <a:bodyPr/>
                    <a:lstStyle/>
                    <a:p>
                      <a:r>
                        <a:rPr lang="ru-RU" sz="1200" b="1" kern="1200" baseline="0" dirty="0" smtClean="0">
                          <a:latin typeface="Times New Roman" pitchFamily="18" charset="0"/>
                          <a:cs typeface="Times New Roman" pitchFamily="18" charset="0"/>
                        </a:rPr>
                        <a:t>ПЕНСИОННОЕ ОБЕСПЕЧЕНИЕ</a:t>
                      </a:r>
                    </a:p>
                    <a:p>
                      <a:pPr>
                        <a:buFont typeface="Wingdings" pitchFamily="2" charset="2"/>
                        <a:buChar char="Ø"/>
                      </a:pPr>
                      <a:r>
                        <a:rPr lang="ru-RU" sz="1200" b="0" u="none" strike="noStrike" dirty="0" smtClean="0">
                          <a:latin typeface="Times New Roman" pitchFamily="18" charset="0"/>
                          <a:cs typeface="Times New Roman" pitchFamily="18" charset="0"/>
                        </a:rPr>
                        <a:t>ежемесячная доплата к трудовой пенсии по старости (инвалидности) лицам, замещающим должности муниципальной службы</a:t>
                      </a:r>
                      <a:endParaRPr lang="ru-RU" sz="1200" b="0" dirty="0">
                        <a:solidFill>
                          <a:schemeClr val="tx1"/>
                        </a:solidFill>
                        <a:effectLst/>
                        <a:latin typeface="Times New Roman" pitchFamily="18" charset="0"/>
                        <a:cs typeface="Times New Roman" pitchFamily="18" charset="0"/>
                      </a:endParaRPr>
                    </a:p>
                  </a:txBody>
                  <a:tcPr marL="121920" marR="121920"/>
                </a:tc>
                <a:tc>
                  <a:txBody>
                    <a:bodyPr/>
                    <a:lstStyle/>
                    <a:p>
                      <a:pPr algn="ctr"/>
                      <a:r>
                        <a:rPr lang="ru-RU" sz="1400" b="1" dirty="0" smtClean="0"/>
                        <a:t>3699,2</a:t>
                      </a:r>
                      <a:endParaRPr lang="ru-RU" sz="1400" b="1" dirty="0">
                        <a:solidFill>
                          <a:schemeClr val="tx1">
                            <a:lumMod val="50000"/>
                          </a:schemeClr>
                        </a:solidFill>
                      </a:endParaRPr>
                    </a:p>
                  </a:txBody>
                  <a:tcPr marL="121920" marR="121920"/>
                </a:tc>
                <a:tc>
                  <a:txBody>
                    <a:bodyPr/>
                    <a:lstStyle/>
                    <a:p>
                      <a:pPr algn="ctr"/>
                      <a:r>
                        <a:rPr lang="ru-RU" sz="1400" b="1" dirty="0" smtClean="0"/>
                        <a:t>3699,2</a:t>
                      </a:r>
                      <a:endParaRPr lang="ru-RU" sz="1400" b="1" dirty="0">
                        <a:solidFill>
                          <a:schemeClr val="tx1">
                            <a:lumMod val="50000"/>
                          </a:schemeClr>
                        </a:solidFill>
                      </a:endParaRPr>
                    </a:p>
                  </a:txBody>
                  <a:tcPr marL="121920" marR="121920"/>
                </a:tc>
                <a:tc>
                  <a:txBody>
                    <a:bodyPr/>
                    <a:lstStyle/>
                    <a:p>
                      <a:pPr algn="ctr"/>
                      <a:r>
                        <a:rPr lang="ru-RU" sz="1400" b="1" dirty="0" smtClean="0"/>
                        <a:t>3699,2</a:t>
                      </a:r>
                      <a:endParaRPr lang="ru-RU" sz="1400" b="1" dirty="0">
                        <a:solidFill>
                          <a:schemeClr val="tx1">
                            <a:lumMod val="50000"/>
                          </a:schemeClr>
                        </a:solidFill>
                      </a:endParaRPr>
                    </a:p>
                  </a:txBody>
                  <a:tcPr marL="121920" marR="121920"/>
                </a:tc>
              </a:tr>
              <a:tr h="832303">
                <a:tc>
                  <a:txBody>
                    <a:bodyPr/>
                    <a:lstStyle/>
                    <a:p>
                      <a:r>
                        <a:rPr lang="ru-RU" sz="1000" b="1" baseline="0" dirty="0" smtClean="0">
                          <a:solidFill>
                            <a:schemeClr val="tx1"/>
                          </a:solidFill>
                          <a:effectLst/>
                          <a:latin typeface="Times New Roman" pitchFamily="18" charset="0"/>
                          <a:cs typeface="Times New Roman" pitchFamily="18" charset="0"/>
                        </a:rPr>
                        <a:t>ТРАНСПОРТ</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ru-RU" sz="1200" dirty="0" smtClean="0">
                          <a:solidFill>
                            <a:schemeClr val="tx1"/>
                          </a:solidFill>
                          <a:latin typeface="Times New Roman" pitchFamily="18" charset="0"/>
                          <a:cs typeface="Times New Roman" pitchFamily="18" charset="0"/>
                        </a:rPr>
                        <a:t> Предоставление субсидии на возмещение части затрат   перевозчикам,</a:t>
                      </a:r>
                      <a:r>
                        <a:rPr lang="ru-RU" sz="1200" baseline="0" dirty="0" smtClean="0">
                          <a:solidFill>
                            <a:schemeClr val="tx1"/>
                          </a:solidFill>
                          <a:latin typeface="Times New Roman" pitchFamily="18" charset="0"/>
                          <a:cs typeface="Times New Roman" pitchFamily="18" charset="0"/>
                        </a:rPr>
                        <a:t> осуществляющих работы, связанные с осуществлением регулярных перевозок пассажиров по регулярным тарифам по муниципальным маршрутам на территории муниципального района</a:t>
                      </a:r>
                      <a:endParaRPr lang="ru-RU" sz="1200" b="0" u="none" strike="noStrike" dirty="0" smtClean="0">
                        <a:latin typeface="Times New Roman" pitchFamily="18" charset="0"/>
                        <a:cs typeface="Times New Roman" pitchFamily="18" charset="0"/>
                      </a:endParaRPr>
                    </a:p>
                  </a:txBody>
                  <a:tcPr marL="121920" marR="121920"/>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411,9</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330,2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330,2</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688" marB="45688"/>
                </a:tc>
              </a:tr>
              <a:tr h="2400875">
                <a:tc>
                  <a:txBody>
                    <a:bodyPr/>
                    <a:lstStyle/>
                    <a:p>
                      <a:pPr>
                        <a:buFont typeface="Wingdings" pitchFamily="2" charset="2"/>
                        <a:buNone/>
                      </a:pPr>
                      <a:r>
                        <a:rPr lang="ru-RU" sz="1200" b="1" kern="1200" baseline="0" dirty="0" smtClean="0">
                          <a:latin typeface="Times New Roman" pitchFamily="18" charset="0"/>
                          <a:cs typeface="Times New Roman" pitchFamily="18" charset="0"/>
                        </a:rPr>
                        <a:t>ОХРАНА СЕМЬИ И ДЕТСТВА</a:t>
                      </a:r>
                    </a:p>
                    <a:p>
                      <a:pPr lvl="0">
                        <a:buFont typeface="Wingdings" pitchFamily="2" charset="2"/>
                        <a:buChar char="Ø"/>
                      </a:pPr>
                      <a:r>
                        <a:rPr lang="ru-RU" sz="1200" b="0" u="none" strike="noStrike" dirty="0" smtClean="0">
                          <a:latin typeface="Times New Roman" pitchFamily="18" charset="0"/>
                          <a:cs typeface="Times New Roman" pitchFamily="18" charset="0"/>
                        </a:rPr>
                        <a:t>На воспитание и обучение детей-инвалидов в муниципальных дошкольных образовательных учреждениях</a:t>
                      </a:r>
                    </a:p>
                    <a:p>
                      <a:pPr lvl="0">
                        <a:buFont typeface="Wingdings" pitchFamily="2" charset="2"/>
                        <a:buChar char="Ø"/>
                      </a:pPr>
                      <a:r>
                        <a:rPr lang="ru-RU" sz="1200" b="0" u="none" strike="noStrike" dirty="0" smtClean="0">
                          <a:latin typeface="Times New Roman" pitchFamily="18" charset="0"/>
                          <a:cs typeface="Times New Roman" pitchFamily="18" charset="0"/>
                        </a:rPr>
                        <a:t>Компенсация части родительской платы за содержание ребенка в государственных и муниципальных образовательных учреждениях, реализующих основную общеобразовательную программу</a:t>
                      </a:r>
                    </a:p>
                    <a:p>
                      <a:pPr lvl="0">
                        <a:buFont typeface="Wingdings" pitchFamily="2" charset="2"/>
                        <a:buChar char="Ø"/>
                      </a:pPr>
                      <a:endParaRPr lang="ru-RU" sz="1200" b="0" u="none" strike="noStrike" dirty="0" smtClean="0">
                        <a:latin typeface="Times New Roman" pitchFamily="18" charset="0"/>
                        <a:cs typeface="Times New Roman" pitchFamily="18" charset="0"/>
                      </a:endParaRPr>
                    </a:p>
                    <a:p>
                      <a:pPr lvl="0">
                        <a:buFont typeface="Wingdings" pitchFamily="2" charset="2"/>
                        <a:buChar char="Ø"/>
                      </a:pPr>
                      <a:r>
                        <a:rPr lang="ru-RU" sz="1200" b="0" u="none" strike="noStrike" dirty="0" smtClean="0">
                          <a:latin typeface="Times New Roman" pitchFamily="18" charset="0"/>
                          <a:cs typeface="Times New Roman" pitchFamily="18" charset="0"/>
                        </a:rPr>
                        <a:t>Назначение и выплата ежемесячных денежных средств на содержание детей-сирот и детей, оставшихся без попечения родителей, в приемных семьях </a:t>
                      </a:r>
                    </a:p>
                    <a:p>
                      <a:pPr lvl="0">
                        <a:buFont typeface="Wingdings" pitchFamily="2" charset="2"/>
                        <a:buChar char="Ø"/>
                      </a:pPr>
                      <a:r>
                        <a:rPr lang="ru-RU" sz="1200" b="0" dirty="0" smtClean="0">
                          <a:latin typeface="Times New Roman" pitchFamily="18" charset="0"/>
                          <a:cs typeface="Times New Roman" pitchFamily="18" charset="0"/>
                        </a:rPr>
                        <a:t>Назначение и выплату вознаграждения приемным родителям</a:t>
                      </a:r>
                    </a:p>
                    <a:p>
                      <a:pPr lvl="0">
                        <a:buFont typeface="Wingdings" pitchFamily="2" charset="2"/>
                        <a:buChar char="Ø"/>
                      </a:pPr>
                      <a:r>
                        <a:rPr lang="ru-RU" sz="1200" b="0" dirty="0" smtClean="0">
                          <a:latin typeface="Times New Roman" pitchFamily="18" charset="0"/>
                          <a:cs typeface="Times New Roman" pitchFamily="18" charset="0"/>
                        </a:rPr>
                        <a:t>Назначение и выплата ежемесячных денежных средств на содержание детей-сирот и детей, оставшихся без попечения родителей, в семьях опекунов</a:t>
                      </a:r>
                    </a:p>
                    <a:p>
                      <a:pPr lvl="0">
                        <a:buFont typeface="Wingdings" pitchFamily="2" charset="2"/>
                        <a:buChar char="Ø"/>
                      </a:pPr>
                      <a:r>
                        <a:rPr lang="ru-RU" sz="1200" b="0" dirty="0" smtClean="0">
                          <a:latin typeface="Times New Roman" pitchFamily="18" charset="0"/>
                          <a:cs typeface="Times New Roman" pitchFamily="18" charset="0"/>
                        </a:rPr>
                        <a:t>Субсидия на реализацию мероприятий по обеспечению жильем молодых семей</a:t>
                      </a:r>
                    </a:p>
                    <a:p>
                      <a:pPr lvl="0">
                        <a:buFont typeface="Wingdings" pitchFamily="2" charset="2"/>
                        <a:buChar char="Ø"/>
                      </a:pPr>
                      <a:endParaRPr lang="ru-RU" sz="1200" b="0" dirty="0">
                        <a:latin typeface="Times New Roman" pitchFamily="18" charset="0"/>
                        <a:cs typeface="Times New Roman" pitchFamily="18" charset="0"/>
                      </a:endParaRPr>
                    </a:p>
                  </a:txBody>
                  <a:tcPr marL="121920" marR="121920"/>
                </a:tc>
                <a:tc>
                  <a:txBody>
                    <a:bodyPr/>
                    <a:lstStyle/>
                    <a:p>
                      <a:pPr algn="ctr"/>
                      <a:r>
                        <a:rPr lang="ru-RU" sz="1400" b="1" dirty="0" smtClean="0">
                          <a:solidFill>
                            <a:schemeClr val="tx1">
                              <a:lumMod val="50000"/>
                            </a:schemeClr>
                          </a:solidFill>
                        </a:rPr>
                        <a:t>26771,0</a:t>
                      </a:r>
                    </a:p>
                    <a:p>
                      <a:pPr algn="ctr"/>
                      <a:r>
                        <a:rPr lang="ru-RU" sz="1200" b="0" dirty="0" smtClean="0">
                          <a:solidFill>
                            <a:schemeClr val="tx1">
                              <a:lumMod val="50000"/>
                            </a:schemeClr>
                          </a:solidFill>
                        </a:rPr>
                        <a:t>799,6</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4217,7</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10915,3</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3759,3</a:t>
                      </a:r>
                    </a:p>
                    <a:p>
                      <a:pPr algn="ctr"/>
                      <a:r>
                        <a:rPr lang="ru-RU" sz="1200" b="0" dirty="0" smtClean="0">
                          <a:solidFill>
                            <a:schemeClr val="tx1">
                              <a:lumMod val="50000"/>
                            </a:schemeClr>
                          </a:solidFill>
                        </a:rPr>
                        <a:t>3497,4</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3581,7</a:t>
                      </a:r>
                      <a:endParaRPr lang="ru-RU" sz="1200" b="0"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21410,2</a:t>
                      </a:r>
                    </a:p>
                    <a:p>
                      <a:pPr algn="ctr"/>
                      <a:r>
                        <a:rPr lang="ru-RU" sz="1200" b="0" dirty="0" smtClean="0">
                          <a:solidFill>
                            <a:schemeClr val="tx1">
                              <a:lumMod val="50000"/>
                            </a:schemeClr>
                          </a:solidFill>
                        </a:rPr>
                        <a:t>621,3</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3238,4</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6712,1</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3759,3</a:t>
                      </a:r>
                    </a:p>
                    <a:p>
                      <a:pPr algn="ctr"/>
                      <a:r>
                        <a:rPr lang="ru-RU" sz="1200" b="0" dirty="0" smtClean="0">
                          <a:solidFill>
                            <a:schemeClr val="tx1">
                              <a:lumMod val="50000"/>
                            </a:schemeClr>
                          </a:solidFill>
                        </a:rPr>
                        <a:t>3497,4</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3581,7</a:t>
                      </a:r>
                      <a:endParaRPr lang="ru-RU" sz="1200" b="0"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25830,6</a:t>
                      </a:r>
                    </a:p>
                    <a:p>
                      <a:pPr algn="ctr"/>
                      <a:r>
                        <a:rPr lang="ru-RU" sz="1200" b="0" dirty="0" smtClean="0">
                          <a:solidFill>
                            <a:schemeClr val="tx1">
                              <a:lumMod val="50000"/>
                            </a:schemeClr>
                          </a:solidFill>
                        </a:rPr>
                        <a:t>778,4</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4057,2</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10156,6</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3759,3</a:t>
                      </a:r>
                    </a:p>
                    <a:p>
                      <a:pPr algn="ctr"/>
                      <a:r>
                        <a:rPr lang="ru-RU" sz="1200" b="0" dirty="0" smtClean="0">
                          <a:solidFill>
                            <a:schemeClr val="tx1">
                              <a:lumMod val="50000"/>
                            </a:schemeClr>
                          </a:solidFill>
                        </a:rPr>
                        <a:t>3497,4</a:t>
                      </a:r>
                    </a:p>
                    <a:p>
                      <a:pPr algn="ctr"/>
                      <a:endParaRPr lang="ru-RU" sz="1200" b="0" dirty="0" smtClean="0">
                        <a:solidFill>
                          <a:schemeClr val="tx1">
                            <a:lumMod val="50000"/>
                          </a:schemeClr>
                        </a:solidFill>
                      </a:endParaRPr>
                    </a:p>
                    <a:p>
                      <a:pPr algn="ctr"/>
                      <a:r>
                        <a:rPr lang="ru-RU" sz="1200" b="0" dirty="0" smtClean="0">
                          <a:solidFill>
                            <a:schemeClr val="tx1">
                              <a:lumMod val="50000"/>
                            </a:schemeClr>
                          </a:solidFill>
                        </a:rPr>
                        <a:t>3581,7</a:t>
                      </a:r>
                      <a:endParaRPr lang="ru-RU" sz="1200" b="0" dirty="0">
                        <a:solidFill>
                          <a:schemeClr val="tx1">
                            <a:lumMod val="50000"/>
                          </a:schemeClr>
                        </a:solidFill>
                      </a:endParaRPr>
                    </a:p>
                  </a:txBody>
                  <a:tcPr marL="121920" marR="121920"/>
                </a:tc>
              </a:tr>
              <a:tr h="864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effectLst/>
                          <a:latin typeface="Times New Roman" pitchFamily="18" charset="0"/>
                          <a:cs typeface="Times New Roman" pitchFamily="18" charset="0"/>
                        </a:rPr>
                        <a:t>Другие вопросы в области социальной политики</a:t>
                      </a:r>
                    </a:p>
                    <a:p>
                      <a:pPr algn="l" fontAlgn="b">
                        <a:buFont typeface="Wingdings" pitchFamily="2" charset="2"/>
                        <a:buChar char="Ø"/>
                      </a:pPr>
                      <a:r>
                        <a:rPr lang="ru-RU" sz="1200" b="0" u="none" strike="noStrike" dirty="0" smtClean="0">
                          <a:latin typeface="Times New Roman" pitchFamily="18" charset="0"/>
                          <a:cs typeface="Times New Roman" pitchFamily="18" charset="0"/>
                        </a:rPr>
                        <a:t>МЦП "Поддержка ветеранского движения«</a:t>
                      </a:r>
                    </a:p>
                    <a:p>
                      <a:pPr algn="l" fontAlgn="b">
                        <a:buFont typeface="Wingdings" pitchFamily="2" charset="2"/>
                        <a:buChar char="Ø"/>
                      </a:pPr>
                      <a:r>
                        <a:rPr lang="ru-RU" sz="1200" b="0" u="none" strike="noStrike" dirty="0" smtClean="0">
                          <a:latin typeface="Times New Roman" pitchFamily="18" charset="0"/>
                          <a:cs typeface="Times New Roman" pitchFamily="18" charset="0"/>
                        </a:rPr>
                        <a:t>МЦП на развитие Местной общественной организации инвалидов</a:t>
                      </a:r>
                    </a:p>
                    <a:p>
                      <a:endParaRPr lang="ru-RU" sz="1200" baseline="0" dirty="0" smtClean="0">
                        <a:solidFill>
                          <a:schemeClr val="tx1"/>
                        </a:solidFill>
                        <a:latin typeface="Times New Roman" pitchFamily="18" charset="0"/>
                        <a:cs typeface="Times New Roman" pitchFamily="18" charset="0"/>
                      </a:endParaRPr>
                    </a:p>
                  </a:txBody>
                  <a:tcPr marL="121920" marR="121920" marT="45688" marB="45688"/>
                </a:tc>
                <a:tc>
                  <a:txBody>
                    <a:bodyPr/>
                    <a:lstStyle/>
                    <a:p>
                      <a:pPr algn="ctr"/>
                      <a:r>
                        <a:rPr lang="ru-RU" sz="1400" b="1" dirty="0" smtClean="0">
                          <a:solidFill>
                            <a:schemeClr val="tx1">
                              <a:lumMod val="50000"/>
                            </a:schemeClr>
                          </a:solidFill>
                        </a:rPr>
                        <a:t>460,0</a:t>
                      </a:r>
                    </a:p>
                    <a:p>
                      <a:pPr algn="ctr"/>
                      <a:r>
                        <a:rPr lang="ru-RU" sz="1200" b="0" dirty="0" smtClean="0">
                          <a:solidFill>
                            <a:schemeClr val="tx1">
                              <a:lumMod val="50000"/>
                            </a:schemeClr>
                          </a:solidFill>
                        </a:rPr>
                        <a:t>360,0</a:t>
                      </a:r>
                    </a:p>
                    <a:p>
                      <a:pPr algn="ctr"/>
                      <a:r>
                        <a:rPr lang="ru-RU" sz="1200" b="0" dirty="0" smtClean="0">
                          <a:solidFill>
                            <a:schemeClr val="tx1">
                              <a:lumMod val="50000"/>
                            </a:schemeClr>
                          </a:solidFill>
                        </a:rPr>
                        <a:t>100,0</a:t>
                      </a:r>
                      <a:endParaRPr lang="ru-RU" sz="1200" b="0"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460,0</a:t>
                      </a:r>
                    </a:p>
                    <a:p>
                      <a:pPr algn="ctr"/>
                      <a:r>
                        <a:rPr lang="ru-RU" sz="1200" b="0" dirty="0" smtClean="0">
                          <a:solidFill>
                            <a:schemeClr val="tx1">
                              <a:lumMod val="50000"/>
                            </a:schemeClr>
                          </a:solidFill>
                        </a:rPr>
                        <a:t>360,0</a:t>
                      </a:r>
                    </a:p>
                    <a:p>
                      <a:pPr algn="ctr"/>
                      <a:r>
                        <a:rPr lang="ru-RU" sz="1200" b="0" dirty="0" smtClean="0">
                          <a:solidFill>
                            <a:schemeClr val="tx1">
                              <a:lumMod val="50000"/>
                            </a:schemeClr>
                          </a:solidFill>
                        </a:rPr>
                        <a:t>100,0</a:t>
                      </a:r>
                      <a:endParaRPr lang="ru-RU" sz="1200" b="0"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460,0</a:t>
                      </a:r>
                    </a:p>
                    <a:p>
                      <a:pPr algn="ctr"/>
                      <a:r>
                        <a:rPr lang="ru-RU" sz="1200" b="0" dirty="0" smtClean="0">
                          <a:solidFill>
                            <a:schemeClr val="tx1">
                              <a:lumMod val="50000"/>
                            </a:schemeClr>
                          </a:solidFill>
                        </a:rPr>
                        <a:t>360,0</a:t>
                      </a:r>
                    </a:p>
                    <a:p>
                      <a:pPr algn="ctr"/>
                      <a:r>
                        <a:rPr lang="ru-RU" sz="1200" b="0" dirty="0" smtClean="0">
                          <a:solidFill>
                            <a:schemeClr val="tx1">
                              <a:lumMod val="50000"/>
                            </a:schemeClr>
                          </a:solidFill>
                        </a:rPr>
                        <a:t>100,0</a:t>
                      </a:r>
                      <a:endParaRPr lang="ru-RU" sz="1200" b="0" dirty="0">
                        <a:solidFill>
                          <a:schemeClr val="tx1">
                            <a:lumMod val="50000"/>
                          </a:schemeClr>
                        </a:solidFill>
                      </a:endParaRPr>
                    </a:p>
                  </a:txBody>
                  <a:tcPr marL="121920" marR="121920"/>
                </a:tc>
              </a:tr>
              <a:tr h="35212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600" b="1" dirty="0" smtClean="0">
                          <a:effectLst/>
                        </a:rPr>
                        <a:t>ВСЕГО</a:t>
                      </a:r>
                      <a:endParaRPr lang="ru-RU" sz="1600" b="1" dirty="0">
                        <a:solidFill>
                          <a:schemeClr val="tx1"/>
                        </a:solidFill>
                        <a:effectLst/>
                        <a:latin typeface="Times New Roman" pitchFamily="18" charset="0"/>
                        <a:cs typeface="Times New Roman" pitchFamily="18" charset="0"/>
                      </a:endParaRPr>
                    </a:p>
                  </a:txBody>
                  <a:tcPr marL="121920" marR="121920"/>
                </a:tc>
                <a:tc>
                  <a:txBody>
                    <a:bodyPr/>
                    <a:lstStyle/>
                    <a:p>
                      <a:pPr algn="ctr"/>
                      <a:r>
                        <a:rPr lang="ru-RU" sz="1400" b="1" dirty="0" smtClean="0">
                          <a:solidFill>
                            <a:schemeClr val="tx1">
                              <a:lumMod val="50000"/>
                            </a:schemeClr>
                          </a:solidFill>
                        </a:rPr>
                        <a:t>31 342,1</a:t>
                      </a:r>
                      <a:endParaRPr lang="ru-RU" sz="1400" b="1"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25 899,6</a:t>
                      </a:r>
                      <a:endParaRPr lang="ru-RU" sz="1400" b="1" dirty="0">
                        <a:solidFill>
                          <a:schemeClr val="tx1">
                            <a:lumMod val="50000"/>
                          </a:schemeClr>
                        </a:solidFill>
                      </a:endParaRPr>
                    </a:p>
                  </a:txBody>
                  <a:tcPr marL="121920" marR="121920"/>
                </a:tc>
                <a:tc>
                  <a:txBody>
                    <a:bodyPr/>
                    <a:lstStyle/>
                    <a:p>
                      <a:pPr algn="ctr"/>
                      <a:r>
                        <a:rPr lang="ru-RU" sz="1400" b="1" dirty="0" smtClean="0">
                          <a:solidFill>
                            <a:schemeClr val="tx1">
                              <a:lumMod val="50000"/>
                            </a:schemeClr>
                          </a:solidFill>
                        </a:rPr>
                        <a:t> 30 320,0</a:t>
                      </a:r>
                      <a:endParaRPr lang="ru-RU" sz="1400" b="1" dirty="0">
                        <a:solidFill>
                          <a:schemeClr val="tx1">
                            <a:lumMod val="50000"/>
                          </a:schemeClr>
                        </a:solidFill>
                      </a:endParaRPr>
                    </a:p>
                  </a:txBody>
                  <a:tcPr marL="121920" marR="121920"/>
                </a:tc>
              </a:tr>
            </a:tbl>
          </a:graphicData>
        </a:graphic>
      </p:graphicFrame>
      <p:sp>
        <p:nvSpPr>
          <p:cNvPr id="12" name="Прямоугольник 11"/>
          <p:cNvSpPr/>
          <p:nvPr/>
        </p:nvSpPr>
        <p:spPr>
          <a:xfrm>
            <a:off x="1299239" y="244550"/>
            <a:ext cx="9817100" cy="584775"/>
          </a:xfrm>
          <a:prstGeom prst="rect">
            <a:avLst/>
          </a:prstGeom>
          <a:noFill/>
          <a:ln>
            <a:solidFill>
              <a:schemeClr val="bg1"/>
            </a:solidFill>
          </a:ln>
        </p:spPr>
        <p:txBody>
          <a:bodyPr wrap="square">
            <a:spAutoFit/>
          </a:bodyPr>
          <a:lstStyle/>
          <a:p>
            <a:pPr>
              <a:defRPr/>
            </a:pPr>
            <a:r>
              <a:rPr lang="ru-RU" sz="3200" b="1" dirty="0">
                <a:ln w="12700">
                  <a:solidFill>
                    <a:schemeClr val="tx2">
                      <a:satMod val="155000"/>
                    </a:schemeClr>
                  </a:solidFill>
                  <a:prstDash val="solid"/>
                </a:ln>
                <a:solidFill>
                  <a:srgbClr val="713CC8"/>
                </a:solidFill>
                <a:effectLst>
                  <a:outerShdw blurRad="41275" dist="20320" dir="1800000" algn="tl" rotWithShape="0">
                    <a:srgbClr val="000000">
                      <a:alpha val="40000"/>
                    </a:srgbClr>
                  </a:outerShdw>
                </a:effectLst>
              </a:rPr>
              <a:t>РАСХОДЫ НА СОЦИАЛЬНУЮ ПОЛИТИКУ</a:t>
            </a:r>
          </a:p>
        </p:txBody>
      </p:sp>
      <p:sp>
        <p:nvSpPr>
          <p:cNvPr id="24617" name="Прямоугольник 12"/>
          <p:cNvSpPr>
            <a:spLocks noChangeArrowheads="1"/>
          </p:cNvSpPr>
          <p:nvPr/>
        </p:nvSpPr>
        <p:spPr bwMode="auto">
          <a:xfrm>
            <a:off x="1117600" y="609601"/>
            <a:ext cx="10769600" cy="553998"/>
          </a:xfrm>
          <a:prstGeom prst="rect">
            <a:avLst/>
          </a:prstGeom>
          <a:noFill/>
          <a:ln w="9525">
            <a:noFill/>
            <a:miter lim="800000"/>
            <a:headEnd/>
            <a:tailEnd/>
          </a:ln>
        </p:spPr>
        <p:txBody>
          <a:bodyPr>
            <a:spAutoFit/>
          </a:bodyPr>
          <a:lstStyle/>
          <a:p>
            <a:endParaRPr lang="ru-RU"/>
          </a:p>
          <a:p>
            <a:endParaRPr lang="ru-RU" sz="1200"/>
          </a:p>
        </p:txBody>
      </p:sp>
    </p:spTree>
  </p:cSld>
  <p:clrMapOvr>
    <a:masterClrMapping/>
  </p:clrMapOvr>
  <p:transition advTm="10639"/>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a:xfrm>
            <a:off x="203200" y="152400"/>
            <a:ext cx="11684000" cy="381000"/>
          </a:xfrm>
        </p:spPr>
        <p:txBody>
          <a:bodyPr rtlCol="0">
            <a:normAutofit fontScale="90000"/>
          </a:bodyPr>
          <a:lstStyle/>
          <a:p>
            <a:pPr algn="ctr" eaLnBrk="1" fontAlgn="auto" hangingPunct="1">
              <a:spcAft>
                <a:spcPts val="0"/>
              </a:spcAft>
              <a:defRPr/>
            </a:pPr>
            <a:r>
              <a:rPr lang="ru-RU" altLang="ru-RU" sz="2000" dirty="0" smtClean="0">
                <a:solidFill>
                  <a:schemeClr val="tx1">
                    <a:lumMod val="85000"/>
                    <a:lumOff val="15000"/>
                  </a:schemeClr>
                </a:solidFill>
              </a:rPr>
              <a:t/>
            </a:r>
            <a:br>
              <a:rPr lang="ru-RU" altLang="ru-RU" sz="2000" dirty="0" smtClean="0">
                <a:solidFill>
                  <a:schemeClr val="tx1">
                    <a:lumMod val="85000"/>
                    <a:lumOff val="15000"/>
                  </a:schemeClr>
                </a:solidFill>
              </a:rPr>
            </a:br>
            <a:r>
              <a:rPr lang="ru-RU" altLang="ru-RU" sz="2000" b="1" dirty="0" smtClean="0">
                <a:solidFill>
                  <a:schemeClr val="tx1">
                    <a:lumMod val="85000"/>
                    <a:lumOff val="15000"/>
                  </a:schemeClr>
                </a:solidFill>
              </a:rPr>
              <a:t>  </a:t>
            </a:r>
            <a:r>
              <a:rPr lang="ru-RU" altLang="ru-RU" sz="2000" dirty="0" smtClean="0">
                <a:solidFill>
                  <a:schemeClr val="tx1">
                    <a:lumMod val="85000"/>
                    <a:lumOff val="15000"/>
                  </a:schemeClr>
                </a:solidFill>
              </a:rPr>
              <a:t/>
            </a:r>
            <a:br>
              <a:rPr lang="ru-RU" altLang="ru-RU" sz="2000" dirty="0" smtClean="0">
                <a:solidFill>
                  <a:schemeClr val="tx1">
                    <a:lumMod val="85000"/>
                    <a:lumOff val="15000"/>
                  </a:schemeClr>
                </a:solidFill>
              </a:rPr>
            </a:br>
            <a:endParaRPr lang="ru-RU" altLang="ru-RU" sz="2000" dirty="0" smtClean="0">
              <a:solidFill>
                <a:schemeClr val="tx1">
                  <a:lumMod val="85000"/>
                  <a:lumOff val="15000"/>
                </a:schemeClr>
              </a:solidFill>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1217825501"/>
              </p:ext>
            </p:extLst>
          </p:nvPr>
        </p:nvGraphicFramePr>
        <p:xfrm>
          <a:off x="546101" y="1278701"/>
          <a:ext cx="11267438" cy="1615350"/>
        </p:xfrm>
        <a:graphic>
          <a:graphicData uri="http://schemas.openxmlformats.org/drawingml/2006/table">
            <a:tbl>
              <a:tblPr firstRow="1" bandRow="1">
                <a:tableStyleId>{93296810-A885-4BE3-A3E7-6D5BEEA58F35}</a:tableStyleId>
              </a:tblPr>
              <a:tblGrid>
                <a:gridCol w="7272620"/>
                <a:gridCol w="1331607"/>
                <a:gridCol w="1331607"/>
                <a:gridCol w="1331604"/>
              </a:tblGrid>
              <a:tr h="243365">
                <a:tc>
                  <a:txBody>
                    <a:bodyPr/>
                    <a:lstStyle/>
                    <a:p>
                      <a:pPr algn="ctr"/>
                      <a:r>
                        <a:rPr lang="ru-RU" sz="1400" b="1" kern="1200" baseline="0" dirty="0" smtClean="0">
                          <a:solidFill>
                            <a:schemeClr val="bg1"/>
                          </a:solidFill>
                          <a:latin typeface="+mn-lt"/>
                          <a:ea typeface="+mn-ea"/>
                          <a:cs typeface="+mn-cs"/>
                        </a:rPr>
                        <a:t>Направление расходов 		  </a:t>
                      </a:r>
                    </a:p>
                  </a:txBody>
                  <a:tcPr marL="121920" marR="121920" marT="45705" marB="45705"/>
                </a:tc>
                <a:tc>
                  <a:txBody>
                    <a:bodyPr/>
                    <a:lstStyle/>
                    <a:p>
                      <a:pPr algn="ctr"/>
                      <a:r>
                        <a:rPr lang="ru-RU" sz="1600" dirty="0" smtClean="0">
                          <a:solidFill>
                            <a:schemeClr val="bg1"/>
                          </a:solidFill>
                        </a:rPr>
                        <a:t>2023</a:t>
                      </a:r>
                      <a:endParaRPr lang="ru-RU" sz="1600" dirty="0">
                        <a:solidFill>
                          <a:schemeClr val="bg1"/>
                        </a:solidFill>
                      </a:endParaRPr>
                    </a:p>
                  </a:txBody>
                  <a:tcPr marL="121920" marR="121920" marT="45705" marB="45705"/>
                </a:tc>
                <a:tc>
                  <a:txBody>
                    <a:bodyPr/>
                    <a:lstStyle/>
                    <a:p>
                      <a:pPr algn="ctr"/>
                      <a:r>
                        <a:rPr lang="ru-RU" sz="1600" dirty="0" smtClean="0">
                          <a:solidFill>
                            <a:schemeClr val="bg1"/>
                          </a:solidFill>
                        </a:rPr>
                        <a:t>2024</a:t>
                      </a:r>
                      <a:endParaRPr lang="ru-RU" sz="1600" dirty="0">
                        <a:solidFill>
                          <a:schemeClr val="bg1"/>
                        </a:solidFill>
                      </a:endParaRPr>
                    </a:p>
                  </a:txBody>
                  <a:tcPr marL="121920" marR="121920" marT="45705" marB="45705"/>
                </a:tc>
                <a:tc>
                  <a:txBody>
                    <a:bodyPr/>
                    <a:lstStyle/>
                    <a:p>
                      <a:pPr algn="ctr"/>
                      <a:r>
                        <a:rPr lang="ru-RU" sz="1600" dirty="0" smtClean="0">
                          <a:solidFill>
                            <a:schemeClr val="bg1"/>
                          </a:solidFill>
                        </a:rPr>
                        <a:t>2025</a:t>
                      </a:r>
                      <a:endParaRPr lang="ru-RU" sz="1600" dirty="0">
                        <a:solidFill>
                          <a:schemeClr val="bg1"/>
                        </a:solidFill>
                      </a:endParaRPr>
                    </a:p>
                  </a:txBody>
                  <a:tcPr marL="121920" marR="121920" marT="45705" marB="45705"/>
                </a:tc>
              </a:tr>
              <a:tr h="924855">
                <a:tc>
                  <a:txBody>
                    <a:bodyPr/>
                    <a:lstStyle/>
                    <a:p>
                      <a:pPr>
                        <a:buFont typeface="Wingdings" pitchFamily="2" charset="2"/>
                        <a:buNone/>
                      </a:pPr>
                      <a:r>
                        <a:rPr lang="ru-RU" sz="1400" b="1" kern="1200" baseline="0" dirty="0" smtClean="0">
                          <a:solidFill>
                            <a:schemeClr val="dk1"/>
                          </a:solidFill>
                          <a:latin typeface="+mn-lt"/>
                          <a:ea typeface="+mn-ea"/>
                          <a:cs typeface="+mn-cs"/>
                        </a:rPr>
                        <a:t>МАССОВЫЙ СПОРТ</a:t>
                      </a:r>
                    </a:p>
                    <a:p>
                      <a:pPr>
                        <a:buFont typeface="Wingdings" pitchFamily="2" charset="2"/>
                        <a:buChar char="Ø"/>
                      </a:pPr>
                      <a:r>
                        <a:rPr lang="ru-RU" sz="1400" b="0" kern="1200" baseline="0" dirty="0" smtClean="0">
                          <a:solidFill>
                            <a:schemeClr val="dk1"/>
                          </a:solidFill>
                          <a:latin typeface="+mn-lt"/>
                          <a:ea typeface="+mn-ea"/>
                          <a:cs typeface="+mn-cs"/>
                        </a:rPr>
                        <a:t>финансовое обеспечение деятельности Дома спорта «</a:t>
                      </a:r>
                      <a:r>
                        <a:rPr lang="ru-RU" sz="1400" b="0" kern="1200" baseline="0" dirty="0" err="1" smtClean="0">
                          <a:solidFill>
                            <a:schemeClr val="dk1"/>
                          </a:solidFill>
                          <a:latin typeface="+mn-lt"/>
                          <a:ea typeface="+mn-ea"/>
                          <a:cs typeface="+mn-cs"/>
                        </a:rPr>
                        <a:t>Баяр</a:t>
                      </a:r>
                      <a:r>
                        <a:rPr lang="ru-RU" sz="1400" b="0" kern="1200" baseline="0" dirty="0" smtClean="0">
                          <a:solidFill>
                            <a:schemeClr val="dk1"/>
                          </a:solidFill>
                          <a:latin typeface="+mn-lt"/>
                          <a:ea typeface="+mn-ea"/>
                          <a:cs typeface="+mn-cs"/>
                        </a:rPr>
                        <a:t>» и ДЮСШ</a:t>
                      </a:r>
                    </a:p>
                    <a:p>
                      <a:pPr>
                        <a:buFont typeface="Wingdings" pitchFamily="2" charset="2"/>
                        <a:buChar char="Ø"/>
                      </a:pPr>
                      <a:r>
                        <a:rPr lang="ru-RU" sz="1400" b="0" kern="1200" baseline="0" dirty="0" smtClean="0">
                          <a:solidFill>
                            <a:schemeClr val="dk1"/>
                          </a:solidFill>
                          <a:latin typeface="+mn-lt"/>
                          <a:ea typeface="+mn-ea"/>
                          <a:cs typeface="+mn-cs"/>
                        </a:rPr>
                        <a:t>проведение мероприятий по физической культуре и спорту</a:t>
                      </a:r>
                    </a:p>
                    <a:p>
                      <a:pPr>
                        <a:buFont typeface="Wingdings" pitchFamily="2" charset="2"/>
                        <a:buChar char="Ø"/>
                      </a:pPr>
                      <a:endParaRPr lang="ru-RU" sz="1400" b="1" kern="1200" baseline="0" dirty="0" smtClean="0">
                        <a:solidFill>
                          <a:schemeClr val="dk1"/>
                        </a:solidFill>
                        <a:latin typeface="+mn-lt"/>
                        <a:ea typeface="+mn-ea"/>
                        <a:cs typeface="+mn-cs"/>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10 946,5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8 221,5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a:r>
                        <a:rPr lang="ru-RU" sz="1400" b="1" dirty="0" smtClean="0">
                          <a:solidFill>
                            <a:schemeClr val="tx1"/>
                          </a:solidFill>
                          <a:latin typeface="Times New Roman" panose="02020603050405020304" pitchFamily="18" charset="0"/>
                          <a:cs typeface="Times New Roman" panose="02020603050405020304" pitchFamily="18" charset="0"/>
                        </a:rPr>
                        <a:t>8221,5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r h="26770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effectLst/>
                          <a:latin typeface="Times New Roman" pitchFamily="18" charset="0"/>
                          <a:cs typeface="Times New Roman" pitchFamily="18" charset="0"/>
                        </a:rPr>
                        <a:t>ВСЕГО</a:t>
                      </a:r>
                      <a:endParaRPr lang="ru-RU" sz="1600" b="1" dirty="0">
                        <a:solidFill>
                          <a:schemeClr val="tx1"/>
                        </a:solidFill>
                        <a:effectLst/>
                        <a:latin typeface="Times New Roman" pitchFamily="18" charset="0"/>
                        <a:cs typeface="Times New Roman"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10 946,5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8221,5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8221,5</a:t>
                      </a:r>
                      <a:endParaRPr lang="ru-RU" sz="1400" b="1" dirty="0">
                        <a:solidFill>
                          <a:schemeClr val="tx1"/>
                        </a:solidFill>
                        <a:latin typeface="Times New Roman" panose="02020603050405020304" pitchFamily="18" charset="0"/>
                        <a:cs typeface="Times New Roman" panose="02020603050405020304" pitchFamily="18" charset="0"/>
                      </a:endParaRPr>
                    </a:p>
                  </a:txBody>
                  <a:tcPr marL="121920" marR="121920" marT="45705" marB="45705"/>
                </a:tc>
              </a:tr>
            </a:tbl>
          </a:graphicData>
        </a:graphic>
      </p:graphicFrame>
      <p:sp>
        <p:nvSpPr>
          <p:cNvPr id="12" name="Прямоугольник 11"/>
          <p:cNvSpPr/>
          <p:nvPr/>
        </p:nvSpPr>
        <p:spPr>
          <a:xfrm>
            <a:off x="685800" y="201508"/>
            <a:ext cx="10668000" cy="107721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ru-RU" sz="2800" b="1" dirty="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rPr>
              <a:t>РАСХОДЫ </a:t>
            </a:r>
            <a:r>
              <a:rPr lang="ru-RU" sz="3200" b="1" dirty="0" smtClean="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rPr>
              <a:t>на физическую </a:t>
            </a:r>
            <a:r>
              <a:rPr lang="ru-RU" sz="3200" b="1" dirty="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rPr>
              <a:t>культуру </a:t>
            </a:r>
            <a:endParaRPr lang="ru-RU" sz="3200" b="1" dirty="0" smtClean="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endParaRPr>
          </a:p>
          <a:p>
            <a:pPr algn="ctr" eaLnBrk="1" hangingPunct="1">
              <a:defRPr/>
            </a:pPr>
            <a:r>
              <a:rPr lang="ru-RU" sz="3200" b="1" dirty="0" smtClean="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rPr>
              <a:t>и </a:t>
            </a:r>
            <a:r>
              <a:rPr lang="ru-RU" sz="3200" b="1" dirty="0">
                <a:ln w="12700">
                  <a:solidFill>
                    <a:schemeClr val="tx2">
                      <a:satMod val="155000"/>
                    </a:schemeClr>
                  </a:solidFill>
                  <a:prstDash val="solid"/>
                </a:ln>
                <a:solidFill>
                  <a:schemeClr val="tx2">
                    <a:lumMod val="10000"/>
                  </a:schemeClr>
                </a:solidFill>
                <a:effectLst>
                  <a:outerShdw blurRad="41275" dist="20320" dir="1800000" algn="tl" rotWithShape="0">
                    <a:srgbClr val="000000">
                      <a:alpha val="40000"/>
                    </a:srgbClr>
                  </a:outerShdw>
                </a:effectLst>
                <a:latin typeface="Arial" charset="0"/>
              </a:rPr>
              <a:t>спорт</a:t>
            </a:r>
          </a:p>
        </p:txBody>
      </p:sp>
      <p:pic>
        <p:nvPicPr>
          <p:cNvPr id="10" name="Рисунок 9" descr="здание дома спорта.JPG"/>
          <p:cNvPicPr>
            <a:picLocks noChangeAspect="1"/>
          </p:cNvPicPr>
          <p:nvPr/>
        </p:nvPicPr>
        <p:blipFill>
          <a:blip r:embed="rId3" cstate="print"/>
          <a:stretch>
            <a:fillRect/>
          </a:stretch>
        </p:blipFill>
        <p:spPr>
          <a:xfrm>
            <a:off x="2011171" y="3132963"/>
            <a:ext cx="7948743" cy="3544062"/>
          </a:xfrm>
          <a:prstGeom prst="rect">
            <a:avLst/>
          </a:prstGeom>
        </p:spPr>
      </p:pic>
    </p:spTree>
    <p:extLst>
      <p:ext uri="{BB962C8B-B14F-4D97-AF65-F5344CB8AC3E}">
        <p14:creationId xmlns="" xmlns:p14="http://schemas.microsoft.com/office/powerpoint/2010/main" val="2013969752"/>
      </p:ext>
    </p:extLst>
  </p:cSld>
  <p:clrMapOvr>
    <a:masterClrMapping/>
  </p:clrMapOvr>
  <p:transition advTm="5865"/>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C0675BA-22A3-66F4-BDF7-98C422866E59}"/>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F483C0D6-55A8-F9A9-D5AF-C9AEADA30925}"/>
              </a:ext>
            </a:extLst>
          </p:cNvPr>
          <p:cNvSpPr txBox="1"/>
          <p:nvPr/>
        </p:nvSpPr>
        <p:spPr>
          <a:xfrm>
            <a:off x="2827116" y="226924"/>
            <a:ext cx="9020436" cy="3970318"/>
          </a:xfrm>
          <a:prstGeom prst="rect">
            <a:avLst/>
          </a:prstGeom>
          <a:noFill/>
        </p:spPr>
        <p:txBody>
          <a:bodyPr wrap="square">
            <a:spAutoFit/>
          </a:bodyPr>
          <a:lstStyle/>
          <a:p>
            <a:r>
              <a:rPr lang="ru-RU" sz="1400" dirty="0" smtClean="0"/>
              <a:t>	Могойтуйский район расположен в южной части Восточного Забайкалья, в междуречье </a:t>
            </a:r>
            <a:r>
              <a:rPr lang="ru-RU" sz="1400" dirty="0" err="1" smtClean="0"/>
              <a:t>Онона</a:t>
            </a:r>
            <a:r>
              <a:rPr lang="ru-RU" sz="1400" dirty="0" smtClean="0"/>
              <a:t> и Ингоды, граничит с Агинским, </a:t>
            </a:r>
            <a:r>
              <a:rPr lang="ru-RU" sz="1400" dirty="0" err="1" smtClean="0"/>
              <a:t>Ононским</a:t>
            </a:r>
            <a:r>
              <a:rPr lang="ru-RU" sz="1400" dirty="0" smtClean="0"/>
              <a:t>, </a:t>
            </a:r>
            <a:r>
              <a:rPr lang="ru-RU" sz="1400" dirty="0" err="1" smtClean="0"/>
              <a:t>Шилкинским</a:t>
            </a:r>
            <a:r>
              <a:rPr lang="ru-RU" sz="1400" dirty="0" smtClean="0"/>
              <a:t>, </a:t>
            </a:r>
            <a:r>
              <a:rPr lang="ru-RU" sz="1400" dirty="0" err="1" smtClean="0"/>
              <a:t>Карымским</a:t>
            </a:r>
            <a:r>
              <a:rPr lang="ru-RU" sz="1400" dirty="0" smtClean="0"/>
              <a:t> и </a:t>
            </a:r>
            <a:r>
              <a:rPr lang="ru-RU" sz="1400" dirty="0" err="1" smtClean="0"/>
              <a:t>Оловяннинским</a:t>
            </a:r>
            <a:r>
              <a:rPr lang="ru-RU" sz="1400" dirty="0" smtClean="0"/>
              <a:t> районами. </a:t>
            </a:r>
          </a:p>
          <a:p>
            <a:r>
              <a:rPr lang="ru-RU" sz="1400" b="1" dirty="0" err="1" smtClean="0"/>
              <a:t>Мого́йтуйский</a:t>
            </a:r>
            <a:r>
              <a:rPr lang="ru-RU" sz="1400" b="1" dirty="0" smtClean="0"/>
              <a:t> </a:t>
            </a:r>
            <a:r>
              <a:rPr lang="ru-RU" sz="1400" b="1" dirty="0" err="1" smtClean="0"/>
              <a:t>райо́н</a:t>
            </a:r>
            <a:r>
              <a:rPr lang="ru-RU" sz="1400" dirty="0" smtClean="0"/>
              <a:t> (бур. </a:t>
            </a:r>
            <a:r>
              <a:rPr lang="ru-RU" sz="1400" i="1" dirty="0" err="1" smtClean="0"/>
              <a:t>Могойтын</a:t>
            </a:r>
            <a:r>
              <a:rPr lang="ru-RU" sz="1400" i="1" dirty="0" smtClean="0"/>
              <a:t> </a:t>
            </a:r>
            <a:r>
              <a:rPr lang="ru-RU" sz="1400" i="1" dirty="0" err="1" smtClean="0"/>
              <a:t>аймаг</a:t>
            </a:r>
            <a:r>
              <a:rPr lang="ru-RU" sz="1400" dirty="0" smtClean="0"/>
              <a:t>) — административно-территориальная единица (район) и муниципальное образование (муниципальный район) Агинского Бурятского округа в Забайкальском крае России.</a:t>
            </a:r>
          </a:p>
          <a:p>
            <a:r>
              <a:rPr lang="ru-RU" sz="1400" dirty="0" smtClean="0"/>
              <a:t>	Административный центр — посёлок городского типа Могойтуй. </a:t>
            </a:r>
          </a:p>
          <a:p>
            <a:r>
              <a:rPr lang="ru-RU" sz="1400" dirty="0" smtClean="0"/>
              <a:t>     Как административная единица Агинского округа  образован 8 декабря 1942 года  Указом Президиума Верховного Совета РСФСР. В его состав вошли 8 сельсоветов, переданных из Агинского района. </a:t>
            </a:r>
          </a:p>
          <a:p>
            <a:r>
              <a:rPr lang="ru-RU" sz="1400" dirty="0" smtClean="0"/>
              <a:t>     Территория — 6,3 тыс. км²; представляет собой равнины и плоскогорья, 12 % из них покрыто лесами и кустарниками. На территории района есть памятники природы, охраняемые государством: </a:t>
            </a:r>
            <a:r>
              <a:rPr lang="ru-RU" sz="1400" dirty="0" err="1" smtClean="0"/>
              <a:t>Боржигантайская</a:t>
            </a:r>
            <a:r>
              <a:rPr lang="ru-RU" sz="1400" dirty="0" smtClean="0"/>
              <a:t> воронка, гора </a:t>
            </a:r>
            <a:r>
              <a:rPr lang="ru-RU" sz="1400" dirty="0" err="1" smtClean="0"/>
              <a:t>Хан-Уула</a:t>
            </a:r>
            <a:r>
              <a:rPr lang="ru-RU" sz="1400" dirty="0" smtClean="0"/>
              <a:t>, пещера </a:t>
            </a:r>
            <a:r>
              <a:rPr lang="ru-RU" sz="1400" dirty="0" err="1" smtClean="0"/>
              <a:t>Хээтэй</a:t>
            </a:r>
            <a:r>
              <a:rPr lang="ru-RU" sz="1400" dirty="0" smtClean="0"/>
              <a:t>, у села </a:t>
            </a:r>
            <a:r>
              <a:rPr lang="ru-RU" sz="1400" dirty="0" err="1" smtClean="0"/>
              <a:t>Нуринск</a:t>
            </a:r>
            <a:r>
              <a:rPr lang="ru-RU" sz="1400" dirty="0" smtClean="0"/>
              <a:t> — палеонтологические остатки древнего моря, памятники </a:t>
            </a:r>
            <a:r>
              <a:rPr lang="ru-RU" sz="1400" dirty="0" err="1" smtClean="0"/>
              <a:t>Бурхатуйской</a:t>
            </a:r>
            <a:r>
              <a:rPr lang="ru-RU" sz="1400" dirty="0" smtClean="0"/>
              <a:t> культуры. Много лечебных источников. По территории района проходит ветка Транссибирской железнодорожной магистрали,</a:t>
            </a:r>
            <a:r>
              <a:rPr lang="ru-RU" sz="1400" u="sng" dirty="0" smtClean="0"/>
              <a:t> </a:t>
            </a:r>
            <a:r>
              <a:rPr lang="ru-RU" sz="1400" dirty="0" smtClean="0"/>
              <a:t>соединяющая центр России со странами Восточной Азии: с странами КНР (Маньчжурия), КНДР, Монголия.  </a:t>
            </a:r>
          </a:p>
          <a:p>
            <a:r>
              <a:rPr lang="ru-RU" sz="1400" dirty="0" smtClean="0"/>
              <a:t>В состав района входят 15 муниципальных образований: </a:t>
            </a:r>
            <a:r>
              <a:rPr lang="ru-RU" sz="1400" dirty="0" smtClean="0">
                <a:solidFill>
                  <a:srgbClr val="FF0000"/>
                </a:solidFill>
              </a:rPr>
              <a:t>городское поселение «Могойтуй» и 14 сельских поселений – «Ага-Хангил», «Догой», «</a:t>
            </a:r>
            <a:r>
              <a:rPr lang="ru-RU" sz="1400" dirty="0" err="1" smtClean="0">
                <a:solidFill>
                  <a:srgbClr val="FF0000"/>
                </a:solidFill>
              </a:rPr>
              <a:t>Ушарбай</a:t>
            </a:r>
            <a:r>
              <a:rPr lang="ru-RU" sz="1400" dirty="0" smtClean="0">
                <a:solidFill>
                  <a:srgbClr val="FF0000"/>
                </a:solidFill>
              </a:rPr>
              <a:t>», «Зугалай», «</a:t>
            </a:r>
            <a:r>
              <a:rPr lang="ru-RU" sz="1400" dirty="0" err="1" smtClean="0">
                <a:solidFill>
                  <a:srgbClr val="FF0000"/>
                </a:solidFill>
              </a:rPr>
              <a:t>Хара-Шибирь</a:t>
            </a:r>
            <a:r>
              <a:rPr lang="ru-RU" sz="1400" dirty="0" smtClean="0">
                <a:solidFill>
                  <a:srgbClr val="FF0000"/>
                </a:solidFill>
              </a:rPr>
              <a:t>», «</a:t>
            </a:r>
            <a:r>
              <a:rPr lang="ru-RU" sz="1400" dirty="0" err="1" smtClean="0">
                <a:solidFill>
                  <a:srgbClr val="FF0000"/>
                </a:solidFill>
              </a:rPr>
              <a:t>Ортуй</a:t>
            </a:r>
            <a:r>
              <a:rPr lang="ru-RU" sz="1400" dirty="0" smtClean="0">
                <a:solidFill>
                  <a:srgbClr val="FF0000"/>
                </a:solidFill>
              </a:rPr>
              <a:t>», «</a:t>
            </a:r>
            <a:r>
              <a:rPr lang="ru-RU" sz="1400" dirty="0" err="1" smtClean="0">
                <a:solidFill>
                  <a:srgbClr val="FF0000"/>
                </a:solidFill>
              </a:rPr>
              <a:t>Кусоча</a:t>
            </a:r>
            <a:r>
              <a:rPr lang="ru-RU" sz="1400" dirty="0" smtClean="0">
                <a:solidFill>
                  <a:srgbClr val="FF0000"/>
                </a:solidFill>
              </a:rPr>
              <a:t>», «</a:t>
            </a:r>
            <a:r>
              <a:rPr lang="ru-RU" sz="1400" dirty="0" err="1" smtClean="0">
                <a:solidFill>
                  <a:srgbClr val="FF0000"/>
                </a:solidFill>
              </a:rPr>
              <a:t>Цаган-Ола</a:t>
            </a:r>
            <a:r>
              <a:rPr lang="ru-RU" sz="1400" dirty="0" smtClean="0">
                <a:solidFill>
                  <a:srgbClr val="FF0000"/>
                </a:solidFill>
              </a:rPr>
              <a:t>», «</a:t>
            </a:r>
            <a:r>
              <a:rPr lang="ru-RU" sz="1400" dirty="0" err="1" smtClean="0">
                <a:solidFill>
                  <a:srgbClr val="FF0000"/>
                </a:solidFill>
              </a:rPr>
              <a:t>Усть-Нарин</a:t>
            </a:r>
            <a:r>
              <a:rPr lang="ru-RU" sz="1400" dirty="0" smtClean="0">
                <a:solidFill>
                  <a:srgbClr val="FF0000"/>
                </a:solidFill>
              </a:rPr>
              <a:t>», «Боржигантай», «Цугол», «</a:t>
            </a:r>
            <a:r>
              <a:rPr lang="ru-RU" sz="1400" dirty="0" err="1" smtClean="0">
                <a:solidFill>
                  <a:srgbClr val="FF0000"/>
                </a:solidFill>
              </a:rPr>
              <a:t>Нуринск</a:t>
            </a:r>
            <a:r>
              <a:rPr lang="ru-RU" sz="1400" dirty="0" smtClean="0">
                <a:solidFill>
                  <a:srgbClr val="FF0000"/>
                </a:solidFill>
              </a:rPr>
              <a:t>», «Хила», «</a:t>
            </a:r>
            <a:r>
              <a:rPr lang="ru-RU" sz="1400" dirty="0" err="1" smtClean="0">
                <a:solidFill>
                  <a:srgbClr val="FF0000"/>
                </a:solidFill>
              </a:rPr>
              <a:t>Цаган-Челутай</a:t>
            </a:r>
            <a:r>
              <a:rPr lang="ru-RU" sz="1400" dirty="0" smtClean="0">
                <a:solidFill>
                  <a:srgbClr val="FF0000"/>
                </a:solidFill>
              </a:rPr>
              <a:t>», 39  населенных пунктов. </a:t>
            </a:r>
            <a:endParaRPr lang="ru-RU" sz="1400" dirty="0">
              <a:solidFill>
                <a:srgbClr val="FF0000"/>
              </a:solidFill>
            </a:endParaRPr>
          </a:p>
        </p:txBody>
      </p:sp>
      <p:pic>
        <p:nvPicPr>
          <p:cNvPr id="7" name="Рисунок 6" descr="Безымянный.jpg"/>
          <p:cNvPicPr>
            <a:picLocks noChangeAspect="1"/>
          </p:cNvPicPr>
          <p:nvPr/>
        </p:nvPicPr>
        <p:blipFill>
          <a:blip r:embed="rId3" cstate="print"/>
          <a:stretch>
            <a:fillRect/>
          </a:stretch>
        </p:blipFill>
        <p:spPr>
          <a:xfrm>
            <a:off x="1799348" y="4262510"/>
            <a:ext cx="7457194" cy="2595489"/>
          </a:xfrm>
          <a:prstGeom prst="rect">
            <a:avLst/>
          </a:prstGeom>
        </p:spPr>
      </p:pic>
      <p:pic>
        <p:nvPicPr>
          <p:cNvPr id="1028" name="Picture 4" descr="https://images.vector-images.com/75/mogoitui-r-emb.jpg"/>
          <p:cNvPicPr>
            <a:picLocks noChangeAspect="1" noChangeArrowheads="1"/>
          </p:cNvPicPr>
          <p:nvPr/>
        </p:nvPicPr>
        <p:blipFill>
          <a:blip r:embed="rId4" cstate="print"/>
          <a:srcRect/>
          <a:stretch>
            <a:fillRect/>
          </a:stretch>
        </p:blipFill>
        <p:spPr bwMode="auto">
          <a:xfrm>
            <a:off x="512926" y="939526"/>
            <a:ext cx="1781175" cy="2095501"/>
          </a:xfrm>
          <a:prstGeom prst="rect">
            <a:avLst/>
          </a:prstGeom>
          <a:noFill/>
        </p:spPr>
      </p:pic>
    </p:spTree>
    <p:extLst>
      <p:ext uri="{BB962C8B-B14F-4D97-AF65-F5344CB8AC3E}">
        <p14:creationId xmlns:p14="http://schemas.microsoft.com/office/powerpoint/2010/main" xmlns="" val="1987126194"/>
      </p:ext>
    </p:extLst>
  </p:cSld>
  <p:clrMapOvr>
    <a:masterClrMapping/>
  </p:clrMapOvr>
  <p:transition advTm="1032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descr=" "/>
          <p:cNvPicPr>
            <a:picLocks noChangeAspect="1" noChangeArrowheads="1"/>
          </p:cNvPicPr>
          <p:nvPr/>
        </p:nvPicPr>
        <p:blipFill>
          <a:blip r:embed="rId3" cstate="print"/>
          <a:srcRect/>
          <a:stretch>
            <a:fillRect/>
          </a:stretch>
        </p:blipFill>
        <p:spPr bwMode="auto">
          <a:xfrm>
            <a:off x="0" y="1"/>
            <a:ext cx="12192000" cy="6858000"/>
          </a:xfrm>
          <a:prstGeom prst="rect">
            <a:avLst/>
          </a:prstGeom>
          <a:noFill/>
          <a:ln>
            <a:noFill/>
          </a:ln>
          <a:effectLst>
            <a:outerShdw blurRad="50800" dist="50800" dir="5400000" algn="ctr" rotWithShape="0">
              <a:srgbClr val="000000">
                <a:alpha val="7000"/>
              </a:srgbClr>
            </a:outerShdw>
          </a:effectLst>
        </p:spPr>
      </p:pic>
      <p:sp>
        <p:nvSpPr>
          <p:cNvPr id="31746" name="Rectangle 2"/>
          <p:cNvSpPr>
            <a:spLocks noGrp="1" noChangeArrowheads="1"/>
          </p:cNvSpPr>
          <p:nvPr>
            <p:ph type="title"/>
          </p:nvPr>
        </p:nvSpPr>
        <p:spPr>
          <a:xfrm>
            <a:off x="203200" y="152400"/>
            <a:ext cx="11684000" cy="381000"/>
          </a:xfrm>
        </p:spPr>
        <p:txBody>
          <a:bodyPr rtlCol="0">
            <a:normAutofit fontScale="90000"/>
          </a:bodyPr>
          <a:lstStyle/>
          <a:p>
            <a:pPr algn="ctr" eaLnBrk="1" fontAlgn="auto" hangingPunct="1">
              <a:spcAft>
                <a:spcPts val="0"/>
              </a:spcAft>
              <a:defRPr/>
            </a:pP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r>
              <a:rPr lang="ru-RU" altLang="ru-RU" sz="2000" b="1" smtClean="0">
                <a:solidFill>
                  <a:schemeClr val="tx1">
                    <a:lumMod val="85000"/>
                    <a:lumOff val="15000"/>
                  </a:schemeClr>
                </a:solidFill>
              </a:rPr>
              <a:t>  </a:t>
            </a:r>
            <a:r>
              <a:rPr lang="ru-RU" altLang="ru-RU" sz="2000" smtClean="0">
                <a:solidFill>
                  <a:schemeClr val="tx1">
                    <a:lumMod val="85000"/>
                    <a:lumOff val="15000"/>
                  </a:schemeClr>
                </a:solidFill>
              </a:rPr>
              <a:t/>
            </a:r>
            <a:br>
              <a:rPr lang="ru-RU" altLang="ru-RU" sz="2000" smtClean="0">
                <a:solidFill>
                  <a:schemeClr val="tx1">
                    <a:lumMod val="85000"/>
                    <a:lumOff val="15000"/>
                  </a:schemeClr>
                </a:solidFill>
              </a:rPr>
            </a:br>
            <a:endParaRPr lang="ru-RU" altLang="ru-RU" sz="2000" smtClean="0">
              <a:solidFill>
                <a:schemeClr val="tx1">
                  <a:lumMod val="85000"/>
                  <a:lumOff val="15000"/>
                </a:schemeClr>
              </a:solidFill>
            </a:endParaRPr>
          </a:p>
        </p:txBody>
      </p:sp>
      <p:sp>
        <p:nvSpPr>
          <p:cNvPr id="53252" name="Прямоугольник 12"/>
          <p:cNvSpPr>
            <a:spLocks noChangeArrowheads="1"/>
          </p:cNvSpPr>
          <p:nvPr/>
        </p:nvSpPr>
        <p:spPr bwMode="auto">
          <a:xfrm>
            <a:off x="1930400" y="2514601"/>
            <a:ext cx="10769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Georgia" panose="02040502050405020303" pitchFamily="18"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Georgia" panose="02040502050405020303" pitchFamily="18"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Georgia" panose="02040502050405020303" pitchFamily="18"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Georgia" panose="02040502050405020303" pitchFamily="18" charset="0"/>
              </a:defRPr>
            </a:lvl9pPr>
          </a:lstStyle>
          <a:p>
            <a:pPr algn="ctr" eaLnBrk="1" hangingPunct="1">
              <a:spcBef>
                <a:spcPct val="0"/>
              </a:spcBef>
              <a:buClrTx/>
              <a:buSzTx/>
              <a:buFontTx/>
              <a:buNone/>
            </a:pPr>
            <a:endParaRPr lang="ru-RU" altLang="ru-RU" sz="2400">
              <a:latin typeface="Arial" panose="020B0604020202020204" pitchFamily="34" charset="0"/>
            </a:endParaRPr>
          </a:p>
          <a:p>
            <a:pPr algn="ctr" eaLnBrk="1" hangingPunct="1">
              <a:spcBef>
                <a:spcPct val="0"/>
              </a:spcBef>
              <a:buClrTx/>
              <a:buSzTx/>
              <a:buFontTx/>
              <a:buNone/>
            </a:pPr>
            <a:endParaRPr lang="ru-RU" altLang="ru-RU" sz="1200">
              <a:latin typeface="Arial" panose="020B0604020202020204" pitchFamily="34" charset="0"/>
            </a:endParaRPr>
          </a:p>
        </p:txBody>
      </p:sp>
      <p:graphicFrame>
        <p:nvGraphicFramePr>
          <p:cNvPr id="11" name="Таблица 10"/>
          <p:cNvGraphicFramePr>
            <a:graphicFrameLocks noGrp="1"/>
          </p:cNvGraphicFramePr>
          <p:nvPr>
            <p:extLst>
              <p:ext uri="{D42A27DB-BD31-4B8C-83A1-F6EECF244321}">
                <p14:modId xmlns="" xmlns:p14="http://schemas.microsoft.com/office/powerpoint/2010/main" val="3201367706"/>
              </p:ext>
            </p:extLst>
          </p:nvPr>
        </p:nvGraphicFramePr>
        <p:xfrm>
          <a:off x="527578" y="2090245"/>
          <a:ext cx="11176001" cy="1916134"/>
        </p:xfrm>
        <a:graphic>
          <a:graphicData uri="http://schemas.openxmlformats.org/drawingml/2006/table">
            <a:tbl>
              <a:tblPr firstRow="1" bandRow="1">
                <a:tableStyleId>{5C22544A-7EE6-4342-B048-85BDC9FD1C3A}</a:tableStyleId>
              </a:tblPr>
              <a:tblGrid>
                <a:gridCol w="6416776"/>
                <a:gridCol w="1728252"/>
                <a:gridCol w="1567745"/>
                <a:gridCol w="1463228"/>
              </a:tblGrid>
              <a:tr h="288155">
                <a:tc>
                  <a:txBody>
                    <a:bodyPr/>
                    <a:lstStyle/>
                    <a:p>
                      <a:pPr algn="ctr"/>
                      <a:r>
                        <a:rPr lang="ru-RU" sz="1600" dirty="0" smtClean="0">
                          <a:solidFill>
                            <a:schemeClr val="tx1"/>
                          </a:solidFill>
                        </a:rPr>
                        <a:t>Наименование вида МБТ</a:t>
                      </a:r>
                      <a:endParaRPr lang="ru-RU" sz="1600" dirty="0">
                        <a:solidFill>
                          <a:schemeClr val="tx1"/>
                        </a:solidFill>
                      </a:endParaRPr>
                    </a:p>
                  </a:txBody>
                  <a:tcPr marL="121920" marR="121920" marT="45714" marB="45714">
                    <a:solidFill>
                      <a:srgbClr val="92D050"/>
                    </a:solidFill>
                  </a:tcPr>
                </a:tc>
                <a:tc>
                  <a:txBody>
                    <a:bodyPr/>
                    <a:lstStyle/>
                    <a:p>
                      <a:pPr algn="ctr"/>
                      <a:r>
                        <a:rPr lang="ru-RU" sz="1600" dirty="0" smtClean="0">
                          <a:solidFill>
                            <a:schemeClr val="tx1"/>
                          </a:solidFill>
                        </a:rPr>
                        <a:t>2022</a:t>
                      </a:r>
                      <a:endParaRPr lang="ru-RU" sz="1600" dirty="0">
                        <a:solidFill>
                          <a:schemeClr val="tx1"/>
                        </a:solidFill>
                      </a:endParaRPr>
                    </a:p>
                  </a:txBody>
                  <a:tcPr marL="121920" marR="121920" marT="45714" marB="45714">
                    <a:solidFill>
                      <a:srgbClr val="92D050"/>
                    </a:solidFill>
                  </a:tcPr>
                </a:tc>
                <a:tc>
                  <a:txBody>
                    <a:bodyPr/>
                    <a:lstStyle/>
                    <a:p>
                      <a:pPr algn="ctr"/>
                      <a:r>
                        <a:rPr lang="ru-RU" sz="1600" dirty="0" smtClean="0">
                          <a:solidFill>
                            <a:schemeClr val="tx1"/>
                          </a:solidFill>
                        </a:rPr>
                        <a:t>2023</a:t>
                      </a:r>
                      <a:endParaRPr lang="ru-RU" sz="1600" dirty="0">
                        <a:solidFill>
                          <a:schemeClr val="tx1"/>
                        </a:solidFill>
                      </a:endParaRPr>
                    </a:p>
                  </a:txBody>
                  <a:tcPr marL="121920" marR="121920" marT="45714" marB="45714">
                    <a:solidFill>
                      <a:srgbClr val="92D050"/>
                    </a:solidFill>
                  </a:tcPr>
                </a:tc>
                <a:tc>
                  <a:txBody>
                    <a:bodyPr/>
                    <a:lstStyle/>
                    <a:p>
                      <a:pPr algn="ctr"/>
                      <a:r>
                        <a:rPr lang="ru-RU" sz="1600" dirty="0" smtClean="0">
                          <a:solidFill>
                            <a:schemeClr val="tx1"/>
                          </a:solidFill>
                        </a:rPr>
                        <a:t>2024</a:t>
                      </a:r>
                      <a:endParaRPr lang="ru-RU" sz="1600" dirty="0">
                        <a:solidFill>
                          <a:schemeClr val="tx1"/>
                        </a:solidFill>
                      </a:endParaRPr>
                    </a:p>
                  </a:txBody>
                  <a:tcPr marL="121920" marR="121920" marT="45714" marB="45714">
                    <a:solidFill>
                      <a:srgbClr val="92D050"/>
                    </a:solidFill>
                  </a:tcPr>
                </a:tc>
              </a:tr>
              <a:tr h="305208">
                <a:tc>
                  <a:txBody>
                    <a:bodyPr/>
                    <a:lstStyle/>
                    <a:p>
                      <a:pPr algn="l" fontAlgn="ctr"/>
                      <a:r>
                        <a:rPr lang="ru-RU" sz="1200" b="1" i="0" u="none" strike="noStrike" dirty="0" smtClean="0">
                          <a:solidFill>
                            <a:srgbClr val="000000"/>
                          </a:solidFill>
                          <a:latin typeface="Times New Roman"/>
                        </a:rPr>
                        <a:t>Дотации</a:t>
                      </a:r>
                      <a:r>
                        <a:rPr lang="ru-RU" sz="1200" b="1" i="0" u="none" strike="noStrike" baseline="0" dirty="0" smtClean="0">
                          <a:solidFill>
                            <a:srgbClr val="000000"/>
                          </a:solidFill>
                          <a:latin typeface="Times New Roman"/>
                        </a:rPr>
                        <a:t> на в</a:t>
                      </a:r>
                      <a:r>
                        <a:rPr lang="ru-RU" sz="1200" b="1" i="0" u="none" strike="noStrike" dirty="0" smtClean="0">
                          <a:solidFill>
                            <a:srgbClr val="000000"/>
                          </a:solidFill>
                          <a:latin typeface="Times New Roman"/>
                        </a:rPr>
                        <a:t>ыравнивание бюджетной </a:t>
                      </a:r>
                      <a:r>
                        <a:rPr lang="ru-RU" sz="1200" b="1" i="0" u="none" strike="noStrike" dirty="0">
                          <a:solidFill>
                            <a:srgbClr val="000000"/>
                          </a:solidFill>
                          <a:latin typeface="Times New Roman"/>
                        </a:rPr>
                        <a:t>обеспеченности из бюджета </a:t>
                      </a:r>
                      <a:r>
                        <a:rPr lang="ru-RU" sz="1200" b="1" i="0" u="none" strike="noStrike" dirty="0" smtClean="0">
                          <a:solidFill>
                            <a:srgbClr val="000000"/>
                          </a:solidFill>
                          <a:latin typeface="Times New Roman"/>
                        </a:rPr>
                        <a:t>района</a:t>
                      </a:r>
                      <a:endParaRPr lang="ru-RU" sz="1200" b="1" i="0" u="none" strike="noStrike" dirty="0">
                        <a:solidFill>
                          <a:srgbClr val="000000"/>
                        </a:solidFill>
                        <a:latin typeface="Times New Roman"/>
                      </a:endParaRPr>
                    </a:p>
                  </a:txBody>
                  <a:tcPr marL="12700" marR="12700" marT="9525" marB="0" anchor="ctr"/>
                </a:tc>
                <a:tc>
                  <a:txBody>
                    <a:bodyPr/>
                    <a:lstStyle/>
                    <a:p>
                      <a:pPr algn="ctr"/>
                      <a:r>
                        <a:rPr lang="ru-RU" sz="1600" dirty="0" smtClean="0">
                          <a:latin typeface="Times New Roman" panose="02020603050405020304" pitchFamily="18" charset="0"/>
                          <a:cs typeface="Times New Roman" panose="02020603050405020304" pitchFamily="18" charset="0"/>
                        </a:rPr>
                        <a:t>64 487,1</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35717,9</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26679,6</a:t>
                      </a:r>
                      <a:endParaRPr lang="ru-RU" sz="1600" dirty="0">
                        <a:latin typeface="Times New Roman" panose="02020603050405020304" pitchFamily="18" charset="0"/>
                        <a:cs typeface="Times New Roman" panose="02020603050405020304" pitchFamily="18" charset="0"/>
                      </a:endParaRPr>
                    </a:p>
                  </a:txBody>
                  <a:tcPr marL="121920" marR="121920" marT="45714" marB="45714"/>
                </a:tc>
              </a:tr>
              <a:tr h="392182">
                <a:tc>
                  <a:txBody>
                    <a:bodyPr/>
                    <a:lstStyle/>
                    <a:p>
                      <a:pPr algn="l" fontAlgn="ctr"/>
                      <a:r>
                        <a:rPr lang="ru-RU" sz="1200" b="1" i="0" u="none" strike="noStrike" dirty="0">
                          <a:solidFill>
                            <a:srgbClr val="000000"/>
                          </a:solidFill>
                          <a:latin typeface="Times New Roman"/>
                        </a:rPr>
                        <a:t>Субвенции на осуществлении </a:t>
                      </a:r>
                      <a:r>
                        <a:rPr lang="ru-RU" sz="1200" b="1" i="0" u="none" strike="noStrike" dirty="0" err="1">
                          <a:solidFill>
                            <a:srgbClr val="000000"/>
                          </a:solidFill>
                          <a:latin typeface="Times New Roman"/>
                        </a:rPr>
                        <a:t>гос.полномочия</a:t>
                      </a:r>
                      <a:r>
                        <a:rPr lang="ru-RU" sz="1200" b="1" i="0" u="none" strike="noStrike" dirty="0">
                          <a:solidFill>
                            <a:srgbClr val="000000"/>
                          </a:solidFill>
                          <a:latin typeface="Times New Roman"/>
                        </a:rPr>
                        <a:t> по </a:t>
                      </a:r>
                      <a:r>
                        <a:rPr lang="ru-RU" sz="1200" b="1" i="0" u="none" strike="noStrike" dirty="0" smtClean="0">
                          <a:solidFill>
                            <a:srgbClr val="000000"/>
                          </a:solidFill>
                          <a:latin typeface="Times New Roman"/>
                        </a:rPr>
                        <a:t>расчету</a:t>
                      </a:r>
                      <a:endParaRPr lang="ru-RU" sz="1200" b="1" i="0" u="none" strike="noStrike" dirty="0">
                        <a:solidFill>
                          <a:srgbClr val="000000"/>
                        </a:solidFill>
                        <a:latin typeface="Times New Roman"/>
                      </a:endParaRPr>
                    </a:p>
                  </a:txBody>
                  <a:tcPr marL="12700" marR="12700" marT="9525" marB="0" anchor="ctr"/>
                </a:tc>
                <a:tc>
                  <a:txBody>
                    <a:bodyPr/>
                    <a:lstStyle/>
                    <a:p>
                      <a:pPr algn="ctr"/>
                      <a:r>
                        <a:rPr lang="ru-RU" sz="1600" dirty="0" smtClean="0">
                          <a:latin typeface="Times New Roman" panose="02020603050405020304" pitchFamily="18" charset="0"/>
                          <a:cs typeface="Times New Roman" panose="02020603050405020304" pitchFamily="18" charset="0"/>
                        </a:rPr>
                        <a:t>3 644,0</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3 644,0</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3 644,0</a:t>
                      </a:r>
                      <a:endParaRPr lang="ru-RU" sz="1600" dirty="0">
                        <a:latin typeface="Times New Roman" panose="02020603050405020304" pitchFamily="18" charset="0"/>
                        <a:cs typeface="Times New Roman" panose="02020603050405020304" pitchFamily="18" charset="0"/>
                      </a:endParaRPr>
                    </a:p>
                  </a:txBody>
                  <a:tcPr marL="121920" marR="121920" marT="45714" marB="45714"/>
                </a:tc>
              </a:tr>
              <a:tr h="305208">
                <a:tc>
                  <a:txBody>
                    <a:bodyPr/>
                    <a:lstStyle/>
                    <a:p>
                      <a:pPr algn="l" fontAlgn="ctr"/>
                      <a:r>
                        <a:rPr lang="ru-RU" sz="1200" b="1" i="0" u="none" strike="noStrike" dirty="0">
                          <a:solidFill>
                            <a:srgbClr val="000000"/>
                          </a:solidFill>
                          <a:latin typeface="Times New Roman"/>
                        </a:rPr>
                        <a:t>Соглашение по </a:t>
                      </a:r>
                      <a:r>
                        <a:rPr lang="ru-RU" sz="1200" b="1" i="0" u="none" strike="noStrike" dirty="0" smtClean="0">
                          <a:solidFill>
                            <a:srgbClr val="000000"/>
                          </a:solidFill>
                          <a:latin typeface="Times New Roman"/>
                        </a:rPr>
                        <a:t>передаче полномочий поселениям</a:t>
                      </a:r>
                      <a:endParaRPr lang="ru-RU" sz="1200" b="1" i="0" u="none" strike="noStrike" dirty="0">
                        <a:solidFill>
                          <a:srgbClr val="000000"/>
                        </a:solidFill>
                        <a:latin typeface="Times New Roman"/>
                      </a:endParaRPr>
                    </a:p>
                  </a:txBody>
                  <a:tcPr marL="12700" marR="12700" marT="9525" marB="0" anchor="ctr"/>
                </a:tc>
                <a:tc>
                  <a:txBody>
                    <a:bodyPr/>
                    <a:lstStyle/>
                    <a:p>
                      <a:pPr algn="ctr"/>
                      <a:r>
                        <a:rPr lang="ru-RU" sz="1600" dirty="0" smtClean="0">
                          <a:latin typeface="Times New Roman" panose="02020603050405020304" pitchFamily="18" charset="0"/>
                          <a:cs typeface="Times New Roman" panose="02020603050405020304" pitchFamily="18" charset="0"/>
                        </a:rPr>
                        <a:t>3</a:t>
                      </a:r>
                      <a:r>
                        <a:rPr lang="ru-RU" sz="1600" baseline="0" dirty="0" smtClean="0">
                          <a:latin typeface="Times New Roman" panose="02020603050405020304" pitchFamily="18" charset="0"/>
                          <a:cs typeface="Times New Roman" panose="02020603050405020304" pitchFamily="18" charset="0"/>
                        </a:rPr>
                        <a:t> 481,5</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3 481,5</a:t>
                      </a:r>
                      <a:endParaRPr lang="ru-RU" sz="16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600" dirty="0" smtClean="0">
                          <a:latin typeface="Times New Roman" panose="02020603050405020304" pitchFamily="18" charset="0"/>
                          <a:cs typeface="Times New Roman" panose="02020603050405020304" pitchFamily="18" charset="0"/>
                        </a:rPr>
                        <a:t>3 481,5</a:t>
                      </a:r>
                      <a:endParaRPr lang="ru-RU" sz="1600" dirty="0">
                        <a:latin typeface="Times New Roman" panose="02020603050405020304" pitchFamily="18" charset="0"/>
                        <a:cs typeface="Times New Roman" panose="02020603050405020304" pitchFamily="18" charset="0"/>
                      </a:endParaRPr>
                    </a:p>
                  </a:txBody>
                  <a:tcPr marL="121920" marR="121920" marT="45714" marB="45714"/>
                </a:tc>
              </a:tr>
              <a:tr h="471691">
                <a:tc>
                  <a:txBody>
                    <a:bodyPr/>
                    <a:lstStyle/>
                    <a:p>
                      <a:pPr algn="r"/>
                      <a:r>
                        <a:rPr lang="ru-RU" sz="1400" kern="1200" dirty="0" smtClean="0">
                          <a:solidFill>
                            <a:schemeClr val="dk1"/>
                          </a:solidFill>
                          <a:latin typeface="+mn-lt"/>
                          <a:ea typeface="+mn-ea"/>
                          <a:cs typeface="+mn-cs"/>
                        </a:rPr>
                        <a:t>ВСЕГО</a:t>
                      </a:r>
                      <a:endParaRPr lang="ru-RU" sz="1400" kern="1200" dirty="0">
                        <a:solidFill>
                          <a:schemeClr val="dk1"/>
                        </a:solidFill>
                        <a:latin typeface="+mn-lt"/>
                        <a:ea typeface="+mn-ea"/>
                        <a:cs typeface="+mn-cs"/>
                      </a:endParaRPr>
                    </a:p>
                  </a:txBody>
                  <a:tcPr marL="121920" marR="121920" marT="45714" marB="45714"/>
                </a:tc>
                <a:tc>
                  <a:txBody>
                    <a:bodyPr/>
                    <a:lstStyle/>
                    <a:p>
                      <a:pPr algn="ctr"/>
                      <a:r>
                        <a:rPr lang="ru-RU" sz="1400" dirty="0" smtClean="0">
                          <a:latin typeface="Times New Roman" panose="02020603050405020304" pitchFamily="18" charset="0"/>
                          <a:cs typeface="Times New Roman" panose="02020603050405020304" pitchFamily="18" charset="0"/>
                        </a:rPr>
                        <a:t>71 612,6</a:t>
                      </a:r>
                      <a:endParaRPr lang="ru-RU" sz="14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400" dirty="0" smtClean="0">
                          <a:latin typeface="Times New Roman" panose="02020603050405020304" pitchFamily="18" charset="0"/>
                          <a:cs typeface="Times New Roman" panose="02020603050405020304" pitchFamily="18" charset="0"/>
                        </a:rPr>
                        <a:t>42 843,4</a:t>
                      </a:r>
                      <a:endParaRPr lang="ru-RU" sz="1400" dirty="0">
                        <a:latin typeface="Times New Roman" panose="02020603050405020304" pitchFamily="18" charset="0"/>
                        <a:cs typeface="Times New Roman" panose="02020603050405020304" pitchFamily="18" charset="0"/>
                      </a:endParaRPr>
                    </a:p>
                  </a:txBody>
                  <a:tcPr marL="121920" marR="121920" marT="45714" marB="45714"/>
                </a:tc>
                <a:tc>
                  <a:txBody>
                    <a:bodyPr/>
                    <a:lstStyle/>
                    <a:p>
                      <a:pPr algn="ctr"/>
                      <a:r>
                        <a:rPr lang="ru-RU" sz="1400" dirty="0" smtClean="0">
                          <a:latin typeface="Times New Roman" panose="02020603050405020304" pitchFamily="18" charset="0"/>
                          <a:cs typeface="Times New Roman" panose="02020603050405020304" pitchFamily="18" charset="0"/>
                        </a:rPr>
                        <a:t>33 823,1</a:t>
                      </a:r>
                    </a:p>
                    <a:p>
                      <a:pPr algn="ctr"/>
                      <a:endParaRPr lang="ru-RU" sz="1400" dirty="0">
                        <a:latin typeface="Times New Roman" panose="02020603050405020304" pitchFamily="18" charset="0"/>
                        <a:cs typeface="Times New Roman" panose="02020603050405020304" pitchFamily="18" charset="0"/>
                      </a:endParaRPr>
                    </a:p>
                  </a:txBody>
                  <a:tcPr marL="121920" marR="121920" marT="45714" marB="45714"/>
                </a:tc>
              </a:tr>
            </a:tbl>
          </a:graphicData>
        </a:graphic>
      </p:graphicFrame>
      <p:sp>
        <p:nvSpPr>
          <p:cNvPr id="2" name="Прямоугольник 1"/>
          <p:cNvSpPr/>
          <p:nvPr/>
        </p:nvSpPr>
        <p:spPr>
          <a:xfrm>
            <a:off x="2488117" y="361507"/>
            <a:ext cx="7278595" cy="1077218"/>
          </a:xfrm>
          <a:prstGeom prst="rect">
            <a:avLst/>
          </a:prstGeom>
          <a:noFill/>
        </p:spPr>
        <p:txBody>
          <a:bodyPr wrap="none">
            <a:spAutoFit/>
          </a:bodyPr>
          <a:lstStyle/>
          <a:p>
            <a:pPr algn="ctr" eaLnBrk="1" hangingPunct="1">
              <a:defRPr/>
            </a:pPr>
            <a:r>
              <a:rPr lang="ru-RU" sz="3200" b="1" dirty="0">
                <a:ln w="22225">
                  <a:solidFill>
                    <a:schemeClr val="accent2"/>
                  </a:solidFill>
                  <a:prstDash val="solid"/>
                </a:ln>
                <a:latin typeface="Arial" charset="0"/>
              </a:rPr>
              <a:t>РАСХОДЫ НА ПРЕДОСТАВЛЕНИЕ </a:t>
            </a:r>
          </a:p>
          <a:p>
            <a:pPr algn="ctr" eaLnBrk="1" hangingPunct="1">
              <a:defRPr/>
            </a:pPr>
            <a:r>
              <a:rPr lang="ru-RU" sz="3200" b="1" dirty="0">
                <a:ln w="22225">
                  <a:solidFill>
                    <a:schemeClr val="accent2"/>
                  </a:solidFill>
                  <a:prstDash val="solid"/>
                </a:ln>
                <a:latin typeface="Arial" charset="0"/>
              </a:rPr>
              <a:t>МЕЖБЮДЖЕТНЫХ ТРАНСФЕРТОВ</a:t>
            </a:r>
            <a:endParaRPr lang="ru-RU" sz="3200" b="1" dirty="0">
              <a:ln w="22225">
                <a:solidFill>
                  <a:schemeClr val="accent2"/>
                </a:solidFill>
                <a:prstDash val="solid"/>
              </a:ln>
            </a:endParaRPr>
          </a:p>
        </p:txBody>
      </p:sp>
      <p:sp>
        <p:nvSpPr>
          <p:cNvPr id="91138" name="AutoShape 2" descr="Перевода Денег — стоковые фотографии и другие картинки Денежный поток -  iStock"/>
          <p:cNvSpPr>
            <a:spLocks noChangeAspect="1" noChangeArrowheads="1"/>
          </p:cNvSpPr>
          <p:nvPr/>
        </p:nvSpPr>
        <p:spPr bwMode="auto">
          <a:xfrm>
            <a:off x="207433" y="-808038"/>
            <a:ext cx="3606800" cy="1695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1140" name="AutoShape 4" descr="Перевода Денег — стоковые фотографии и другие картинки Денежный поток -  iStock"/>
          <p:cNvSpPr>
            <a:spLocks noChangeAspect="1" noChangeArrowheads="1"/>
          </p:cNvSpPr>
          <p:nvPr/>
        </p:nvSpPr>
        <p:spPr bwMode="auto">
          <a:xfrm>
            <a:off x="207433" y="-808038"/>
            <a:ext cx="3606800" cy="1695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advTm="8175"/>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2974407-71D2-4882-ACCC-91BCA1200316}"/>
              </a:ext>
            </a:extLst>
          </p:cNvPr>
          <p:cNvPicPr>
            <a:picLocks noChangeAspect="1"/>
          </p:cNvPicPr>
          <p:nvPr/>
        </p:nvPicPr>
        <p:blipFill>
          <a:blip r:embed="rId2" cstate="print"/>
          <a:stretch>
            <a:fillRect/>
          </a:stretch>
        </p:blipFill>
        <p:spPr>
          <a:xfrm>
            <a:off x="18287" y="0"/>
            <a:ext cx="12155425" cy="6858000"/>
          </a:xfrm>
          <a:prstGeom prst="rect">
            <a:avLst/>
          </a:prstGeom>
        </p:spPr>
      </p:pic>
      <p:sp>
        <p:nvSpPr>
          <p:cNvPr id="4" name="TextBox 3">
            <a:extLst>
              <a:ext uri="{FF2B5EF4-FFF2-40B4-BE49-F238E27FC236}">
                <a16:creationId xmlns:a16="http://schemas.microsoft.com/office/drawing/2014/main" xmlns="" id="{88C1E1D2-31D2-81E2-E78F-54BAC06BD738}"/>
              </a:ext>
            </a:extLst>
          </p:cNvPr>
          <p:cNvSpPr txBox="1"/>
          <p:nvPr/>
        </p:nvSpPr>
        <p:spPr>
          <a:xfrm>
            <a:off x="155539" y="1911069"/>
            <a:ext cx="3743221" cy="3477875"/>
          </a:xfrm>
          <a:prstGeom prst="rect">
            <a:avLst/>
          </a:prstGeom>
          <a:noFill/>
        </p:spPr>
        <p:txBody>
          <a:bodyPr wrap="square">
            <a:spAutoFit/>
          </a:bodyPr>
          <a:lstStyle/>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Государственный (муниципальный) долг–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Структура государственного (муниципального) долга представляет собой группировку долговых обязательств по установленным Бюджетным кодексом Российской Федерации видам долговых обязательств.</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Долговые обязательства могут существовать в виде обязательств по:</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государственным (муниципальным) ценным бумагам;</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бюджетным кредитам, привлеченным в соответствующий бюджет от других бюджетов бюджетной системы Российской Федерации;</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кредитам, полученным от кредитных организаций;</a:t>
            </a:r>
          </a:p>
          <a:p>
            <a:pPr algn="just"/>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 государственным (муниципальным) гарантиям.</a:t>
            </a:r>
          </a:p>
        </p:txBody>
      </p:sp>
      <p:pic>
        <p:nvPicPr>
          <p:cNvPr id="5" name="Рисунок 4">
            <a:extLst>
              <a:ext uri="{FF2B5EF4-FFF2-40B4-BE49-F238E27FC236}">
                <a16:creationId xmlns:a16="http://schemas.microsoft.com/office/drawing/2014/main" xmlns="" id="{00AB87D6-E3F3-FB4F-E195-879802DFC14D}"/>
              </a:ext>
            </a:extLst>
          </p:cNvPr>
          <p:cNvPicPr>
            <a:picLocks noChangeAspect="1"/>
          </p:cNvPicPr>
          <p:nvPr/>
        </p:nvPicPr>
        <p:blipFill>
          <a:blip r:embed="rId3" cstate="print"/>
          <a:stretch>
            <a:fillRect/>
          </a:stretch>
        </p:blipFill>
        <p:spPr>
          <a:xfrm>
            <a:off x="155539" y="206369"/>
            <a:ext cx="3471915" cy="1600200"/>
          </a:xfrm>
          <a:prstGeom prst="rect">
            <a:avLst/>
          </a:prstGeom>
        </p:spPr>
      </p:pic>
      <p:sp>
        <p:nvSpPr>
          <p:cNvPr id="7" name="TextBox 6">
            <a:extLst>
              <a:ext uri="{FF2B5EF4-FFF2-40B4-BE49-F238E27FC236}">
                <a16:creationId xmlns:a16="http://schemas.microsoft.com/office/drawing/2014/main" xmlns="" id="{F60A5E9D-9780-1531-4AC3-B2EC01BD7D29}"/>
              </a:ext>
            </a:extLst>
          </p:cNvPr>
          <p:cNvSpPr txBox="1"/>
          <p:nvPr/>
        </p:nvSpPr>
        <p:spPr>
          <a:xfrm>
            <a:off x="155539" y="5261120"/>
            <a:ext cx="3743220" cy="1554272"/>
          </a:xfrm>
          <a:prstGeom prst="rect">
            <a:avLst/>
          </a:prstGeom>
          <a:noFill/>
        </p:spPr>
        <p:txBody>
          <a:bodyPr wrap="square">
            <a:spAutoFit/>
          </a:bodyPr>
          <a:lstStyle/>
          <a:p>
            <a:pPr algn="just"/>
            <a:r>
              <a:rPr lang="ru-RU" b="0" i="0" dirty="0">
                <a:solidFill>
                  <a:srgbClr val="222222"/>
                </a:solidFill>
                <a:effectLst/>
                <a:latin typeface="Ubuntu" panose="020B0604020202020204" pitchFamily="34" charset="0"/>
              </a:rPr>
              <a:t> </a:t>
            </a:r>
            <a:r>
              <a:rPr lang="ru-RU" sz="1100" b="0" i="0" dirty="0">
                <a:solidFill>
                  <a:srgbClr val="222222"/>
                </a:solidFill>
                <a:effectLst/>
                <a:latin typeface="Times New Roman" panose="02020603050405020304" pitchFamily="18" charset="0"/>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(очередной финансовый год)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 (ст.107 БК) </a:t>
            </a:r>
            <a:endParaRPr lang="ru-RU" sz="11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EB94F89-B861-5C14-0732-76599A823EC2}"/>
              </a:ext>
            </a:extLst>
          </p:cNvPr>
          <p:cNvSpPr txBox="1"/>
          <p:nvPr/>
        </p:nvSpPr>
        <p:spPr>
          <a:xfrm>
            <a:off x="3764705" y="191783"/>
            <a:ext cx="8271755" cy="938719"/>
          </a:xfrm>
          <a:prstGeom prst="rect">
            <a:avLst/>
          </a:prstGeom>
          <a:noFill/>
        </p:spPr>
        <p:txBody>
          <a:bodyPr wrap="square">
            <a:spAutoFit/>
          </a:bodyPr>
          <a:lstStyle/>
          <a:p>
            <a:pPr algn="just"/>
            <a:r>
              <a:rPr lang="ru-RU" sz="1100" b="0" i="0" dirty="0">
                <a:solidFill>
                  <a:srgbClr val="000000"/>
                </a:solidFill>
                <a:effectLst/>
                <a:latin typeface="Times New Roman" panose="02020603050405020304" pitchFamily="18" charset="0"/>
              </a:rPr>
              <a:t>Объем расходов на обслуживание государственного долга субъекта Российской Федерации в очередном финансовом году и плановом периоде или муниципального долга в очередном финансовом году (очередном финансовом году и плановом периоде), утвержденный законом (решением) о соответствующем бюджете, по данным отчета об исполнении соответствующего бюджета за отчетный финансовый год не должен превышать 15 процентов объема расходов соответствующего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 (ст.111 БК)</a:t>
            </a:r>
            <a:endParaRPr lang="ru-RU" sz="1100" dirty="0"/>
          </a:p>
        </p:txBody>
      </p:sp>
      <p:graphicFrame>
        <p:nvGraphicFramePr>
          <p:cNvPr id="10" name="Таблица 9">
            <a:extLst>
              <a:ext uri="{FF2B5EF4-FFF2-40B4-BE49-F238E27FC236}">
                <a16:creationId xmlns:a16="http://schemas.microsoft.com/office/drawing/2014/main" xmlns="" id="{5AA7C3F8-FBE7-528C-7018-5F6D91D95D86}"/>
              </a:ext>
            </a:extLst>
          </p:cNvPr>
          <p:cNvGraphicFramePr>
            <a:graphicFrameLocks noGrp="1"/>
          </p:cNvGraphicFramePr>
          <p:nvPr>
            <p:extLst>
              <p:ext uri="{D42A27DB-BD31-4B8C-83A1-F6EECF244321}">
                <p14:modId xmlns:p14="http://schemas.microsoft.com/office/powerpoint/2010/main" xmlns="" val="1194887056"/>
              </p:ext>
            </p:extLst>
          </p:nvPr>
        </p:nvGraphicFramePr>
        <p:xfrm>
          <a:off x="4036011" y="1227119"/>
          <a:ext cx="8000449" cy="4853965"/>
        </p:xfrm>
        <a:graphic>
          <a:graphicData uri="http://schemas.openxmlformats.org/drawingml/2006/table">
            <a:tbl>
              <a:tblPr>
                <a:tableStyleId>{5C22544A-7EE6-4342-B048-85BDC9FD1C3A}</a:tableStyleId>
              </a:tblPr>
              <a:tblGrid>
                <a:gridCol w="3298043">
                  <a:extLst>
                    <a:ext uri="{9D8B030D-6E8A-4147-A177-3AD203B41FA5}">
                      <a16:colId xmlns:a16="http://schemas.microsoft.com/office/drawing/2014/main" xmlns="" val="1062595641"/>
                    </a:ext>
                  </a:extLst>
                </a:gridCol>
                <a:gridCol w="929717">
                  <a:extLst>
                    <a:ext uri="{9D8B030D-6E8A-4147-A177-3AD203B41FA5}">
                      <a16:colId xmlns:a16="http://schemas.microsoft.com/office/drawing/2014/main" xmlns="" val="3182904127"/>
                    </a:ext>
                  </a:extLst>
                </a:gridCol>
                <a:gridCol w="942438">
                  <a:extLst>
                    <a:ext uri="{9D8B030D-6E8A-4147-A177-3AD203B41FA5}">
                      <a16:colId xmlns:a16="http://schemas.microsoft.com/office/drawing/2014/main" xmlns="" val="2179761981"/>
                    </a:ext>
                  </a:extLst>
                </a:gridCol>
                <a:gridCol w="1009965">
                  <a:extLst>
                    <a:ext uri="{9D8B030D-6E8A-4147-A177-3AD203B41FA5}">
                      <a16:colId xmlns:a16="http://schemas.microsoft.com/office/drawing/2014/main" xmlns="" val="1124134192"/>
                    </a:ext>
                  </a:extLst>
                </a:gridCol>
                <a:gridCol w="857296">
                  <a:extLst>
                    <a:ext uri="{9D8B030D-6E8A-4147-A177-3AD203B41FA5}">
                      <a16:colId xmlns:a16="http://schemas.microsoft.com/office/drawing/2014/main" xmlns="" val="2484223108"/>
                    </a:ext>
                  </a:extLst>
                </a:gridCol>
                <a:gridCol w="962990">
                  <a:extLst>
                    <a:ext uri="{9D8B030D-6E8A-4147-A177-3AD203B41FA5}">
                      <a16:colId xmlns:a16="http://schemas.microsoft.com/office/drawing/2014/main" xmlns="" val="2662532742"/>
                    </a:ext>
                  </a:extLst>
                </a:gridCol>
              </a:tblGrid>
              <a:tr h="155855">
                <a:tc gridSpan="6">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Сведения об объеме муниципального долга </a:t>
                      </a:r>
                      <a:r>
                        <a:rPr lang="ru-RU" sz="1000" u="none" strike="noStrike" dirty="0" smtClean="0">
                          <a:effectLst/>
                          <a:latin typeface="Times New Roman" panose="02020603050405020304" pitchFamily="18" charset="0"/>
                          <a:cs typeface="Times New Roman" panose="02020603050405020304" pitchFamily="18" charset="0"/>
                        </a:rPr>
                        <a:t>муниципального района</a:t>
                      </a:r>
                      <a:r>
                        <a:rPr lang="ru-RU" sz="1000" u="none" strike="noStrike" baseline="0" dirty="0" smtClean="0">
                          <a:effectLst/>
                          <a:latin typeface="Times New Roman" panose="02020603050405020304" pitchFamily="18" charset="0"/>
                          <a:cs typeface="Times New Roman" panose="02020603050405020304" pitchFamily="18" charset="0"/>
                        </a:rPr>
                        <a:t> «Могойтуйский район»</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854206879"/>
                  </a:ext>
                </a:extLst>
              </a:tr>
              <a:tr h="145673">
                <a:tc>
                  <a:txBody>
                    <a:bodyPr/>
                    <a:lstStyle/>
                    <a:p>
                      <a:pPr algn="l" fontAlgn="b"/>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r" fontAlgn="b"/>
                      <a:r>
                        <a:rPr lang="ru-RU" sz="1100" u="none" strike="noStrike" dirty="0">
                          <a:effectLst/>
                          <a:latin typeface="Times New Roman" panose="02020603050405020304" pitchFamily="18" charset="0"/>
                          <a:cs typeface="Times New Roman" panose="02020603050405020304" pitchFamily="18" charset="0"/>
                        </a:rPr>
                        <a:t>(</a:t>
                      </a:r>
                      <a:r>
                        <a:rPr lang="ru-RU" sz="1100" u="none" strike="noStrike" dirty="0" err="1">
                          <a:effectLst/>
                          <a:latin typeface="Times New Roman" panose="02020603050405020304" pitchFamily="18" charset="0"/>
                          <a:cs typeface="Times New Roman" panose="02020603050405020304" pitchFamily="18" charset="0"/>
                        </a:rPr>
                        <a:t>тыс.руб</a:t>
                      </a:r>
                      <a:r>
                        <a:rPr lang="ru-RU" sz="1100" u="none" strike="noStrike" dirty="0">
                          <a:effectLst/>
                          <a:latin typeface="Times New Roman" panose="02020603050405020304" pitchFamily="18" charset="0"/>
                          <a:cs typeface="Times New Roman" panose="02020603050405020304" pitchFamily="18" charset="0"/>
                        </a:rPr>
                        <a:t>.)</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extLst>
                  <a:ext uri="{0D108BD9-81ED-4DB2-BD59-A6C34878D82A}">
                    <a16:rowId xmlns:a16="http://schemas.microsoft.com/office/drawing/2014/main" xmlns="" val="3350521067"/>
                  </a:ext>
                </a:extLst>
              </a:tr>
              <a:tr h="458871">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на 01.01.2022г (факт)</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на 01.01.2023г </a:t>
                      </a:r>
                      <a:r>
                        <a:rPr lang="ru-RU" sz="1000" u="none" strike="noStrike" dirty="0" smtClean="0">
                          <a:effectLst/>
                          <a:latin typeface="Times New Roman" panose="02020603050405020304" pitchFamily="18" charset="0"/>
                          <a:cs typeface="Times New Roman" panose="02020603050405020304" pitchFamily="18" charset="0"/>
                        </a:rPr>
                        <a:t>(факт)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01.01.2024г </a:t>
                      </a:r>
                      <a:r>
                        <a:rPr lang="ru-RU" sz="1000" u="none" strike="noStrike" dirty="0" smtClean="0">
                          <a:effectLst/>
                          <a:latin typeface="Times New Roman" panose="02020603050405020304" pitchFamily="18" charset="0"/>
                          <a:cs typeface="Times New Roman" panose="02020603050405020304" pitchFamily="18" charset="0"/>
                        </a:rPr>
                        <a:t>(план</a:t>
                      </a:r>
                      <a:r>
                        <a:rPr lang="ru-RU"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01.01.2025г (прогноз)</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01.01.2026г (прогноз)</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ctr"/>
                </a:tc>
                <a:extLst>
                  <a:ext uri="{0D108BD9-81ED-4DB2-BD59-A6C34878D82A}">
                    <a16:rowId xmlns:a16="http://schemas.microsoft.com/office/drawing/2014/main" xmlns="" val="3917138831"/>
                  </a:ext>
                </a:extLst>
              </a:tr>
              <a:tr h="335049">
                <a:tc>
                  <a:txBody>
                    <a:bodyPr/>
                    <a:lstStyle/>
                    <a:p>
                      <a:pPr algn="just" fontAlgn="t"/>
                      <a:r>
                        <a:rPr lang="ru-RU" sz="1000" u="none" strike="noStrike" dirty="0">
                          <a:effectLst/>
                          <a:latin typeface="Times New Roman" panose="02020603050405020304" pitchFamily="18" charset="0"/>
                          <a:cs typeface="Times New Roman" panose="02020603050405020304" pitchFamily="18" charset="0"/>
                        </a:rPr>
                        <a:t>Муниципальный внутренний долг  на 01 января соответствующего года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64700411"/>
                  </a:ext>
                </a:extLst>
              </a:tr>
              <a:tr h="327765">
                <a:tc>
                  <a:txBody>
                    <a:bodyPr/>
                    <a:lstStyle/>
                    <a:p>
                      <a:pPr algn="just" fontAlgn="t"/>
                      <a:r>
                        <a:rPr lang="ru-RU" sz="1000" u="none" strike="noStrike" dirty="0">
                          <a:effectLst/>
                          <a:latin typeface="Times New Roman" panose="02020603050405020304" pitchFamily="18" charset="0"/>
                          <a:cs typeface="Times New Roman" panose="02020603050405020304" pitchFamily="18" charset="0"/>
                        </a:rPr>
                        <a:t>1</a:t>
                      </a:r>
                      <a:r>
                        <a:rPr lang="ru-RU" sz="1000" u="none" strike="noStrike" dirty="0" smtClean="0">
                          <a:effectLst/>
                          <a:latin typeface="Times New Roman" panose="02020603050405020304" pitchFamily="18" charset="0"/>
                          <a:cs typeface="Times New Roman" panose="02020603050405020304" pitchFamily="18" charset="0"/>
                        </a:rPr>
                        <a:t>. </a:t>
                      </a:r>
                      <a:r>
                        <a:rPr lang="ru-RU" sz="1000" u="none" strike="noStrike" dirty="0">
                          <a:effectLst/>
                          <a:latin typeface="Times New Roman" panose="02020603050405020304" pitchFamily="18" charset="0"/>
                          <a:cs typeface="Times New Roman" panose="02020603050405020304" pitchFamily="18" charset="0"/>
                        </a:rPr>
                        <a:t>Кредиты, полученные от кредитных организаций: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3743274156"/>
                  </a:ext>
                </a:extLst>
              </a:tr>
              <a:tr h="225793">
                <a:tc>
                  <a:txBody>
                    <a:bodyPr/>
                    <a:lstStyle/>
                    <a:p>
                      <a:pPr algn="just" fontAlgn="t"/>
                      <a:r>
                        <a:rPr lang="ru-RU" sz="1000" u="none" strike="noStrike" dirty="0">
                          <a:effectLst/>
                          <a:latin typeface="Times New Roman" panose="02020603050405020304" pitchFamily="18" charset="0"/>
                          <a:cs typeface="Times New Roman" panose="02020603050405020304" pitchFamily="18" charset="0"/>
                        </a:rPr>
                        <a:t>- привлечение кредитов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963690166"/>
                  </a:ext>
                </a:extLst>
              </a:tr>
              <a:tr h="196659">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 погашение основной суммы долга</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14867527"/>
                  </a:ext>
                </a:extLst>
              </a:tr>
              <a:tr h="335049">
                <a:tc>
                  <a:txBody>
                    <a:bodyPr/>
                    <a:lstStyle/>
                    <a:p>
                      <a:pPr algn="just" fontAlgn="t"/>
                      <a:r>
                        <a:rPr lang="ru-RU" sz="1000" u="none" strike="noStrike" dirty="0">
                          <a:effectLst/>
                          <a:latin typeface="Times New Roman" panose="02020603050405020304" pitchFamily="18" charset="0"/>
                          <a:cs typeface="Times New Roman" panose="02020603050405020304" pitchFamily="18" charset="0"/>
                        </a:rPr>
                        <a:t>2</a:t>
                      </a:r>
                      <a:r>
                        <a:rPr lang="ru-RU" sz="1000" u="none" strike="noStrike" dirty="0" smtClean="0">
                          <a:effectLst/>
                          <a:latin typeface="Times New Roman" panose="02020603050405020304" pitchFamily="18" charset="0"/>
                          <a:cs typeface="Times New Roman" panose="02020603050405020304" pitchFamily="18" charset="0"/>
                        </a:rPr>
                        <a:t>. </a:t>
                      </a:r>
                      <a:r>
                        <a:rPr lang="ru-RU" sz="1000" u="none" strike="noStrike" dirty="0">
                          <a:effectLst/>
                          <a:latin typeface="Times New Roman" panose="02020603050405020304" pitchFamily="18" charset="0"/>
                          <a:cs typeface="Times New Roman" panose="02020603050405020304" pitchFamily="18" charset="0"/>
                        </a:rPr>
                        <a:t>Бюджетные кредиты, </a:t>
                      </a:r>
                      <a:r>
                        <a:rPr lang="ru-RU" sz="1000" u="none" strike="noStrike" dirty="0" smtClean="0">
                          <a:effectLst/>
                          <a:latin typeface="Times New Roman" panose="02020603050405020304" pitchFamily="18" charset="0"/>
                          <a:cs typeface="Times New Roman" panose="02020603050405020304" pitchFamily="18" charset="0"/>
                        </a:rPr>
                        <a:t>привлеченные </a:t>
                      </a:r>
                      <a:r>
                        <a:rPr lang="ru-RU" sz="1000" u="none" strike="noStrike" dirty="0">
                          <a:effectLst/>
                          <a:latin typeface="Times New Roman" panose="02020603050405020304" pitchFamily="18" charset="0"/>
                          <a:cs typeface="Times New Roman" panose="02020603050405020304" pitchFamily="18" charset="0"/>
                        </a:rPr>
                        <a:t>от других бюджетов бюджетной системы РФ:</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149360118"/>
                  </a:ext>
                </a:extLst>
              </a:tr>
              <a:tr h="218510">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 привлечение кредитов</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3322355624"/>
                  </a:ext>
                </a:extLst>
              </a:tr>
              <a:tr h="203943">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 погашение основной суммы долга</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3152460649"/>
                  </a:ext>
                </a:extLst>
              </a:tr>
              <a:tr h="233078">
                <a:tc>
                  <a:txBody>
                    <a:bodyPr/>
                    <a:lstStyle/>
                    <a:p>
                      <a:pPr algn="just" fontAlgn="t"/>
                      <a:r>
                        <a:rPr lang="ru-RU" sz="1000" u="none" strike="noStrike" dirty="0">
                          <a:effectLst/>
                          <a:latin typeface="Times New Roman" panose="02020603050405020304" pitchFamily="18" charset="0"/>
                          <a:cs typeface="Times New Roman" panose="02020603050405020304" pitchFamily="18" charset="0"/>
                        </a:rPr>
                        <a:t>3</a:t>
                      </a:r>
                      <a:r>
                        <a:rPr lang="ru-RU" sz="1000" u="none" strike="noStrike" dirty="0" smtClean="0">
                          <a:effectLst/>
                          <a:latin typeface="Times New Roman" panose="02020603050405020304" pitchFamily="18" charset="0"/>
                          <a:cs typeface="Times New Roman" panose="02020603050405020304" pitchFamily="18" charset="0"/>
                        </a:rPr>
                        <a:t>. </a:t>
                      </a:r>
                      <a:r>
                        <a:rPr lang="ru-RU" sz="1000" u="none" strike="noStrike" dirty="0">
                          <a:effectLst/>
                          <a:latin typeface="Times New Roman" panose="02020603050405020304" pitchFamily="18" charset="0"/>
                          <a:cs typeface="Times New Roman" panose="02020603050405020304" pitchFamily="18" charset="0"/>
                        </a:rPr>
                        <a:t>Муниципальные гарантии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1643466375"/>
                  </a:ext>
                </a:extLst>
              </a:tr>
              <a:tr h="240362">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 предоставление  муниципальных гарантий</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1621420223"/>
                  </a:ext>
                </a:extLst>
              </a:tr>
              <a:tr h="203943">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 исполнение муниципальных гарантий</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912079149"/>
                  </a:ext>
                </a:extLst>
              </a:tr>
              <a:tr h="386035">
                <a:tc>
                  <a:txBody>
                    <a:bodyPr/>
                    <a:lstStyle/>
                    <a:p>
                      <a:pPr algn="just" fontAlgn="t"/>
                      <a:r>
                        <a:rPr lang="ru-RU" sz="1000" u="none" strike="noStrike" dirty="0" smtClean="0">
                          <a:effectLst/>
                          <a:latin typeface="Times New Roman" panose="02020603050405020304" pitchFamily="18" charset="0"/>
                          <a:cs typeface="Times New Roman" panose="02020603050405020304" pitchFamily="18" charset="0"/>
                        </a:rPr>
                        <a:t>4.Объем </a:t>
                      </a:r>
                      <a:r>
                        <a:rPr lang="ru-RU" sz="1000" u="none" strike="noStrike" dirty="0">
                          <a:effectLst/>
                          <a:latin typeface="Times New Roman" panose="02020603050405020304" pitchFamily="18" charset="0"/>
                          <a:cs typeface="Times New Roman" panose="02020603050405020304" pitchFamily="18" charset="0"/>
                        </a:rPr>
                        <a:t>иных непогашенных </a:t>
                      </a:r>
                      <a:r>
                        <a:rPr lang="ru-RU" sz="1000" u="none" strike="noStrike" dirty="0" smtClean="0">
                          <a:effectLst/>
                          <a:latin typeface="Times New Roman" panose="02020603050405020304" pitchFamily="18" charset="0"/>
                          <a:cs typeface="Times New Roman" panose="02020603050405020304" pitchFamily="18" charset="0"/>
                        </a:rPr>
                        <a:t>долговых</a:t>
                      </a:r>
                      <a:r>
                        <a:rPr lang="ru-RU" sz="1000" u="none" strike="noStrike" baseline="0" dirty="0" smtClean="0">
                          <a:effectLst/>
                          <a:latin typeface="Times New Roman" panose="02020603050405020304" pitchFamily="18" charset="0"/>
                          <a:cs typeface="Times New Roman" panose="02020603050405020304" pitchFamily="18" charset="0"/>
                        </a:rPr>
                        <a:t> </a:t>
                      </a:r>
                      <a:r>
                        <a:rPr lang="ru-RU" sz="1000" u="none" strike="noStrike" dirty="0" smtClean="0">
                          <a:effectLst/>
                          <a:latin typeface="Times New Roman" panose="02020603050405020304" pitchFamily="18" charset="0"/>
                          <a:cs typeface="Times New Roman" panose="02020603050405020304" pitchFamily="18" charset="0"/>
                        </a:rPr>
                        <a:t>обязательств </a:t>
                      </a:r>
                      <a:r>
                        <a:rPr lang="ru-RU" sz="1000" u="none" strike="noStrike" dirty="0">
                          <a:effectLst/>
                          <a:latin typeface="Times New Roman" panose="02020603050405020304" pitchFamily="18" charset="0"/>
                          <a:cs typeface="Times New Roman" panose="02020603050405020304" pitchFamily="18" charset="0"/>
                        </a:rPr>
                        <a:t>муниципального образования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592024584"/>
                  </a:ext>
                </a:extLst>
              </a:tr>
              <a:tr h="378751">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Верхний предел муниципального внутреннего долга на 01 января соответствующего года, всего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2916504435"/>
                  </a:ext>
                </a:extLst>
              </a:tr>
              <a:tr h="240362">
                <a:tc>
                  <a:txBody>
                    <a:bodyPr/>
                    <a:lstStyle/>
                    <a:p>
                      <a:pPr algn="just" fontAlgn="t"/>
                      <a:r>
                        <a:rPr lang="ru-RU" sz="1000" u="none" strike="noStrike">
                          <a:effectLst/>
                          <a:latin typeface="Times New Roman" panose="02020603050405020304" pitchFamily="18" charset="0"/>
                          <a:cs typeface="Times New Roman" panose="02020603050405020304" pitchFamily="18" charset="0"/>
                        </a:rPr>
                        <a:t>в том числе по муниципальным гарантиям</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extLst>
                  <a:ext uri="{0D108BD9-81ED-4DB2-BD59-A6C34878D82A}">
                    <a16:rowId xmlns:a16="http://schemas.microsoft.com/office/drawing/2014/main" xmlns="" val="4050965827"/>
                  </a:ext>
                </a:extLst>
              </a:tr>
              <a:tr h="145673">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nchor="b"/>
                </a:tc>
                <a:tc>
                  <a:txBody>
                    <a:bodyPr/>
                    <a:lstStyle/>
                    <a:p>
                      <a:pPr algn="l" fontAlgn="b"/>
                      <a:endParaRPr lang="ru-RU" sz="1100" b="0" i="0" u="none" strike="noStrike" dirty="0">
                        <a:solidFill>
                          <a:srgbClr val="000000"/>
                        </a:solidFill>
                        <a:effectLst/>
                        <a:latin typeface="Calibri" panose="020F0502020204030204" pitchFamily="34" charset="0"/>
                      </a:endParaRPr>
                    </a:p>
                  </a:txBody>
                  <a:tcPr marL="5977" marR="5977" marT="5977" marB="0" anchor="b"/>
                </a:tc>
                <a:extLst>
                  <a:ext uri="{0D108BD9-81ED-4DB2-BD59-A6C34878D82A}">
                    <a16:rowId xmlns:a16="http://schemas.microsoft.com/office/drawing/2014/main" xmlns="" val="1770496402"/>
                  </a:ext>
                </a:extLst>
              </a:tr>
              <a:tr h="364184">
                <a:tc gridSpan="6">
                  <a:txBody>
                    <a:bodyPr/>
                    <a:lstStyle/>
                    <a:p>
                      <a:pPr algn="l" fontAlgn="t"/>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77" marR="5977" marT="597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12950254"/>
                  </a:ext>
                </a:extLst>
              </a:tr>
            </a:tbl>
          </a:graphicData>
        </a:graphic>
      </p:graphicFrame>
    </p:spTree>
    <p:extLst>
      <p:ext uri="{BB962C8B-B14F-4D97-AF65-F5344CB8AC3E}">
        <p14:creationId xmlns:p14="http://schemas.microsoft.com/office/powerpoint/2010/main" xmlns="" val="2648318176"/>
      </p:ext>
    </p:extLst>
  </p:cSld>
  <p:clrMapOvr>
    <a:masterClrMapping/>
  </p:clrMapOvr>
  <p:transition advTm="6115"/>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968757E-DFEC-D466-A968-84E1C6D7D1BB}"/>
              </a:ext>
            </a:extLst>
          </p:cNvPr>
          <p:cNvPicPr>
            <a:picLocks noChangeAspect="1"/>
          </p:cNvPicPr>
          <p:nvPr/>
        </p:nvPicPr>
        <p:blipFill>
          <a:blip r:embed="rId2" cstate="print"/>
          <a:stretch>
            <a:fillRect/>
          </a:stretch>
        </p:blipFill>
        <p:spPr>
          <a:xfrm>
            <a:off x="0" y="0"/>
            <a:ext cx="12155425" cy="6858000"/>
          </a:xfrm>
          <a:prstGeom prst="rect">
            <a:avLst/>
          </a:prstGeom>
        </p:spPr>
      </p:pic>
      <p:sp>
        <p:nvSpPr>
          <p:cNvPr id="4" name="TextBox 3">
            <a:extLst>
              <a:ext uri="{FF2B5EF4-FFF2-40B4-BE49-F238E27FC236}">
                <a16:creationId xmlns:a16="http://schemas.microsoft.com/office/drawing/2014/main" xmlns="" id="{0BD3F9ED-70B3-0FEC-62BA-6FC58E35ED39}"/>
              </a:ext>
            </a:extLst>
          </p:cNvPr>
          <p:cNvSpPr txBox="1"/>
          <p:nvPr/>
        </p:nvSpPr>
        <p:spPr>
          <a:xfrm>
            <a:off x="403860" y="144195"/>
            <a:ext cx="11384280" cy="369332"/>
          </a:xfrm>
          <a:prstGeom prst="rect">
            <a:avLst/>
          </a:prstGeom>
          <a:noFill/>
        </p:spPr>
        <p:txBody>
          <a:bodyPr wrap="square">
            <a:spAutoFit/>
          </a:bodyPr>
          <a:lstStyle/>
          <a:p>
            <a:pPr algn="ctr"/>
            <a:r>
              <a:rPr lang="ru-RU" sz="1200" b="1" i="1" dirty="0" smtClean="0">
                <a:solidFill>
                  <a:srgbClr val="363B40"/>
                </a:solidFill>
                <a:latin typeface="Times New Roman" panose="02020603050405020304" pitchFamily="18" charset="0"/>
                <a:cs typeface="Times New Roman" panose="02020603050405020304" pitchFamily="18" charset="0"/>
              </a:rPr>
              <a:t>В бюджете Могойтуйского района  принято 16 </a:t>
            </a:r>
            <a:r>
              <a:rPr lang="ru-RU" sz="1200" b="1" i="1" dirty="0">
                <a:solidFill>
                  <a:srgbClr val="363B40"/>
                </a:solidFill>
                <a:latin typeface="Times New Roman" panose="02020603050405020304" pitchFamily="18" charset="0"/>
                <a:cs typeface="Times New Roman" panose="02020603050405020304" pitchFamily="18" charset="0"/>
              </a:rPr>
              <a:t>муниципальных программ</a:t>
            </a:r>
            <a:r>
              <a:rPr lang="ru-RU" sz="1800" b="1" i="1" dirty="0">
                <a:solidFill>
                  <a:srgbClr val="363B40"/>
                </a:solidFill>
                <a:latin typeface="Times New Roman" panose="02020603050405020304" pitchFamily="18" charset="0"/>
                <a:cs typeface="Times New Roman" panose="02020603050405020304" pitchFamily="18" charset="0"/>
              </a:rPr>
              <a:t>.</a:t>
            </a:r>
            <a:endParaRPr lang="ru-RU" sz="1800" b="1" i="1" dirty="0">
              <a:solidFill>
                <a:srgbClr val="363B40"/>
              </a:solidFill>
              <a:effectLst/>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91C59D53-79B2-8E63-77B5-36998F1F78A8}"/>
              </a:ext>
            </a:extLst>
          </p:cNvPr>
          <p:cNvPicPr>
            <a:picLocks noChangeAspect="1"/>
          </p:cNvPicPr>
          <p:nvPr/>
        </p:nvPicPr>
        <p:blipFill>
          <a:blip r:embed="rId3" cstate="print"/>
          <a:stretch>
            <a:fillRect/>
          </a:stretch>
        </p:blipFill>
        <p:spPr>
          <a:xfrm>
            <a:off x="403860" y="657722"/>
            <a:ext cx="2444692" cy="2016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74BC5243-9C50-CCC8-7AD1-89267EFA9928}"/>
              </a:ext>
            </a:extLst>
          </p:cNvPr>
          <p:cNvSpPr txBox="1"/>
          <p:nvPr/>
        </p:nvSpPr>
        <p:spPr>
          <a:xfrm>
            <a:off x="3033802" y="534928"/>
            <a:ext cx="8936372" cy="2108269"/>
          </a:xfrm>
          <a:prstGeom prst="rect">
            <a:avLst/>
          </a:prstGeom>
          <a:noFill/>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Муниципальная программа </a:t>
            </a:r>
            <a:r>
              <a:rPr lang="ru-RU" sz="1200" dirty="0">
                <a:latin typeface="Times New Roman" panose="02020603050405020304" pitchFamily="18" charset="0"/>
                <a:cs typeface="Times New Roman" panose="02020603050405020304" pitchFamily="18" charset="0"/>
              </a:rPr>
              <a:t>является документом стратегического планирования, содержащим комплекс планируемых мероприятий, взаимоувязанных по задачам, срокам осуществления, исполнителям и ресурсам и обеспечивающих наиболее эффективное достижение целей и решение задач социально-экономического развития муниципального </a:t>
            </a:r>
            <a:r>
              <a:rPr lang="ru-RU" sz="1200" dirty="0" smtClean="0">
                <a:latin typeface="Times New Roman" panose="02020603050405020304" pitchFamily="18" charset="0"/>
                <a:cs typeface="Times New Roman" panose="02020603050405020304" pitchFamily="18" charset="0"/>
              </a:rPr>
              <a:t>района.</a:t>
            </a:r>
            <a:endParaRPr lang="ru-RU" sz="1200" dirty="0">
              <a:latin typeface="Times New Roman" panose="02020603050405020304" pitchFamily="18" charset="0"/>
              <a:cs typeface="Times New Roman" panose="02020603050405020304" pitchFamily="18" charset="0"/>
            </a:endParaRPr>
          </a:p>
          <a:p>
            <a:pPr algn="just"/>
            <a:endParaRPr lang="ru-RU" sz="1200" b="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Расходы по муниципальным программам на </a:t>
            </a:r>
            <a:r>
              <a:rPr lang="ru-RU" sz="1200" b="1" dirty="0" smtClean="0">
                <a:latin typeface="Times New Roman" panose="02020603050405020304" pitchFamily="18" charset="0"/>
                <a:cs typeface="Times New Roman" panose="02020603050405020304" pitchFamily="18" charset="0"/>
              </a:rPr>
              <a:t>2023-2025 г.г. </a:t>
            </a:r>
            <a:r>
              <a:rPr lang="ru-RU" sz="1200" b="1" dirty="0">
                <a:latin typeface="Times New Roman" panose="02020603050405020304" pitchFamily="18" charset="0"/>
                <a:cs typeface="Times New Roman" panose="02020603050405020304" pitchFamily="18" charset="0"/>
              </a:rPr>
              <a:t>можно разделить на 4 категории:</a:t>
            </a:r>
          </a:p>
          <a:p>
            <a:pPr marL="171450" indent="-171450" algn="just">
              <a:buFontTx/>
              <a:buChar char="-"/>
            </a:pPr>
            <a:r>
              <a:rPr lang="ru-RU" sz="1200" dirty="0">
                <a:latin typeface="Times New Roman" panose="02020603050405020304" pitchFamily="18" charset="0"/>
                <a:cs typeface="Times New Roman" panose="02020603050405020304" pitchFamily="18" charset="0"/>
              </a:rPr>
              <a:t>социальной направленности - </a:t>
            </a:r>
            <a:r>
              <a:rPr lang="en-US" sz="1200" dirty="0" smtClean="0">
                <a:latin typeface="Times New Roman" panose="02020603050405020304" pitchFamily="18" charset="0"/>
                <a:cs typeface="Times New Roman" panose="02020603050405020304" pitchFamily="18" charset="0"/>
              </a:rPr>
              <a:t>6</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Tx/>
              <a:buChar char="-"/>
            </a:pPr>
            <a:r>
              <a:rPr lang="ru-RU" sz="1200" dirty="0">
                <a:latin typeface="Times New Roman" panose="02020603050405020304" pitchFamily="18" charset="0"/>
                <a:cs typeface="Times New Roman" panose="02020603050405020304" pitchFamily="18" charset="0"/>
              </a:rPr>
              <a:t>общего характера - </a:t>
            </a:r>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Tx/>
              <a:buChar char="-"/>
            </a:pPr>
            <a:r>
              <a:rPr lang="ru-RU" sz="1200" dirty="0">
                <a:latin typeface="Times New Roman" panose="02020603050405020304" pitchFamily="18" charset="0"/>
                <a:cs typeface="Times New Roman" panose="02020603050405020304" pitchFamily="18" charset="0"/>
              </a:rPr>
              <a:t>поддержка отраслей экономики - </a:t>
            </a:r>
            <a:r>
              <a:rPr lang="en-US" sz="1200" dirty="0" smtClean="0">
                <a:latin typeface="Times New Roman" panose="02020603050405020304" pitchFamily="18" charset="0"/>
                <a:cs typeface="Times New Roman" panose="02020603050405020304" pitchFamily="18" charset="0"/>
              </a:rPr>
              <a:t>6</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Tx/>
              <a:buChar char="-"/>
            </a:pPr>
            <a:r>
              <a:rPr lang="ru-RU" sz="1200" dirty="0">
                <a:latin typeface="Times New Roman" panose="02020603050405020304" pitchFamily="18" charset="0"/>
                <a:cs typeface="Times New Roman" panose="02020603050405020304" pitchFamily="18" charset="0"/>
              </a:rPr>
              <a:t>обеспечение безопасности жизнедеятельности - 3</a:t>
            </a:r>
            <a:r>
              <a:rPr lang="ru-RU" sz="1200" dirty="0" smtClean="0">
                <a:latin typeface="Times New Roman" panose="02020603050405020304" pitchFamily="18" charset="0"/>
                <a:cs typeface="Times New Roman" panose="02020603050405020304" pitchFamily="18" charset="0"/>
              </a:rPr>
              <a:t>. </a:t>
            </a:r>
          </a:p>
          <a:p>
            <a:pPr marL="171450" indent="-171450" algn="r"/>
            <a:r>
              <a:rPr lang="ru-RU" sz="1200" dirty="0" smtClean="0">
                <a:latin typeface="Times New Roman" panose="02020603050405020304" pitchFamily="18" charset="0"/>
                <a:cs typeface="Times New Roman" panose="02020603050405020304" pitchFamily="18" charset="0"/>
              </a:rPr>
              <a:t>(тыс.руб.)</a:t>
            </a:r>
            <a:endParaRPr lang="ru-RU" sz="1200" dirty="0">
              <a:latin typeface="Times New Roman" panose="02020603050405020304" pitchFamily="18" charset="0"/>
              <a:cs typeface="Times New Roman" panose="02020603050405020304" pitchFamily="18" charset="0"/>
            </a:endParaRPr>
          </a:p>
          <a:p>
            <a:pPr marL="171450" indent="-171450" algn="just">
              <a:buFontTx/>
              <a:buChar char="-"/>
            </a:pPr>
            <a:endParaRPr lang="ru-RU" sz="1100" dirty="0">
              <a:latin typeface="Times New Roman" panose="02020603050405020304" pitchFamily="18" charset="0"/>
              <a:cs typeface="Times New Roman" panose="02020603050405020304" pitchFamily="18" charset="0"/>
            </a:endParaRPr>
          </a:p>
        </p:txBody>
      </p:sp>
      <p:graphicFrame>
        <p:nvGraphicFramePr>
          <p:cNvPr id="7" name="Диаграмма 6">
            <a:extLst>
              <a:ext uri="{FF2B5EF4-FFF2-40B4-BE49-F238E27FC236}">
                <a16:creationId xmlns:a16="http://schemas.microsoft.com/office/drawing/2014/main" xmlns="" id="{ABEE32FF-937F-F354-67DA-D730016170BD}"/>
              </a:ext>
            </a:extLst>
          </p:cNvPr>
          <p:cNvGraphicFramePr/>
          <p:nvPr>
            <p:extLst>
              <p:ext uri="{D42A27DB-BD31-4B8C-83A1-F6EECF244321}">
                <p14:modId xmlns:p14="http://schemas.microsoft.com/office/powerpoint/2010/main" xmlns="" val="4125366640"/>
              </p:ext>
            </p:extLst>
          </p:nvPr>
        </p:nvGraphicFramePr>
        <p:xfrm>
          <a:off x="1298056" y="2374900"/>
          <a:ext cx="10253864" cy="423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507952253"/>
      </p:ext>
    </p:extLst>
  </p:cSld>
  <p:clrMapOvr>
    <a:masterClrMapping/>
  </p:clrMapOvr>
  <p:transition advTm="78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9350" y="68627"/>
            <a:ext cx="11713301" cy="584775"/>
          </a:xfrm>
          <a:prstGeom prst="rect">
            <a:avLst/>
          </a:prstGeom>
        </p:spPr>
        <p:txBody>
          <a:bodyPr wrap="square">
            <a:spAutoFit/>
          </a:bodyPr>
          <a:lstStyle/>
          <a:p>
            <a:pPr algn="ctr"/>
            <a:r>
              <a:rPr lang="ru-RU" sz="1600" b="1" dirty="0" smtClean="0">
                <a:solidFill>
                  <a:schemeClr val="tx1">
                    <a:lumMod val="85000"/>
                    <a:lumOff val="15000"/>
                  </a:schemeClr>
                </a:solidFill>
                <a:latin typeface="Open Sans" pitchFamily="34" charset="0"/>
                <a:ea typeface="Open Sans" pitchFamily="34" charset="0"/>
                <a:cs typeface="Open Sans" pitchFamily="34" charset="0"/>
              </a:rPr>
              <a:t>Наименование муниципальных целевых программ, включённых в бюджет муниципального района «Могойтуйский район» на 2023 год» в тыс. рублях</a:t>
            </a:r>
            <a:endParaRPr lang="ru-RU" sz="1600" b="1" dirty="0">
              <a:solidFill>
                <a:schemeClr val="tx1">
                  <a:lumMod val="85000"/>
                  <a:lumOff val="15000"/>
                </a:schemeClr>
              </a:solidFill>
              <a:latin typeface="Open Sans" pitchFamily="34" charset="0"/>
              <a:ea typeface="Open Sans" pitchFamily="34" charset="0"/>
              <a:cs typeface="Open Sans"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xmlns="" val="1700355711"/>
              </p:ext>
            </p:extLst>
          </p:nvPr>
        </p:nvGraphicFramePr>
        <p:xfrm>
          <a:off x="439478" y="932724"/>
          <a:ext cx="11529273" cy="5655465"/>
        </p:xfrm>
        <a:graphic>
          <a:graphicData uri="http://schemas.openxmlformats.org/drawingml/2006/table">
            <a:tbl>
              <a:tblPr firstRow="1" bandRow="1">
                <a:tableStyleId>{5A111915-BE36-4E01-A7E5-04B1672EAD32}</a:tableStyleId>
              </a:tblPr>
              <a:tblGrid>
                <a:gridCol w="467835"/>
                <a:gridCol w="1188929"/>
                <a:gridCol w="8891084"/>
                <a:gridCol w="981425"/>
              </a:tblGrid>
              <a:tr h="583767">
                <a:tc>
                  <a:txBody>
                    <a:bodyPr/>
                    <a:lstStyle/>
                    <a:p>
                      <a:pPr algn="ctr"/>
                      <a:r>
                        <a:rPr lang="ru-RU" sz="1600" dirty="0" smtClean="0"/>
                        <a:t>№</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600" dirty="0" err="1" smtClean="0"/>
                        <a:t>Подраз</a:t>
                      </a:r>
                      <a:r>
                        <a:rPr lang="ru-RU" sz="1600" dirty="0" smtClean="0"/>
                        <a:t>-</a:t>
                      </a:r>
                    </a:p>
                    <a:p>
                      <a:pPr algn="ctr"/>
                      <a:r>
                        <a:rPr lang="ru-RU" sz="1600" dirty="0" smtClean="0"/>
                        <a:t>дел</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600" dirty="0" smtClean="0"/>
                        <a:t>Наименование муниципальных</a:t>
                      </a:r>
                      <a:r>
                        <a:rPr lang="ru-RU" sz="1600" baseline="0" dirty="0" smtClean="0"/>
                        <a:t> </a:t>
                      </a:r>
                      <a:r>
                        <a:rPr lang="ru-RU" sz="1600" dirty="0" smtClean="0"/>
                        <a:t>целевых программ</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200" b="0" dirty="0" smtClean="0">
                          <a:solidFill>
                            <a:schemeClr val="bg1"/>
                          </a:solidFill>
                          <a:latin typeface="Open Sans" pitchFamily="34" charset="0"/>
                          <a:ea typeface="Open Sans" pitchFamily="34" charset="0"/>
                          <a:cs typeface="Open Sans" pitchFamily="34" charset="0"/>
                        </a:rPr>
                        <a:t>Сумма</a:t>
                      </a:r>
                      <a:endParaRPr lang="ru-RU" sz="1200" b="0" dirty="0">
                        <a:solidFill>
                          <a:schemeClr val="bg1"/>
                        </a:solidFill>
                        <a:latin typeface="Open Sans" pitchFamily="34" charset="0"/>
                        <a:ea typeface="Open Sans" pitchFamily="34" charset="0"/>
                        <a:cs typeface="Open Sans" pitchFamily="34" charset="0"/>
                      </a:endParaRPr>
                    </a:p>
                  </a:txBody>
                  <a:tcPr marL="121920" marR="121920" marT="60960" marB="60960" anchor="ctr"/>
                </a:tc>
              </a:tr>
              <a:tr h="758893">
                <a:tc>
                  <a:txBody>
                    <a:bodyPr/>
                    <a:lstStyle/>
                    <a:p>
                      <a:pPr algn="l" fontAlgn="ctr"/>
                      <a:r>
                        <a:rPr lang="ru-RU" sz="1400" b="0" i="0" u="none" strike="noStrike">
                          <a:latin typeface="Times New Roman"/>
                        </a:rPr>
                        <a:t>1</a:t>
                      </a:r>
                    </a:p>
                  </a:txBody>
                  <a:tcPr marL="12700" marR="12700" marT="9525" marB="0" anchor="ctr"/>
                </a:tc>
                <a:tc>
                  <a:txBody>
                    <a:bodyPr/>
                    <a:lstStyle/>
                    <a:p>
                      <a:pPr algn="l" fontAlgn="ctr"/>
                      <a:r>
                        <a:rPr lang="ru-RU" sz="1400" b="0" i="0" u="none" strike="noStrike" dirty="0" smtClean="0">
                          <a:latin typeface="Times New Roman"/>
                        </a:rPr>
                        <a:t>0503</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"Развитие территориального общественного самоуправления на территории муниципального района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latin typeface="Times New Roman"/>
                        </a:rPr>
                        <a:t>250,0</a:t>
                      </a:r>
                    </a:p>
                  </a:txBody>
                  <a:tcPr marL="12700" marR="12700" marT="9525" marB="0" anchor="ctr"/>
                </a:tc>
              </a:tr>
              <a:tr h="750327">
                <a:tc>
                  <a:txBody>
                    <a:bodyPr/>
                    <a:lstStyle/>
                    <a:p>
                      <a:pPr algn="l" fontAlgn="ctr"/>
                      <a:r>
                        <a:rPr lang="ru-RU" sz="1400" b="0" i="0" u="none" strike="noStrike">
                          <a:latin typeface="Times New Roman"/>
                        </a:rPr>
                        <a:t>2</a:t>
                      </a:r>
                    </a:p>
                  </a:txBody>
                  <a:tcPr marL="12700" marR="12700" marT="9525" marB="0" anchor="ctr"/>
                </a:tc>
                <a:tc>
                  <a:txBody>
                    <a:bodyPr/>
                    <a:lstStyle/>
                    <a:p>
                      <a:pPr algn="l" fontAlgn="ctr"/>
                      <a:r>
                        <a:rPr lang="ru-RU" sz="1400" b="0" i="0" u="none" strike="noStrike" dirty="0" smtClean="0">
                          <a:latin typeface="Times New Roman"/>
                        </a:rPr>
                        <a:t>1006</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"Поддержка ветеранов и ветеранского движения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latin typeface="Times New Roman"/>
                        </a:rPr>
                        <a:t>360,0</a:t>
                      </a:r>
                    </a:p>
                  </a:txBody>
                  <a:tcPr marL="12700" marR="12700" marT="9525" marB="0" anchor="ctr"/>
                </a:tc>
              </a:tr>
              <a:tr h="583767">
                <a:tc>
                  <a:txBody>
                    <a:bodyPr/>
                    <a:lstStyle/>
                    <a:p>
                      <a:pPr algn="l" fontAlgn="ctr"/>
                      <a:r>
                        <a:rPr lang="ru-RU" sz="1400" b="0" i="0" u="none" strike="noStrike">
                          <a:latin typeface="Times New Roman"/>
                        </a:rPr>
                        <a:t>3</a:t>
                      </a:r>
                    </a:p>
                  </a:txBody>
                  <a:tcPr marL="12700" marR="12700" marT="9525" marB="0" anchor="ctr"/>
                </a:tc>
                <a:tc>
                  <a:txBody>
                    <a:bodyPr/>
                    <a:lstStyle/>
                    <a:p>
                      <a:pPr algn="l" fontAlgn="ctr"/>
                      <a:r>
                        <a:rPr lang="ru-RU" sz="1400" b="0" i="0" u="none" strike="noStrike" dirty="0" smtClean="0">
                          <a:latin typeface="Times New Roman"/>
                        </a:rPr>
                        <a:t>0909</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"Неотложные меры борьбы с туберкулезом в муниципальном районе "Могойтуйский район" на 2022-2026 годы"</a:t>
                      </a:r>
                    </a:p>
                  </a:txBody>
                  <a:tcPr marL="12700" marR="12700" marT="9525" marB="0" anchor="ctr"/>
                </a:tc>
                <a:tc>
                  <a:txBody>
                    <a:bodyPr/>
                    <a:lstStyle/>
                    <a:p>
                      <a:pPr algn="ctr" fontAlgn="b"/>
                      <a:r>
                        <a:rPr lang="ru-RU" sz="1400" b="0" i="0" u="none" strike="noStrike">
                          <a:solidFill>
                            <a:srgbClr val="000000"/>
                          </a:solidFill>
                          <a:latin typeface="Times New Roman"/>
                        </a:rPr>
                        <a:t>30,0</a:t>
                      </a:r>
                    </a:p>
                  </a:txBody>
                  <a:tcPr marL="12700" marR="12700" marT="9525" marB="0" anchor="ctr"/>
                </a:tc>
              </a:tr>
              <a:tr h="1201577">
                <a:tc>
                  <a:txBody>
                    <a:bodyPr/>
                    <a:lstStyle/>
                    <a:p>
                      <a:pPr algn="l" fontAlgn="ctr"/>
                      <a:r>
                        <a:rPr lang="ru-RU" sz="1400" b="0" i="0" u="none" strike="noStrike">
                          <a:latin typeface="Times New Roman"/>
                        </a:rPr>
                        <a:t>4</a:t>
                      </a:r>
                    </a:p>
                  </a:txBody>
                  <a:tcPr marL="12700" marR="12700" marT="9525" marB="0" anchor="ctr"/>
                </a:tc>
                <a:tc>
                  <a:txBody>
                    <a:bodyPr/>
                    <a:lstStyle/>
                    <a:p>
                      <a:pPr algn="l" fontAlgn="ctr"/>
                      <a:r>
                        <a:rPr lang="ru-RU" sz="1400" b="0" i="0" u="none" strike="noStrike" dirty="0" smtClean="0">
                          <a:latin typeface="Times New Roman"/>
                        </a:rPr>
                        <a:t>1006</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"Развитие местной общественной организации инвалидов мр "Могойтуйский район" Забайкальской региональной организации общероссийской общественной организации "Всероссийское общество </a:t>
                      </a:r>
                      <a:r>
                        <a:rPr lang="ru-RU" sz="1400" b="0" i="0" u="none" strike="noStrike" dirty="0" smtClean="0">
                          <a:latin typeface="Times New Roman"/>
                        </a:rPr>
                        <a:t>инвалидов»</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solidFill>
                            <a:srgbClr val="000000"/>
                          </a:solidFill>
                          <a:latin typeface="Times New Roman"/>
                        </a:rPr>
                        <a:t>100,0</a:t>
                      </a:r>
                    </a:p>
                  </a:txBody>
                  <a:tcPr marL="12700" marR="12700" marT="9525" marB="0" anchor="ctr"/>
                </a:tc>
              </a:tr>
              <a:tr h="583767">
                <a:tc>
                  <a:txBody>
                    <a:bodyPr/>
                    <a:lstStyle/>
                    <a:p>
                      <a:pPr algn="l" fontAlgn="ctr"/>
                      <a:r>
                        <a:rPr lang="ru-RU" sz="1400" b="0" i="0" u="none" strike="noStrike">
                          <a:latin typeface="Times New Roman"/>
                        </a:rPr>
                        <a:t>5</a:t>
                      </a:r>
                    </a:p>
                  </a:txBody>
                  <a:tcPr marL="12700" marR="12700" marT="9525" marB="0" anchor="ctr"/>
                </a:tc>
                <a:tc>
                  <a:txBody>
                    <a:bodyPr/>
                    <a:lstStyle/>
                    <a:p>
                      <a:pPr algn="l" fontAlgn="ctr"/>
                      <a:r>
                        <a:rPr lang="ru-RU" sz="1400" b="0" i="0" u="none" strike="noStrike">
                          <a:latin typeface="Times New Roman"/>
                        </a:rPr>
                        <a:t>0314</a:t>
                      </a:r>
                    </a:p>
                  </a:txBody>
                  <a:tcPr marL="12700" marR="12700" marT="9525" marB="0" anchor="ctr"/>
                </a:tc>
                <a:tc>
                  <a:txBody>
                    <a:bodyPr/>
                    <a:lstStyle/>
                    <a:p>
                      <a:pPr algn="l" fontAlgn="ctr"/>
                      <a:r>
                        <a:rPr lang="ru-RU" sz="1400" b="0" i="0" u="none" strike="noStrike" dirty="0">
                          <a:latin typeface="Times New Roman"/>
                        </a:rPr>
                        <a:t>МЦП " Безопасность дорожного движения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latin typeface="Times New Roman"/>
                        </a:rPr>
                        <a:t>50,0</a:t>
                      </a:r>
                    </a:p>
                  </a:txBody>
                  <a:tcPr marL="12700" marR="12700" marT="9525" marB="0" anchor="ctr"/>
                </a:tc>
              </a:tr>
              <a:tr h="583767">
                <a:tc>
                  <a:txBody>
                    <a:bodyPr/>
                    <a:lstStyle/>
                    <a:p>
                      <a:pPr algn="l" fontAlgn="ctr"/>
                      <a:r>
                        <a:rPr lang="ru-RU" sz="1400" b="0" i="0" u="none" strike="noStrike">
                          <a:latin typeface="Times New Roman"/>
                        </a:rPr>
                        <a:t>6</a:t>
                      </a:r>
                    </a:p>
                  </a:txBody>
                  <a:tcPr marL="12700" marR="12700" marT="9525" marB="0" anchor="ctr"/>
                </a:tc>
                <a:tc>
                  <a:txBody>
                    <a:bodyPr/>
                    <a:lstStyle/>
                    <a:p>
                      <a:pPr algn="l" fontAlgn="ctr"/>
                      <a:r>
                        <a:rPr lang="ru-RU" sz="1400" b="0" i="0" u="none" strike="noStrike">
                          <a:latin typeface="Times New Roman"/>
                        </a:rPr>
                        <a:t>0314</a:t>
                      </a:r>
                    </a:p>
                  </a:txBody>
                  <a:tcPr marL="12700" marR="12700" marT="9525" marB="0" anchor="ctr"/>
                </a:tc>
                <a:tc>
                  <a:txBody>
                    <a:bodyPr/>
                    <a:lstStyle/>
                    <a:p>
                      <a:pPr algn="l" fontAlgn="ctr"/>
                      <a:r>
                        <a:rPr lang="ru-RU" sz="1400" b="0" i="0" u="none" strike="noStrike" dirty="0">
                          <a:latin typeface="Times New Roman"/>
                        </a:rPr>
                        <a:t>МЦП "Профилактика правонарушений и преступлений на территории "Могойтуйского </a:t>
                      </a:r>
                      <a:r>
                        <a:rPr lang="ru-RU" sz="1400" b="0" i="0" u="none" strike="noStrike" dirty="0" smtClean="0">
                          <a:latin typeface="Times New Roman"/>
                        </a:rPr>
                        <a:t>района»</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latin typeface="Times New Roman"/>
                        </a:rPr>
                        <a:t>25,0</a:t>
                      </a:r>
                    </a:p>
                  </a:txBody>
                  <a:tcPr marL="12700" marR="12700" marT="9525" marB="0" anchor="ctr"/>
                </a:tc>
              </a:tr>
              <a:tr h="583767">
                <a:tc>
                  <a:txBody>
                    <a:bodyPr/>
                    <a:lstStyle/>
                    <a:p>
                      <a:pPr algn="l" fontAlgn="ctr"/>
                      <a:r>
                        <a:rPr lang="ru-RU" sz="1400" b="0" i="0" u="none" strike="noStrike">
                          <a:latin typeface="Times New Roman"/>
                        </a:rPr>
                        <a:t>7</a:t>
                      </a:r>
                    </a:p>
                  </a:txBody>
                  <a:tcPr marL="12700" marR="12700" marT="9525" marB="0" anchor="ctr"/>
                </a:tc>
                <a:tc>
                  <a:txBody>
                    <a:bodyPr/>
                    <a:lstStyle/>
                    <a:p>
                      <a:pPr algn="l" fontAlgn="ctr"/>
                      <a:r>
                        <a:rPr lang="ru-RU" sz="1400" b="0" i="0" u="none" strike="noStrike">
                          <a:latin typeface="Times New Roman"/>
                        </a:rPr>
                        <a:t>0310</a:t>
                      </a:r>
                    </a:p>
                  </a:txBody>
                  <a:tcPr marL="12700" marR="12700" marT="9525" marB="0" anchor="ctr"/>
                </a:tc>
                <a:tc>
                  <a:txBody>
                    <a:bodyPr/>
                    <a:lstStyle/>
                    <a:p>
                      <a:pPr algn="l" fontAlgn="ctr"/>
                      <a:r>
                        <a:rPr lang="ru-RU" sz="1400" b="0" i="0" u="none" strike="noStrike" dirty="0">
                          <a:latin typeface="Times New Roman"/>
                        </a:rPr>
                        <a:t>МЦП "Обеспечение пожарной безопасности и безопасности людей на водных обьектах на территории муниципального района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ctr" fontAlgn="b"/>
                      <a:r>
                        <a:rPr lang="ru-RU" sz="1400" b="0" i="0" u="none" strike="noStrike" dirty="0">
                          <a:latin typeface="Times New Roman"/>
                        </a:rPr>
                        <a:t>50,0</a:t>
                      </a:r>
                    </a:p>
                  </a:txBody>
                  <a:tcPr marL="12700" marR="12700" marT="9525" marB="0" anchor="ctr"/>
                </a:tc>
              </a:tr>
            </a:tbl>
          </a:graphicData>
        </a:graphic>
      </p:graphicFrame>
    </p:spTree>
    <p:extLst>
      <p:ext uri="{BB962C8B-B14F-4D97-AF65-F5344CB8AC3E}">
        <p14:creationId xmlns:p14="http://schemas.microsoft.com/office/powerpoint/2010/main" xmlns="" val="460481345"/>
      </p:ext>
    </p:extLst>
  </p:cSld>
  <p:clrMapOvr>
    <a:masterClrMapping/>
  </p:clrMapOvr>
  <p:transition advTm="78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197836281"/>
              </p:ext>
            </p:extLst>
          </p:nvPr>
        </p:nvGraphicFramePr>
        <p:xfrm>
          <a:off x="239349" y="246775"/>
          <a:ext cx="11770187" cy="6445490"/>
        </p:xfrm>
        <a:graphic>
          <a:graphicData uri="http://schemas.openxmlformats.org/drawingml/2006/table">
            <a:tbl>
              <a:tblPr firstRow="1" bandRow="1">
                <a:tableStyleId>{5A111915-BE36-4E01-A7E5-04B1672EAD32}</a:tableStyleId>
              </a:tblPr>
              <a:tblGrid>
                <a:gridCol w="524529"/>
                <a:gridCol w="1219291"/>
                <a:gridCol w="8823855"/>
                <a:gridCol w="1202512"/>
              </a:tblGrid>
              <a:tr h="608323">
                <a:tc>
                  <a:txBody>
                    <a:bodyPr/>
                    <a:lstStyle/>
                    <a:p>
                      <a:pPr algn="ctr"/>
                      <a:r>
                        <a:rPr lang="ru-RU" sz="1600" dirty="0" smtClean="0"/>
                        <a:t>№</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600" dirty="0" err="1" smtClean="0"/>
                        <a:t>Подраз-дел</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600" dirty="0" smtClean="0"/>
                        <a:t>Наименование муниципальных</a:t>
                      </a:r>
                      <a:r>
                        <a:rPr lang="ru-RU" sz="1600" baseline="0" dirty="0" smtClean="0"/>
                        <a:t> </a:t>
                      </a:r>
                      <a:r>
                        <a:rPr lang="ru-RU" sz="1600" dirty="0" smtClean="0"/>
                        <a:t>целевых программ</a:t>
                      </a:r>
                      <a:endParaRPr lang="ru-RU" sz="1600" b="0" dirty="0">
                        <a:solidFill>
                          <a:schemeClr val="accent3">
                            <a:lumMod val="50000"/>
                          </a:schemeClr>
                        </a:solidFill>
                        <a:latin typeface="Open Sans" pitchFamily="34" charset="0"/>
                        <a:ea typeface="Open Sans" pitchFamily="34" charset="0"/>
                        <a:cs typeface="Open Sans" pitchFamily="34" charset="0"/>
                      </a:endParaRPr>
                    </a:p>
                  </a:txBody>
                  <a:tcPr marL="121920" marR="121920" marT="60960" marB="60960" anchor="ctr"/>
                </a:tc>
                <a:tc>
                  <a:txBody>
                    <a:bodyPr/>
                    <a:lstStyle/>
                    <a:p>
                      <a:pPr algn="ctr"/>
                      <a:r>
                        <a:rPr lang="ru-RU" sz="1400" b="0" dirty="0" smtClean="0">
                          <a:solidFill>
                            <a:schemeClr val="bg1"/>
                          </a:solidFill>
                          <a:latin typeface="Open Sans" pitchFamily="34" charset="0"/>
                          <a:ea typeface="Open Sans" pitchFamily="34" charset="0"/>
                          <a:cs typeface="Open Sans" pitchFamily="34" charset="0"/>
                        </a:rPr>
                        <a:t>Сумма</a:t>
                      </a:r>
                      <a:endParaRPr lang="ru-RU" sz="1400" b="0" dirty="0">
                        <a:solidFill>
                          <a:schemeClr val="bg1"/>
                        </a:solidFill>
                        <a:latin typeface="Open Sans" pitchFamily="34" charset="0"/>
                        <a:ea typeface="Open Sans" pitchFamily="34" charset="0"/>
                        <a:cs typeface="Open Sans" pitchFamily="34" charset="0"/>
                      </a:endParaRPr>
                    </a:p>
                  </a:txBody>
                  <a:tcPr marL="121920" marR="121920" marT="60960" marB="60960" anchor="ctr"/>
                </a:tc>
              </a:tr>
              <a:tr h="609600">
                <a:tc>
                  <a:txBody>
                    <a:bodyPr/>
                    <a:lstStyle/>
                    <a:p>
                      <a:pPr algn="l" fontAlgn="ctr"/>
                      <a:r>
                        <a:rPr lang="ru-RU" sz="1400" b="0" i="0" u="none" strike="noStrike" dirty="0">
                          <a:latin typeface="Times New Roman"/>
                        </a:rPr>
                        <a:t>8</a:t>
                      </a:r>
                    </a:p>
                  </a:txBody>
                  <a:tcPr marL="12700" marR="12700" marT="9525" marB="0" anchor="ctr"/>
                </a:tc>
                <a:tc>
                  <a:txBody>
                    <a:bodyPr/>
                    <a:lstStyle/>
                    <a:p>
                      <a:pPr algn="l" fontAlgn="ctr"/>
                      <a:r>
                        <a:rPr lang="ru-RU" sz="1400" b="0" i="0" u="none" strike="noStrike" dirty="0">
                          <a:latin typeface="Times New Roman"/>
                        </a:rPr>
                        <a:t>0405</a:t>
                      </a:r>
                    </a:p>
                  </a:txBody>
                  <a:tcPr marL="12700" marR="12700" marT="9525" marB="0" anchor="ctr"/>
                </a:tc>
                <a:tc>
                  <a:txBody>
                    <a:bodyPr/>
                    <a:lstStyle/>
                    <a:p>
                      <a:pPr algn="l" fontAlgn="ctr"/>
                      <a:r>
                        <a:rPr lang="ru-RU" sz="1400" b="0" i="0" u="none" strike="noStrike" dirty="0">
                          <a:latin typeface="Times New Roman"/>
                        </a:rPr>
                        <a:t>МЦП "Поддержка и развитие агропромышленного комплекса муниципального района "Могойтуйский район" </a:t>
                      </a:r>
                    </a:p>
                  </a:txBody>
                  <a:tcPr marL="12700" marR="12700" marT="9525" marB="0" anchor="ctr"/>
                </a:tc>
                <a:tc>
                  <a:txBody>
                    <a:bodyPr/>
                    <a:lstStyle/>
                    <a:p>
                      <a:pPr algn="r" fontAlgn="b"/>
                      <a:r>
                        <a:rPr lang="ru-RU" sz="1400" b="0" i="0" u="none" strike="noStrike">
                          <a:latin typeface="Times New Roman"/>
                        </a:rPr>
                        <a:t>50,0</a:t>
                      </a:r>
                    </a:p>
                  </a:txBody>
                  <a:tcPr marL="12700" marR="12700" marT="9525" marB="0" anchor="b"/>
                </a:tc>
              </a:tr>
              <a:tr h="609600">
                <a:tc>
                  <a:txBody>
                    <a:bodyPr/>
                    <a:lstStyle/>
                    <a:p>
                      <a:pPr algn="l" fontAlgn="ctr"/>
                      <a:r>
                        <a:rPr lang="ru-RU" sz="1400" b="0" i="0" u="none" strike="noStrike">
                          <a:latin typeface="Times New Roman"/>
                        </a:rPr>
                        <a:t>9</a:t>
                      </a:r>
                    </a:p>
                  </a:txBody>
                  <a:tcPr marL="12700" marR="12700" marT="9525" marB="0" anchor="ctr"/>
                </a:tc>
                <a:tc>
                  <a:txBody>
                    <a:bodyPr/>
                    <a:lstStyle/>
                    <a:p>
                      <a:pPr algn="l" fontAlgn="ctr"/>
                      <a:r>
                        <a:rPr lang="ru-RU" sz="1400" b="0" i="0" u="none" strike="noStrike" dirty="0">
                          <a:latin typeface="Times New Roman"/>
                        </a:rPr>
                        <a:t>0412</a:t>
                      </a:r>
                    </a:p>
                  </a:txBody>
                  <a:tcPr marL="12700" marR="12700" marT="9525" marB="0" anchor="ctr"/>
                </a:tc>
                <a:tc>
                  <a:txBody>
                    <a:bodyPr/>
                    <a:lstStyle/>
                    <a:p>
                      <a:pPr algn="l" fontAlgn="ctr"/>
                      <a:r>
                        <a:rPr lang="ru-RU" sz="1400" b="0" i="0" u="none" strike="noStrike" dirty="0">
                          <a:latin typeface="Times New Roman"/>
                        </a:rPr>
                        <a:t>МЦП "Поддержка и развитие малого предпринимательствав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dirty="0">
                          <a:latin typeface="Times New Roman"/>
                        </a:rPr>
                        <a:t>50,0</a:t>
                      </a:r>
                    </a:p>
                  </a:txBody>
                  <a:tcPr marL="12700" marR="12700" marT="9525" marB="0" anchor="b"/>
                </a:tc>
              </a:tr>
              <a:tr h="609600">
                <a:tc>
                  <a:txBody>
                    <a:bodyPr/>
                    <a:lstStyle/>
                    <a:p>
                      <a:pPr algn="l" fontAlgn="ctr"/>
                      <a:r>
                        <a:rPr lang="ru-RU" sz="1400" b="0" i="0" u="none" strike="noStrike">
                          <a:latin typeface="Times New Roman"/>
                        </a:rPr>
                        <a:t>10</a:t>
                      </a:r>
                    </a:p>
                  </a:txBody>
                  <a:tcPr marL="12700" marR="12700" marT="9525" marB="0" anchor="ctr"/>
                </a:tc>
                <a:tc>
                  <a:txBody>
                    <a:bodyPr/>
                    <a:lstStyle/>
                    <a:p>
                      <a:pPr algn="l" fontAlgn="ctr"/>
                      <a:r>
                        <a:rPr lang="ru-RU" sz="1400" b="0" i="0" u="none" strike="noStrike" dirty="0" smtClean="0">
                          <a:latin typeface="Times New Roman"/>
                        </a:rPr>
                        <a:t>0412</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"Развитие земельных отношений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dirty="0">
                          <a:latin typeface="Times New Roman"/>
                        </a:rPr>
                        <a:t>50,0</a:t>
                      </a:r>
                    </a:p>
                  </a:txBody>
                  <a:tcPr marL="12700" marR="12700" marT="9525" marB="0" anchor="b"/>
                </a:tc>
              </a:tr>
              <a:tr h="609600">
                <a:tc>
                  <a:txBody>
                    <a:bodyPr/>
                    <a:lstStyle/>
                    <a:p>
                      <a:pPr algn="l" fontAlgn="ctr"/>
                      <a:r>
                        <a:rPr lang="ru-RU" sz="1400" b="0" i="0" u="none" strike="noStrike">
                          <a:latin typeface="Times New Roman"/>
                        </a:rPr>
                        <a:t>11</a:t>
                      </a:r>
                    </a:p>
                  </a:txBody>
                  <a:tcPr marL="12700" marR="12700" marT="9525" marB="0" anchor="ctr"/>
                </a:tc>
                <a:tc>
                  <a:txBody>
                    <a:bodyPr/>
                    <a:lstStyle/>
                    <a:p>
                      <a:pPr algn="l" fontAlgn="ctr"/>
                      <a:r>
                        <a:rPr lang="ru-RU" sz="1400" b="0" i="0" u="none" strike="noStrike">
                          <a:latin typeface="Times New Roman"/>
                        </a:rPr>
                        <a:t>0505</a:t>
                      </a:r>
                    </a:p>
                  </a:txBody>
                  <a:tcPr marL="12700" marR="12700" marT="9525" marB="0" anchor="ctr"/>
                </a:tc>
                <a:tc>
                  <a:txBody>
                    <a:bodyPr/>
                    <a:lstStyle/>
                    <a:p>
                      <a:pPr algn="l" fontAlgn="ctr"/>
                      <a:r>
                        <a:rPr lang="ru-RU" sz="1400" b="0" i="0" u="none" strike="noStrike" dirty="0">
                          <a:latin typeface="Times New Roman"/>
                        </a:rPr>
                        <a:t> МЦП "</a:t>
                      </a:r>
                      <a:r>
                        <a:rPr lang="ru-RU" sz="1400" b="0" i="0" u="none" strike="noStrike" dirty="0" smtClean="0">
                          <a:latin typeface="Times New Roman"/>
                        </a:rPr>
                        <a:t>Энергосбережение и </a:t>
                      </a:r>
                      <a:r>
                        <a:rPr lang="ru-RU" sz="1400" b="0" i="0" u="none" strike="noStrike" dirty="0">
                          <a:latin typeface="Times New Roman"/>
                        </a:rPr>
                        <a:t>повышение энергетической эффективности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a:latin typeface="Times New Roman"/>
                        </a:rPr>
                        <a:t>500,0</a:t>
                      </a:r>
                    </a:p>
                  </a:txBody>
                  <a:tcPr marL="12700" marR="12700" marT="9525" marB="0" anchor="b"/>
                </a:tc>
              </a:tr>
              <a:tr h="553325">
                <a:tc>
                  <a:txBody>
                    <a:bodyPr/>
                    <a:lstStyle/>
                    <a:p>
                      <a:pPr algn="l" fontAlgn="ctr"/>
                      <a:r>
                        <a:rPr lang="ru-RU" sz="1400" b="0" i="0" u="none" strike="noStrike">
                          <a:latin typeface="Times New Roman"/>
                        </a:rPr>
                        <a:t>12</a:t>
                      </a:r>
                    </a:p>
                  </a:txBody>
                  <a:tcPr marL="12700" marR="12700" marT="9525" marB="0" anchor="ctr"/>
                </a:tc>
                <a:tc>
                  <a:txBody>
                    <a:bodyPr/>
                    <a:lstStyle/>
                    <a:p>
                      <a:pPr algn="l" fontAlgn="ctr"/>
                      <a:r>
                        <a:rPr lang="ru-RU" sz="1400" b="0" i="0" u="none" strike="noStrike" dirty="0" smtClean="0">
                          <a:latin typeface="Times New Roman"/>
                        </a:rPr>
                        <a:t>0502</a:t>
                      </a:r>
                      <a:endParaRPr lang="ru-RU" sz="1400" b="0" i="0" u="none" strike="noStrike" dirty="0">
                        <a:latin typeface="Times New Roman"/>
                      </a:endParaRPr>
                    </a:p>
                  </a:txBody>
                  <a:tcPr marL="12700" marR="12700" marT="9525" marB="0" anchor="ctr"/>
                </a:tc>
                <a:tc>
                  <a:txBody>
                    <a:bodyPr/>
                    <a:lstStyle/>
                    <a:p>
                      <a:pPr algn="l" fontAlgn="ctr"/>
                      <a:r>
                        <a:rPr lang="ru-RU" sz="1400" b="0" i="0" u="none" strike="noStrike" dirty="0">
                          <a:latin typeface="Times New Roman"/>
                        </a:rPr>
                        <a:t>МЦП " </a:t>
                      </a:r>
                      <a:r>
                        <a:rPr lang="ru-RU" sz="1400" b="0" i="0" u="none" strike="noStrike" dirty="0" smtClean="0">
                          <a:latin typeface="Times New Roman"/>
                        </a:rPr>
                        <a:t>Модернизация объектов </a:t>
                      </a:r>
                      <a:r>
                        <a:rPr lang="ru-RU" sz="1400" b="0" i="0" u="none" strike="noStrike" dirty="0">
                          <a:latin typeface="Times New Roman"/>
                        </a:rPr>
                        <a:t>коммунальной инфраструктуры муниципального района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a:latin typeface="Times New Roman"/>
                        </a:rPr>
                        <a:t>1000,00</a:t>
                      </a:r>
                    </a:p>
                  </a:txBody>
                  <a:tcPr marL="12700" marR="12700" marT="9525" marB="0" anchor="b"/>
                </a:tc>
              </a:tr>
              <a:tr h="609600">
                <a:tc>
                  <a:txBody>
                    <a:bodyPr/>
                    <a:lstStyle/>
                    <a:p>
                      <a:pPr algn="l" fontAlgn="ctr"/>
                      <a:r>
                        <a:rPr lang="ru-RU" sz="1400" b="0" i="0" u="none" strike="noStrike">
                          <a:latin typeface="Times New Roman"/>
                        </a:rPr>
                        <a:t>13</a:t>
                      </a:r>
                    </a:p>
                  </a:txBody>
                  <a:tcPr marL="12700" marR="12700" marT="9525" marB="0" anchor="ctr"/>
                </a:tc>
                <a:tc>
                  <a:txBody>
                    <a:bodyPr/>
                    <a:lstStyle/>
                    <a:p>
                      <a:pPr algn="l" fontAlgn="ctr"/>
                      <a:r>
                        <a:rPr lang="ru-RU" sz="1400" b="0" i="0" u="none" strike="noStrike" dirty="0">
                          <a:latin typeface="Times New Roman"/>
                        </a:rPr>
                        <a:t>0401</a:t>
                      </a:r>
                    </a:p>
                  </a:txBody>
                  <a:tcPr marL="12700" marR="12700" marT="9525" marB="0" anchor="ctr"/>
                </a:tc>
                <a:tc>
                  <a:txBody>
                    <a:bodyPr/>
                    <a:lstStyle/>
                    <a:p>
                      <a:pPr algn="l" fontAlgn="ctr"/>
                      <a:r>
                        <a:rPr lang="ru-RU" sz="1400" b="0" i="0" u="none" strike="noStrike" dirty="0">
                          <a:latin typeface="Times New Roman"/>
                        </a:rPr>
                        <a:t>МЦП "Организация общественных работ и временного  трудоустройства безработных граждан, испытывающих трудности в поиске подходящей работы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a:latin typeface="Times New Roman"/>
                        </a:rPr>
                        <a:t>50,0</a:t>
                      </a:r>
                    </a:p>
                  </a:txBody>
                  <a:tcPr marL="12700" marR="12700" marT="9525" marB="0" anchor="b"/>
                </a:tc>
              </a:tr>
              <a:tr h="609600">
                <a:tc>
                  <a:txBody>
                    <a:bodyPr/>
                    <a:lstStyle/>
                    <a:p>
                      <a:pPr algn="l" fontAlgn="ctr"/>
                      <a:r>
                        <a:rPr lang="ru-RU" sz="1400" b="0" i="0" u="none" strike="noStrike">
                          <a:latin typeface="Times New Roman"/>
                        </a:rPr>
                        <a:t>14</a:t>
                      </a:r>
                    </a:p>
                  </a:txBody>
                  <a:tcPr marL="12700" marR="12700" marT="9525" marB="0" anchor="ctr"/>
                </a:tc>
                <a:tc>
                  <a:txBody>
                    <a:bodyPr/>
                    <a:lstStyle/>
                    <a:p>
                      <a:pPr algn="l" fontAlgn="ctr"/>
                      <a:r>
                        <a:rPr lang="ru-RU" sz="1400" b="0" i="0" u="none" strike="noStrike">
                          <a:latin typeface="Times New Roman"/>
                        </a:rPr>
                        <a:t>0707</a:t>
                      </a:r>
                    </a:p>
                  </a:txBody>
                  <a:tcPr marL="12700" marR="12700" marT="9525" marB="0" anchor="ctr"/>
                </a:tc>
                <a:tc>
                  <a:txBody>
                    <a:bodyPr/>
                    <a:lstStyle/>
                    <a:p>
                      <a:pPr algn="l" fontAlgn="ctr"/>
                      <a:r>
                        <a:rPr lang="ru-RU" sz="1400" b="0" i="0" u="none" strike="noStrike" dirty="0">
                          <a:latin typeface="Times New Roman"/>
                        </a:rPr>
                        <a:t>МЦП "Организация  отдыха, оздоровление и временной трудовой занятости детей и подростков в МР "Могойтуйский район" </a:t>
                      </a:r>
                    </a:p>
                  </a:txBody>
                  <a:tcPr marL="12700" marR="12700" marT="9525" marB="0" anchor="ctr"/>
                </a:tc>
                <a:tc>
                  <a:txBody>
                    <a:bodyPr/>
                    <a:lstStyle/>
                    <a:p>
                      <a:pPr algn="r" fontAlgn="b"/>
                      <a:r>
                        <a:rPr lang="ru-RU" sz="1400" b="0" i="0" u="none" strike="noStrike">
                          <a:latin typeface="Times New Roman"/>
                        </a:rPr>
                        <a:t>1200,0</a:t>
                      </a:r>
                    </a:p>
                  </a:txBody>
                  <a:tcPr marL="12700" marR="12700" marT="9525" marB="0" anchor="b"/>
                </a:tc>
              </a:tr>
              <a:tr h="609600">
                <a:tc>
                  <a:txBody>
                    <a:bodyPr/>
                    <a:lstStyle/>
                    <a:p>
                      <a:pPr algn="l" fontAlgn="ctr"/>
                      <a:r>
                        <a:rPr lang="ru-RU" sz="1400" b="0" i="0" u="none" strike="noStrike">
                          <a:latin typeface="Times New Roman"/>
                        </a:rPr>
                        <a:t>15</a:t>
                      </a:r>
                    </a:p>
                  </a:txBody>
                  <a:tcPr marL="12700" marR="12700" marT="9525" marB="0" anchor="ctr"/>
                </a:tc>
                <a:tc>
                  <a:txBody>
                    <a:bodyPr/>
                    <a:lstStyle/>
                    <a:p>
                      <a:pPr algn="l" fontAlgn="ctr"/>
                      <a:r>
                        <a:rPr lang="ru-RU" sz="1400" b="0" i="0" u="none" strike="noStrike">
                          <a:latin typeface="Times New Roman"/>
                        </a:rPr>
                        <a:t>0707</a:t>
                      </a:r>
                    </a:p>
                  </a:txBody>
                  <a:tcPr marL="12700" marR="12700" marT="9525" marB="0" anchor="ctr"/>
                </a:tc>
                <a:tc>
                  <a:txBody>
                    <a:bodyPr/>
                    <a:lstStyle/>
                    <a:p>
                      <a:pPr algn="l" fontAlgn="ctr"/>
                      <a:r>
                        <a:rPr lang="ru-RU" sz="1400" b="0" i="0" u="none" strike="noStrike" dirty="0">
                          <a:latin typeface="Times New Roman"/>
                        </a:rPr>
                        <a:t>МЦП "Развитие молодежной политики в муниципальном районе "Могойтуйский </a:t>
                      </a:r>
                      <a:r>
                        <a:rPr lang="ru-RU" sz="1400" b="0" i="0" u="none" strike="noStrike" dirty="0" smtClean="0">
                          <a:latin typeface="Times New Roman"/>
                        </a:rPr>
                        <a:t>район»</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a:solidFill>
                            <a:srgbClr val="000000"/>
                          </a:solidFill>
                          <a:latin typeface="Times New Roman"/>
                        </a:rPr>
                        <a:t>50,0</a:t>
                      </a:r>
                    </a:p>
                  </a:txBody>
                  <a:tcPr marL="12700" marR="12700" marT="9525" marB="0" anchor="b"/>
                </a:tc>
              </a:tr>
              <a:tr h="365760">
                <a:tc>
                  <a:txBody>
                    <a:bodyPr/>
                    <a:lstStyle/>
                    <a:p>
                      <a:pPr algn="l" fontAlgn="b"/>
                      <a:r>
                        <a:rPr lang="ru-RU" sz="1400" b="0" i="0" u="none" strike="noStrike" dirty="0">
                          <a:latin typeface="Times New Roman"/>
                        </a:rPr>
                        <a:t> </a:t>
                      </a:r>
                      <a:r>
                        <a:rPr lang="ru-RU" sz="1400" b="0" i="0" u="none" strike="noStrike" dirty="0" smtClean="0">
                          <a:latin typeface="Times New Roman"/>
                        </a:rPr>
                        <a:t>16</a:t>
                      </a:r>
                      <a:endParaRPr lang="ru-RU" sz="1400" b="0" i="0" u="none" strike="noStrike" dirty="0">
                        <a:latin typeface="Times New Roman"/>
                      </a:endParaRPr>
                    </a:p>
                  </a:txBody>
                  <a:tcPr marL="12700" marR="12700" marT="9525" marB="0" anchor="b"/>
                </a:tc>
                <a:tc>
                  <a:txBody>
                    <a:bodyPr/>
                    <a:lstStyle/>
                    <a:p>
                      <a:pPr algn="l" fontAlgn="ctr"/>
                      <a:r>
                        <a:rPr lang="ru-RU" sz="1400" b="0" i="0" u="none" strike="noStrike">
                          <a:latin typeface="Times New Roman"/>
                        </a:rPr>
                        <a:t>1102</a:t>
                      </a:r>
                    </a:p>
                  </a:txBody>
                  <a:tcPr marL="12700" marR="12700" marT="9525" marB="0" anchor="ctr"/>
                </a:tc>
                <a:tc>
                  <a:txBody>
                    <a:bodyPr/>
                    <a:lstStyle/>
                    <a:p>
                      <a:pPr algn="l" fontAlgn="ctr"/>
                      <a:r>
                        <a:rPr lang="ru-RU" sz="1400" b="0" i="0" u="none" strike="noStrike" dirty="0">
                          <a:latin typeface="Times New Roman"/>
                        </a:rPr>
                        <a:t>МЦП "Развитие физической культуры и спорта в муниципальном районе "Могойтуйский </a:t>
                      </a:r>
                      <a:r>
                        <a:rPr lang="ru-RU" sz="1400" b="0" i="0" u="none" strike="noStrike" dirty="0" smtClean="0">
                          <a:latin typeface="Times New Roman"/>
                        </a:rPr>
                        <a:t>район« </a:t>
                      </a:r>
                      <a:endParaRPr lang="ru-RU" sz="1400" b="0" i="0" u="none" strike="noStrike" dirty="0">
                        <a:latin typeface="Times New Roman"/>
                      </a:endParaRPr>
                    </a:p>
                  </a:txBody>
                  <a:tcPr marL="12700" marR="12700" marT="9525" marB="0" anchor="ctr"/>
                </a:tc>
                <a:tc>
                  <a:txBody>
                    <a:bodyPr/>
                    <a:lstStyle/>
                    <a:p>
                      <a:pPr algn="r" fontAlgn="b"/>
                      <a:r>
                        <a:rPr lang="ru-RU" sz="1400" b="0" i="0" u="none" strike="noStrike" dirty="0">
                          <a:latin typeface="Times New Roman"/>
                        </a:rPr>
                        <a:t>800,0</a:t>
                      </a:r>
                    </a:p>
                  </a:txBody>
                  <a:tcPr marL="12700" marR="12700" marT="9525" marB="0" anchor="b"/>
                </a:tc>
              </a:tr>
              <a:tr h="365760">
                <a:tc>
                  <a:txBody>
                    <a:bodyPr/>
                    <a:lstStyle/>
                    <a:p>
                      <a:pPr algn="l" fontAlgn="b"/>
                      <a:endParaRPr lang="ru-RU" sz="1400" b="0" i="0" u="none" strike="noStrike" dirty="0">
                        <a:latin typeface="Times New Roman"/>
                      </a:endParaRPr>
                    </a:p>
                  </a:txBody>
                  <a:tcPr marL="12700" marR="12700" marT="9525" marB="0" anchor="b"/>
                </a:tc>
                <a:tc>
                  <a:txBody>
                    <a:bodyPr/>
                    <a:lstStyle/>
                    <a:p>
                      <a:pPr algn="l" fontAlgn="ctr"/>
                      <a:r>
                        <a:rPr lang="ru-RU" sz="1400" b="0" i="0" u="none" strike="noStrike" dirty="0" smtClean="0">
                          <a:latin typeface="Times New Roman"/>
                        </a:rPr>
                        <a:t>ВСЕГО:</a:t>
                      </a:r>
                      <a:endParaRPr lang="ru-RU" sz="1400" b="0" i="0" u="none" strike="noStrike" dirty="0">
                        <a:latin typeface="Times New Roman"/>
                      </a:endParaRPr>
                    </a:p>
                  </a:txBody>
                  <a:tcPr marL="12700" marR="12700"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endParaRPr lang="ru-RU" sz="1400" b="0" i="0" u="none" strike="noStrike" dirty="0" smtClean="0">
                        <a:latin typeface="Times New Roman"/>
                      </a:endParaRPr>
                    </a:p>
                    <a:p>
                      <a:pPr marL="0" marR="0" indent="0" algn="r" defTabSz="914400" rtl="0" eaLnBrk="1" fontAlgn="ctr" latinLnBrk="0" hangingPunct="1">
                        <a:lnSpc>
                          <a:spcPct val="100000"/>
                        </a:lnSpc>
                        <a:spcBef>
                          <a:spcPts val="0"/>
                        </a:spcBef>
                        <a:spcAft>
                          <a:spcPts val="0"/>
                        </a:spcAft>
                        <a:buClrTx/>
                        <a:buSzTx/>
                        <a:buFontTx/>
                        <a:buNone/>
                        <a:tabLst/>
                        <a:defRPr/>
                      </a:pPr>
                      <a:r>
                        <a:rPr lang="ru-RU" sz="1400" b="0" i="0" u="none" strike="noStrike" dirty="0" smtClean="0">
                          <a:latin typeface="Times New Roman"/>
                        </a:rPr>
                        <a:t>    4 615,0 тыс.рублей</a:t>
                      </a:r>
                    </a:p>
                    <a:p>
                      <a:pPr algn="l" fontAlgn="ctr"/>
                      <a:endParaRPr lang="ru-RU" sz="1400" b="0" i="0" u="none" strike="noStrike" dirty="0">
                        <a:latin typeface="Times New Roman"/>
                      </a:endParaRPr>
                    </a:p>
                  </a:txBody>
                  <a:tcPr marL="12700" marR="12700" marT="9525" marB="0" anchor="ctr"/>
                </a:tc>
                <a:tc>
                  <a:txBody>
                    <a:bodyPr/>
                    <a:lstStyle/>
                    <a:p>
                      <a:pPr algn="r" fontAlgn="b"/>
                      <a:endParaRPr lang="ru-RU" sz="1400" b="0" i="0" u="none" strike="noStrike" dirty="0">
                        <a:latin typeface="Times New Roman"/>
                      </a:endParaRPr>
                    </a:p>
                  </a:txBody>
                  <a:tcPr marL="12700" marR="12700" marT="9525" marB="0" anchor="b"/>
                </a:tc>
              </a:tr>
            </a:tbl>
          </a:graphicData>
        </a:graphic>
      </p:graphicFrame>
    </p:spTree>
    <p:extLst>
      <p:ext uri="{BB962C8B-B14F-4D97-AF65-F5344CB8AC3E}">
        <p14:creationId xmlns:p14="http://schemas.microsoft.com/office/powerpoint/2010/main" xmlns="" val="1850635994"/>
      </p:ext>
    </p:extLst>
  </p:cSld>
  <p:clrMapOvr>
    <a:masterClrMapping/>
  </p:clrMapOvr>
  <p:transition advTm="7691"/>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27E497C-E7A0-106F-98ED-6C7D00BA48C1}"/>
              </a:ext>
            </a:extLst>
          </p:cNvPr>
          <p:cNvPicPr>
            <a:picLocks noChangeAspect="1"/>
          </p:cNvPicPr>
          <p:nvPr/>
        </p:nvPicPr>
        <p:blipFill>
          <a:blip r:embed="rId2" cstate="print"/>
          <a:stretch>
            <a:fillRect/>
          </a:stretch>
        </p:blipFill>
        <p:spPr>
          <a:xfrm>
            <a:off x="18287" y="0"/>
            <a:ext cx="12155425" cy="6858000"/>
          </a:xfrm>
          <a:prstGeom prst="rect">
            <a:avLst/>
          </a:prstGeom>
        </p:spPr>
      </p:pic>
      <p:sp>
        <p:nvSpPr>
          <p:cNvPr id="3" name="Прямоугольник: скругленные углы 2">
            <a:extLst>
              <a:ext uri="{FF2B5EF4-FFF2-40B4-BE49-F238E27FC236}">
                <a16:creationId xmlns:a16="http://schemas.microsoft.com/office/drawing/2014/main" xmlns="" id="{95F540BD-F654-7AF2-0995-2919A286140F}"/>
              </a:ext>
            </a:extLst>
          </p:cNvPr>
          <p:cNvSpPr/>
          <p:nvPr/>
        </p:nvSpPr>
        <p:spPr>
          <a:xfrm>
            <a:off x="780176" y="360726"/>
            <a:ext cx="10377182" cy="5956184"/>
          </a:xfrm>
          <a:prstGeom prst="roundRect">
            <a:avLst/>
          </a:prstGeom>
          <a:gradFill>
            <a:gsLst>
              <a:gs pos="0">
                <a:srgbClr val="51B39C"/>
              </a:gs>
              <a:gs pos="50000">
                <a:srgbClr val="4472C4">
                  <a:tint val="44500"/>
                  <a:satMod val="160000"/>
                </a:srgbClr>
              </a:gs>
              <a:gs pos="100000">
                <a:srgbClr val="4472C4">
                  <a:tint val="23500"/>
                  <a:satMod val="16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7030A0"/>
                </a:solidFill>
                <a:latin typeface="Times New Roman" panose="02020603050405020304" pitchFamily="18" charset="0"/>
                <a:cs typeface="Times New Roman" panose="02020603050405020304" pitchFamily="18" charset="0"/>
              </a:rPr>
              <a:t>Спасибо за внимание !</a:t>
            </a:r>
          </a:p>
          <a:p>
            <a:pPr algn="ct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Контактная информация:</a:t>
            </a:r>
          </a:p>
          <a:p>
            <a:pPr algn="ctr"/>
            <a:r>
              <a:rPr lang="ru-RU" sz="2000" b="1" dirty="0" smtClean="0">
                <a:solidFill>
                  <a:srgbClr val="7030A0"/>
                </a:solidFill>
                <a:latin typeface="Times New Roman" panose="02020603050405020304" pitchFamily="18" charset="0"/>
                <a:cs typeface="Times New Roman" panose="02020603050405020304" pitchFamily="18" charset="0"/>
              </a:rPr>
              <a:t>Управление по финансам администрации муниципального района </a:t>
            </a:r>
          </a:p>
          <a:p>
            <a:pPr algn="ctr"/>
            <a:r>
              <a:rPr lang="ru-RU" sz="2000" b="1" dirty="0" smtClean="0">
                <a:solidFill>
                  <a:srgbClr val="7030A0"/>
                </a:solidFill>
                <a:latin typeface="Times New Roman" panose="02020603050405020304" pitchFamily="18" charset="0"/>
                <a:cs typeface="Times New Roman" panose="02020603050405020304" pitchFamily="18" charset="0"/>
              </a:rPr>
              <a:t>«Могойтуйский район»</a:t>
            </a:r>
          </a:p>
          <a:p>
            <a:pPr algn="ctr"/>
            <a:r>
              <a:rPr lang="ru-RU" sz="2000" b="1" dirty="0" smtClean="0">
                <a:solidFill>
                  <a:srgbClr val="7030A0"/>
                </a:solidFill>
                <a:latin typeface="Times New Roman" panose="02020603050405020304" pitchFamily="18" charset="0"/>
                <a:cs typeface="Times New Roman" panose="02020603050405020304" pitchFamily="18" charset="0"/>
              </a:rPr>
              <a:t>Адрес</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687420</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Забайкальский край, </a:t>
            </a:r>
            <a:r>
              <a:rPr lang="ru-RU" sz="2000" b="1" dirty="0" smtClean="0">
                <a:solidFill>
                  <a:srgbClr val="7030A0"/>
                </a:solidFill>
                <a:effectLst>
                  <a:outerShdw blurRad="50800" dist="50800" dir="5400000" algn="ctr" rotWithShape="0">
                    <a:schemeClr val="accent1">
                      <a:lumMod val="60000"/>
                      <a:lumOff val="40000"/>
                    </a:schemeClr>
                  </a:outerShdw>
                </a:effectLst>
                <a:latin typeface="Times New Roman" panose="02020603050405020304" pitchFamily="18" charset="0"/>
                <a:cs typeface="Times New Roman" panose="02020603050405020304" pitchFamily="18" charset="0"/>
              </a:rPr>
              <a:t>Могойтуйский</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rPr>
              <a:t>район,</a:t>
            </a:r>
          </a:p>
          <a:p>
            <a:pPr algn="ctr"/>
            <a:r>
              <a:rPr lang="ru-RU" sz="2000" b="1" dirty="0" err="1" smtClean="0">
                <a:solidFill>
                  <a:srgbClr val="7030A0"/>
                </a:solidFill>
                <a:latin typeface="Times New Roman" panose="02020603050405020304" pitchFamily="18" charset="0"/>
                <a:cs typeface="Times New Roman" panose="02020603050405020304" pitchFamily="18" charset="0"/>
              </a:rPr>
              <a:t>пгт.Могойтуй</a:t>
            </a:r>
            <a:r>
              <a:rPr lang="ru-RU" sz="2000" b="1" dirty="0" smtClean="0">
                <a:solidFill>
                  <a:srgbClr val="7030A0"/>
                </a:solidFill>
                <a:latin typeface="Times New Roman" panose="02020603050405020304" pitchFamily="18" charset="0"/>
                <a:cs typeface="Times New Roman" panose="02020603050405020304" pitchFamily="18" charset="0"/>
              </a:rPr>
              <a:t>, ул.Гагарина,19</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Режим работы: понедельник – четверг – с </a:t>
            </a:r>
            <a:r>
              <a:rPr lang="ru-RU" sz="2000" b="1" dirty="0" smtClean="0">
                <a:solidFill>
                  <a:srgbClr val="7030A0"/>
                </a:solidFill>
                <a:latin typeface="Times New Roman" panose="02020603050405020304" pitchFamily="18" charset="0"/>
                <a:cs typeface="Times New Roman" panose="02020603050405020304" pitchFamily="18" charset="0"/>
              </a:rPr>
              <a:t>8-45 </a:t>
            </a:r>
            <a:r>
              <a:rPr lang="ru-RU" sz="2000" b="1" dirty="0">
                <a:solidFill>
                  <a:srgbClr val="7030A0"/>
                </a:solidFill>
                <a:latin typeface="Times New Roman" panose="02020603050405020304" pitchFamily="18" charset="0"/>
                <a:cs typeface="Times New Roman" panose="02020603050405020304" pitchFamily="18" charset="0"/>
              </a:rPr>
              <a:t>до </a:t>
            </a:r>
            <a:r>
              <a:rPr lang="ru-RU" sz="2000" b="1" dirty="0" smtClean="0">
                <a:solidFill>
                  <a:srgbClr val="7030A0"/>
                </a:solidFill>
                <a:latin typeface="Times New Roman" panose="02020603050405020304" pitchFamily="18" charset="0"/>
                <a:cs typeface="Times New Roman" panose="02020603050405020304" pitchFamily="18" charset="0"/>
              </a:rPr>
              <a:t>18-00</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пятница – с </a:t>
            </a:r>
            <a:r>
              <a:rPr lang="ru-RU" sz="2000" b="1" dirty="0" smtClean="0">
                <a:solidFill>
                  <a:srgbClr val="7030A0"/>
                </a:solidFill>
                <a:latin typeface="Times New Roman" panose="02020603050405020304" pitchFamily="18" charset="0"/>
                <a:cs typeface="Times New Roman" panose="02020603050405020304" pitchFamily="18" charset="0"/>
              </a:rPr>
              <a:t>8-45 </a:t>
            </a:r>
            <a:r>
              <a:rPr lang="ru-RU" sz="2000" b="1" dirty="0">
                <a:solidFill>
                  <a:srgbClr val="7030A0"/>
                </a:solidFill>
                <a:latin typeface="Times New Roman" panose="02020603050405020304" pitchFamily="18" charset="0"/>
                <a:cs typeface="Times New Roman" panose="02020603050405020304" pitchFamily="18" charset="0"/>
              </a:rPr>
              <a:t>до </a:t>
            </a:r>
            <a:r>
              <a:rPr lang="ru-RU" sz="2000" b="1" dirty="0" smtClean="0">
                <a:solidFill>
                  <a:srgbClr val="7030A0"/>
                </a:solidFill>
                <a:latin typeface="Times New Roman" panose="02020603050405020304" pitchFamily="18" charset="0"/>
                <a:cs typeface="Times New Roman" panose="02020603050405020304" pitchFamily="18" charset="0"/>
              </a:rPr>
              <a:t>16-45</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Обед: с 13-00 до 14-00</a:t>
            </a:r>
          </a:p>
          <a:p>
            <a:pPr algn="ctr"/>
            <a:r>
              <a:rPr lang="ru-RU" sz="2000" b="1" dirty="0">
                <a:solidFill>
                  <a:srgbClr val="7030A0"/>
                </a:solidFill>
                <a:latin typeface="Times New Roman" panose="02020603050405020304" pitchFamily="18" charset="0"/>
                <a:cs typeface="Times New Roman" panose="02020603050405020304" pitchFamily="18" charset="0"/>
              </a:rPr>
              <a:t>Начальник управления – </a:t>
            </a:r>
            <a:r>
              <a:rPr lang="ru-RU" sz="2000" b="1" dirty="0" err="1" smtClean="0">
                <a:solidFill>
                  <a:srgbClr val="7030A0"/>
                </a:solidFill>
                <a:latin typeface="Times New Roman" panose="02020603050405020304" pitchFamily="18" charset="0"/>
                <a:cs typeface="Times New Roman" panose="02020603050405020304" pitchFamily="18" charset="0"/>
              </a:rPr>
              <a:t>Сультимова</a:t>
            </a:r>
            <a:r>
              <a:rPr lang="ru-RU" sz="2000" b="1" dirty="0" smtClean="0">
                <a:solidFill>
                  <a:srgbClr val="7030A0"/>
                </a:solidFill>
                <a:latin typeface="Times New Roman" panose="02020603050405020304" pitchFamily="18" charset="0"/>
                <a:cs typeface="Times New Roman" panose="02020603050405020304" pitchFamily="18" charset="0"/>
              </a:rPr>
              <a:t> Венера </a:t>
            </a:r>
            <a:r>
              <a:rPr lang="ru-RU" sz="2000" b="1" dirty="0" err="1" smtClean="0">
                <a:solidFill>
                  <a:srgbClr val="7030A0"/>
                </a:solidFill>
                <a:latin typeface="Times New Roman" panose="02020603050405020304" pitchFamily="18" charset="0"/>
                <a:cs typeface="Times New Roman" panose="02020603050405020304" pitchFamily="18" charset="0"/>
              </a:rPr>
              <a:t>Батоцыреновна</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телефон: </a:t>
            </a:r>
            <a:r>
              <a:rPr lang="ru-RU" sz="2000" b="1" dirty="0" smtClean="0">
                <a:solidFill>
                  <a:srgbClr val="7030A0"/>
                </a:solidFill>
                <a:latin typeface="Times New Roman" panose="02020603050405020304" pitchFamily="18" charset="0"/>
                <a:cs typeface="Times New Roman" panose="02020603050405020304" pitchFamily="18" charset="0"/>
              </a:rPr>
              <a:t>8(30255)2-19-80</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адрес электронной </a:t>
            </a:r>
            <a:r>
              <a:rPr lang="ru-RU" sz="2000" b="1" dirty="0" smtClean="0">
                <a:solidFill>
                  <a:srgbClr val="7030A0"/>
                </a:solidFill>
                <a:latin typeface="Times New Roman" panose="02020603050405020304" pitchFamily="18" charset="0"/>
                <a:cs typeface="Times New Roman" panose="02020603050405020304" pitchFamily="18" charset="0"/>
              </a:rPr>
              <a:t>почты:</a:t>
            </a:r>
            <a:r>
              <a:rPr lang="en-US" sz="2000" b="1" dirty="0" smtClean="0">
                <a:solidFill>
                  <a:srgbClr val="7030A0"/>
                </a:solidFill>
                <a:latin typeface="Times New Roman" panose="02020603050405020304" pitchFamily="18" charset="0"/>
                <a:cs typeface="Times New Roman" panose="02020603050405020304" pitchFamily="18" charset="0"/>
              </a:rPr>
              <a:t>mogfin@mail.ru</a:t>
            </a:r>
            <a:endParaRPr lang="ru-RU" sz="2000" b="1" dirty="0">
              <a:solidFill>
                <a:srgbClr val="7030A0"/>
              </a:solidFill>
              <a:latin typeface="Times New Roman" panose="02020603050405020304" pitchFamily="18" charset="0"/>
              <a:cs typeface="Times New Roman" panose="02020603050405020304" pitchFamily="18" charset="0"/>
            </a:endParaRPr>
          </a:p>
          <a:p>
            <a:pPr algn="ctr"/>
            <a:endParaRPr lang="ru-RU"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00669489"/>
      </p:ext>
    </p:extLst>
  </p:cSld>
  <p:clrMapOvr>
    <a:masterClrMapping/>
  </p:clrMapOvr>
  <p:transition advTm="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E93E90B-8EB8-3DC6-661E-3F44FB38DA52}"/>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3" name="Прямоугольник: скругленные углы 2">
            <a:extLst>
              <a:ext uri="{FF2B5EF4-FFF2-40B4-BE49-F238E27FC236}">
                <a16:creationId xmlns:a16="http://schemas.microsoft.com/office/drawing/2014/main" xmlns="" id="{7E4C5E44-378D-AAB1-14B0-195A6B562682}"/>
              </a:ext>
            </a:extLst>
          </p:cNvPr>
          <p:cNvSpPr/>
          <p:nvPr/>
        </p:nvSpPr>
        <p:spPr>
          <a:xfrm>
            <a:off x="2701253" y="92278"/>
            <a:ext cx="5645791" cy="553674"/>
          </a:xfrm>
          <a:prstGeom prst="roundRect">
            <a:avLst/>
          </a:prstGeom>
          <a:effectLst>
            <a:reflection blurRad="6350" stA="52000" endA="300" endPos="35000" dir="5400000" sy="-100000" algn="bl" rotWithShape="0"/>
          </a:effectLst>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sp3d extrusionH="57150">
              <a:bevelT w="38100" h="38100" prst="angle"/>
            </a:sp3d>
          </a:bodyPr>
          <a:lstStyle/>
          <a:p>
            <a:pPr algn="ctr"/>
            <a:r>
              <a:rPr lang="ru-RU" sz="1400" b="1" dirty="0" smtClean="0">
                <a:solidFill>
                  <a:srgbClr val="FF0000"/>
                </a:solidFill>
                <a:latin typeface="Times New Roman" panose="02020603050405020304" pitchFamily="18" charset="0"/>
                <a:cs typeface="Times New Roman" panose="02020603050405020304" pitchFamily="18" charset="0"/>
              </a:rPr>
              <a:t>ИНСТИТУТЫ</a:t>
            </a:r>
            <a:endParaRPr lang="ru-RU" sz="14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Глоссарий терминов Интернет-маркетинга от digital-экспертов">
            <a:extLst>
              <a:ext uri="{FF2B5EF4-FFF2-40B4-BE49-F238E27FC236}">
                <a16:creationId xmlns:a16="http://schemas.microsoft.com/office/drawing/2014/main" xmlns="" id="{0173ED71-E899-4244-45F2-9CA936ADA69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66789" y="645952"/>
            <a:ext cx="1622920" cy="415255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54F6351E-B9DC-D7D9-4AB3-2857D482874C}"/>
              </a:ext>
            </a:extLst>
          </p:cNvPr>
          <p:cNvSpPr txBox="1"/>
          <p:nvPr/>
        </p:nvSpPr>
        <p:spPr>
          <a:xfrm>
            <a:off x="325072" y="528505"/>
            <a:ext cx="4230151" cy="954107"/>
          </a:xfrm>
          <a:prstGeom prst="rect">
            <a:avLst/>
          </a:prstGeom>
          <a:noFill/>
        </p:spPr>
        <p:txBody>
          <a:bodyPr wrap="square">
            <a:spAutoFit/>
          </a:bodyPr>
          <a:lstStyle/>
          <a:p>
            <a:pPr algn="l"/>
            <a:endParaRPr lang="ru-RU" sz="1200" b="0" i="0" u="none" strike="noStrike" baseline="0" dirty="0">
              <a:solidFill>
                <a:srgbClr val="000000"/>
              </a:solidFill>
              <a:latin typeface="Calibri" panose="020F0502020204030204" pitchFamily="34" charset="0"/>
            </a:endParaRPr>
          </a:p>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Бюджетный кодекс Российской Федерации </a:t>
            </a:r>
            <a:r>
              <a:rPr lang="ru-RU" sz="1100" i="0" u="none" strike="noStrike" baseline="0" dirty="0">
                <a:solidFill>
                  <a:schemeClr val="bg1"/>
                </a:solidFill>
                <a:latin typeface="Times New Roman" panose="02020603050405020304" pitchFamily="18" charset="0"/>
                <a:cs typeface="Times New Roman" panose="02020603050405020304" pitchFamily="18" charset="0"/>
              </a:rPr>
              <a:t>– основной документ, регулирующий отношения, связанные с формированием и исполнением бюджетов, государственными и муниципальными заимствованиями, долгом. </a:t>
            </a:r>
            <a:endParaRPr lang="ru-RU" sz="11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CAE4736-A923-AB33-DE6E-985FACB0239B}"/>
              </a:ext>
            </a:extLst>
          </p:cNvPr>
          <p:cNvSpPr txBox="1"/>
          <p:nvPr/>
        </p:nvSpPr>
        <p:spPr>
          <a:xfrm>
            <a:off x="325072" y="1474315"/>
            <a:ext cx="4230151" cy="5170646"/>
          </a:xfrm>
          <a:prstGeom prst="rect">
            <a:avLst/>
          </a:prstGeom>
          <a:noFill/>
        </p:spPr>
        <p:txBody>
          <a:bodyPr wrap="square">
            <a:spAutoFit/>
          </a:bodyPr>
          <a:lstStyle/>
          <a:p>
            <a:pPr algn="just"/>
            <a:r>
              <a:rPr lang="ru-RU" sz="1100" b="1" i="0" dirty="0" smtClean="0">
                <a:solidFill>
                  <a:srgbClr val="C00000"/>
                </a:solidFill>
                <a:effectLst/>
                <a:latin typeface="Times New Roman" panose="02020603050405020304" pitchFamily="18" charset="0"/>
                <a:cs typeface="Times New Roman" panose="02020603050405020304" pitchFamily="18" charset="0"/>
              </a:rPr>
              <a:t>Бюджет</a:t>
            </a:r>
            <a:r>
              <a:rPr lang="en-US" sz="1100" b="1" i="0" dirty="0" smtClean="0">
                <a:solidFill>
                  <a:srgbClr val="C00000"/>
                </a:solidFill>
                <a:effectLst/>
                <a:latin typeface="Times New Roman" panose="02020603050405020304" pitchFamily="18" charset="0"/>
                <a:cs typeface="Times New Roman" panose="02020603050405020304" pitchFamily="18" charset="0"/>
              </a:rPr>
              <a:t> </a:t>
            </a:r>
            <a:r>
              <a:rPr lang="ru-RU" sz="1100" b="0" i="0" dirty="0" smtClean="0">
                <a:solidFill>
                  <a:schemeClr val="bg1"/>
                </a:solidFill>
                <a:effectLst/>
                <a:latin typeface="Times New Roman" panose="02020603050405020304" pitchFamily="18" charset="0"/>
                <a:cs typeface="Times New Roman" panose="02020603050405020304" pitchFamily="18" charset="0"/>
              </a:rPr>
              <a:t>– </a:t>
            </a:r>
            <a:r>
              <a:rPr lang="ru-RU" sz="1100" b="0" i="0" dirty="0">
                <a:solidFill>
                  <a:schemeClr val="bg1"/>
                </a:solidFill>
                <a:effectLst/>
                <a:latin typeface="Times New Roman" panose="02020603050405020304" pitchFamily="18" charset="0"/>
                <a:cs typeface="Times New Roman" panose="02020603050405020304" pitchFamily="18" charset="0"/>
              </a:rPr>
              <a:t>это</a:t>
            </a:r>
            <a:r>
              <a:rPr lang="ru-RU" sz="1100" i="0" dirty="0">
                <a:solidFill>
                  <a:schemeClr val="bg1"/>
                </a:solidFill>
                <a:effectLst/>
                <a:latin typeface="Times New Roman" panose="02020603050405020304" pitchFamily="18" charset="0"/>
                <a:cs typeface="Times New Roman" panose="02020603050405020304" pitchFamily="18" charset="0"/>
              </a:rPr>
              <a:t> форма образования и расходования фонда денежных средств, предназначенных для финансового обеспечения задач и функций государства и местного самоуправления</a:t>
            </a:r>
            <a:r>
              <a:rPr lang="ru-RU" sz="1100" b="0" i="0" dirty="0">
                <a:solidFill>
                  <a:schemeClr val="bg1"/>
                </a:solidFill>
                <a:effectLst/>
                <a:latin typeface="Times New Roman" panose="02020603050405020304" pitchFamily="18" charset="0"/>
                <a:cs typeface="Times New Roman" panose="02020603050405020304" pitchFamily="18" charset="0"/>
              </a:rPr>
              <a:t>.</a:t>
            </a:r>
          </a:p>
          <a:p>
            <a:pPr algn="just"/>
            <a:r>
              <a:rPr lang="ru-RU" sz="1100" b="0" i="0" dirty="0">
                <a:solidFill>
                  <a:schemeClr val="bg1"/>
                </a:solidFill>
                <a:effectLst/>
                <a:latin typeface="Times New Roman" panose="02020603050405020304" pitchFamily="18" charset="0"/>
                <a:cs typeface="Times New Roman" panose="02020603050405020304" pitchFamily="18" charset="0"/>
              </a:rPr>
              <a:t>Как правовой акт бюджет – это основной финансовый план образования, распределения и использования централизованного денежного фонда муниципального образования, утверждаемый соответствующим представительным органом власти.</a:t>
            </a:r>
          </a:p>
          <a:p>
            <a:pPr algn="just"/>
            <a:endParaRPr lang="ru-RU" sz="1100" b="1" i="0" u="none" strike="noStrike" baseline="0" dirty="0">
              <a:solidFill>
                <a:srgbClr val="C00000"/>
              </a:solidFill>
              <a:latin typeface="Times New Roman" panose="02020603050405020304" pitchFamily="18" charset="0"/>
              <a:cs typeface="Times New Roman" panose="02020603050405020304" pitchFamily="18" charset="0"/>
            </a:endParaRPr>
          </a:p>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Бюджетные ассигнования </a:t>
            </a:r>
            <a:r>
              <a:rPr lang="ru-RU" sz="1100" i="0" u="none" strike="noStrike" baseline="0" dirty="0">
                <a:solidFill>
                  <a:schemeClr val="bg1"/>
                </a:solidFill>
                <a:latin typeface="Times New Roman" panose="02020603050405020304" pitchFamily="18" charset="0"/>
                <a:cs typeface="Times New Roman" panose="02020603050405020304" pitchFamily="18" charset="0"/>
              </a:rPr>
              <a:t>– денежные средства, предусмотренные законом (решением) о бюджете, направленные на различные виды расходов</a:t>
            </a:r>
            <a:r>
              <a:rPr lang="ru-RU" sz="1100" dirty="0">
                <a:solidFill>
                  <a:schemeClr val="bg1"/>
                </a:solidFill>
                <a:latin typeface="Times New Roman" panose="02020603050405020304" pitchFamily="18" charset="0"/>
                <a:cs typeface="Times New Roman" panose="02020603050405020304" pitchFamily="18" charset="0"/>
              </a:rPr>
              <a:t>.</a:t>
            </a:r>
          </a:p>
          <a:p>
            <a:pPr algn="just"/>
            <a:endParaRPr lang="ru-RU" sz="11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ru-RU" sz="11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Сводная бюджетная роспись </a:t>
            </a:r>
            <a:r>
              <a:rPr kumimoji="0" lang="ru-RU" sz="11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 </a:t>
            </a:r>
            <a:r>
              <a:rPr kumimoji="0" lang="ru-RU" sz="11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документ, который составляется и ведется финансовым органом (органом управления государственным внебюджетным фондом) в соответствии с Бюджетным кодексом Российской Федерации в целях организации исполнения бюджета по расходам бюджета и источникам финансирования дефицита бюджета.</a:t>
            </a: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ru-RU" sz="1100" dirty="0">
              <a:solidFill>
                <a:srgbClr val="000000"/>
              </a:solidFill>
              <a:latin typeface="Times New Roman" panose="02020603050405020304" pitchFamily="18" charset="0"/>
              <a:ea typeface="Calibri" panose="020F0502020204030204" pitchFamily="34" charset="0"/>
            </a:endParaRPr>
          </a:p>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Бюджетные обязательства </a:t>
            </a:r>
            <a:r>
              <a:rPr lang="ru-RU" sz="1100" b="1" i="0" u="none" strike="noStrike" baseline="0" dirty="0">
                <a:solidFill>
                  <a:schemeClr val="bg1"/>
                </a:solidFill>
                <a:latin typeface="Times New Roman" panose="02020603050405020304" pitchFamily="18" charset="0"/>
                <a:cs typeface="Times New Roman" panose="02020603050405020304" pitchFamily="18" charset="0"/>
              </a:rPr>
              <a:t>– </a:t>
            </a:r>
            <a:r>
              <a:rPr lang="ru-RU" sz="1100" i="0" u="none" strike="noStrike" baseline="0" dirty="0">
                <a:solidFill>
                  <a:schemeClr val="bg1"/>
                </a:solidFill>
                <a:latin typeface="Times New Roman" panose="02020603050405020304" pitchFamily="18" charset="0"/>
                <a:cs typeface="Times New Roman" panose="02020603050405020304" pitchFamily="18" charset="0"/>
              </a:rPr>
              <a:t>обязательства, предусмотренные законом (решением) о бюджете, подлежащие исполнению в соответствующем финансовом году.</a:t>
            </a:r>
          </a:p>
          <a:p>
            <a:pPr algn="just"/>
            <a:endParaRPr kumimoji="0" lang="ru-RU" sz="1100"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Текущий финансовый год </a:t>
            </a:r>
            <a:r>
              <a:rPr lang="ru-RU" sz="1100" b="1" i="0" u="none" strike="noStrike" baseline="0" dirty="0">
                <a:solidFill>
                  <a:schemeClr val="bg1"/>
                </a:solidFill>
                <a:latin typeface="Times New Roman" panose="02020603050405020304" pitchFamily="18" charset="0"/>
                <a:cs typeface="Times New Roman" panose="02020603050405020304" pitchFamily="18" charset="0"/>
              </a:rPr>
              <a:t>- </a:t>
            </a:r>
            <a:r>
              <a:rPr lang="ru-RU" sz="1100" i="0" u="none" strike="noStrike" baseline="0" dirty="0">
                <a:solidFill>
                  <a:schemeClr val="bg1"/>
                </a:solidFill>
                <a:latin typeface="Times New Roman" panose="02020603050405020304" pitchFamily="18" charset="0"/>
                <a:cs typeface="Times New Roman" panose="02020603050405020304" pitchFamily="18" charset="0"/>
              </a:rPr>
              <a:t>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a:t>
            </a:r>
          </a:p>
          <a:p>
            <a:pPr algn="just"/>
            <a:endParaRPr kumimoji="0" lang="ru-RU" sz="110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Очередной финансовый год - </a:t>
            </a:r>
            <a:r>
              <a:rPr lang="ru-RU" sz="1100" i="0" u="none" strike="noStrike" baseline="0" dirty="0">
                <a:solidFill>
                  <a:schemeClr val="bg1"/>
                </a:solidFill>
                <a:latin typeface="Times New Roman" panose="02020603050405020304" pitchFamily="18" charset="0"/>
                <a:cs typeface="Times New Roman" panose="02020603050405020304" pitchFamily="18" charset="0"/>
              </a:rPr>
              <a:t>год, следующий за текущим финансовым годом. </a:t>
            </a:r>
            <a:endParaRPr lang="ru-RU" sz="1100" i="0" dirty="0">
              <a:solidFill>
                <a:schemeClr val="bg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84D7762-EA1F-0198-3881-F11BD16BA1AF}"/>
              </a:ext>
            </a:extLst>
          </p:cNvPr>
          <p:cNvSpPr txBox="1"/>
          <p:nvPr/>
        </p:nvSpPr>
        <p:spPr>
          <a:xfrm>
            <a:off x="5334347" y="738230"/>
            <a:ext cx="4430438" cy="769441"/>
          </a:xfrm>
          <a:prstGeom prst="rect">
            <a:avLst/>
          </a:prstGeom>
          <a:noFill/>
        </p:spPr>
        <p:txBody>
          <a:bodyPr wrap="square">
            <a:spAutoFit/>
          </a:bodyPr>
          <a:lstStyle/>
          <a:p>
            <a:pPr algn="just"/>
            <a:r>
              <a:rPr lang="ru-RU" sz="1100" b="1" i="0" u="none" strike="noStrike" baseline="0" dirty="0">
                <a:solidFill>
                  <a:srgbClr val="C00000"/>
                </a:solidFill>
                <a:latin typeface="Times New Roman" panose="02020603050405020304" pitchFamily="18" charset="0"/>
                <a:cs typeface="Times New Roman" panose="02020603050405020304" pitchFamily="18" charset="0"/>
              </a:rPr>
              <a:t>Плановый период - </a:t>
            </a:r>
            <a:r>
              <a:rPr lang="ru-RU" sz="1100" i="0" u="none" strike="noStrike" baseline="0" dirty="0">
                <a:solidFill>
                  <a:srgbClr val="000000"/>
                </a:solidFill>
                <a:latin typeface="Times New Roman" panose="02020603050405020304" pitchFamily="18" charset="0"/>
                <a:cs typeface="Times New Roman" panose="02020603050405020304" pitchFamily="18" charset="0"/>
              </a:rPr>
              <a:t>два финансовых года, следующие за очередным финансовым годом.</a:t>
            </a:r>
          </a:p>
          <a:p>
            <a:pPr algn="just"/>
            <a:endParaRPr lang="ru-RU" sz="1100" i="0" u="none" strike="noStrike" baseline="0" dirty="0">
              <a:solidFill>
                <a:srgbClr val="C00000"/>
              </a:solidFill>
              <a:latin typeface="Times New Roman" panose="02020603050405020304" pitchFamily="18" charset="0"/>
              <a:cs typeface="Times New Roman" panose="02020603050405020304" pitchFamily="18" charset="0"/>
            </a:endParaRPr>
          </a:p>
          <a:p>
            <a:pPr algn="just"/>
            <a:endParaRPr lang="ru-RU" sz="1100" i="0" u="none" strike="noStrike" baseline="0" dirty="0">
              <a:solidFill>
                <a:srgbClr val="C0000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0A98513-98A6-1DBA-9754-936AAEA0BA79}"/>
              </a:ext>
            </a:extLst>
          </p:cNvPr>
          <p:cNvPicPr>
            <a:picLocks noChangeAspect="1"/>
          </p:cNvPicPr>
          <p:nvPr/>
        </p:nvPicPr>
        <p:blipFill rotWithShape="1">
          <a:blip r:embed="rId4" cstate="print"/>
          <a:srcRect l="6172" t="21984" r="1899" b="3107"/>
          <a:stretch/>
        </p:blipFill>
        <p:spPr>
          <a:xfrm>
            <a:off x="5244413" y="1335064"/>
            <a:ext cx="4637818" cy="2800707"/>
          </a:xfrm>
          <a:prstGeom prst="rect">
            <a:avLst/>
          </a:prstGeom>
        </p:spPr>
      </p:pic>
      <p:pic>
        <p:nvPicPr>
          <p:cNvPr id="12" name="Рисунок 11">
            <a:extLst>
              <a:ext uri="{FF2B5EF4-FFF2-40B4-BE49-F238E27FC236}">
                <a16:creationId xmlns:a16="http://schemas.microsoft.com/office/drawing/2014/main" xmlns="" id="{582AAE12-6D2E-FE35-0180-38B7B49122B5}"/>
              </a:ext>
            </a:extLst>
          </p:cNvPr>
          <p:cNvPicPr>
            <a:picLocks noChangeAspect="1"/>
          </p:cNvPicPr>
          <p:nvPr/>
        </p:nvPicPr>
        <p:blipFill>
          <a:blip r:embed="rId5" cstate="print"/>
          <a:stretch>
            <a:fillRect/>
          </a:stretch>
        </p:blipFill>
        <p:spPr>
          <a:xfrm>
            <a:off x="4593059" y="4135771"/>
            <a:ext cx="6613321" cy="2314662"/>
          </a:xfrm>
          <a:prstGeom prst="rect">
            <a:avLst/>
          </a:prstGeom>
        </p:spPr>
      </p:pic>
    </p:spTree>
    <p:extLst>
      <p:ext uri="{BB962C8B-B14F-4D97-AF65-F5344CB8AC3E}">
        <p14:creationId xmlns:p14="http://schemas.microsoft.com/office/powerpoint/2010/main" xmlns="" val="318641170"/>
      </p:ext>
    </p:extLst>
  </p:cSld>
  <p:clrMapOvr>
    <a:masterClrMapping/>
  </p:clrMapOvr>
  <p:transition advTm="11045"/>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F019F1D-6FD3-CA3C-07CF-FE2C9A460CB8}"/>
              </a:ext>
            </a:extLst>
          </p:cNvPr>
          <p:cNvPicPr>
            <a:picLocks noChangeAspect="1"/>
          </p:cNvPicPr>
          <p:nvPr/>
        </p:nvPicPr>
        <p:blipFill>
          <a:blip r:embed="rId2" cstate="print"/>
          <a:stretch>
            <a:fillRect/>
          </a:stretch>
        </p:blipFill>
        <p:spPr>
          <a:xfrm>
            <a:off x="0" y="0"/>
            <a:ext cx="12192000" cy="6857999"/>
          </a:xfrm>
          <a:prstGeom prst="rect">
            <a:avLst/>
          </a:prstGeom>
          <a:blipFill>
            <a:blip r:embed="rId2" cstate="print"/>
            <a:stretch>
              <a:fillRect/>
            </a:stretch>
          </a:blipFill>
        </p:spPr>
      </p:pic>
      <p:sp>
        <p:nvSpPr>
          <p:cNvPr id="3" name="Прямоугольник: усеченные верхние углы 2">
            <a:extLst>
              <a:ext uri="{FF2B5EF4-FFF2-40B4-BE49-F238E27FC236}">
                <a16:creationId xmlns:a16="http://schemas.microsoft.com/office/drawing/2014/main" xmlns="" id="{1C144F36-3996-8DA2-0F40-F2FF781EBEF7}"/>
              </a:ext>
            </a:extLst>
          </p:cNvPr>
          <p:cNvSpPr/>
          <p:nvPr/>
        </p:nvSpPr>
        <p:spPr>
          <a:xfrm>
            <a:off x="3271706" y="83890"/>
            <a:ext cx="4697836" cy="444616"/>
          </a:xfrm>
          <a:prstGeom prst="snip2SameRect">
            <a:avLst/>
          </a:prstGeom>
          <a:solidFill>
            <a:schemeClr val="accent2">
              <a:alpha val="50000"/>
            </a:scheme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lang="ru-RU" b="1" dirty="0">
                <a:solidFill>
                  <a:srgbClr val="FFFF00"/>
                </a:solidFill>
                <a:latin typeface="Times New Roman" panose="02020603050405020304" pitchFamily="18" charset="0"/>
                <a:cs typeface="Times New Roman" panose="02020603050405020304" pitchFamily="18" charset="0"/>
              </a:rPr>
              <a:t>Бюджетный процесс</a:t>
            </a:r>
          </a:p>
        </p:txBody>
      </p:sp>
      <p:sp>
        <p:nvSpPr>
          <p:cNvPr id="4" name="TextBox 3">
            <a:extLst>
              <a:ext uri="{FF2B5EF4-FFF2-40B4-BE49-F238E27FC236}">
                <a16:creationId xmlns:a16="http://schemas.microsoft.com/office/drawing/2014/main" xmlns="" id="{654F239A-3A8F-6D08-4540-B43B495C4F64}"/>
              </a:ext>
            </a:extLst>
          </p:cNvPr>
          <p:cNvSpPr txBox="1"/>
          <p:nvPr/>
        </p:nvSpPr>
        <p:spPr>
          <a:xfrm>
            <a:off x="170403" y="612396"/>
            <a:ext cx="6266402" cy="830997"/>
          </a:xfrm>
          <a:prstGeom prst="rect">
            <a:avLst/>
          </a:prstGeom>
          <a:noFill/>
        </p:spPr>
        <p:txBody>
          <a:bodyPr wrap="square" rtlCol="0">
            <a:spAutoFit/>
          </a:bodyPr>
          <a:lstStyle/>
          <a:p>
            <a:pPr algn="just"/>
            <a:r>
              <a:rPr lang="ru-RU" sz="1200" b="1" dirty="0">
                <a:solidFill>
                  <a:srgbClr val="FFFF00"/>
                </a:solidFill>
                <a:latin typeface="Times New Roman" panose="02020603050405020304" pitchFamily="18" charset="0"/>
                <a:cs typeface="Times New Roman" panose="02020603050405020304" pitchFamily="18" charset="0"/>
              </a:rPr>
              <a:t>Бюджетный процесс </a:t>
            </a:r>
            <a:r>
              <a:rPr lang="ru-RU" sz="1200" dirty="0">
                <a:solidFill>
                  <a:schemeClr val="bg1"/>
                </a:solidFill>
                <a:latin typeface="Times New Roman" panose="02020603050405020304" pitchFamily="18" charset="0"/>
                <a:cs typeface="Times New Roman" panose="02020603050405020304" pitchFamily="18" charset="0"/>
              </a:rPr>
              <a:t>–</a:t>
            </a:r>
            <a:r>
              <a:rPr lang="ru-RU"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1200" dirty="0">
                <a:solidFill>
                  <a:schemeClr val="bg1"/>
                </a:solidFill>
                <a:latin typeface="Times New Roman" panose="02020603050405020304" pitchFamily="18" charset="0"/>
                <a:cs typeface="Times New Roman" panose="02020603050405020304" pitchFamily="18" charset="0"/>
              </a:rPr>
              <a:t>регламентируемая законодательством РФ деятельность органов местного самоуправления и иных участников бюджетного процесса по составлению и рассмотрению проекта бюджета, утверждению и исполнению бюджета, контролю за исполнением бюджета.</a:t>
            </a:r>
          </a:p>
        </p:txBody>
      </p:sp>
      <p:sp>
        <p:nvSpPr>
          <p:cNvPr id="5" name="TextBox 4">
            <a:extLst>
              <a:ext uri="{FF2B5EF4-FFF2-40B4-BE49-F238E27FC236}">
                <a16:creationId xmlns:a16="http://schemas.microsoft.com/office/drawing/2014/main" xmlns="" id="{F51B8F22-9102-5FBA-0F72-65EB8561D5E8}"/>
              </a:ext>
            </a:extLst>
          </p:cNvPr>
          <p:cNvSpPr txBox="1"/>
          <p:nvPr/>
        </p:nvSpPr>
        <p:spPr>
          <a:xfrm>
            <a:off x="6522005" y="541020"/>
            <a:ext cx="5584794" cy="954107"/>
          </a:xfrm>
          <a:prstGeom prst="rect">
            <a:avLst/>
          </a:prstGeom>
          <a:noFill/>
        </p:spPr>
        <p:txBody>
          <a:bodyPr wrap="square" rtlCol="0">
            <a:spAutoFit/>
          </a:bodyPr>
          <a:lstStyle/>
          <a:p>
            <a:pPr algn="ctr"/>
            <a:r>
              <a:rPr lang="ru-RU" sz="1400" dirty="0">
                <a:solidFill>
                  <a:schemeClr val="bg1"/>
                </a:solidFill>
                <a:effectLst/>
                <a:latin typeface="Times New Roman" panose="02020603050405020304" pitchFamily="18" charset="0"/>
                <a:ea typeface="Times New Roman" panose="02020603050405020304" pitchFamily="18" charset="0"/>
              </a:rPr>
              <a:t>Бюджетный процесс в </a:t>
            </a:r>
            <a:r>
              <a:rPr lang="ru-RU" sz="1400" dirty="0" smtClean="0">
                <a:solidFill>
                  <a:schemeClr val="bg1"/>
                </a:solidFill>
                <a:latin typeface="Times New Roman" panose="02020603050405020304" pitchFamily="18" charset="0"/>
                <a:ea typeface="Times New Roman" panose="02020603050405020304" pitchFamily="18" charset="0"/>
              </a:rPr>
              <a:t>муниципальном районе «Могойтуйский район» </a:t>
            </a:r>
            <a:r>
              <a:rPr lang="ru-RU" sz="1400" dirty="0" smtClean="0">
                <a:solidFill>
                  <a:schemeClr val="bg1"/>
                </a:solidFill>
                <a:effectLst/>
                <a:latin typeface="Times New Roman" panose="02020603050405020304" pitchFamily="18" charset="0"/>
                <a:ea typeface="Times New Roman" panose="02020603050405020304" pitchFamily="18" charset="0"/>
              </a:rPr>
              <a:t>регулируется </a:t>
            </a:r>
            <a:r>
              <a:rPr lang="ru-RU" sz="1400" dirty="0">
                <a:solidFill>
                  <a:schemeClr val="bg1"/>
                </a:solidFill>
                <a:effectLst/>
                <a:latin typeface="Times New Roman" panose="02020603050405020304" pitchFamily="18" charset="0"/>
                <a:ea typeface="Times New Roman" panose="02020603050405020304" pitchFamily="18" charset="0"/>
              </a:rPr>
              <a:t>решением </a:t>
            </a:r>
            <a:r>
              <a:rPr lang="ru-RU" sz="1400" dirty="0" smtClean="0">
                <a:solidFill>
                  <a:schemeClr val="bg1"/>
                </a:solidFill>
                <a:effectLst/>
                <a:latin typeface="Times New Roman" panose="02020603050405020304" pitchFamily="18" charset="0"/>
                <a:ea typeface="Times New Roman" panose="02020603050405020304" pitchFamily="18" charset="0"/>
              </a:rPr>
              <a:t>Совета </a:t>
            </a:r>
            <a:r>
              <a:rPr lang="ru-RU" sz="1400" dirty="0">
                <a:solidFill>
                  <a:schemeClr val="bg1"/>
                </a:solidFill>
                <a:effectLst/>
                <a:latin typeface="Times New Roman" panose="02020603050405020304" pitchFamily="18" charset="0"/>
                <a:ea typeface="Times New Roman" panose="02020603050405020304" pitchFamily="18" charset="0"/>
              </a:rPr>
              <a:t>от </a:t>
            </a:r>
            <a:r>
              <a:rPr lang="ru-RU" sz="1400" dirty="0" smtClean="0">
                <a:solidFill>
                  <a:schemeClr val="bg1"/>
                </a:solidFill>
                <a:effectLst/>
                <a:latin typeface="Times New Roman" panose="02020603050405020304" pitchFamily="18" charset="0"/>
                <a:ea typeface="Times New Roman" panose="02020603050405020304" pitchFamily="18" charset="0"/>
              </a:rPr>
              <a:t>20.06.2016 г. </a:t>
            </a:r>
            <a:r>
              <a:rPr lang="ru-RU" sz="1400" dirty="0">
                <a:solidFill>
                  <a:schemeClr val="bg1"/>
                </a:solidFill>
                <a:effectLst/>
                <a:latin typeface="Times New Roman" panose="02020603050405020304" pitchFamily="18" charset="0"/>
                <a:ea typeface="Times New Roman" panose="02020603050405020304" pitchFamily="18" charset="0"/>
              </a:rPr>
              <a:t>№ </a:t>
            </a:r>
            <a:r>
              <a:rPr lang="ru-RU" sz="1400" dirty="0" smtClean="0">
                <a:solidFill>
                  <a:schemeClr val="bg1"/>
                </a:solidFill>
                <a:effectLst/>
                <a:latin typeface="Times New Roman" panose="02020603050405020304" pitchFamily="18" charset="0"/>
                <a:ea typeface="Times New Roman" panose="02020603050405020304" pitchFamily="18" charset="0"/>
              </a:rPr>
              <a:t>11-58</a:t>
            </a:r>
          </a:p>
          <a:p>
            <a:pPr algn="ctr"/>
            <a:r>
              <a:rPr lang="ru-RU" sz="1400" dirty="0" smtClean="0">
                <a:solidFill>
                  <a:schemeClr val="bg1"/>
                </a:solidFill>
                <a:effectLst/>
                <a:latin typeface="Times New Roman" panose="02020603050405020304" pitchFamily="18" charset="0"/>
                <a:ea typeface="Times New Roman" panose="02020603050405020304" pitchFamily="18" charset="0"/>
              </a:rPr>
              <a:t> «Об </a:t>
            </a:r>
            <a:r>
              <a:rPr lang="ru-RU" sz="1400" dirty="0">
                <a:solidFill>
                  <a:schemeClr val="bg1"/>
                </a:solidFill>
                <a:effectLst/>
                <a:latin typeface="Times New Roman" panose="02020603050405020304" pitchFamily="18" charset="0"/>
                <a:ea typeface="Times New Roman" panose="02020603050405020304" pitchFamily="18" charset="0"/>
              </a:rPr>
              <a:t>утверждении Положения о </a:t>
            </a:r>
            <a:r>
              <a:rPr lang="ru-RU" sz="1400" dirty="0" smtClean="0">
                <a:solidFill>
                  <a:schemeClr val="bg1"/>
                </a:solidFill>
                <a:effectLst/>
                <a:latin typeface="Times New Roman" panose="02020603050405020304" pitchFamily="18" charset="0"/>
                <a:ea typeface="Times New Roman" panose="02020603050405020304" pitchFamily="18" charset="0"/>
              </a:rPr>
              <a:t>бюджетном процессе</a:t>
            </a:r>
          </a:p>
          <a:p>
            <a:pPr algn="ctr"/>
            <a:r>
              <a:rPr lang="ru-RU" sz="1400" dirty="0" smtClean="0">
                <a:solidFill>
                  <a:schemeClr val="bg1"/>
                </a:solidFill>
                <a:effectLst/>
                <a:latin typeface="Arial" panose="020B0604020202020204" pitchFamily="34" charset="0"/>
                <a:ea typeface="Times New Roman" panose="02020603050405020304" pitchFamily="18" charset="0"/>
              </a:rPr>
              <a:t> </a:t>
            </a:r>
            <a:r>
              <a:rPr lang="ru-RU" sz="1400" dirty="0" smtClean="0">
                <a:solidFill>
                  <a:schemeClr val="bg1"/>
                </a:solidFill>
                <a:effectLst/>
                <a:latin typeface="Times New Roman" panose="02020603050405020304" pitchFamily="18" charset="0"/>
                <a:ea typeface="Times New Roman" panose="02020603050405020304" pitchFamily="18" charset="0"/>
              </a:rPr>
              <a:t>в</a:t>
            </a:r>
            <a:r>
              <a:rPr lang="ru-RU" sz="1400" dirty="0" smtClean="0">
                <a:solidFill>
                  <a:schemeClr val="bg1"/>
                </a:solidFill>
                <a:effectLst/>
                <a:latin typeface="Arial" panose="020B0604020202020204" pitchFamily="34" charset="0"/>
                <a:ea typeface="Times New Roman" panose="02020603050405020304" pitchFamily="18" charset="0"/>
              </a:rPr>
              <a:t> </a:t>
            </a:r>
            <a:r>
              <a:rPr lang="ru-RU" sz="1400" dirty="0" smtClean="0">
                <a:solidFill>
                  <a:schemeClr val="bg1"/>
                </a:solidFill>
                <a:latin typeface="Times New Roman" panose="02020603050405020304" pitchFamily="18" charset="0"/>
                <a:ea typeface="Times New Roman" panose="02020603050405020304" pitchFamily="18" charset="0"/>
              </a:rPr>
              <a:t>муниципальном районе «Могойтуйский район» </a:t>
            </a:r>
            <a:endParaRPr lang="ru-RU" sz="1400" dirty="0">
              <a:solidFill>
                <a:schemeClr val="bg1"/>
              </a:solidFill>
              <a:effectLst/>
              <a:latin typeface="Arial" panose="020B0604020202020204" pitchFamily="34" charset="0"/>
              <a:ea typeface="Times New Roman" panose="02020603050405020304" pitchFamily="18" charset="0"/>
            </a:endParaRPr>
          </a:p>
        </p:txBody>
      </p:sp>
      <p:grpSp>
        <p:nvGrpSpPr>
          <p:cNvPr id="7" name="Группа 6">
            <a:extLst>
              <a:ext uri="{FF2B5EF4-FFF2-40B4-BE49-F238E27FC236}">
                <a16:creationId xmlns:a16="http://schemas.microsoft.com/office/drawing/2014/main" xmlns="" id="{1B055E7F-04C9-D8C9-0FCF-DD5225038094}"/>
              </a:ext>
            </a:extLst>
          </p:cNvPr>
          <p:cNvGrpSpPr/>
          <p:nvPr/>
        </p:nvGrpSpPr>
        <p:grpSpPr>
          <a:xfrm>
            <a:off x="7175259" y="1463040"/>
            <a:ext cx="4162411" cy="482080"/>
            <a:chOff x="807083" y="62563"/>
            <a:chExt cx="4162411" cy="801048"/>
          </a:xfrm>
        </p:grpSpPr>
        <p:sp>
          <p:nvSpPr>
            <p:cNvPr id="8" name="Прямоугольник: скругленные углы 7">
              <a:extLst>
                <a:ext uri="{FF2B5EF4-FFF2-40B4-BE49-F238E27FC236}">
                  <a16:creationId xmlns:a16="http://schemas.microsoft.com/office/drawing/2014/main" xmlns="" id="{2343A9CA-99E5-7423-3D35-5B294D911DB9}"/>
                </a:ext>
              </a:extLst>
            </p:cNvPr>
            <p:cNvSpPr/>
            <p:nvPr/>
          </p:nvSpPr>
          <p:spPr>
            <a:xfrm>
              <a:off x="807083" y="62563"/>
              <a:ext cx="4162411" cy="80104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Прямоугольник: скругленные углы 4">
              <a:extLst>
                <a:ext uri="{FF2B5EF4-FFF2-40B4-BE49-F238E27FC236}">
                  <a16:creationId xmlns:a16="http://schemas.microsoft.com/office/drawing/2014/main" xmlns="" id="{9075CA53-3419-EB24-9BF4-75EBB5C324D1}"/>
                </a:ext>
              </a:extLst>
            </p:cNvPr>
            <p:cNvSpPr txBox="1"/>
            <p:nvPr/>
          </p:nvSpPr>
          <p:spPr>
            <a:xfrm>
              <a:off x="807083" y="241599"/>
              <a:ext cx="4115487" cy="39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400" b="1" kern="1200" dirty="0">
                  <a:solidFill>
                    <a:srgbClr val="FFFF00"/>
                  </a:solidFill>
                  <a:latin typeface="Times New Roman" panose="02020603050405020304" pitchFamily="18" charset="0"/>
                  <a:cs typeface="Times New Roman" panose="02020603050405020304" pitchFamily="18" charset="0"/>
                </a:rPr>
                <a:t>Стадии бюджетного процесса</a:t>
              </a:r>
            </a:p>
          </p:txBody>
        </p:sp>
      </p:grpSp>
      <p:grpSp>
        <p:nvGrpSpPr>
          <p:cNvPr id="12" name="Группа 11"/>
          <p:cNvGrpSpPr/>
          <p:nvPr/>
        </p:nvGrpSpPr>
        <p:grpSpPr>
          <a:xfrm>
            <a:off x="144294" y="1447800"/>
            <a:ext cx="6081189" cy="2468983"/>
            <a:chOff x="125244" y="1314450"/>
            <a:chExt cx="6081189" cy="2468983"/>
          </a:xfrm>
        </p:grpSpPr>
        <p:sp>
          <p:nvSpPr>
            <p:cNvPr id="13" name="Полилиния 12"/>
            <p:cNvSpPr/>
            <p:nvPr/>
          </p:nvSpPr>
          <p:spPr>
            <a:xfrm>
              <a:off x="125244" y="1314450"/>
              <a:ext cx="1486843" cy="2468983"/>
            </a:xfrm>
            <a:custGeom>
              <a:avLst/>
              <a:gdLst>
                <a:gd name="connsiteX0" fmla="*/ 0 w 1486843"/>
                <a:gd name="connsiteY0" fmla="*/ 148684 h 2468983"/>
                <a:gd name="connsiteX1" fmla="*/ 43549 w 1486843"/>
                <a:gd name="connsiteY1" fmla="*/ 43549 h 2468983"/>
                <a:gd name="connsiteX2" fmla="*/ 148685 w 1486843"/>
                <a:gd name="connsiteY2" fmla="*/ 1 h 2468983"/>
                <a:gd name="connsiteX3" fmla="*/ 1338159 w 1486843"/>
                <a:gd name="connsiteY3" fmla="*/ 0 h 2468983"/>
                <a:gd name="connsiteX4" fmla="*/ 1443294 w 1486843"/>
                <a:gd name="connsiteY4" fmla="*/ 43549 h 2468983"/>
                <a:gd name="connsiteX5" fmla="*/ 1486842 w 1486843"/>
                <a:gd name="connsiteY5" fmla="*/ 148685 h 2468983"/>
                <a:gd name="connsiteX6" fmla="*/ 1486843 w 1486843"/>
                <a:gd name="connsiteY6" fmla="*/ 2320299 h 2468983"/>
                <a:gd name="connsiteX7" fmla="*/ 1443294 w 1486843"/>
                <a:gd name="connsiteY7" fmla="*/ 2425434 h 2468983"/>
                <a:gd name="connsiteX8" fmla="*/ 1338158 w 1486843"/>
                <a:gd name="connsiteY8" fmla="*/ 2468983 h 2468983"/>
                <a:gd name="connsiteX9" fmla="*/ 148684 w 1486843"/>
                <a:gd name="connsiteY9" fmla="*/ 2468983 h 2468983"/>
                <a:gd name="connsiteX10" fmla="*/ 43549 w 1486843"/>
                <a:gd name="connsiteY10" fmla="*/ 2425434 h 2468983"/>
                <a:gd name="connsiteX11" fmla="*/ 1 w 1486843"/>
                <a:gd name="connsiteY11" fmla="*/ 2320298 h 2468983"/>
                <a:gd name="connsiteX12" fmla="*/ 0 w 1486843"/>
                <a:gd name="connsiteY12" fmla="*/ 148684 h 2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6843" h="2468983">
                  <a:moveTo>
                    <a:pt x="0" y="148684"/>
                  </a:moveTo>
                  <a:cubicBezTo>
                    <a:pt x="0" y="109251"/>
                    <a:pt x="15665" y="71432"/>
                    <a:pt x="43549" y="43549"/>
                  </a:cubicBezTo>
                  <a:cubicBezTo>
                    <a:pt x="71433" y="15665"/>
                    <a:pt x="109251" y="1"/>
                    <a:pt x="148685" y="1"/>
                  </a:cubicBezTo>
                  <a:lnTo>
                    <a:pt x="1338159" y="0"/>
                  </a:lnTo>
                  <a:cubicBezTo>
                    <a:pt x="1377592" y="0"/>
                    <a:pt x="1415411" y="15665"/>
                    <a:pt x="1443294" y="43549"/>
                  </a:cubicBezTo>
                  <a:cubicBezTo>
                    <a:pt x="1471178" y="71433"/>
                    <a:pt x="1486842" y="109251"/>
                    <a:pt x="1486842" y="148685"/>
                  </a:cubicBezTo>
                  <a:cubicBezTo>
                    <a:pt x="1486842" y="872556"/>
                    <a:pt x="1486843" y="1596428"/>
                    <a:pt x="1486843" y="2320299"/>
                  </a:cubicBezTo>
                  <a:cubicBezTo>
                    <a:pt x="1486843" y="2359732"/>
                    <a:pt x="1471178" y="2397551"/>
                    <a:pt x="1443294" y="2425434"/>
                  </a:cubicBezTo>
                  <a:cubicBezTo>
                    <a:pt x="1415410" y="2453318"/>
                    <a:pt x="1377592" y="2468983"/>
                    <a:pt x="1338158" y="2468983"/>
                  </a:cubicBezTo>
                  <a:lnTo>
                    <a:pt x="148684" y="2468983"/>
                  </a:lnTo>
                  <a:cubicBezTo>
                    <a:pt x="109251" y="2468983"/>
                    <a:pt x="71432" y="2453318"/>
                    <a:pt x="43549" y="2425434"/>
                  </a:cubicBezTo>
                  <a:cubicBezTo>
                    <a:pt x="15665" y="2397550"/>
                    <a:pt x="1" y="2359732"/>
                    <a:pt x="1" y="2320298"/>
                  </a:cubicBezTo>
                  <a:cubicBezTo>
                    <a:pt x="1" y="1596427"/>
                    <a:pt x="0" y="872555"/>
                    <a:pt x="0" y="1486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058713" rIns="71120" bIns="564917" numCol="1" spcCol="1270" anchor="ctr" anchorCtr="0">
              <a:noAutofit/>
            </a:bodyPr>
            <a:lstStyle/>
            <a:p>
              <a:pPr lvl="0" algn="ctr" defTabSz="444500">
                <a:lnSpc>
                  <a:spcPct val="90000"/>
                </a:lnSpc>
                <a:spcBef>
                  <a:spcPct val="0"/>
                </a:spcBef>
                <a:spcAft>
                  <a:spcPct val="35000"/>
                </a:spcAft>
              </a:pPr>
              <a:r>
                <a:rPr lang="ru-RU" sz="1000" dirty="0">
                  <a:solidFill>
                    <a:schemeClr val="bg1"/>
                  </a:solidFill>
                  <a:latin typeface="Times New Roman" panose="02020603050405020304" pitchFamily="18" charset="0"/>
                  <a:cs typeface="Times New Roman" panose="02020603050405020304" pitchFamily="18" charset="0"/>
                </a:rPr>
                <a:t>Ф</a:t>
              </a:r>
              <a:r>
                <a:rPr lang="ru-RU" sz="1000" kern="1200" dirty="0" smtClean="0">
                  <a:solidFill>
                    <a:schemeClr val="bg1"/>
                  </a:solidFill>
                  <a:latin typeface="Times New Roman" panose="02020603050405020304" pitchFamily="18" charset="0"/>
                  <a:cs typeface="Times New Roman" panose="02020603050405020304" pitchFamily="18" charset="0"/>
                </a:rPr>
                <a:t>инансовый </a:t>
              </a:r>
              <a:r>
                <a:rPr lang="ru-RU" sz="1000" kern="1200" dirty="0">
                  <a:solidFill>
                    <a:schemeClr val="bg1"/>
                  </a:solidFill>
                  <a:latin typeface="Times New Roman" panose="02020603050405020304" pitchFamily="18" charset="0"/>
                  <a:cs typeface="Times New Roman" panose="02020603050405020304" pitchFamily="18" charset="0"/>
                </a:rPr>
                <a:t>орган </a:t>
              </a:r>
              <a:r>
                <a:rPr lang="ru-RU" sz="1000" kern="1200" dirty="0" smtClean="0">
                  <a:solidFill>
                    <a:schemeClr val="bg1"/>
                  </a:solidFill>
                  <a:latin typeface="Times New Roman" panose="02020603050405020304" pitchFamily="18" charset="0"/>
                  <a:cs typeface="Times New Roman" panose="02020603050405020304" pitchFamily="18" charset="0"/>
                </a:rPr>
                <a:t>администрации </a:t>
              </a:r>
              <a:r>
                <a:rPr lang="ru-RU" sz="1000" kern="1200" dirty="0" smtClean="0">
                  <a:latin typeface="Times New Roman" panose="02020603050405020304" pitchFamily="18" charset="0"/>
                  <a:ea typeface="Times New Roman" panose="02020603050405020304" pitchFamily="18" charset="0"/>
                </a:rPr>
                <a:t>муниципального района «Могойтуйский район» </a:t>
              </a:r>
              <a:endParaRPr lang="ru-RU" sz="1000" kern="1200" dirty="0">
                <a:solidFill>
                  <a:srgbClr val="E60000"/>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57580" y="1462589"/>
              <a:ext cx="822171" cy="822171"/>
            </a:xfrm>
            <a:prstGeom prst="rect">
              <a:avLst/>
            </a:prstGeom>
            <a:blipFill rotWithShape="1">
              <a:blip r:embed="rId3" cstate="print"/>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Полилиния 14"/>
            <p:cNvSpPr/>
            <p:nvPr/>
          </p:nvSpPr>
          <p:spPr>
            <a:xfrm>
              <a:off x="1656693" y="1314450"/>
              <a:ext cx="1486843" cy="2468983"/>
            </a:xfrm>
            <a:custGeom>
              <a:avLst/>
              <a:gdLst>
                <a:gd name="connsiteX0" fmla="*/ 0 w 1486843"/>
                <a:gd name="connsiteY0" fmla="*/ 148684 h 2468983"/>
                <a:gd name="connsiteX1" fmla="*/ 43549 w 1486843"/>
                <a:gd name="connsiteY1" fmla="*/ 43549 h 2468983"/>
                <a:gd name="connsiteX2" fmla="*/ 148685 w 1486843"/>
                <a:gd name="connsiteY2" fmla="*/ 1 h 2468983"/>
                <a:gd name="connsiteX3" fmla="*/ 1338159 w 1486843"/>
                <a:gd name="connsiteY3" fmla="*/ 0 h 2468983"/>
                <a:gd name="connsiteX4" fmla="*/ 1443294 w 1486843"/>
                <a:gd name="connsiteY4" fmla="*/ 43549 h 2468983"/>
                <a:gd name="connsiteX5" fmla="*/ 1486842 w 1486843"/>
                <a:gd name="connsiteY5" fmla="*/ 148685 h 2468983"/>
                <a:gd name="connsiteX6" fmla="*/ 1486843 w 1486843"/>
                <a:gd name="connsiteY6" fmla="*/ 2320299 h 2468983"/>
                <a:gd name="connsiteX7" fmla="*/ 1443294 w 1486843"/>
                <a:gd name="connsiteY7" fmla="*/ 2425434 h 2468983"/>
                <a:gd name="connsiteX8" fmla="*/ 1338158 w 1486843"/>
                <a:gd name="connsiteY8" fmla="*/ 2468983 h 2468983"/>
                <a:gd name="connsiteX9" fmla="*/ 148684 w 1486843"/>
                <a:gd name="connsiteY9" fmla="*/ 2468983 h 2468983"/>
                <a:gd name="connsiteX10" fmla="*/ 43549 w 1486843"/>
                <a:gd name="connsiteY10" fmla="*/ 2425434 h 2468983"/>
                <a:gd name="connsiteX11" fmla="*/ 1 w 1486843"/>
                <a:gd name="connsiteY11" fmla="*/ 2320298 h 2468983"/>
                <a:gd name="connsiteX12" fmla="*/ 0 w 1486843"/>
                <a:gd name="connsiteY12" fmla="*/ 148684 h 2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6843" h="2468983">
                  <a:moveTo>
                    <a:pt x="0" y="148684"/>
                  </a:moveTo>
                  <a:cubicBezTo>
                    <a:pt x="0" y="109251"/>
                    <a:pt x="15665" y="71432"/>
                    <a:pt x="43549" y="43549"/>
                  </a:cubicBezTo>
                  <a:cubicBezTo>
                    <a:pt x="71433" y="15665"/>
                    <a:pt x="109251" y="1"/>
                    <a:pt x="148685" y="1"/>
                  </a:cubicBezTo>
                  <a:lnTo>
                    <a:pt x="1338159" y="0"/>
                  </a:lnTo>
                  <a:cubicBezTo>
                    <a:pt x="1377592" y="0"/>
                    <a:pt x="1415411" y="15665"/>
                    <a:pt x="1443294" y="43549"/>
                  </a:cubicBezTo>
                  <a:cubicBezTo>
                    <a:pt x="1471178" y="71433"/>
                    <a:pt x="1486842" y="109251"/>
                    <a:pt x="1486842" y="148685"/>
                  </a:cubicBezTo>
                  <a:cubicBezTo>
                    <a:pt x="1486842" y="872556"/>
                    <a:pt x="1486843" y="1596428"/>
                    <a:pt x="1486843" y="2320299"/>
                  </a:cubicBezTo>
                  <a:cubicBezTo>
                    <a:pt x="1486843" y="2359732"/>
                    <a:pt x="1471178" y="2397551"/>
                    <a:pt x="1443294" y="2425434"/>
                  </a:cubicBezTo>
                  <a:cubicBezTo>
                    <a:pt x="1415410" y="2453318"/>
                    <a:pt x="1377592" y="2468983"/>
                    <a:pt x="1338158" y="2468983"/>
                  </a:cubicBezTo>
                  <a:lnTo>
                    <a:pt x="148684" y="2468983"/>
                  </a:lnTo>
                  <a:cubicBezTo>
                    <a:pt x="109251" y="2468983"/>
                    <a:pt x="71432" y="2453318"/>
                    <a:pt x="43549" y="2425434"/>
                  </a:cubicBezTo>
                  <a:cubicBezTo>
                    <a:pt x="15665" y="2397550"/>
                    <a:pt x="1" y="2359732"/>
                    <a:pt x="1" y="2320298"/>
                  </a:cubicBezTo>
                  <a:cubicBezTo>
                    <a:pt x="1" y="1596427"/>
                    <a:pt x="0" y="872555"/>
                    <a:pt x="0" y="1486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058713" rIns="71120" bIns="564917" numCol="1" spcCol="1270" anchor="ctr" anchorCtr="0">
              <a:noAutofit/>
            </a:bodyPr>
            <a:lstStyle/>
            <a:p>
              <a:pPr lvl="0" algn="ctr" defTabSz="444500">
                <a:lnSpc>
                  <a:spcPct val="90000"/>
                </a:lnSpc>
                <a:spcBef>
                  <a:spcPct val="0"/>
                </a:spcBef>
                <a:spcAft>
                  <a:spcPct val="35000"/>
                </a:spcAft>
              </a:pPr>
              <a:r>
                <a:rPr lang="ru-RU" sz="1000" dirty="0">
                  <a:solidFill>
                    <a:schemeClr val="bg1"/>
                  </a:solidFill>
                  <a:latin typeface="Times New Roman" panose="02020603050405020304" pitchFamily="18" charset="0"/>
                  <a:cs typeface="Times New Roman" panose="02020603050405020304" pitchFamily="18" charset="0"/>
                </a:rPr>
                <a:t>А</a:t>
              </a:r>
              <a:r>
                <a:rPr lang="ru-RU" sz="1000" kern="1200" dirty="0" smtClean="0">
                  <a:solidFill>
                    <a:schemeClr val="bg1"/>
                  </a:solidFill>
                  <a:latin typeface="Times New Roman" panose="02020603050405020304" pitchFamily="18" charset="0"/>
                  <a:cs typeface="Times New Roman" panose="02020603050405020304" pitchFamily="18" charset="0"/>
                </a:rPr>
                <a:t>дминистрация </a:t>
              </a:r>
              <a:r>
                <a:rPr lang="ru-RU" sz="1000" kern="1200" dirty="0" smtClean="0">
                  <a:latin typeface="Times New Roman" panose="02020603050405020304" pitchFamily="18" charset="0"/>
                  <a:ea typeface="Times New Roman" panose="02020603050405020304" pitchFamily="18" charset="0"/>
                </a:rPr>
                <a:t>муниципального района «Могойтуйский район» </a:t>
              </a:r>
              <a:endParaRPr lang="ru-RU" sz="1000" kern="1200" dirty="0">
                <a:solidFill>
                  <a:srgbClr val="E60000"/>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3188141" y="1314450"/>
              <a:ext cx="1486843" cy="2468983"/>
            </a:xfrm>
            <a:custGeom>
              <a:avLst/>
              <a:gdLst>
                <a:gd name="connsiteX0" fmla="*/ 0 w 1486843"/>
                <a:gd name="connsiteY0" fmla="*/ 148684 h 2468983"/>
                <a:gd name="connsiteX1" fmla="*/ 43549 w 1486843"/>
                <a:gd name="connsiteY1" fmla="*/ 43549 h 2468983"/>
                <a:gd name="connsiteX2" fmla="*/ 148685 w 1486843"/>
                <a:gd name="connsiteY2" fmla="*/ 1 h 2468983"/>
                <a:gd name="connsiteX3" fmla="*/ 1338159 w 1486843"/>
                <a:gd name="connsiteY3" fmla="*/ 0 h 2468983"/>
                <a:gd name="connsiteX4" fmla="*/ 1443294 w 1486843"/>
                <a:gd name="connsiteY4" fmla="*/ 43549 h 2468983"/>
                <a:gd name="connsiteX5" fmla="*/ 1486842 w 1486843"/>
                <a:gd name="connsiteY5" fmla="*/ 148685 h 2468983"/>
                <a:gd name="connsiteX6" fmla="*/ 1486843 w 1486843"/>
                <a:gd name="connsiteY6" fmla="*/ 2320299 h 2468983"/>
                <a:gd name="connsiteX7" fmla="*/ 1443294 w 1486843"/>
                <a:gd name="connsiteY7" fmla="*/ 2425434 h 2468983"/>
                <a:gd name="connsiteX8" fmla="*/ 1338158 w 1486843"/>
                <a:gd name="connsiteY8" fmla="*/ 2468983 h 2468983"/>
                <a:gd name="connsiteX9" fmla="*/ 148684 w 1486843"/>
                <a:gd name="connsiteY9" fmla="*/ 2468983 h 2468983"/>
                <a:gd name="connsiteX10" fmla="*/ 43549 w 1486843"/>
                <a:gd name="connsiteY10" fmla="*/ 2425434 h 2468983"/>
                <a:gd name="connsiteX11" fmla="*/ 1 w 1486843"/>
                <a:gd name="connsiteY11" fmla="*/ 2320298 h 2468983"/>
                <a:gd name="connsiteX12" fmla="*/ 0 w 1486843"/>
                <a:gd name="connsiteY12" fmla="*/ 148684 h 2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6843" h="2468983">
                  <a:moveTo>
                    <a:pt x="0" y="148684"/>
                  </a:moveTo>
                  <a:cubicBezTo>
                    <a:pt x="0" y="109251"/>
                    <a:pt x="15665" y="71432"/>
                    <a:pt x="43549" y="43549"/>
                  </a:cubicBezTo>
                  <a:cubicBezTo>
                    <a:pt x="71433" y="15665"/>
                    <a:pt x="109251" y="1"/>
                    <a:pt x="148685" y="1"/>
                  </a:cubicBezTo>
                  <a:lnTo>
                    <a:pt x="1338159" y="0"/>
                  </a:lnTo>
                  <a:cubicBezTo>
                    <a:pt x="1377592" y="0"/>
                    <a:pt x="1415411" y="15665"/>
                    <a:pt x="1443294" y="43549"/>
                  </a:cubicBezTo>
                  <a:cubicBezTo>
                    <a:pt x="1471178" y="71433"/>
                    <a:pt x="1486842" y="109251"/>
                    <a:pt x="1486842" y="148685"/>
                  </a:cubicBezTo>
                  <a:cubicBezTo>
                    <a:pt x="1486842" y="872556"/>
                    <a:pt x="1486843" y="1596428"/>
                    <a:pt x="1486843" y="2320299"/>
                  </a:cubicBezTo>
                  <a:cubicBezTo>
                    <a:pt x="1486843" y="2359732"/>
                    <a:pt x="1471178" y="2397551"/>
                    <a:pt x="1443294" y="2425434"/>
                  </a:cubicBezTo>
                  <a:cubicBezTo>
                    <a:pt x="1415410" y="2453318"/>
                    <a:pt x="1377592" y="2468983"/>
                    <a:pt x="1338158" y="2468983"/>
                  </a:cubicBezTo>
                  <a:lnTo>
                    <a:pt x="148684" y="2468983"/>
                  </a:lnTo>
                  <a:cubicBezTo>
                    <a:pt x="109251" y="2468983"/>
                    <a:pt x="71432" y="2453318"/>
                    <a:pt x="43549" y="2425434"/>
                  </a:cubicBezTo>
                  <a:cubicBezTo>
                    <a:pt x="15665" y="2397550"/>
                    <a:pt x="1" y="2359732"/>
                    <a:pt x="1" y="2320298"/>
                  </a:cubicBezTo>
                  <a:cubicBezTo>
                    <a:pt x="1" y="1596427"/>
                    <a:pt x="0" y="872555"/>
                    <a:pt x="0" y="1486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058713" rIns="71120" bIns="564917" numCol="1" spcCol="1270" anchor="ctr" anchorCtr="0">
              <a:noAutofit/>
            </a:bodyPr>
            <a:lstStyle/>
            <a:p>
              <a:pPr lvl="0" algn="ctr" defTabSz="444500">
                <a:lnSpc>
                  <a:spcPct val="90000"/>
                </a:lnSpc>
                <a:spcBef>
                  <a:spcPct val="0"/>
                </a:spcBef>
                <a:spcAft>
                  <a:spcPct val="35000"/>
                </a:spcAft>
              </a:pPr>
              <a:r>
                <a:rPr lang="ru-RU" sz="1000" kern="1200" dirty="0">
                  <a:latin typeface="Times New Roman" panose="02020603050405020304" pitchFamily="18" charset="0"/>
                  <a:cs typeface="Times New Roman" panose="02020603050405020304" pitchFamily="18" charset="0"/>
                </a:rPr>
                <a:t>Глава администрации </a:t>
              </a:r>
              <a:r>
                <a:rPr lang="ru-RU" sz="1000" kern="1200" dirty="0" smtClean="0">
                  <a:latin typeface="Times New Roman" panose="02020603050405020304" pitchFamily="18" charset="0"/>
                  <a:ea typeface="Times New Roman" panose="02020603050405020304" pitchFamily="18" charset="0"/>
                </a:rPr>
                <a:t>муниципального района «Могойтуйский район» </a:t>
              </a:r>
              <a:endParaRPr lang="ru-RU" sz="1000" kern="1200" dirty="0"/>
            </a:p>
          </p:txBody>
        </p:sp>
        <p:sp>
          <p:nvSpPr>
            <p:cNvPr id="20" name="Прямоугольник 19"/>
            <p:cNvSpPr/>
            <p:nvPr/>
          </p:nvSpPr>
          <p:spPr>
            <a:xfrm>
              <a:off x="3520477" y="1462589"/>
              <a:ext cx="822171" cy="822171"/>
            </a:xfrm>
            <a:prstGeom prst="rect">
              <a:avLst/>
            </a:prstGeom>
            <a:blipFill rotWithShape="1">
              <a:blip r:embed="rId4" cstate="print"/>
              <a:srcRect/>
              <a:stretch>
                <a:fillRect l="-24000" r="-2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Полилиния 20"/>
            <p:cNvSpPr/>
            <p:nvPr/>
          </p:nvSpPr>
          <p:spPr>
            <a:xfrm>
              <a:off x="4719590" y="1314450"/>
              <a:ext cx="1486843" cy="2468983"/>
            </a:xfrm>
            <a:custGeom>
              <a:avLst/>
              <a:gdLst>
                <a:gd name="connsiteX0" fmla="*/ 0 w 1486843"/>
                <a:gd name="connsiteY0" fmla="*/ 148684 h 2468983"/>
                <a:gd name="connsiteX1" fmla="*/ 43549 w 1486843"/>
                <a:gd name="connsiteY1" fmla="*/ 43549 h 2468983"/>
                <a:gd name="connsiteX2" fmla="*/ 148685 w 1486843"/>
                <a:gd name="connsiteY2" fmla="*/ 1 h 2468983"/>
                <a:gd name="connsiteX3" fmla="*/ 1338159 w 1486843"/>
                <a:gd name="connsiteY3" fmla="*/ 0 h 2468983"/>
                <a:gd name="connsiteX4" fmla="*/ 1443294 w 1486843"/>
                <a:gd name="connsiteY4" fmla="*/ 43549 h 2468983"/>
                <a:gd name="connsiteX5" fmla="*/ 1486842 w 1486843"/>
                <a:gd name="connsiteY5" fmla="*/ 148685 h 2468983"/>
                <a:gd name="connsiteX6" fmla="*/ 1486843 w 1486843"/>
                <a:gd name="connsiteY6" fmla="*/ 2320299 h 2468983"/>
                <a:gd name="connsiteX7" fmla="*/ 1443294 w 1486843"/>
                <a:gd name="connsiteY7" fmla="*/ 2425434 h 2468983"/>
                <a:gd name="connsiteX8" fmla="*/ 1338158 w 1486843"/>
                <a:gd name="connsiteY8" fmla="*/ 2468983 h 2468983"/>
                <a:gd name="connsiteX9" fmla="*/ 148684 w 1486843"/>
                <a:gd name="connsiteY9" fmla="*/ 2468983 h 2468983"/>
                <a:gd name="connsiteX10" fmla="*/ 43549 w 1486843"/>
                <a:gd name="connsiteY10" fmla="*/ 2425434 h 2468983"/>
                <a:gd name="connsiteX11" fmla="*/ 1 w 1486843"/>
                <a:gd name="connsiteY11" fmla="*/ 2320298 h 2468983"/>
                <a:gd name="connsiteX12" fmla="*/ 0 w 1486843"/>
                <a:gd name="connsiteY12" fmla="*/ 148684 h 2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6843" h="2468983">
                  <a:moveTo>
                    <a:pt x="0" y="148684"/>
                  </a:moveTo>
                  <a:cubicBezTo>
                    <a:pt x="0" y="109251"/>
                    <a:pt x="15665" y="71432"/>
                    <a:pt x="43549" y="43549"/>
                  </a:cubicBezTo>
                  <a:cubicBezTo>
                    <a:pt x="71433" y="15665"/>
                    <a:pt x="109251" y="1"/>
                    <a:pt x="148685" y="1"/>
                  </a:cubicBezTo>
                  <a:lnTo>
                    <a:pt x="1338159" y="0"/>
                  </a:lnTo>
                  <a:cubicBezTo>
                    <a:pt x="1377592" y="0"/>
                    <a:pt x="1415411" y="15665"/>
                    <a:pt x="1443294" y="43549"/>
                  </a:cubicBezTo>
                  <a:cubicBezTo>
                    <a:pt x="1471178" y="71433"/>
                    <a:pt x="1486842" y="109251"/>
                    <a:pt x="1486842" y="148685"/>
                  </a:cubicBezTo>
                  <a:cubicBezTo>
                    <a:pt x="1486842" y="872556"/>
                    <a:pt x="1486843" y="1596428"/>
                    <a:pt x="1486843" y="2320299"/>
                  </a:cubicBezTo>
                  <a:cubicBezTo>
                    <a:pt x="1486843" y="2359732"/>
                    <a:pt x="1471178" y="2397551"/>
                    <a:pt x="1443294" y="2425434"/>
                  </a:cubicBezTo>
                  <a:cubicBezTo>
                    <a:pt x="1415410" y="2453318"/>
                    <a:pt x="1377592" y="2468983"/>
                    <a:pt x="1338158" y="2468983"/>
                  </a:cubicBezTo>
                  <a:lnTo>
                    <a:pt x="148684" y="2468983"/>
                  </a:lnTo>
                  <a:cubicBezTo>
                    <a:pt x="109251" y="2468983"/>
                    <a:pt x="71432" y="2453318"/>
                    <a:pt x="43549" y="2425434"/>
                  </a:cubicBezTo>
                  <a:cubicBezTo>
                    <a:pt x="15665" y="2397550"/>
                    <a:pt x="1" y="2359732"/>
                    <a:pt x="1" y="2320298"/>
                  </a:cubicBezTo>
                  <a:cubicBezTo>
                    <a:pt x="1" y="1596427"/>
                    <a:pt x="0" y="872555"/>
                    <a:pt x="0" y="1486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058713" rIns="71120" bIns="564917" numCol="1" spcCol="1270" anchor="ctr" anchorCtr="0">
              <a:noAutofit/>
            </a:bodyPr>
            <a:lstStyle/>
            <a:p>
              <a:pPr lvl="0" algn="ctr" defTabSz="444500">
                <a:lnSpc>
                  <a:spcPct val="90000"/>
                </a:lnSpc>
                <a:spcBef>
                  <a:spcPct val="0"/>
                </a:spcBef>
                <a:spcAft>
                  <a:spcPct val="35000"/>
                </a:spcAft>
              </a:pPr>
              <a:r>
                <a:rPr lang="ru-RU" sz="1000" kern="1200" dirty="0" smtClean="0">
                  <a:solidFill>
                    <a:schemeClr val="bg1"/>
                  </a:solidFill>
                  <a:latin typeface="Times New Roman" panose="02020603050405020304" pitchFamily="18" charset="0"/>
                  <a:cs typeface="Times New Roman" panose="02020603050405020304" pitchFamily="18" charset="0"/>
                </a:rPr>
                <a:t>Совет </a:t>
              </a:r>
              <a:r>
                <a:rPr lang="ru-RU" sz="1000" kern="1200" dirty="0" smtClean="0">
                  <a:latin typeface="Times New Roman" panose="02020603050405020304" pitchFamily="18" charset="0"/>
                  <a:ea typeface="Times New Roman" panose="02020603050405020304" pitchFamily="18" charset="0"/>
                </a:rPr>
                <a:t>муниципального района «Могойтуйский район» </a:t>
              </a:r>
              <a:endParaRPr lang="ru-RU" sz="1000" kern="1200" dirty="0">
                <a:solidFill>
                  <a:srgbClr val="E60000"/>
                </a:solidFill>
                <a:latin typeface="Times New Roman" panose="02020603050405020304" pitchFamily="18" charset="0"/>
                <a:cs typeface="Times New Roman" panose="02020603050405020304" pitchFamily="18" charset="0"/>
              </a:endParaRPr>
            </a:p>
          </p:txBody>
        </p:sp>
        <p:sp>
          <p:nvSpPr>
            <p:cNvPr id="23" name="Двойная стрелка влево/вправо 22"/>
            <p:cNvSpPr/>
            <p:nvPr/>
          </p:nvSpPr>
          <p:spPr>
            <a:xfrm>
              <a:off x="367187" y="3289637"/>
              <a:ext cx="5597303" cy="370347"/>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aphicFrame>
        <p:nvGraphicFramePr>
          <p:cNvPr id="19" name="Схема 18">
            <a:extLst>
              <a:ext uri="{FF2B5EF4-FFF2-40B4-BE49-F238E27FC236}">
                <a16:creationId xmlns:a16="http://schemas.microsoft.com/office/drawing/2014/main" xmlns="" id="{39F77EF2-9508-A791-C079-2F7F5AE91D9A}"/>
              </a:ext>
            </a:extLst>
          </p:cNvPr>
          <p:cNvGraphicFramePr/>
          <p:nvPr>
            <p:extLst>
              <p:ext uri="{D42A27DB-BD31-4B8C-83A1-F6EECF244321}">
                <p14:modId xmlns:p14="http://schemas.microsoft.com/office/powerpoint/2010/main" xmlns="" val="3236106056"/>
              </p:ext>
            </p:extLst>
          </p:nvPr>
        </p:nvGraphicFramePr>
        <p:xfrm>
          <a:off x="170403" y="4084919"/>
          <a:ext cx="6037450" cy="2471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Рисунок 9">
            <a:extLst>
              <a:ext uri="{FF2B5EF4-FFF2-40B4-BE49-F238E27FC236}">
                <a16:creationId xmlns:a16="http://schemas.microsoft.com/office/drawing/2014/main" xmlns="" id="{038D1F6B-0F1B-4D22-4E0C-E3442449AC2C}"/>
              </a:ext>
            </a:extLst>
          </p:cNvPr>
          <p:cNvPicPr>
            <a:picLocks noChangeAspect="1"/>
          </p:cNvPicPr>
          <p:nvPr/>
        </p:nvPicPr>
        <p:blipFill>
          <a:blip r:embed="rId10" cstate="print"/>
          <a:stretch>
            <a:fillRect/>
          </a:stretch>
        </p:blipFill>
        <p:spPr>
          <a:xfrm>
            <a:off x="6522005" y="1904371"/>
            <a:ext cx="5499591" cy="4652143"/>
          </a:xfrm>
          <a:prstGeom prst="rect">
            <a:avLst/>
          </a:prstGeom>
        </p:spPr>
      </p:pic>
      <p:pic>
        <p:nvPicPr>
          <p:cNvPr id="24" name="Рисунок 23" descr="IMG_9449.jpg"/>
          <p:cNvPicPr>
            <a:picLocks noChangeAspect="1"/>
          </p:cNvPicPr>
          <p:nvPr/>
        </p:nvPicPr>
        <p:blipFill>
          <a:blip r:embed="rId11" cstate="print"/>
          <a:stretch>
            <a:fillRect/>
          </a:stretch>
        </p:blipFill>
        <p:spPr>
          <a:xfrm>
            <a:off x="5010151" y="1666875"/>
            <a:ext cx="993264" cy="781050"/>
          </a:xfrm>
          <a:prstGeom prst="rect">
            <a:avLst/>
          </a:prstGeom>
        </p:spPr>
      </p:pic>
      <p:pic>
        <p:nvPicPr>
          <p:cNvPr id="25" name="Рисунок 24" descr="http://www.mogoitui.ru/images/a26a1d883cdad58c2ea64f1d5be62314.jpg"/>
          <p:cNvPicPr/>
          <p:nvPr/>
        </p:nvPicPr>
        <p:blipFill>
          <a:blip r:embed="rId12" cstate="print"/>
          <a:srcRect/>
          <a:stretch>
            <a:fillRect/>
          </a:stretch>
        </p:blipFill>
        <p:spPr bwMode="auto">
          <a:xfrm>
            <a:off x="1896533" y="1584961"/>
            <a:ext cx="1095504" cy="853440"/>
          </a:xfrm>
          <a:prstGeom prst="rect">
            <a:avLst/>
          </a:prstGeom>
          <a:noFill/>
          <a:ln w="9525">
            <a:noFill/>
            <a:miter lim="800000"/>
            <a:headEnd/>
            <a:tailEnd/>
          </a:ln>
        </p:spPr>
      </p:pic>
    </p:spTree>
    <p:extLst>
      <p:ext uri="{BB962C8B-B14F-4D97-AF65-F5344CB8AC3E}">
        <p14:creationId xmlns:p14="http://schemas.microsoft.com/office/powerpoint/2010/main" xmlns="" val="1092481472"/>
      </p:ext>
    </p:extLst>
  </p:cSld>
  <p:clrMapOvr>
    <a:masterClrMapping/>
  </p:clrMapOvr>
  <p:transition advTm="1060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9CFA20ED-9919-C2FE-B91B-AF01E4002800}"/>
              </a:ext>
            </a:extLst>
          </p:cNvPr>
          <p:cNvPicPr>
            <a:picLocks noChangeAspect="1"/>
          </p:cNvPicPr>
          <p:nvPr/>
        </p:nvPicPr>
        <p:blipFill>
          <a:blip r:embed="rId2" cstate="print"/>
          <a:stretch>
            <a:fillRect/>
          </a:stretch>
        </p:blipFill>
        <p:spPr>
          <a:xfrm>
            <a:off x="0" y="1"/>
            <a:ext cx="12192000" cy="6857999"/>
          </a:xfrm>
          <a:prstGeom prst="rect">
            <a:avLst/>
          </a:prstGeom>
        </p:spPr>
      </p:pic>
      <p:sp>
        <p:nvSpPr>
          <p:cNvPr id="2" name="Прямоугольник: усеченные верхние углы 1">
            <a:extLst>
              <a:ext uri="{FF2B5EF4-FFF2-40B4-BE49-F238E27FC236}">
                <a16:creationId xmlns:a16="http://schemas.microsoft.com/office/drawing/2014/main" xmlns="" id="{46533041-F5B5-77D0-00F2-EDF1832344B5}"/>
              </a:ext>
            </a:extLst>
          </p:cNvPr>
          <p:cNvSpPr/>
          <p:nvPr/>
        </p:nvSpPr>
        <p:spPr>
          <a:xfrm>
            <a:off x="2558642" y="125835"/>
            <a:ext cx="6241410" cy="469783"/>
          </a:xfrm>
          <a:prstGeom prst="snip2SameRect">
            <a:avLst/>
          </a:prstGeom>
          <a:solidFill>
            <a:srgbClr val="6CF410">
              <a:alpha val="50000"/>
            </a:srgb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lang="ru-RU" sz="1400" b="1" dirty="0">
                <a:solidFill>
                  <a:srgbClr val="C00000"/>
                </a:solidFill>
                <a:latin typeface="Times New Roman" panose="02020603050405020304" pitchFamily="18" charset="0"/>
                <a:cs typeface="Times New Roman" panose="02020603050405020304" pitchFamily="18" charset="0"/>
              </a:rPr>
              <a:t>Основные направления </a:t>
            </a:r>
            <a:r>
              <a:rPr lang="ru-RU" sz="1400" b="1" dirty="0" smtClean="0">
                <a:solidFill>
                  <a:srgbClr val="C00000"/>
                </a:solidFill>
                <a:latin typeface="Times New Roman" panose="02020603050405020304" pitchFamily="18" charset="0"/>
                <a:cs typeface="Times New Roman" panose="02020603050405020304" pitchFamily="18" charset="0"/>
              </a:rPr>
              <a:t>бюджетной и налоговой </a:t>
            </a:r>
            <a:r>
              <a:rPr lang="ru-RU" sz="1400" b="1" dirty="0">
                <a:solidFill>
                  <a:srgbClr val="C00000"/>
                </a:solidFill>
                <a:latin typeface="Times New Roman" panose="02020603050405020304" pitchFamily="18" charset="0"/>
                <a:cs typeface="Times New Roman" panose="02020603050405020304" pitchFamily="18" charset="0"/>
              </a:rPr>
              <a:t>политики</a:t>
            </a:r>
          </a:p>
          <a:p>
            <a:pPr algn="ct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xmlns="" id="{D39FCABA-D9FA-CF86-F6A9-2DE3D9F23DE0}"/>
              </a:ext>
            </a:extLst>
          </p:cNvPr>
          <p:cNvSpPr/>
          <p:nvPr/>
        </p:nvSpPr>
        <p:spPr>
          <a:xfrm>
            <a:off x="528502" y="2621554"/>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smtClean="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Обеспечение рационального использования топливно-энергетических ресурсов за счет реализации энергосберегающих мероприятий и повышения энергетической эффективности экономики района. </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Прямоугольник: скругленные углы 14">
            <a:extLst>
              <a:ext uri="{FF2B5EF4-FFF2-40B4-BE49-F238E27FC236}">
                <a16:creationId xmlns:a16="http://schemas.microsoft.com/office/drawing/2014/main" xmlns="" id="{7DE9F984-28F3-95BB-81D2-84739889377B}"/>
              </a:ext>
            </a:extLst>
          </p:cNvPr>
          <p:cNvSpPr/>
          <p:nvPr/>
        </p:nvSpPr>
        <p:spPr>
          <a:xfrm>
            <a:off x="505642" y="3078687"/>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smtClean="0">
                <a:solidFill>
                  <a:srgbClr val="000000"/>
                </a:solidFill>
                <a:effectLst/>
                <a:latin typeface="Times New Roman" panose="02020603050405020304" pitchFamily="18" charset="0"/>
                <a:ea typeface="Times New Roman" panose="02020603050405020304" pitchFamily="18" charset="0"/>
              </a:rPr>
              <a:t>Повышение качества человеческого капитала.</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xmlns="" id="{F4400121-40F9-3DBD-F0A5-2D11E56C5C95}"/>
              </a:ext>
            </a:extLst>
          </p:cNvPr>
          <p:cNvSpPr/>
          <p:nvPr/>
        </p:nvSpPr>
        <p:spPr>
          <a:xfrm>
            <a:off x="528502" y="2184972"/>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Реализация </a:t>
            </a:r>
            <a:r>
              <a:rPr lang="ru-RU" sz="1200" u="none" strike="noStrike" dirty="0" smtClean="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проектов </a:t>
            </a:r>
            <a:r>
              <a:rPr lang="ru-RU" sz="1200" dirty="0" smtClean="0">
                <a:solidFill>
                  <a:schemeClr val="tx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 привлечением </a:t>
            </a:r>
            <a:r>
              <a:rPr lang="ru-RU" sz="1200" u="none" strike="noStrike" dirty="0" err="1" smtClean="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софинансирования</a:t>
            </a:r>
            <a:r>
              <a:rPr lang="ru-RU" sz="1200" u="none" strike="noStrike" dirty="0" smtClean="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из бюджетов других уровней</a:t>
            </a:r>
            <a:r>
              <a:rPr lang="ru-RU" sz="1200" u="none" strike="noStrike" dirty="0" smtClean="0">
                <a:solidFill>
                  <a:srgbClr val="FFFF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ru-RU" sz="1200" u="none" strike="noStrike" dirty="0">
              <a:solidFill>
                <a:srgbClr val="FFFF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Прямоугольник: скругленные углы 16">
            <a:extLst>
              <a:ext uri="{FF2B5EF4-FFF2-40B4-BE49-F238E27FC236}">
                <a16:creationId xmlns:a16="http://schemas.microsoft.com/office/drawing/2014/main" xmlns="" id="{21A0B2E5-D9E4-B37A-5559-1A5C4D81E035}"/>
              </a:ext>
            </a:extLst>
          </p:cNvPr>
          <p:cNvSpPr/>
          <p:nvPr/>
        </p:nvSpPr>
        <p:spPr>
          <a:xfrm>
            <a:off x="528502" y="1738619"/>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smtClean="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Эффективное и экономное использование </a:t>
            </a: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бюджетных средств.</a:t>
            </a:r>
          </a:p>
        </p:txBody>
      </p:sp>
      <p:sp>
        <p:nvSpPr>
          <p:cNvPr id="18" name="Прямоугольник: скругленные углы 17">
            <a:extLst>
              <a:ext uri="{FF2B5EF4-FFF2-40B4-BE49-F238E27FC236}">
                <a16:creationId xmlns:a16="http://schemas.microsoft.com/office/drawing/2014/main" xmlns="" id="{436A093F-2CC2-E624-ACF4-5F5CBCA93C89}"/>
              </a:ext>
            </a:extLst>
          </p:cNvPr>
          <p:cNvSpPr/>
          <p:nvPr/>
        </p:nvSpPr>
        <p:spPr>
          <a:xfrm>
            <a:off x="528502" y="1273729"/>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Совершенствование работы по повышению эффективности управления </a:t>
            </a:r>
            <a:r>
              <a:rPr lang="ru-RU" sz="1200" u="none" strike="noStrike" dirty="0" smtClean="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и увеличению доходов от использования муниципальной собственности.</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Прямоугольник: скругленные углы 18">
            <a:extLst>
              <a:ext uri="{FF2B5EF4-FFF2-40B4-BE49-F238E27FC236}">
                <a16:creationId xmlns:a16="http://schemas.microsoft.com/office/drawing/2014/main" xmlns="" id="{22C66BC5-BB7C-0C34-3144-EE847E9E8E15}"/>
              </a:ext>
            </a:extLst>
          </p:cNvPr>
          <p:cNvSpPr/>
          <p:nvPr/>
        </p:nvSpPr>
        <p:spPr>
          <a:xfrm>
            <a:off x="528502" y="800448"/>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Повышение собираемости налоговых и неналоговых платежей в местный бюджет, сокращение задолженности и недоимки путем работы </a:t>
            </a:r>
            <a:r>
              <a:rPr lang="ru-RU" sz="1200" u="none" strike="noStrike" dirty="0" smtClean="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межведомственной комиссии </a:t>
            </a: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по «легализации» заработной платы, </a:t>
            </a:r>
            <a:r>
              <a:rPr lang="ru-RU" sz="1200" u="none" strike="noStrike" dirty="0" smtClean="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сокращение </a:t>
            </a: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недоимки и обеспечению поступления платежей в бюджет.</a:t>
            </a:r>
          </a:p>
        </p:txBody>
      </p:sp>
      <p:sp>
        <p:nvSpPr>
          <p:cNvPr id="20" name="Прямоугольник: скругленные углы 19">
            <a:extLst>
              <a:ext uri="{FF2B5EF4-FFF2-40B4-BE49-F238E27FC236}">
                <a16:creationId xmlns:a16="http://schemas.microsoft.com/office/drawing/2014/main" xmlns="" id="{C66B3D33-9746-48B9-394C-A03FB17D3425}"/>
              </a:ext>
            </a:extLst>
          </p:cNvPr>
          <p:cNvSpPr/>
          <p:nvPr/>
        </p:nvSpPr>
        <p:spPr>
          <a:xfrm>
            <a:off x="528501" y="3478986"/>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a:solidFill>
                  <a:srgbClr val="000000"/>
                </a:solidFill>
                <a:effectLst/>
                <a:latin typeface="Times New Roman" panose="02020603050405020304" pitchFamily="18" charset="0"/>
                <a:ea typeface="Times New Roman" panose="02020603050405020304" pitchFamily="18" charset="0"/>
              </a:rPr>
              <a:t>Повышение </a:t>
            </a:r>
            <a:r>
              <a:rPr lang="ru-RU" sz="1200" dirty="0" smtClean="0">
                <a:solidFill>
                  <a:srgbClr val="000000"/>
                </a:solidFill>
                <a:effectLst/>
                <a:latin typeface="Times New Roman" panose="02020603050405020304" pitchFamily="18" charset="0"/>
                <a:ea typeface="Times New Roman" panose="02020603050405020304" pitchFamily="18" charset="0"/>
              </a:rPr>
              <a:t>эффективности предоставления муниципальных услуг в условиях сохранения темпов роста расходов бюджетов на их оказание. </a:t>
            </a:r>
          </a:p>
        </p:txBody>
      </p:sp>
      <p:sp>
        <p:nvSpPr>
          <p:cNvPr id="21" name="Прямоугольник: скругленные углы 20">
            <a:extLst>
              <a:ext uri="{FF2B5EF4-FFF2-40B4-BE49-F238E27FC236}">
                <a16:creationId xmlns:a16="http://schemas.microsoft.com/office/drawing/2014/main" xmlns="" id="{E739CFE6-2733-FB34-61CE-CBEDA227A3BD}"/>
              </a:ext>
            </a:extLst>
          </p:cNvPr>
          <p:cNvSpPr/>
          <p:nvPr/>
        </p:nvSpPr>
        <p:spPr>
          <a:xfrm>
            <a:off x="528500" y="3909613"/>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a:solidFill>
                  <a:srgbClr val="000000"/>
                </a:solidFill>
                <a:effectLst/>
                <a:latin typeface="Times New Roman" panose="02020603050405020304" pitchFamily="18" charset="0"/>
                <a:ea typeface="Times New Roman" panose="02020603050405020304" pitchFamily="18" charset="0"/>
              </a:rPr>
              <a:t>Обеспечение выполнения ключевых и целевых показателей муниципальных программ.</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Прямоугольник: скругленные углы 23">
            <a:extLst>
              <a:ext uri="{FF2B5EF4-FFF2-40B4-BE49-F238E27FC236}">
                <a16:creationId xmlns:a16="http://schemas.microsoft.com/office/drawing/2014/main" xmlns="" id="{99E26928-BBAE-0FBA-2441-469F587A3110}"/>
              </a:ext>
            </a:extLst>
          </p:cNvPr>
          <p:cNvSpPr/>
          <p:nvPr/>
        </p:nvSpPr>
        <p:spPr>
          <a:xfrm>
            <a:off x="528499" y="4397924"/>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Все решения в процессе</a:t>
            </a:r>
            <a:r>
              <a:rPr kumimoji="0" 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исполнения местного бюджета должны приниматься и реализовываться максимально оперативно, а принятие бюджетных обязательств должно осуществляться в строгом соответствии с законодательством Российской Федерации.</a:t>
            </a:r>
            <a:r>
              <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5" name="Прямоугольник: скругленные углы 24">
            <a:extLst>
              <a:ext uri="{FF2B5EF4-FFF2-40B4-BE49-F238E27FC236}">
                <a16:creationId xmlns:a16="http://schemas.microsoft.com/office/drawing/2014/main" xmlns="" id="{74CD52F0-E9D0-9E40-445E-0A0B95045793}"/>
              </a:ext>
            </a:extLst>
          </p:cNvPr>
          <p:cNvSpPr/>
          <p:nvPr/>
        </p:nvSpPr>
        <p:spPr>
          <a:xfrm>
            <a:off x="528498" y="4898466"/>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smtClean="0">
                <a:effectLst/>
                <a:latin typeface="Times New Roman" panose="02020603050405020304" pitchFamily="18" charset="0"/>
                <a:ea typeface="Times New Roman" panose="02020603050405020304" pitchFamily="18" charset="0"/>
              </a:rPr>
              <a:t>Проведение взвешенной долговой политики. </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Прямоугольник: скругленные углы 25">
            <a:extLst>
              <a:ext uri="{FF2B5EF4-FFF2-40B4-BE49-F238E27FC236}">
                <a16:creationId xmlns:a16="http://schemas.microsoft.com/office/drawing/2014/main" xmlns="" id="{2350B199-5FC2-4300-1B5A-AFB7CA834649}"/>
              </a:ext>
            </a:extLst>
          </p:cNvPr>
          <p:cNvSpPr/>
          <p:nvPr/>
        </p:nvSpPr>
        <p:spPr>
          <a:xfrm>
            <a:off x="528497" y="5371747"/>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smtClean="0">
                <a:effectLst/>
                <a:latin typeface="Times New Roman" panose="02020603050405020304" pitchFamily="18" charset="0"/>
                <a:ea typeface="Times New Roman" panose="02020603050405020304" pitchFamily="18" charset="0"/>
              </a:rPr>
              <a:t>Недопущение роста просроченной кредиторской задолженности по принятым обязательствам.</a:t>
            </a:r>
            <a:endParaRPr lang="ru-RU" sz="12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Прямоугольник: скругленные углы 26">
            <a:extLst>
              <a:ext uri="{FF2B5EF4-FFF2-40B4-BE49-F238E27FC236}">
                <a16:creationId xmlns:a16="http://schemas.microsoft.com/office/drawing/2014/main" xmlns="" id="{9DAB0CBD-F461-62E4-A904-F42DB278E006}"/>
              </a:ext>
            </a:extLst>
          </p:cNvPr>
          <p:cNvSpPr/>
          <p:nvPr/>
        </p:nvSpPr>
        <p:spPr>
          <a:xfrm>
            <a:off x="528496" y="5885562"/>
            <a:ext cx="11266413" cy="360729"/>
          </a:xfrm>
          <a:prstGeom prst="roundRect">
            <a:avLst/>
          </a:prstGeom>
          <a:solidFill>
            <a:srgbClr val="51B39C"/>
          </a:solidFill>
        </p:spPr>
        <p:style>
          <a:lnRef idx="1">
            <a:schemeClr val="accent6"/>
          </a:lnRef>
          <a:fillRef idx="2">
            <a:schemeClr val="accent6"/>
          </a:fillRef>
          <a:effectRef idx="1">
            <a:schemeClr val="accent6"/>
          </a:effectRef>
          <a:fontRef idx="minor">
            <a:schemeClr val="dk1"/>
          </a:fontRef>
        </p:style>
        <p:txBody>
          <a:bodyPr rtlCol="0" anchor="ctr"/>
          <a:lstStyle/>
          <a:p>
            <a:pPr marR="8890" lvl="0" algn="just" fontAlgn="base">
              <a:lnSpc>
                <a:spcPct val="102000"/>
              </a:lnSpc>
              <a:spcAft>
                <a:spcPts val="20"/>
              </a:spcAft>
              <a:buClr>
                <a:srgbClr val="000000"/>
              </a:buClr>
              <a:buSzPts val="1700"/>
            </a:pPr>
            <a:r>
              <a:rPr lang="ru-RU" sz="1200" dirty="0" smtClean="0">
                <a:effectLst/>
                <a:latin typeface="Times New Roman" panose="02020603050405020304" pitchFamily="18" charset="0"/>
                <a:ea typeface="Times New Roman" panose="02020603050405020304" pitchFamily="18" charset="0"/>
              </a:rPr>
              <a:t>Совершенствование системы межбюджетных отношений и качества управления муниципальными финансами.</a:t>
            </a:r>
          </a:p>
        </p:txBody>
      </p:sp>
    </p:spTree>
    <p:extLst>
      <p:ext uri="{BB962C8B-B14F-4D97-AF65-F5344CB8AC3E}">
        <p14:creationId xmlns:p14="http://schemas.microsoft.com/office/powerpoint/2010/main" xmlns="" val="2414919442"/>
      </p:ext>
    </p:extLst>
  </p:cSld>
  <p:clrMapOvr>
    <a:masterClrMapping/>
  </p:clrMapOvr>
  <p:transition advTm="1107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25F0943-DDDC-353F-2277-5BB8BEF24C0E}"/>
              </a:ext>
            </a:extLst>
          </p:cNvPr>
          <p:cNvPicPr>
            <a:picLocks noChangeAspect="1"/>
          </p:cNvPicPr>
          <p:nvPr/>
        </p:nvPicPr>
        <p:blipFill>
          <a:blip r:embed="rId2" cstate="print"/>
          <a:stretch>
            <a:fillRect/>
          </a:stretch>
        </p:blipFill>
        <p:spPr>
          <a:xfrm>
            <a:off x="0" y="1"/>
            <a:ext cx="12192000" cy="6858000"/>
          </a:xfrm>
          <a:prstGeom prst="rect">
            <a:avLst/>
          </a:prstGeom>
        </p:spPr>
      </p:pic>
      <p:sp>
        <p:nvSpPr>
          <p:cNvPr id="3" name="Прямоугольник: усеченные верхние углы 2">
            <a:extLst>
              <a:ext uri="{FF2B5EF4-FFF2-40B4-BE49-F238E27FC236}">
                <a16:creationId xmlns:a16="http://schemas.microsoft.com/office/drawing/2014/main" xmlns="" id="{B6EA729B-AFAD-3664-88AF-BE95CBB0FD85}"/>
              </a:ext>
            </a:extLst>
          </p:cNvPr>
          <p:cNvSpPr/>
          <p:nvPr/>
        </p:nvSpPr>
        <p:spPr>
          <a:xfrm>
            <a:off x="2920068" y="113022"/>
            <a:ext cx="6957977" cy="469783"/>
          </a:xfrm>
          <a:prstGeom prst="snip2SameRect">
            <a:avLst/>
          </a:prstGeom>
          <a:solidFill>
            <a:schemeClr val="accent6">
              <a:lumMod val="60000"/>
              <a:lumOff val="40000"/>
              <a:alpha val="50000"/>
            </a:scheme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kumimoji="0" lang="ru-RU" sz="14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Прогноз социально-экономического развития муниципального </a:t>
            </a:r>
            <a:r>
              <a:rPr lang="ru-RU" sz="1400" b="1" dirty="0" smtClean="0">
                <a:solidFill>
                  <a:srgbClr val="C00000"/>
                </a:solidFill>
                <a:latin typeface="Times New Roman" panose="02020603050405020304" pitchFamily="18" charset="0"/>
                <a:cs typeface="Times New Roman" panose="02020603050405020304" pitchFamily="18" charset="0"/>
              </a:rPr>
              <a:t>района</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AEBA00F-6182-A5CE-A961-67450F3D6B27}"/>
              </a:ext>
            </a:extLst>
          </p:cNvPr>
          <p:cNvSpPr txBox="1"/>
          <p:nvPr/>
        </p:nvSpPr>
        <p:spPr>
          <a:xfrm>
            <a:off x="241183" y="695826"/>
            <a:ext cx="11604071"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Прогноз социально-экономического развития муниципального </a:t>
            </a:r>
            <a:r>
              <a:rPr kumimoji="0" lang="ru-RU" sz="12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района </a:t>
            </a:r>
            <a:r>
              <a:rPr kumimoji="0" lang="ru-RU" sz="1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ru-RU"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научно обоснованное представление о направлениях и результатах раз­вития муниципального образования, определение параметров его состояния в определенный период в будущем.</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Прогноз социально-экономического развития муниципального образования представляет собой систему научно обосно­ванных количественных и качественных характеристик темпов и </a:t>
            </a:r>
            <a:r>
              <a:rPr kumimoji="0" lang="ru-RU" sz="12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пропорций </a:t>
            </a:r>
            <a:r>
              <a:rPr kumimoji="0" lang="ru-RU"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развития муниципального образования, динамики и структуры производства товаров и услуг, демографических и социальных показателей, баланса ресурсов </a:t>
            </a:r>
            <a:r>
              <a:rPr kumimoji="0" lang="ru-RU" sz="12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производства </a:t>
            </a:r>
            <a:r>
              <a:rPr kumimoji="0" lang="ru-RU"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и потребления в планируемом периоде.</a:t>
            </a:r>
          </a:p>
        </p:txBody>
      </p:sp>
      <p:graphicFrame>
        <p:nvGraphicFramePr>
          <p:cNvPr id="8" name="Диаграмма 7">
            <a:extLst>
              <a:ext uri="{FF2B5EF4-FFF2-40B4-BE49-F238E27FC236}">
                <a16:creationId xmlns:a16="http://schemas.microsoft.com/office/drawing/2014/main" xmlns="" id="{6C0B1636-DC7B-078C-32B5-4818C74486D5}"/>
              </a:ext>
            </a:extLst>
          </p:cNvPr>
          <p:cNvGraphicFramePr/>
          <p:nvPr>
            <p:extLst>
              <p:ext uri="{D42A27DB-BD31-4B8C-83A1-F6EECF244321}">
                <p14:modId xmlns:p14="http://schemas.microsoft.com/office/powerpoint/2010/main" xmlns="" val="700441031"/>
              </p:ext>
            </p:extLst>
          </p:nvPr>
        </p:nvGraphicFramePr>
        <p:xfrm>
          <a:off x="241183" y="1959604"/>
          <a:ext cx="4561822" cy="3303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xmlns="" id="{EE3D325F-D610-FD64-5F86-0988A3DA93DF}"/>
              </a:ext>
            </a:extLst>
          </p:cNvPr>
          <p:cNvGraphicFramePr/>
          <p:nvPr>
            <p:extLst>
              <p:ext uri="{D42A27DB-BD31-4B8C-83A1-F6EECF244321}">
                <p14:modId xmlns:p14="http://schemas.microsoft.com/office/powerpoint/2010/main" xmlns="" val="786352700"/>
              </p:ext>
            </p:extLst>
          </p:nvPr>
        </p:nvGraphicFramePr>
        <p:xfrm>
          <a:off x="4237429" y="1692242"/>
          <a:ext cx="3934420" cy="34735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a:extLst>
              <a:ext uri="{FF2B5EF4-FFF2-40B4-BE49-F238E27FC236}">
                <a16:creationId xmlns:a16="http://schemas.microsoft.com/office/drawing/2014/main" xmlns="" id="{B5D2906A-6608-C66E-1CE4-5FE31B55DFF1}"/>
              </a:ext>
            </a:extLst>
          </p:cNvPr>
          <p:cNvGraphicFramePr/>
          <p:nvPr>
            <p:extLst>
              <p:ext uri="{D42A27DB-BD31-4B8C-83A1-F6EECF244321}">
                <p14:modId xmlns:p14="http://schemas.microsoft.com/office/powerpoint/2010/main" xmlns="" val="3099442632"/>
              </p:ext>
            </p:extLst>
          </p:nvPr>
        </p:nvGraphicFramePr>
        <p:xfrm>
          <a:off x="7910835" y="1692242"/>
          <a:ext cx="3934420" cy="34735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56576054"/>
      </p:ext>
    </p:extLst>
  </p:cSld>
  <p:clrMapOvr>
    <a:masterClrMapping/>
  </p:clrMapOvr>
  <p:transition advTm="912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33C7E696-2215-8275-44D8-4B87144C6E33}"/>
              </a:ext>
            </a:extLst>
          </p:cNvPr>
          <p:cNvPicPr>
            <a:picLocks noChangeAspect="1"/>
          </p:cNvPicPr>
          <p:nvPr/>
        </p:nvPicPr>
        <p:blipFill>
          <a:blip r:embed="rId2" cstate="print"/>
          <a:stretch>
            <a:fillRect/>
          </a:stretch>
        </p:blipFill>
        <p:spPr>
          <a:xfrm>
            <a:off x="0" y="0"/>
            <a:ext cx="12192000" cy="6857999"/>
          </a:xfrm>
          <a:prstGeom prst="rect">
            <a:avLst/>
          </a:prstGeom>
        </p:spPr>
      </p:pic>
      <p:graphicFrame>
        <p:nvGraphicFramePr>
          <p:cNvPr id="3" name="Диаграмма 2">
            <a:extLst>
              <a:ext uri="{FF2B5EF4-FFF2-40B4-BE49-F238E27FC236}">
                <a16:creationId xmlns:a16="http://schemas.microsoft.com/office/drawing/2014/main" xmlns="" id="{DB30A0AC-3987-A174-09D6-6A1C50DBF558}"/>
              </a:ext>
            </a:extLst>
          </p:cNvPr>
          <p:cNvGraphicFramePr/>
          <p:nvPr>
            <p:extLst>
              <p:ext uri="{D42A27DB-BD31-4B8C-83A1-F6EECF244321}">
                <p14:modId xmlns:p14="http://schemas.microsoft.com/office/powerpoint/2010/main" xmlns="" val="2041856508"/>
              </p:ext>
            </p:extLst>
          </p:nvPr>
        </p:nvGraphicFramePr>
        <p:xfrm>
          <a:off x="781050" y="87226"/>
          <a:ext cx="3838024" cy="2996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a:extLst>
              <a:ext uri="{FF2B5EF4-FFF2-40B4-BE49-F238E27FC236}">
                <a16:creationId xmlns:a16="http://schemas.microsoft.com/office/drawing/2014/main" xmlns="" id="{B81E4B97-DC7A-C766-72D7-867AC2C4EDBF}"/>
              </a:ext>
            </a:extLst>
          </p:cNvPr>
          <p:cNvGraphicFramePr/>
          <p:nvPr>
            <p:extLst>
              <p:ext uri="{D42A27DB-BD31-4B8C-83A1-F6EECF244321}">
                <p14:modId xmlns:p14="http://schemas.microsoft.com/office/powerpoint/2010/main" xmlns="" val="175127976"/>
              </p:ext>
            </p:extLst>
          </p:nvPr>
        </p:nvGraphicFramePr>
        <p:xfrm>
          <a:off x="4908910" y="239626"/>
          <a:ext cx="4561822" cy="29994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a:extLst>
              <a:ext uri="{FF2B5EF4-FFF2-40B4-BE49-F238E27FC236}">
                <a16:creationId xmlns:a16="http://schemas.microsoft.com/office/drawing/2014/main" xmlns="" id="{A94E4D34-D444-BB6E-A43A-0D35230FC6E4}"/>
              </a:ext>
            </a:extLst>
          </p:cNvPr>
          <p:cNvGraphicFramePr/>
          <p:nvPr>
            <p:extLst>
              <p:ext uri="{D42A27DB-BD31-4B8C-83A1-F6EECF244321}">
                <p14:modId xmlns:p14="http://schemas.microsoft.com/office/powerpoint/2010/main" xmlns="" val="1951594851"/>
              </p:ext>
            </p:extLst>
          </p:nvPr>
        </p:nvGraphicFramePr>
        <p:xfrm>
          <a:off x="7793302" y="3051002"/>
          <a:ext cx="4131896" cy="29994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Диаграмма 5">
            <a:extLst>
              <a:ext uri="{FF2B5EF4-FFF2-40B4-BE49-F238E27FC236}">
                <a16:creationId xmlns:a16="http://schemas.microsoft.com/office/drawing/2014/main" xmlns="" id="{EB59BB7A-E05F-9B55-0BB9-4B9C54AD942F}"/>
              </a:ext>
            </a:extLst>
          </p:cNvPr>
          <p:cNvGraphicFramePr/>
          <p:nvPr>
            <p:extLst>
              <p:ext uri="{D42A27DB-BD31-4B8C-83A1-F6EECF244321}">
                <p14:modId xmlns:p14="http://schemas.microsoft.com/office/powerpoint/2010/main" xmlns="" val="1480384196"/>
              </p:ext>
            </p:extLst>
          </p:nvPr>
        </p:nvGraphicFramePr>
        <p:xfrm>
          <a:off x="1583525" y="3474375"/>
          <a:ext cx="4561822" cy="29964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3624110252"/>
      </p:ext>
    </p:extLst>
  </p:cSld>
  <p:clrMapOvr>
    <a:masterClrMapping/>
  </p:clrMapOvr>
  <p:transition advTm="8549"/>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78D65A98-C071-CB96-436A-9713E5C6E60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59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8A19E2DE-9EB7-8643-9CA4-06A3A32244D7}"/>
              </a:ext>
            </a:extLst>
          </p:cNvPr>
          <p:cNvSpPr txBox="1"/>
          <p:nvPr/>
        </p:nvSpPr>
        <p:spPr>
          <a:xfrm>
            <a:off x="687897" y="540861"/>
            <a:ext cx="1088052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Доходы бюджета - 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a:t>
            </a:r>
          </a:p>
        </p:txBody>
      </p:sp>
      <p:graphicFrame>
        <p:nvGraphicFramePr>
          <p:cNvPr id="11" name="Диаграмма 10">
            <a:extLst>
              <a:ext uri="{FF2B5EF4-FFF2-40B4-BE49-F238E27FC236}">
                <a16:creationId xmlns:a16="http://schemas.microsoft.com/office/drawing/2014/main" xmlns="" id="{2E63EFEF-0943-2538-9892-FD2A9F75ECD1}"/>
              </a:ext>
            </a:extLst>
          </p:cNvPr>
          <p:cNvGraphicFramePr/>
          <p:nvPr>
            <p:extLst>
              <p:ext uri="{D42A27DB-BD31-4B8C-83A1-F6EECF244321}">
                <p14:modId xmlns:p14="http://schemas.microsoft.com/office/powerpoint/2010/main" xmlns="" val="1770549621"/>
              </p:ext>
            </p:extLst>
          </p:nvPr>
        </p:nvGraphicFramePr>
        <p:xfrm>
          <a:off x="1785010" y="1190342"/>
          <a:ext cx="8128000" cy="4810407"/>
        </p:xfrm>
        <a:graphic>
          <a:graphicData uri="http://schemas.openxmlformats.org/drawingml/2006/chart">
            <c:chart xmlns:c="http://schemas.openxmlformats.org/drawingml/2006/chart" xmlns:r="http://schemas.openxmlformats.org/officeDocument/2006/relationships" r:id="rId4"/>
          </a:graphicData>
        </a:graphic>
      </p:graphicFrame>
      <p:sp>
        <p:nvSpPr>
          <p:cNvPr id="12" name="Прямоугольник: усеченные верхние углы 11">
            <a:extLst>
              <a:ext uri="{FF2B5EF4-FFF2-40B4-BE49-F238E27FC236}">
                <a16:creationId xmlns:a16="http://schemas.microsoft.com/office/drawing/2014/main" xmlns="" id="{62C18DBA-4EA4-0E9E-6E96-D4CC0E8C6FF4}"/>
              </a:ext>
            </a:extLst>
          </p:cNvPr>
          <p:cNvSpPr/>
          <p:nvPr/>
        </p:nvSpPr>
        <p:spPr>
          <a:xfrm>
            <a:off x="2617011" y="104633"/>
            <a:ext cx="6957977" cy="331595"/>
          </a:xfrm>
          <a:prstGeom prst="snip2SameRect">
            <a:avLst/>
          </a:prstGeom>
          <a:solidFill>
            <a:schemeClr val="accent2">
              <a:lumMod val="60000"/>
              <a:lumOff val="40000"/>
              <a:alpha val="50000"/>
            </a:schemeClr>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r>
              <a:rPr kumimoji="0" lang="ru-RU" sz="1600" b="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Доходы бюджета </a:t>
            </a:r>
            <a:r>
              <a:rPr kumimoji="0" lang="ru-RU" sz="1600" b="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района</a:t>
            </a:r>
            <a:endParaRPr lang="ru-RU" sz="1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81055886"/>
      </p:ext>
    </p:extLst>
  </p:cSld>
  <p:clrMapOvr>
    <a:masterClrMapping/>
  </p:clrMapOvr>
  <p:transition advTm="6864"/>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358112</TotalTime>
  <Words>4178</Words>
  <Application>Microsoft Office PowerPoint</Application>
  <PresentationFormat>Произвольный</PresentationFormat>
  <Paragraphs>1461</Paragraphs>
  <Slides>35</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Основные характеристики бюджета муниципального района «Могойтуйский район»  на 2023 год и плановый период 2024 и 2025 годов (в тыс.руб.)</vt:lpstr>
      <vt:lpstr>Структура доходов бюджета МР «Могойтуйский район» в 2023-2025 годах</vt:lpstr>
      <vt:lpstr>Налоги, уплачиваемые жителями  муниципального района «Могойтуйский район в местный бюджет</vt:lpstr>
      <vt:lpstr>Слайд 14</vt:lpstr>
      <vt:lpstr>Слайд 15</vt:lpstr>
      <vt:lpstr>Слайд 16</vt:lpstr>
      <vt:lpstr>Слайд 17</vt:lpstr>
      <vt:lpstr>Слайд 18</vt:lpstr>
      <vt:lpstr>Слайд 19</vt:lpstr>
      <vt:lpstr>Структура расходов бюджета муниципального района «Могойтуйский район» на 2023 год и плановый период 2024 и 2025 годов</vt:lpstr>
      <vt:lpstr> </vt:lpstr>
      <vt:lpstr>  </vt:lpstr>
      <vt:lpstr>   </vt:lpstr>
      <vt:lpstr>   </vt:lpstr>
      <vt:lpstr>    </vt:lpstr>
      <vt:lpstr>Слайд 26</vt:lpstr>
      <vt:lpstr>Слайд 27</vt:lpstr>
      <vt:lpstr>    </vt:lpstr>
      <vt:lpstr>    </vt:lpstr>
      <vt:lpstr>    </vt:lpstr>
      <vt:lpstr>Слайд 31</vt:lpstr>
      <vt:lpstr>Слайд 32</vt:lpstr>
      <vt:lpstr>Слайд 33</vt:lpstr>
      <vt:lpstr>Слайд 34</vt:lpstr>
      <vt:lpstr>Слайд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Райфо</dc:creator>
  <cp:lastModifiedBy>user</cp:lastModifiedBy>
  <cp:revision>468</cp:revision>
  <dcterms:created xsi:type="dcterms:W3CDTF">2022-11-03T00:10:40Z</dcterms:created>
  <dcterms:modified xsi:type="dcterms:W3CDTF">2023-02-09T06:23:57Z</dcterms:modified>
</cp:coreProperties>
</file>