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67" r:id="rId6"/>
    <p:sldId id="269" r:id="rId7"/>
    <p:sldId id="270" r:id="rId8"/>
    <p:sldId id="271" r:id="rId9"/>
    <p:sldId id="272" r:id="rId10"/>
    <p:sldId id="266" r:id="rId11"/>
    <p:sldId id="268" r:id="rId12"/>
    <p:sldId id="262" r:id="rId13"/>
    <p:sldId id="263" r:id="rId14"/>
    <p:sldId id="26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814"/>
    <a:srgbClr val="9B1575"/>
    <a:srgbClr val="E6521E"/>
    <a:srgbClr val="AB7BF9"/>
    <a:srgbClr val="4FB158"/>
    <a:srgbClr val="F3A3DC"/>
    <a:srgbClr val="90E4AC"/>
    <a:srgbClr val="C299D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427" y="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EEAB6-2764-4E7E-BF72-A70CA11CCB49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</dgm:pt>
    <dgm:pt modelId="{BD5A9724-F43D-478A-B444-AA28D254BBB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Совет муниципального района «Могойтуйский район»</a:t>
          </a:r>
          <a:endParaRPr lang="ru-RU" sz="10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46F2B-404B-4CAC-9A54-7102C0510692}" type="parTrans" cxnId="{E2FD4978-7A70-4D60-B944-E6A7D217A0C0}">
      <dgm:prSet/>
      <dgm:spPr/>
      <dgm:t>
        <a:bodyPr/>
        <a:lstStyle/>
        <a:p>
          <a:endParaRPr lang="ru-RU"/>
        </a:p>
      </dgm:t>
    </dgm:pt>
    <dgm:pt modelId="{C6907726-7722-48B1-8A67-76694CE3BDC7}" type="sibTrans" cxnId="{E2FD4978-7A70-4D60-B944-E6A7D217A0C0}">
      <dgm:prSet/>
      <dgm:spPr/>
      <dgm:t>
        <a:bodyPr/>
        <a:lstStyle/>
        <a:p>
          <a:endParaRPr lang="ru-RU"/>
        </a:p>
      </dgm:t>
    </dgm:pt>
    <dgm:pt modelId="{D031B8B8-BA4D-4A73-997C-1D4441AF38C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по финансам администрации района</a:t>
          </a:r>
          <a:endParaRPr lang="ru-RU" sz="10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D9AA8-D6B8-453B-BF7B-F017A29463BE}" type="parTrans" cxnId="{A5284967-5C52-4E61-8B7F-F42B9CDF546E}">
      <dgm:prSet/>
      <dgm:spPr/>
      <dgm:t>
        <a:bodyPr/>
        <a:lstStyle/>
        <a:p>
          <a:endParaRPr lang="ru-RU"/>
        </a:p>
      </dgm:t>
    </dgm:pt>
    <dgm:pt modelId="{D5F593A7-DB8A-4F09-9990-9C70E2C23BF1}" type="sibTrans" cxnId="{A5284967-5C52-4E61-8B7F-F42B9CDF546E}">
      <dgm:prSet/>
      <dgm:spPr/>
      <dgm:t>
        <a:bodyPr/>
        <a:lstStyle/>
        <a:p>
          <a:endParaRPr lang="ru-RU"/>
        </a:p>
      </dgm:t>
    </dgm:pt>
    <dgm:pt modelId="{8AD8993A-C628-4B4F-9CF9-E10CB87CFEC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Федерального казначейства по Забайкальскому краю</a:t>
          </a:r>
          <a:endParaRPr lang="ru-RU" sz="10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7B509-0101-4B13-9D1B-5EBA43A4F27D}" type="parTrans" cxnId="{ED3FCE13-E66B-466B-825B-39C8AC14729B}">
      <dgm:prSet/>
      <dgm:spPr/>
      <dgm:t>
        <a:bodyPr/>
        <a:lstStyle/>
        <a:p>
          <a:endParaRPr lang="ru-RU"/>
        </a:p>
      </dgm:t>
    </dgm:pt>
    <dgm:pt modelId="{9E23D3EA-9339-4BBF-AC69-1EAC307BAFCE}" type="sibTrans" cxnId="{ED3FCE13-E66B-466B-825B-39C8AC14729B}">
      <dgm:prSet/>
      <dgm:spPr/>
      <dgm:t>
        <a:bodyPr/>
        <a:lstStyle/>
        <a:p>
          <a:endParaRPr lang="ru-RU"/>
        </a:p>
      </dgm:t>
    </dgm:pt>
    <dgm:pt modelId="{91311626-645B-479B-A8DF-2C5EA607E03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инспекция </a:t>
          </a:r>
          <a:r>
            <a:rPr lang="ru-RU" sz="10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Гостехнадзора</a:t>
          </a:r>
          <a:r>
            <a:rPr lang="ru-RU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Забайкальского края</a:t>
          </a:r>
          <a:endParaRPr lang="ru-RU" sz="10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E3594-0CF8-4CA3-939B-49AA16B1805A}" type="parTrans" cxnId="{6ECF31C1-65B2-4559-92DF-71FCACB894BF}">
      <dgm:prSet/>
      <dgm:spPr/>
      <dgm:t>
        <a:bodyPr/>
        <a:lstStyle/>
        <a:p>
          <a:endParaRPr lang="ru-RU"/>
        </a:p>
      </dgm:t>
    </dgm:pt>
    <dgm:pt modelId="{2F020196-D7E1-4DA3-98EB-F1511EDED296}" type="sibTrans" cxnId="{6ECF31C1-65B2-4559-92DF-71FCACB894BF}">
      <dgm:prSet/>
      <dgm:spPr/>
      <dgm:t>
        <a:bodyPr/>
        <a:lstStyle/>
        <a:p>
          <a:endParaRPr lang="ru-RU"/>
        </a:p>
      </dgm:t>
    </dgm:pt>
    <dgm:pt modelId="{720AD1EC-27C5-4CFD-A3F4-B4F6E2D26A95}" type="pres">
      <dgm:prSet presAssocID="{AEBEEAB6-2764-4E7E-BF72-A70CA11CCB49}" presName="linear" presStyleCnt="0">
        <dgm:presLayoutVars>
          <dgm:dir/>
          <dgm:resizeHandles val="exact"/>
        </dgm:presLayoutVars>
      </dgm:prSet>
      <dgm:spPr/>
    </dgm:pt>
    <dgm:pt modelId="{30007CD6-2D94-433A-9496-9A48F92F93A7}" type="pres">
      <dgm:prSet presAssocID="{BD5A9724-F43D-478A-B444-AA28D254BBB0}" presName="comp" presStyleCnt="0"/>
      <dgm:spPr/>
    </dgm:pt>
    <dgm:pt modelId="{F0BFACFC-6EEF-4384-B900-756A62AD8A31}" type="pres">
      <dgm:prSet presAssocID="{BD5A9724-F43D-478A-B444-AA28D254BBB0}" presName="box" presStyleLbl="node1" presStyleIdx="0" presStyleCnt="4"/>
      <dgm:spPr/>
      <dgm:t>
        <a:bodyPr/>
        <a:lstStyle/>
        <a:p>
          <a:endParaRPr lang="ru-RU"/>
        </a:p>
      </dgm:t>
    </dgm:pt>
    <dgm:pt modelId="{E7C928D5-DB2F-4602-BD6E-DCA889BAD408}" type="pres">
      <dgm:prSet presAssocID="{BD5A9724-F43D-478A-B444-AA28D254BBB0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ADC825-4C02-4ACF-8DE2-B8791612D95F}" type="pres">
      <dgm:prSet presAssocID="{BD5A9724-F43D-478A-B444-AA28D254BBB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2E5B3-7891-4215-B9E0-995A2185F364}" type="pres">
      <dgm:prSet presAssocID="{C6907726-7722-48B1-8A67-76694CE3BDC7}" presName="spacer" presStyleCnt="0"/>
      <dgm:spPr/>
    </dgm:pt>
    <dgm:pt modelId="{7ADAB8EC-44EA-4E6F-BDCC-80F3FABBF241}" type="pres">
      <dgm:prSet presAssocID="{D031B8B8-BA4D-4A73-997C-1D4441AF38C8}" presName="comp" presStyleCnt="0"/>
      <dgm:spPr/>
    </dgm:pt>
    <dgm:pt modelId="{E6A5EDFD-AD30-451D-93A9-333DFF7B6A8A}" type="pres">
      <dgm:prSet presAssocID="{D031B8B8-BA4D-4A73-997C-1D4441AF38C8}" presName="box" presStyleLbl="node1" presStyleIdx="1" presStyleCnt="4"/>
      <dgm:spPr/>
      <dgm:t>
        <a:bodyPr/>
        <a:lstStyle/>
        <a:p>
          <a:endParaRPr lang="ru-RU"/>
        </a:p>
      </dgm:t>
    </dgm:pt>
    <dgm:pt modelId="{4F066C1C-638F-4527-AF13-E68804376FE9}" type="pres">
      <dgm:prSet presAssocID="{D031B8B8-BA4D-4A73-997C-1D4441AF38C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0392688-BAD2-4BC7-9997-F8A3F301D466}" type="pres">
      <dgm:prSet presAssocID="{D031B8B8-BA4D-4A73-997C-1D4441AF38C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2344E-472E-45DD-A1A8-9B41B9B940CD}" type="pres">
      <dgm:prSet presAssocID="{D5F593A7-DB8A-4F09-9990-9C70E2C23BF1}" presName="spacer" presStyleCnt="0"/>
      <dgm:spPr/>
    </dgm:pt>
    <dgm:pt modelId="{75B9222D-FCC3-473A-BCC2-8122C7BB4017}" type="pres">
      <dgm:prSet presAssocID="{8AD8993A-C628-4B4F-9CF9-E10CB87CFEC4}" presName="comp" presStyleCnt="0"/>
      <dgm:spPr/>
    </dgm:pt>
    <dgm:pt modelId="{B9FEFC09-ED39-4BFD-BED3-D99169364A83}" type="pres">
      <dgm:prSet presAssocID="{8AD8993A-C628-4B4F-9CF9-E10CB87CFEC4}" presName="box" presStyleLbl="node1" presStyleIdx="2" presStyleCnt="4"/>
      <dgm:spPr/>
      <dgm:t>
        <a:bodyPr/>
        <a:lstStyle/>
        <a:p>
          <a:endParaRPr lang="ru-RU"/>
        </a:p>
      </dgm:t>
    </dgm:pt>
    <dgm:pt modelId="{5D633703-F573-45EE-9C59-4A4DC6C09FBF}" type="pres">
      <dgm:prSet presAssocID="{8AD8993A-C628-4B4F-9CF9-E10CB87CFEC4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83C5FA-9971-49E8-B064-74CBDA1452A6}" type="pres">
      <dgm:prSet presAssocID="{8AD8993A-C628-4B4F-9CF9-E10CB87CFEC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9BEB7-43CC-4ECE-8C28-8FFF45105D69}" type="pres">
      <dgm:prSet presAssocID="{9E23D3EA-9339-4BBF-AC69-1EAC307BAFCE}" presName="spacer" presStyleCnt="0"/>
      <dgm:spPr/>
    </dgm:pt>
    <dgm:pt modelId="{6D174902-CA11-4016-8F77-373BDFAE4D6F}" type="pres">
      <dgm:prSet presAssocID="{91311626-645B-479B-A8DF-2C5EA607E033}" presName="comp" presStyleCnt="0"/>
      <dgm:spPr/>
    </dgm:pt>
    <dgm:pt modelId="{0B29D750-1C59-411E-9421-EBD4E5202607}" type="pres">
      <dgm:prSet presAssocID="{91311626-645B-479B-A8DF-2C5EA607E033}" presName="box" presStyleLbl="node1" presStyleIdx="3" presStyleCnt="4"/>
      <dgm:spPr/>
      <dgm:t>
        <a:bodyPr/>
        <a:lstStyle/>
        <a:p>
          <a:endParaRPr lang="ru-RU"/>
        </a:p>
      </dgm:t>
    </dgm:pt>
    <dgm:pt modelId="{762EA14B-4B7E-4621-BE0A-4FABD8E9B069}" type="pres">
      <dgm:prSet presAssocID="{91311626-645B-479B-A8DF-2C5EA607E033}" presName="img" presStyleLbl="fgImgPlace1" presStyleIdx="3" presStyleCnt="4" custScaleX="12069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BB7B959-443C-4AF3-85BB-B703ACF2DF97}" type="pres">
      <dgm:prSet presAssocID="{91311626-645B-479B-A8DF-2C5EA607E03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D4978-7A70-4D60-B944-E6A7D217A0C0}" srcId="{AEBEEAB6-2764-4E7E-BF72-A70CA11CCB49}" destId="{BD5A9724-F43D-478A-B444-AA28D254BBB0}" srcOrd="0" destOrd="0" parTransId="{AA146F2B-404B-4CAC-9A54-7102C0510692}" sibTransId="{C6907726-7722-48B1-8A67-76694CE3BDC7}"/>
    <dgm:cxn modelId="{0893DBF4-BE38-44B5-8323-E2BA1CECCE2E}" type="presOf" srcId="{91311626-645B-479B-A8DF-2C5EA607E033}" destId="{1BB7B959-443C-4AF3-85BB-B703ACF2DF97}" srcOrd="1" destOrd="0" presId="urn:microsoft.com/office/officeart/2005/8/layout/vList4"/>
    <dgm:cxn modelId="{1C4564B5-6D4B-4BE9-A5E3-F0BBECF8EBED}" type="presOf" srcId="{D031B8B8-BA4D-4A73-997C-1D4441AF38C8}" destId="{E6A5EDFD-AD30-451D-93A9-333DFF7B6A8A}" srcOrd="0" destOrd="0" presId="urn:microsoft.com/office/officeart/2005/8/layout/vList4"/>
    <dgm:cxn modelId="{DEAEF561-BB22-415F-913A-C0CF4876B0E7}" type="presOf" srcId="{91311626-645B-479B-A8DF-2C5EA607E033}" destId="{0B29D750-1C59-411E-9421-EBD4E5202607}" srcOrd="0" destOrd="0" presId="urn:microsoft.com/office/officeart/2005/8/layout/vList4"/>
    <dgm:cxn modelId="{E2BDA8A5-E15B-412E-AFBB-AD7DD876C279}" type="presOf" srcId="{8AD8993A-C628-4B4F-9CF9-E10CB87CFEC4}" destId="{B9FEFC09-ED39-4BFD-BED3-D99169364A83}" srcOrd="0" destOrd="0" presId="urn:microsoft.com/office/officeart/2005/8/layout/vList4"/>
    <dgm:cxn modelId="{4FEF68F9-A97E-48BC-B32D-022F06984626}" type="presOf" srcId="{8AD8993A-C628-4B4F-9CF9-E10CB87CFEC4}" destId="{0C83C5FA-9971-49E8-B064-74CBDA1452A6}" srcOrd="1" destOrd="0" presId="urn:microsoft.com/office/officeart/2005/8/layout/vList4"/>
    <dgm:cxn modelId="{1F5252A9-14D4-4912-AC61-87128D45461B}" type="presOf" srcId="{D031B8B8-BA4D-4A73-997C-1D4441AF38C8}" destId="{E0392688-BAD2-4BC7-9997-F8A3F301D466}" srcOrd="1" destOrd="0" presId="urn:microsoft.com/office/officeart/2005/8/layout/vList4"/>
    <dgm:cxn modelId="{A5284967-5C52-4E61-8B7F-F42B9CDF546E}" srcId="{AEBEEAB6-2764-4E7E-BF72-A70CA11CCB49}" destId="{D031B8B8-BA4D-4A73-997C-1D4441AF38C8}" srcOrd="1" destOrd="0" parTransId="{3D0D9AA8-D6B8-453B-BF7B-F017A29463BE}" sibTransId="{D5F593A7-DB8A-4F09-9990-9C70E2C23BF1}"/>
    <dgm:cxn modelId="{6ECF31C1-65B2-4559-92DF-71FCACB894BF}" srcId="{AEBEEAB6-2764-4E7E-BF72-A70CA11CCB49}" destId="{91311626-645B-479B-A8DF-2C5EA607E033}" srcOrd="3" destOrd="0" parTransId="{6B4E3594-0CF8-4CA3-939B-49AA16B1805A}" sibTransId="{2F020196-D7E1-4DA3-98EB-F1511EDED296}"/>
    <dgm:cxn modelId="{CA2417B3-511D-4CC6-B0C0-2656FC868063}" type="presOf" srcId="{BD5A9724-F43D-478A-B444-AA28D254BBB0}" destId="{F0ADC825-4C02-4ACF-8DE2-B8791612D95F}" srcOrd="1" destOrd="0" presId="urn:microsoft.com/office/officeart/2005/8/layout/vList4"/>
    <dgm:cxn modelId="{E2A24ED8-FD64-4ADB-8B6E-8A41FF61F78C}" type="presOf" srcId="{BD5A9724-F43D-478A-B444-AA28D254BBB0}" destId="{F0BFACFC-6EEF-4384-B900-756A62AD8A31}" srcOrd="0" destOrd="0" presId="urn:microsoft.com/office/officeart/2005/8/layout/vList4"/>
    <dgm:cxn modelId="{7BB646EA-96A5-4271-8A46-1984F01CC4EC}" type="presOf" srcId="{AEBEEAB6-2764-4E7E-BF72-A70CA11CCB49}" destId="{720AD1EC-27C5-4CFD-A3F4-B4F6E2D26A95}" srcOrd="0" destOrd="0" presId="urn:microsoft.com/office/officeart/2005/8/layout/vList4"/>
    <dgm:cxn modelId="{ED3FCE13-E66B-466B-825B-39C8AC14729B}" srcId="{AEBEEAB6-2764-4E7E-BF72-A70CA11CCB49}" destId="{8AD8993A-C628-4B4F-9CF9-E10CB87CFEC4}" srcOrd="2" destOrd="0" parTransId="{1D47B509-0101-4B13-9D1B-5EBA43A4F27D}" sibTransId="{9E23D3EA-9339-4BBF-AC69-1EAC307BAFCE}"/>
    <dgm:cxn modelId="{6E95EF99-0CED-4648-BDE0-00E20F3AED13}" type="presParOf" srcId="{720AD1EC-27C5-4CFD-A3F4-B4F6E2D26A95}" destId="{30007CD6-2D94-433A-9496-9A48F92F93A7}" srcOrd="0" destOrd="0" presId="urn:microsoft.com/office/officeart/2005/8/layout/vList4"/>
    <dgm:cxn modelId="{5C97B63E-5A05-4286-9EF0-D13BCA6FE705}" type="presParOf" srcId="{30007CD6-2D94-433A-9496-9A48F92F93A7}" destId="{F0BFACFC-6EEF-4384-B900-756A62AD8A31}" srcOrd="0" destOrd="0" presId="urn:microsoft.com/office/officeart/2005/8/layout/vList4"/>
    <dgm:cxn modelId="{4624011D-3D04-45BE-AF81-5DE1F59343D1}" type="presParOf" srcId="{30007CD6-2D94-433A-9496-9A48F92F93A7}" destId="{E7C928D5-DB2F-4602-BD6E-DCA889BAD408}" srcOrd="1" destOrd="0" presId="urn:microsoft.com/office/officeart/2005/8/layout/vList4"/>
    <dgm:cxn modelId="{5104851D-7E26-4FDC-9709-2F2CF58E1042}" type="presParOf" srcId="{30007CD6-2D94-433A-9496-9A48F92F93A7}" destId="{F0ADC825-4C02-4ACF-8DE2-B8791612D95F}" srcOrd="2" destOrd="0" presId="urn:microsoft.com/office/officeart/2005/8/layout/vList4"/>
    <dgm:cxn modelId="{A2A39B92-581A-47D2-AA1F-D4165E44095A}" type="presParOf" srcId="{720AD1EC-27C5-4CFD-A3F4-B4F6E2D26A95}" destId="{E4F2E5B3-7891-4215-B9E0-995A2185F364}" srcOrd="1" destOrd="0" presId="urn:microsoft.com/office/officeart/2005/8/layout/vList4"/>
    <dgm:cxn modelId="{D8116A8E-8943-4EC0-A2C3-1561C7E8D310}" type="presParOf" srcId="{720AD1EC-27C5-4CFD-A3F4-B4F6E2D26A95}" destId="{7ADAB8EC-44EA-4E6F-BDCC-80F3FABBF241}" srcOrd="2" destOrd="0" presId="urn:microsoft.com/office/officeart/2005/8/layout/vList4"/>
    <dgm:cxn modelId="{D73FDA6B-B510-4561-A9E2-1CD07CEA1CED}" type="presParOf" srcId="{7ADAB8EC-44EA-4E6F-BDCC-80F3FABBF241}" destId="{E6A5EDFD-AD30-451D-93A9-333DFF7B6A8A}" srcOrd="0" destOrd="0" presId="urn:microsoft.com/office/officeart/2005/8/layout/vList4"/>
    <dgm:cxn modelId="{4BC0DA25-AB9D-49FF-B0A3-EEBF0A91CE65}" type="presParOf" srcId="{7ADAB8EC-44EA-4E6F-BDCC-80F3FABBF241}" destId="{4F066C1C-638F-4527-AF13-E68804376FE9}" srcOrd="1" destOrd="0" presId="urn:microsoft.com/office/officeart/2005/8/layout/vList4"/>
    <dgm:cxn modelId="{DD34921F-21C4-4A90-9381-F25F7CA8E6CB}" type="presParOf" srcId="{7ADAB8EC-44EA-4E6F-BDCC-80F3FABBF241}" destId="{E0392688-BAD2-4BC7-9997-F8A3F301D466}" srcOrd="2" destOrd="0" presId="urn:microsoft.com/office/officeart/2005/8/layout/vList4"/>
    <dgm:cxn modelId="{FB12F49E-5BEF-417F-BD9D-6385FE7F2B03}" type="presParOf" srcId="{720AD1EC-27C5-4CFD-A3F4-B4F6E2D26A95}" destId="{DCB2344E-472E-45DD-A1A8-9B41B9B940CD}" srcOrd="3" destOrd="0" presId="urn:microsoft.com/office/officeart/2005/8/layout/vList4"/>
    <dgm:cxn modelId="{D97F2F61-3988-4414-AEE6-6900A9429ED7}" type="presParOf" srcId="{720AD1EC-27C5-4CFD-A3F4-B4F6E2D26A95}" destId="{75B9222D-FCC3-473A-BCC2-8122C7BB4017}" srcOrd="4" destOrd="0" presId="urn:microsoft.com/office/officeart/2005/8/layout/vList4"/>
    <dgm:cxn modelId="{98924ACF-70B3-4314-BC30-7B047573B3CE}" type="presParOf" srcId="{75B9222D-FCC3-473A-BCC2-8122C7BB4017}" destId="{B9FEFC09-ED39-4BFD-BED3-D99169364A83}" srcOrd="0" destOrd="0" presId="urn:microsoft.com/office/officeart/2005/8/layout/vList4"/>
    <dgm:cxn modelId="{8C3B3295-B466-466D-AEAC-B57F698C812B}" type="presParOf" srcId="{75B9222D-FCC3-473A-BCC2-8122C7BB4017}" destId="{5D633703-F573-45EE-9C59-4A4DC6C09FBF}" srcOrd="1" destOrd="0" presId="urn:microsoft.com/office/officeart/2005/8/layout/vList4"/>
    <dgm:cxn modelId="{A6B5F4AD-38F2-4F09-8611-2A5E89F9E770}" type="presParOf" srcId="{75B9222D-FCC3-473A-BCC2-8122C7BB4017}" destId="{0C83C5FA-9971-49E8-B064-74CBDA1452A6}" srcOrd="2" destOrd="0" presId="urn:microsoft.com/office/officeart/2005/8/layout/vList4"/>
    <dgm:cxn modelId="{C342729E-34AE-4D32-8A66-805BE678E55C}" type="presParOf" srcId="{720AD1EC-27C5-4CFD-A3F4-B4F6E2D26A95}" destId="{A1D9BEB7-43CC-4ECE-8C28-8FFF45105D69}" srcOrd="5" destOrd="0" presId="urn:microsoft.com/office/officeart/2005/8/layout/vList4"/>
    <dgm:cxn modelId="{D141D64E-70C5-405F-B195-BA22E4659BAD}" type="presParOf" srcId="{720AD1EC-27C5-4CFD-A3F4-B4F6E2D26A95}" destId="{6D174902-CA11-4016-8F77-373BDFAE4D6F}" srcOrd="6" destOrd="0" presId="urn:microsoft.com/office/officeart/2005/8/layout/vList4"/>
    <dgm:cxn modelId="{54A7EF7B-5228-4D06-9717-513570D50E2D}" type="presParOf" srcId="{6D174902-CA11-4016-8F77-373BDFAE4D6F}" destId="{0B29D750-1C59-411E-9421-EBD4E5202607}" srcOrd="0" destOrd="0" presId="urn:microsoft.com/office/officeart/2005/8/layout/vList4"/>
    <dgm:cxn modelId="{E81FDF0A-293E-49C5-8AB6-249FA450B3B5}" type="presParOf" srcId="{6D174902-CA11-4016-8F77-373BDFAE4D6F}" destId="{762EA14B-4B7E-4621-BE0A-4FABD8E9B069}" srcOrd="1" destOrd="0" presId="urn:microsoft.com/office/officeart/2005/8/layout/vList4"/>
    <dgm:cxn modelId="{CC93FE44-6259-4D31-9D65-20C3A15AD70B}" type="presParOf" srcId="{6D174902-CA11-4016-8F77-373BDFAE4D6F}" destId="{1BB7B959-443C-4AF3-85BB-B703ACF2DF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2359A-5983-46D8-932A-0D95E97CD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92160F-441E-468C-B6C0-3017B6228BD3}">
      <dgm:prSet phldrT="[Текст]"/>
      <dgm:spPr>
        <a:solidFill>
          <a:srgbClr val="00B050">
            <a:alpha val="90000"/>
          </a:srgbClr>
        </a:solidFill>
        <a:effectLst>
          <a:outerShdw blurRad="50800" dist="50800" dir="5400000" algn="ctr" rotWithShape="0">
            <a:schemeClr val="tx1">
              <a:lumMod val="65000"/>
              <a:lumOff val="35000"/>
            </a:schemeClr>
          </a:outerShdw>
        </a:effectLst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Органы внешнего муниципального финансового контроля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03B54AC-2443-481E-B6C2-358AB39E117E}" type="parTrans" cxnId="{3A66B0B6-307E-4C5E-B0B4-4A718A08CA3E}">
      <dgm:prSet/>
      <dgm:spPr/>
      <dgm:t>
        <a:bodyPr/>
        <a:lstStyle/>
        <a:p>
          <a:endParaRPr lang="ru-RU"/>
        </a:p>
      </dgm:t>
    </dgm:pt>
    <dgm:pt modelId="{3C2DB769-5482-439E-9472-9068A6F5CCF6}" type="sibTrans" cxnId="{3A66B0B6-307E-4C5E-B0B4-4A718A08CA3E}">
      <dgm:prSet/>
      <dgm:spPr/>
      <dgm:t>
        <a:bodyPr/>
        <a:lstStyle/>
        <a:p>
          <a:endParaRPr lang="ru-RU"/>
        </a:p>
      </dgm:t>
    </dgm:pt>
    <dgm:pt modelId="{C361C8FE-2EE2-427B-ACDC-D8EABF48D45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70AB41E-E060-49C8-9A56-8B12A191D723}" type="sibTrans" cxnId="{37A4CD19-119B-4B8D-A6E9-32379EA58513}">
      <dgm:prSet/>
      <dgm:spPr/>
      <dgm:t>
        <a:bodyPr/>
        <a:lstStyle/>
        <a:p>
          <a:endParaRPr lang="ru-RU"/>
        </a:p>
      </dgm:t>
    </dgm:pt>
    <dgm:pt modelId="{9904CF66-2E02-415D-B557-95C7AFC2EDD9}" type="parTrans" cxnId="{37A4CD19-119B-4B8D-A6E9-32379EA58513}">
      <dgm:prSet/>
      <dgm:spPr/>
      <dgm:t>
        <a:bodyPr/>
        <a:lstStyle/>
        <a:p>
          <a:endParaRPr lang="ru-RU"/>
        </a:p>
      </dgm:t>
    </dgm:pt>
    <dgm:pt modelId="{05BEC175-D0FD-4E9A-B2EF-B8145EDD660B}">
      <dgm:prSet phldrT="[Текст]" custT="1"/>
      <dgm:spPr>
        <a:solidFill>
          <a:srgbClr val="F3A3DC"/>
        </a:solidFill>
        <a:ln>
          <a:noFill/>
        </a:ln>
        <a:effectLst>
          <a:innerShdw blurRad="40005" dist="22860" dir="5400000">
            <a:schemeClr val="tx1">
              <a:alpha val="35000"/>
            </a:schemeClr>
          </a:innerShdw>
        </a:effectLst>
      </dgm:spPr>
      <dgm:t>
        <a:bodyPr/>
        <a:lstStyle/>
        <a:p>
          <a:pPr algn="ctr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Контрольно-счетная   палата Забайкальского края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35420AC0-2B12-46EB-9D86-A670EC34AE71}" type="sibTrans" cxnId="{C7670654-98FF-482F-A27B-D94AE1F804E7}">
      <dgm:prSet/>
      <dgm:spPr/>
      <dgm:t>
        <a:bodyPr/>
        <a:lstStyle/>
        <a:p>
          <a:endParaRPr lang="ru-RU"/>
        </a:p>
      </dgm:t>
    </dgm:pt>
    <dgm:pt modelId="{726AA7EB-6E02-4153-BB99-C550EB1847F7}" type="parTrans" cxnId="{C7670654-98FF-482F-A27B-D94AE1F804E7}">
      <dgm:prSet/>
      <dgm:spPr/>
      <dgm:t>
        <a:bodyPr/>
        <a:lstStyle/>
        <a:p>
          <a:endParaRPr lang="ru-RU"/>
        </a:p>
      </dgm:t>
    </dgm:pt>
    <dgm:pt modelId="{CEB6F243-3EB6-4786-99D6-8990C97E9415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5F31BA6-4D24-4B1F-AC06-867E7E2A19DF}" type="sibTrans" cxnId="{C7CFBF8A-59BF-47A1-B9FA-BCAF23A9ECD2}">
      <dgm:prSet/>
      <dgm:spPr/>
      <dgm:t>
        <a:bodyPr/>
        <a:lstStyle/>
        <a:p>
          <a:endParaRPr lang="ru-RU"/>
        </a:p>
      </dgm:t>
    </dgm:pt>
    <dgm:pt modelId="{D9685E4E-E23F-4E89-A149-86793B3FFEBC}" type="parTrans" cxnId="{C7CFBF8A-59BF-47A1-B9FA-BCAF23A9ECD2}">
      <dgm:prSet/>
      <dgm:spPr/>
      <dgm:t>
        <a:bodyPr/>
        <a:lstStyle/>
        <a:p>
          <a:endParaRPr lang="ru-RU"/>
        </a:p>
      </dgm:t>
    </dgm:pt>
    <dgm:pt modelId="{BADD4B69-3DE5-4677-90DC-5542016F2213}">
      <dgm:prSet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Органы местного</a:t>
          </a:r>
        </a:p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самоуправления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8450B0E-7DF8-4ADA-8D8D-A43EF80AB22E}" type="parTrans" cxnId="{A0FCBC3E-E93F-4FE5-9B55-4990EF6C48CD}">
      <dgm:prSet/>
      <dgm:spPr/>
      <dgm:t>
        <a:bodyPr/>
        <a:lstStyle/>
        <a:p>
          <a:endParaRPr lang="ru-RU"/>
        </a:p>
      </dgm:t>
    </dgm:pt>
    <dgm:pt modelId="{B103FF86-8B7B-4822-81C5-45BE8782B34A}" type="sibTrans" cxnId="{A0FCBC3E-E93F-4FE5-9B55-4990EF6C48CD}">
      <dgm:prSet/>
      <dgm:spPr/>
      <dgm:t>
        <a:bodyPr/>
        <a:lstStyle/>
        <a:p>
          <a:endParaRPr lang="ru-RU"/>
        </a:p>
      </dgm:t>
    </dgm:pt>
    <dgm:pt modelId="{D9E87A6E-D91A-4770-A41F-782939A5EB9E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D1751A2C-F56A-431A-B543-C99A8F93DDAB}" type="parTrans" cxnId="{348B46AB-FD2F-4375-A52B-887A468784A4}">
      <dgm:prSet/>
      <dgm:spPr/>
      <dgm:t>
        <a:bodyPr/>
        <a:lstStyle/>
        <a:p>
          <a:endParaRPr lang="ru-RU"/>
        </a:p>
      </dgm:t>
    </dgm:pt>
    <dgm:pt modelId="{DA2E314A-202D-4CD7-8EAA-2A1755E3F10F}" type="sibTrans" cxnId="{348B46AB-FD2F-4375-A52B-887A468784A4}">
      <dgm:prSet/>
      <dgm:spPr/>
      <dgm:t>
        <a:bodyPr/>
        <a:lstStyle/>
        <a:p>
          <a:endParaRPr lang="ru-RU"/>
        </a:p>
      </dgm:t>
    </dgm:pt>
    <dgm:pt modelId="{564562EC-68F0-43B7-A4F8-8124D5B28CCF}" type="pres">
      <dgm:prSet presAssocID="{D212359A-5983-46D8-932A-0D95E97CD5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D0B4A-0CCA-4E4D-929D-98FF89C9D86B}" type="pres">
      <dgm:prSet presAssocID="{C361C8FE-2EE2-427B-ACDC-D8EABF48D45B}" presName="linNode" presStyleCnt="0"/>
      <dgm:spPr/>
    </dgm:pt>
    <dgm:pt modelId="{3A750557-BEF2-4673-8720-EBBC90D4BF81}" type="pres">
      <dgm:prSet presAssocID="{C361C8FE-2EE2-427B-ACDC-D8EABF48D45B}" presName="parentText" presStyleLbl="node1" presStyleIdx="0" presStyleCnt="4" custScaleY="386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B1DF2-B5F3-429A-A6A3-DBB634E4D8EF}" type="pres">
      <dgm:prSet presAssocID="{C361C8FE-2EE2-427B-ACDC-D8EABF48D45B}" presName="descendantText" presStyleLbl="alignAccFollowNode1" presStyleIdx="0" presStyleCnt="2" custScaleY="45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80EF3-1253-4498-B7E0-BE6F6DCA9D60}" type="pres">
      <dgm:prSet presAssocID="{E70AB41E-E060-49C8-9A56-8B12A191D723}" presName="sp" presStyleCnt="0"/>
      <dgm:spPr/>
    </dgm:pt>
    <dgm:pt modelId="{6E3C7E8F-0922-4483-85F5-B4B4E81B9AB4}" type="pres">
      <dgm:prSet presAssocID="{CEB6F243-3EB6-4786-99D6-8990C97E9415}" presName="linNode" presStyleCnt="0"/>
      <dgm:spPr/>
    </dgm:pt>
    <dgm:pt modelId="{8B6D4FC7-1123-4A3E-B154-FAE296D37DF0}" type="pres">
      <dgm:prSet presAssocID="{CEB6F243-3EB6-4786-99D6-8990C97E9415}" presName="parentText" presStyleLbl="node1" presStyleIdx="1" presStyleCnt="4" custScaleX="100183" custScaleY="399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B36D1-CB3D-428E-80FD-870E7246432A}" type="pres">
      <dgm:prSet presAssocID="{CEB6F243-3EB6-4786-99D6-8990C97E9415}" presName="descendantText" presStyleLbl="alignAccFollowNode1" presStyleIdx="1" presStyleCnt="2" custScaleY="48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01777-86D5-4A1E-8AC4-C396CF276D33}" type="pres">
      <dgm:prSet presAssocID="{65F31BA6-4D24-4B1F-AC06-867E7E2A19DF}" presName="sp" presStyleCnt="0"/>
      <dgm:spPr/>
    </dgm:pt>
    <dgm:pt modelId="{CD1F769B-6CB2-4E9C-92A0-252CE1A9B1F4}" type="pres">
      <dgm:prSet presAssocID="{BADD4B69-3DE5-4677-90DC-5542016F2213}" presName="linNode" presStyleCnt="0"/>
      <dgm:spPr/>
    </dgm:pt>
    <dgm:pt modelId="{1562E485-7F24-412C-BA41-5669F834821E}" type="pres">
      <dgm:prSet presAssocID="{BADD4B69-3DE5-4677-90DC-5542016F2213}" presName="parentText" presStyleLbl="node1" presStyleIdx="2" presStyleCnt="4" custScaleX="190089" custScaleY="38416" custLinFactX="35135" custLinFactNeighborX="100000" custLinFactNeighborY="-18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282B7-AB92-4B5E-98A9-7F6BCACF3DE6}" type="pres">
      <dgm:prSet presAssocID="{B103FF86-8B7B-4822-81C5-45BE8782B34A}" presName="sp" presStyleCnt="0"/>
      <dgm:spPr/>
    </dgm:pt>
    <dgm:pt modelId="{60589E01-AFAD-4440-984A-6DF81702A72E}" type="pres">
      <dgm:prSet presAssocID="{D9E87A6E-D91A-4770-A41F-782939A5EB9E}" presName="linNode" presStyleCnt="0"/>
      <dgm:spPr/>
    </dgm:pt>
    <dgm:pt modelId="{2A74A17B-93C3-46AB-9DB2-87B46045F2E8}" type="pres">
      <dgm:prSet presAssocID="{D9E87A6E-D91A-4770-A41F-782939A5EB9E}" presName="parentText" presStyleLbl="node1" presStyleIdx="3" presStyleCnt="4" custScaleX="100183" custScaleY="39925" custLinFactNeighborY="-460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362AA-FB78-4836-80BC-E68870ADB43F}" type="presOf" srcId="{CEB6F243-3EB6-4786-99D6-8990C97E9415}" destId="{8B6D4FC7-1123-4A3E-B154-FAE296D37DF0}" srcOrd="0" destOrd="0" presId="urn:microsoft.com/office/officeart/2005/8/layout/vList5"/>
    <dgm:cxn modelId="{37A4CD19-119B-4B8D-A6E9-32379EA58513}" srcId="{D212359A-5983-46D8-932A-0D95E97CD52D}" destId="{C361C8FE-2EE2-427B-ACDC-D8EABF48D45B}" srcOrd="0" destOrd="0" parTransId="{9904CF66-2E02-415D-B557-95C7AFC2EDD9}" sibTransId="{E70AB41E-E060-49C8-9A56-8B12A191D723}"/>
    <dgm:cxn modelId="{64E9A9C0-030D-433A-B2FF-D110EB09A1F1}" type="presOf" srcId="{05BEC175-D0FD-4E9A-B2EF-B8145EDD660B}" destId="{79DB1DF2-B5F3-429A-A6A3-DBB634E4D8EF}" srcOrd="0" destOrd="0" presId="urn:microsoft.com/office/officeart/2005/8/layout/vList5"/>
    <dgm:cxn modelId="{C7670654-98FF-482F-A27B-D94AE1F804E7}" srcId="{C361C8FE-2EE2-427B-ACDC-D8EABF48D45B}" destId="{05BEC175-D0FD-4E9A-B2EF-B8145EDD660B}" srcOrd="0" destOrd="0" parTransId="{726AA7EB-6E02-4153-BB99-C550EB1847F7}" sibTransId="{35420AC0-2B12-46EB-9D86-A670EC34AE71}"/>
    <dgm:cxn modelId="{657776F6-CFA5-461F-B6C4-123A41C3C5B5}" type="presOf" srcId="{D9E87A6E-D91A-4770-A41F-782939A5EB9E}" destId="{2A74A17B-93C3-46AB-9DB2-87B46045F2E8}" srcOrd="0" destOrd="0" presId="urn:microsoft.com/office/officeart/2005/8/layout/vList5"/>
    <dgm:cxn modelId="{A0FCBC3E-E93F-4FE5-9B55-4990EF6C48CD}" srcId="{D212359A-5983-46D8-932A-0D95E97CD52D}" destId="{BADD4B69-3DE5-4677-90DC-5542016F2213}" srcOrd="2" destOrd="0" parTransId="{D8450B0E-7DF8-4ADA-8D8D-A43EF80AB22E}" sibTransId="{B103FF86-8B7B-4822-81C5-45BE8782B34A}"/>
    <dgm:cxn modelId="{C7CFBF8A-59BF-47A1-B9FA-BCAF23A9ECD2}" srcId="{D212359A-5983-46D8-932A-0D95E97CD52D}" destId="{CEB6F243-3EB6-4786-99D6-8990C97E9415}" srcOrd="1" destOrd="0" parTransId="{D9685E4E-E23F-4E89-A149-86793B3FFEBC}" sibTransId="{65F31BA6-4D24-4B1F-AC06-867E7E2A19DF}"/>
    <dgm:cxn modelId="{348B46AB-FD2F-4375-A52B-887A468784A4}" srcId="{D212359A-5983-46D8-932A-0D95E97CD52D}" destId="{D9E87A6E-D91A-4770-A41F-782939A5EB9E}" srcOrd="3" destOrd="0" parTransId="{D1751A2C-F56A-431A-B543-C99A8F93DDAB}" sibTransId="{DA2E314A-202D-4CD7-8EAA-2A1755E3F10F}"/>
    <dgm:cxn modelId="{626FF7B7-AA84-4936-8C98-2BEF42D25A94}" type="presOf" srcId="{BADD4B69-3DE5-4677-90DC-5542016F2213}" destId="{1562E485-7F24-412C-BA41-5669F834821E}" srcOrd="0" destOrd="0" presId="urn:microsoft.com/office/officeart/2005/8/layout/vList5"/>
    <dgm:cxn modelId="{607BC650-ED83-4C7B-AFB4-9FB769A65B3B}" type="presOf" srcId="{7F92160F-441E-468C-B6C0-3017B6228BD3}" destId="{087B36D1-CB3D-428E-80FD-870E7246432A}" srcOrd="0" destOrd="0" presId="urn:microsoft.com/office/officeart/2005/8/layout/vList5"/>
    <dgm:cxn modelId="{81182D4E-C5E8-427A-843D-3E250944D030}" type="presOf" srcId="{C361C8FE-2EE2-427B-ACDC-D8EABF48D45B}" destId="{3A750557-BEF2-4673-8720-EBBC90D4BF81}" srcOrd="0" destOrd="0" presId="urn:microsoft.com/office/officeart/2005/8/layout/vList5"/>
    <dgm:cxn modelId="{9955FC0B-F68C-4D17-86C3-B136937F9329}" type="presOf" srcId="{D212359A-5983-46D8-932A-0D95E97CD52D}" destId="{564562EC-68F0-43B7-A4F8-8124D5B28CCF}" srcOrd="0" destOrd="0" presId="urn:microsoft.com/office/officeart/2005/8/layout/vList5"/>
    <dgm:cxn modelId="{3A66B0B6-307E-4C5E-B0B4-4A718A08CA3E}" srcId="{CEB6F243-3EB6-4786-99D6-8990C97E9415}" destId="{7F92160F-441E-468C-B6C0-3017B6228BD3}" srcOrd="0" destOrd="0" parTransId="{803B54AC-2443-481E-B6C2-358AB39E117E}" sibTransId="{3C2DB769-5482-439E-9472-9068A6F5CCF6}"/>
    <dgm:cxn modelId="{8D788439-8620-43CD-B810-9A9A24D95515}" type="presParOf" srcId="{564562EC-68F0-43B7-A4F8-8124D5B28CCF}" destId="{17CD0B4A-0CCA-4E4D-929D-98FF89C9D86B}" srcOrd="0" destOrd="0" presId="urn:microsoft.com/office/officeart/2005/8/layout/vList5"/>
    <dgm:cxn modelId="{7605403D-BDBE-4415-9FA7-2DC8A435F812}" type="presParOf" srcId="{17CD0B4A-0CCA-4E4D-929D-98FF89C9D86B}" destId="{3A750557-BEF2-4673-8720-EBBC90D4BF81}" srcOrd="0" destOrd="0" presId="urn:microsoft.com/office/officeart/2005/8/layout/vList5"/>
    <dgm:cxn modelId="{20BA7BCC-658B-47E9-A04D-4BA8C81ADADB}" type="presParOf" srcId="{17CD0B4A-0CCA-4E4D-929D-98FF89C9D86B}" destId="{79DB1DF2-B5F3-429A-A6A3-DBB634E4D8EF}" srcOrd="1" destOrd="0" presId="urn:microsoft.com/office/officeart/2005/8/layout/vList5"/>
    <dgm:cxn modelId="{0A48BF07-88CC-4251-A2DF-95CD308298A0}" type="presParOf" srcId="{564562EC-68F0-43B7-A4F8-8124D5B28CCF}" destId="{13F80EF3-1253-4498-B7E0-BE6F6DCA9D60}" srcOrd="1" destOrd="0" presId="urn:microsoft.com/office/officeart/2005/8/layout/vList5"/>
    <dgm:cxn modelId="{E262A7F4-B2BB-45D9-8190-2101EA3B3AFB}" type="presParOf" srcId="{564562EC-68F0-43B7-A4F8-8124D5B28CCF}" destId="{6E3C7E8F-0922-4483-85F5-B4B4E81B9AB4}" srcOrd="2" destOrd="0" presId="urn:microsoft.com/office/officeart/2005/8/layout/vList5"/>
    <dgm:cxn modelId="{E3557505-F211-4628-A949-860DE502FC50}" type="presParOf" srcId="{6E3C7E8F-0922-4483-85F5-B4B4E81B9AB4}" destId="{8B6D4FC7-1123-4A3E-B154-FAE296D37DF0}" srcOrd="0" destOrd="0" presId="urn:microsoft.com/office/officeart/2005/8/layout/vList5"/>
    <dgm:cxn modelId="{BCA7DC8E-4D08-4A77-838F-D5F866CA442D}" type="presParOf" srcId="{6E3C7E8F-0922-4483-85F5-B4B4E81B9AB4}" destId="{087B36D1-CB3D-428E-80FD-870E7246432A}" srcOrd="1" destOrd="0" presId="urn:microsoft.com/office/officeart/2005/8/layout/vList5"/>
    <dgm:cxn modelId="{3CC316FE-565B-4BB0-943B-000FD0C9AAAA}" type="presParOf" srcId="{564562EC-68F0-43B7-A4F8-8124D5B28CCF}" destId="{3F801777-86D5-4A1E-8AC4-C396CF276D33}" srcOrd="3" destOrd="0" presId="urn:microsoft.com/office/officeart/2005/8/layout/vList5"/>
    <dgm:cxn modelId="{A4466C8C-37AA-4EA2-B74E-B33D3075D385}" type="presParOf" srcId="{564562EC-68F0-43B7-A4F8-8124D5B28CCF}" destId="{CD1F769B-6CB2-4E9C-92A0-252CE1A9B1F4}" srcOrd="4" destOrd="0" presId="urn:microsoft.com/office/officeart/2005/8/layout/vList5"/>
    <dgm:cxn modelId="{093D6622-B8E0-4D60-9D1F-C2F75E1A1D3E}" type="presParOf" srcId="{CD1F769B-6CB2-4E9C-92A0-252CE1A9B1F4}" destId="{1562E485-7F24-412C-BA41-5669F834821E}" srcOrd="0" destOrd="0" presId="urn:microsoft.com/office/officeart/2005/8/layout/vList5"/>
    <dgm:cxn modelId="{0BCFEB73-50CC-4E4F-A8EE-D838A458729D}" type="presParOf" srcId="{564562EC-68F0-43B7-A4F8-8124D5B28CCF}" destId="{220282B7-AB92-4B5E-98A9-7F6BCACF3DE6}" srcOrd="5" destOrd="0" presId="urn:microsoft.com/office/officeart/2005/8/layout/vList5"/>
    <dgm:cxn modelId="{FEEF7AF0-68F3-41C5-89D3-007519104394}" type="presParOf" srcId="{564562EC-68F0-43B7-A4F8-8124D5B28CCF}" destId="{60589E01-AFAD-4440-984A-6DF81702A72E}" srcOrd="6" destOrd="0" presId="urn:microsoft.com/office/officeart/2005/8/layout/vList5"/>
    <dgm:cxn modelId="{992EA79D-F3B0-4376-9ED2-EFEA16336773}" type="presParOf" srcId="{60589E01-AFAD-4440-984A-6DF81702A72E}" destId="{2A74A17B-93C3-46AB-9DB2-87B46045F2E8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BEEAB6-2764-4E7E-BF72-A70CA11CCB49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</dgm:pt>
    <dgm:pt modelId="{BD5A9724-F43D-478A-B444-AA28D254BBB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Прокуратура </a:t>
          </a:r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Могойтуйского</a:t>
          </a: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46F2B-404B-4CAC-9A54-7102C0510692}" type="parTrans" cxnId="{E2FD4978-7A70-4D60-B944-E6A7D217A0C0}">
      <dgm:prSet/>
      <dgm:spPr/>
      <dgm:t>
        <a:bodyPr/>
        <a:lstStyle/>
        <a:p>
          <a:endParaRPr lang="ru-RU"/>
        </a:p>
      </dgm:t>
    </dgm:pt>
    <dgm:pt modelId="{C6907726-7722-48B1-8A67-76694CE3BDC7}" type="sibTrans" cxnId="{E2FD4978-7A70-4D60-B944-E6A7D217A0C0}">
      <dgm:prSet/>
      <dgm:spPr/>
      <dgm:t>
        <a:bodyPr/>
        <a:lstStyle/>
        <a:p>
          <a:endParaRPr lang="ru-RU"/>
        </a:p>
      </dgm:t>
    </dgm:pt>
    <dgm:pt modelId="{D031B8B8-BA4D-4A73-997C-1D4441AF38C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Межмуниципальный отдел МВД России «Агинский»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D9AA8-D6B8-453B-BF7B-F017A29463BE}" type="parTrans" cxnId="{A5284967-5C52-4E61-8B7F-F42B9CDF546E}">
      <dgm:prSet/>
      <dgm:spPr/>
      <dgm:t>
        <a:bodyPr/>
        <a:lstStyle/>
        <a:p>
          <a:endParaRPr lang="ru-RU"/>
        </a:p>
      </dgm:t>
    </dgm:pt>
    <dgm:pt modelId="{D5F593A7-DB8A-4F09-9990-9C70E2C23BF1}" type="sibTrans" cxnId="{A5284967-5C52-4E61-8B7F-F42B9CDF546E}">
      <dgm:prSet/>
      <dgm:spPr/>
      <dgm:t>
        <a:bodyPr/>
        <a:lstStyle/>
        <a:p>
          <a:endParaRPr lang="ru-RU"/>
        </a:p>
      </dgm:t>
    </dgm:pt>
    <dgm:pt modelId="{8AD8993A-C628-4B4F-9CF9-E10CB87CFEC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Отдел полиции по</a:t>
          </a:r>
        </a:p>
        <a:p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200" b="1" dirty="0" err="1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Могойтуйскому</a:t>
          </a:r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району</a:t>
          </a:r>
        </a:p>
        <a:p>
          <a:r>
            <a:rPr lang="ru-RU" sz="1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МО МВД «Агинский»</a:t>
          </a:r>
          <a:endParaRPr lang="ru-RU" sz="12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47B509-0101-4B13-9D1B-5EBA43A4F27D}" type="parTrans" cxnId="{ED3FCE13-E66B-466B-825B-39C8AC14729B}">
      <dgm:prSet/>
      <dgm:spPr/>
      <dgm:t>
        <a:bodyPr/>
        <a:lstStyle/>
        <a:p>
          <a:endParaRPr lang="ru-RU"/>
        </a:p>
      </dgm:t>
    </dgm:pt>
    <dgm:pt modelId="{9E23D3EA-9339-4BBF-AC69-1EAC307BAFCE}" type="sibTrans" cxnId="{ED3FCE13-E66B-466B-825B-39C8AC14729B}">
      <dgm:prSet/>
      <dgm:spPr/>
      <dgm:t>
        <a:bodyPr/>
        <a:lstStyle/>
        <a:p>
          <a:endParaRPr lang="ru-RU"/>
        </a:p>
      </dgm:t>
    </dgm:pt>
    <dgm:pt modelId="{720AD1EC-27C5-4CFD-A3F4-B4F6E2D26A95}" type="pres">
      <dgm:prSet presAssocID="{AEBEEAB6-2764-4E7E-BF72-A70CA11CCB49}" presName="linear" presStyleCnt="0">
        <dgm:presLayoutVars>
          <dgm:dir/>
          <dgm:resizeHandles val="exact"/>
        </dgm:presLayoutVars>
      </dgm:prSet>
      <dgm:spPr/>
    </dgm:pt>
    <dgm:pt modelId="{30007CD6-2D94-433A-9496-9A48F92F93A7}" type="pres">
      <dgm:prSet presAssocID="{BD5A9724-F43D-478A-B444-AA28D254BBB0}" presName="comp" presStyleCnt="0"/>
      <dgm:spPr/>
    </dgm:pt>
    <dgm:pt modelId="{F0BFACFC-6EEF-4384-B900-756A62AD8A31}" type="pres">
      <dgm:prSet presAssocID="{BD5A9724-F43D-478A-B444-AA28D254BBB0}" presName="box" presStyleLbl="node1" presStyleIdx="0" presStyleCnt="3" custScaleY="72723" custLinFactNeighborY="-6400"/>
      <dgm:spPr/>
      <dgm:t>
        <a:bodyPr/>
        <a:lstStyle/>
        <a:p>
          <a:endParaRPr lang="ru-RU"/>
        </a:p>
      </dgm:t>
    </dgm:pt>
    <dgm:pt modelId="{E7C928D5-DB2F-4602-BD6E-DCA889BAD408}" type="pres">
      <dgm:prSet presAssocID="{BD5A9724-F43D-478A-B444-AA28D254BBB0}" presName="img" presStyleLbl="fgImgPlace1" presStyleIdx="0" presStyleCnt="3" custScaleX="156837" custScaleY="83750" custLinFactNeighborX="-12626" custLinFactNeighborY="37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ADC825-4C02-4ACF-8DE2-B8791612D95F}" type="pres">
      <dgm:prSet presAssocID="{BD5A9724-F43D-478A-B444-AA28D254BBB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2E5B3-7891-4215-B9E0-995A2185F364}" type="pres">
      <dgm:prSet presAssocID="{C6907726-7722-48B1-8A67-76694CE3BDC7}" presName="spacer" presStyleCnt="0"/>
      <dgm:spPr/>
    </dgm:pt>
    <dgm:pt modelId="{7ADAB8EC-44EA-4E6F-BDCC-80F3FABBF241}" type="pres">
      <dgm:prSet presAssocID="{D031B8B8-BA4D-4A73-997C-1D4441AF38C8}" presName="comp" presStyleCnt="0"/>
      <dgm:spPr/>
    </dgm:pt>
    <dgm:pt modelId="{E6A5EDFD-AD30-451D-93A9-333DFF7B6A8A}" type="pres">
      <dgm:prSet presAssocID="{D031B8B8-BA4D-4A73-997C-1D4441AF38C8}" presName="box" presStyleLbl="node1" presStyleIdx="1" presStyleCnt="3" custScaleY="71050"/>
      <dgm:spPr/>
      <dgm:t>
        <a:bodyPr/>
        <a:lstStyle/>
        <a:p>
          <a:endParaRPr lang="ru-RU"/>
        </a:p>
      </dgm:t>
    </dgm:pt>
    <dgm:pt modelId="{4F066C1C-638F-4527-AF13-E68804376FE9}" type="pres">
      <dgm:prSet presAssocID="{D031B8B8-BA4D-4A73-997C-1D4441AF38C8}" presName="img" presStyleLbl="fgImgPlace1" presStyleIdx="1" presStyleCnt="3" custScaleX="159337" custScaleY="82203" custLinFactNeighborX="2159" custLinFactNeighborY="15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0392688-BAD2-4BC7-9997-F8A3F301D466}" type="pres">
      <dgm:prSet presAssocID="{D031B8B8-BA4D-4A73-997C-1D4441AF38C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2344E-472E-45DD-A1A8-9B41B9B940CD}" type="pres">
      <dgm:prSet presAssocID="{D5F593A7-DB8A-4F09-9990-9C70E2C23BF1}" presName="spacer" presStyleCnt="0"/>
      <dgm:spPr/>
    </dgm:pt>
    <dgm:pt modelId="{75B9222D-FCC3-473A-BCC2-8122C7BB4017}" type="pres">
      <dgm:prSet presAssocID="{8AD8993A-C628-4B4F-9CF9-E10CB87CFEC4}" presName="comp" presStyleCnt="0"/>
      <dgm:spPr/>
    </dgm:pt>
    <dgm:pt modelId="{B9FEFC09-ED39-4BFD-BED3-D99169364A83}" type="pres">
      <dgm:prSet presAssocID="{8AD8993A-C628-4B4F-9CF9-E10CB87CFEC4}" presName="box" presStyleLbl="node1" presStyleIdx="2" presStyleCnt="3" custScaleY="78686"/>
      <dgm:spPr/>
      <dgm:t>
        <a:bodyPr/>
        <a:lstStyle/>
        <a:p>
          <a:endParaRPr lang="ru-RU"/>
        </a:p>
      </dgm:t>
    </dgm:pt>
    <dgm:pt modelId="{5D633703-F573-45EE-9C59-4A4DC6C09FBF}" type="pres">
      <dgm:prSet presAssocID="{8AD8993A-C628-4B4F-9CF9-E10CB87CFEC4}" presName="img" presStyleLbl="fgImgPlace1" presStyleIdx="2" presStyleCnt="3" custScaleX="163656" custScaleY="83784" custLinFactNeighborX="3256" custLinFactNeighborY="-38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C83C5FA-9971-49E8-B064-74CBDA1452A6}" type="pres">
      <dgm:prSet presAssocID="{8AD8993A-C628-4B4F-9CF9-E10CB87CFEC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FD4978-7A70-4D60-B944-E6A7D217A0C0}" srcId="{AEBEEAB6-2764-4E7E-BF72-A70CA11CCB49}" destId="{BD5A9724-F43D-478A-B444-AA28D254BBB0}" srcOrd="0" destOrd="0" parTransId="{AA146F2B-404B-4CAC-9A54-7102C0510692}" sibTransId="{C6907726-7722-48B1-8A67-76694CE3BDC7}"/>
    <dgm:cxn modelId="{0D899D69-90D8-4037-A7F0-EC192C7D039A}" type="presOf" srcId="{D031B8B8-BA4D-4A73-997C-1D4441AF38C8}" destId="{E6A5EDFD-AD30-451D-93A9-333DFF7B6A8A}" srcOrd="0" destOrd="0" presId="urn:microsoft.com/office/officeart/2005/8/layout/vList4"/>
    <dgm:cxn modelId="{1BF1B63A-66F4-4034-8417-1D1555F07136}" type="presOf" srcId="{BD5A9724-F43D-478A-B444-AA28D254BBB0}" destId="{F0BFACFC-6EEF-4384-B900-756A62AD8A31}" srcOrd="0" destOrd="0" presId="urn:microsoft.com/office/officeart/2005/8/layout/vList4"/>
    <dgm:cxn modelId="{A5284967-5C52-4E61-8B7F-F42B9CDF546E}" srcId="{AEBEEAB6-2764-4E7E-BF72-A70CA11CCB49}" destId="{D031B8B8-BA4D-4A73-997C-1D4441AF38C8}" srcOrd="1" destOrd="0" parTransId="{3D0D9AA8-D6B8-453B-BF7B-F017A29463BE}" sibTransId="{D5F593A7-DB8A-4F09-9990-9C70E2C23BF1}"/>
    <dgm:cxn modelId="{1FDFA411-A1CC-4197-9076-46F9FC350887}" type="presOf" srcId="{D031B8B8-BA4D-4A73-997C-1D4441AF38C8}" destId="{E0392688-BAD2-4BC7-9997-F8A3F301D466}" srcOrd="1" destOrd="0" presId="urn:microsoft.com/office/officeart/2005/8/layout/vList4"/>
    <dgm:cxn modelId="{A6225C14-C49E-4FC7-9F1C-D07D2AE555B1}" type="presOf" srcId="{BD5A9724-F43D-478A-B444-AA28D254BBB0}" destId="{F0ADC825-4C02-4ACF-8DE2-B8791612D95F}" srcOrd="1" destOrd="0" presId="urn:microsoft.com/office/officeart/2005/8/layout/vList4"/>
    <dgm:cxn modelId="{FBB807AF-ABAF-4CD7-B39B-8608368A0158}" type="presOf" srcId="{8AD8993A-C628-4B4F-9CF9-E10CB87CFEC4}" destId="{B9FEFC09-ED39-4BFD-BED3-D99169364A83}" srcOrd="0" destOrd="0" presId="urn:microsoft.com/office/officeart/2005/8/layout/vList4"/>
    <dgm:cxn modelId="{ED3FCE13-E66B-466B-825B-39C8AC14729B}" srcId="{AEBEEAB6-2764-4E7E-BF72-A70CA11CCB49}" destId="{8AD8993A-C628-4B4F-9CF9-E10CB87CFEC4}" srcOrd="2" destOrd="0" parTransId="{1D47B509-0101-4B13-9D1B-5EBA43A4F27D}" sibTransId="{9E23D3EA-9339-4BBF-AC69-1EAC307BAFCE}"/>
    <dgm:cxn modelId="{8716B896-A3F0-4C07-B092-AC71C7981794}" type="presOf" srcId="{8AD8993A-C628-4B4F-9CF9-E10CB87CFEC4}" destId="{0C83C5FA-9971-49E8-B064-74CBDA1452A6}" srcOrd="1" destOrd="0" presId="urn:microsoft.com/office/officeart/2005/8/layout/vList4"/>
    <dgm:cxn modelId="{E33873EC-7B81-4353-88C3-FAEA981584D5}" type="presOf" srcId="{AEBEEAB6-2764-4E7E-BF72-A70CA11CCB49}" destId="{720AD1EC-27C5-4CFD-A3F4-B4F6E2D26A95}" srcOrd="0" destOrd="0" presId="urn:microsoft.com/office/officeart/2005/8/layout/vList4"/>
    <dgm:cxn modelId="{BCCF9D94-8C9D-45E7-9B5D-ADC4A67317AA}" type="presParOf" srcId="{720AD1EC-27C5-4CFD-A3F4-B4F6E2D26A95}" destId="{30007CD6-2D94-433A-9496-9A48F92F93A7}" srcOrd="0" destOrd="0" presId="urn:microsoft.com/office/officeart/2005/8/layout/vList4"/>
    <dgm:cxn modelId="{1C693B34-BF63-4484-B153-EC788FA1FFD7}" type="presParOf" srcId="{30007CD6-2D94-433A-9496-9A48F92F93A7}" destId="{F0BFACFC-6EEF-4384-B900-756A62AD8A31}" srcOrd="0" destOrd="0" presId="urn:microsoft.com/office/officeart/2005/8/layout/vList4"/>
    <dgm:cxn modelId="{BEB4B980-7AD0-4B4A-A96B-1940650728A3}" type="presParOf" srcId="{30007CD6-2D94-433A-9496-9A48F92F93A7}" destId="{E7C928D5-DB2F-4602-BD6E-DCA889BAD408}" srcOrd="1" destOrd="0" presId="urn:microsoft.com/office/officeart/2005/8/layout/vList4"/>
    <dgm:cxn modelId="{BD48BDC7-9B79-493C-A40F-1EA3D63D6BE8}" type="presParOf" srcId="{30007CD6-2D94-433A-9496-9A48F92F93A7}" destId="{F0ADC825-4C02-4ACF-8DE2-B8791612D95F}" srcOrd="2" destOrd="0" presId="urn:microsoft.com/office/officeart/2005/8/layout/vList4"/>
    <dgm:cxn modelId="{D0F56119-784C-4F80-9CFB-91F47B830AC2}" type="presParOf" srcId="{720AD1EC-27C5-4CFD-A3F4-B4F6E2D26A95}" destId="{E4F2E5B3-7891-4215-B9E0-995A2185F364}" srcOrd="1" destOrd="0" presId="urn:microsoft.com/office/officeart/2005/8/layout/vList4"/>
    <dgm:cxn modelId="{A0C9D579-0B54-4B5B-A403-E14773AF74F2}" type="presParOf" srcId="{720AD1EC-27C5-4CFD-A3F4-B4F6E2D26A95}" destId="{7ADAB8EC-44EA-4E6F-BDCC-80F3FABBF241}" srcOrd="2" destOrd="0" presId="urn:microsoft.com/office/officeart/2005/8/layout/vList4"/>
    <dgm:cxn modelId="{AE4B0EB0-DB47-4C6A-8D1D-BD2922DF1960}" type="presParOf" srcId="{7ADAB8EC-44EA-4E6F-BDCC-80F3FABBF241}" destId="{E6A5EDFD-AD30-451D-93A9-333DFF7B6A8A}" srcOrd="0" destOrd="0" presId="urn:microsoft.com/office/officeart/2005/8/layout/vList4"/>
    <dgm:cxn modelId="{52F93FD7-A87B-441C-932E-D4CD88FB062C}" type="presParOf" srcId="{7ADAB8EC-44EA-4E6F-BDCC-80F3FABBF241}" destId="{4F066C1C-638F-4527-AF13-E68804376FE9}" srcOrd="1" destOrd="0" presId="urn:microsoft.com/office/officeart/2005/8/layout/vList4"/>
    <dgm:cxn modelId="{CB6D479A-82C5-4C44-AA69-0BAC3A42BD72}" type="presParOf" srcId="{7ADAB8EC-44EA-4E6F-BDCC-80F3FABBF241}" destId="{E0392688-BAD2-4BC7-9997-F8A3F301D466}" srcOrd="2" destOrd="0" presId="urn:microsoft.com/office/officeart/2005/8/layout/vList4"/>
    <dgm:cxn modelId="{14A62458-37A2-4626-942A-EC2592F3C33D}" type="presParOf" srcId="{720AD1EC-27C5-4CFD-A3F4-B4F6E2D26A95}" destId="{DCB2344E-472E-45DD-A1A8-9B41B9B940CD}" srcOrd="3" destOrd="0" presId="urn:microsoft.com/office/officeart/2005/8/layout/vList4"/>
    <dgm:cxn modelId="{6EE4785B-C2F5-4A81-B132-16F8C3CD080E}" type="presParOf" srcId="{720AD1EC-27C5-4CFD-A3F4-B4F6E2D26A95}" destId="{75B9222D-FCC3-473A-BCC2-8122C7BB4017}" srcOrd="4" destOrd="0" presId="urn:microsoft.com/office/officeart/2005/8/layout/vList4"/>
    <dgm:cxn modelId="{2CFDDF0F-01B5-4A7D-86EE-0F8EA1717266}" type="presParOf" srcId="{75B9222D-FCC3-473A-BCC2-8122C7BB4017}" destId="{B9FEFC09-ED39-4BFD-BED3-D99169364A83}" srcOrd="0" destOrd="0" presId="urn:microsoft.com/office/officeart/2005/8/layout/vList4"/>
    <dgm:cxn modelId="{AC3E0251-7B50-4A13-B366-5E2FC21B7F2E}" type="presParOf" srcId="{75B9222D-FCC3-473A-BCC2-8122C7BB4017}" destId="{5D633703-F573-45EE-9C59-4A4DC6C09FBF}" srcOrd="1" destOrd="0" presId="urn:microsoft.com/office/officeart/2005/8/layout/vList4"/>
    <dgm:cxn modelId="{1644CEBF-FD78-40E6-8FBA-52DF449699B8}" type="presParOf" srcId="{75B9222D-FCC3-473A-BCC2-8122C7BB4017}" destId="{0C83C5FA-9971-49E8-B064-74CBDA1452A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39D9-6935-4F1E-961D-E6688B74EF21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A7666-CA88-4BDC-803F-06E00F3152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7666-CA88-4BDC-803F-06E00F3152D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05F3-FA9E-4AC4-B347-C9A61111144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E5CA-4557-4D49-A00F-DC90E9F93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05F3-FA9E-4AC4-B347-C9A61111144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E5CA-4557-4D49-A00F-DC90E9F93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05F3-FA9E-4AC4-B347-C9A61111144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E5CA-4557-4D49-A00F-DC90E9F93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05F3-FA9E-4AC4-B347-C9A61111144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E5CA-4557-4D49-A00F-DC90E9F93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05F3-FA9E-4AC4-B347-C9A61111144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E5CA-4557-4D49-A00F-DC90E9F93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05F3-FA9E-4AC4-B347-C9A61111144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E5CA-4557-4D49-A00F-DC90E9F93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05F3-FA9E-4AC4-B347-C9A61111144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E5CA-4557-4D49-A00F-DC90E9F93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05F3-FA9E-4AC4-B347-C9A61111144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E5CA-4557-4D49-A00F-DC90E9F93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05F3-FA9E-4AC4-B347-C9A61111144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E5CA-4557-4D49-A00F-DC90E9F93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05F3-FA9E-4AC4-B347-C9A61111144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AE5CA-4557-4D49-A00F-DC90E9F93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05F3-FA9E-4AC4-B347-C9A61111144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EAE5CA-4557-4D49-A00F-DC90E9F933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FB158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2605F3-FA9E-4AC4-B347-C9A61111144A}" type="datetimeFigureOut">
              <a:rPr lang="ru-RU" smtClean="0"/>
              <a:pPr/>
              <a:t>03.03.2023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AE5CA-4557-4D49-A00F-DC90E9F933F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4752528"/>
          </a:xfrm>
          <a:gradFill>
            <a:gsLst>
              <a:gs pos="0">
                <a:srgbClr val="AB7BF9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ГОДОВОЙ ОТЧЕТ 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КОНТРОЛЬНО-СЧЕТНОЙ ПАЛАТЫ МУНИЦИПАЛЬНОГО РАЙОНА «МОГОЙТУЙСКИЙ РАЙОН»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dirty="0" err="1" smtClean="0">
                <a:solidFill>
                  <a:srgbClr val="7030A0"/>
                </a:solidFill>
                <a:latin typeface="Monotype Corsiva" pitchFamily="66" charset="0"/>
              </a:rPr>
              <a:t>пгт.Могойтуй</a:t>
            </a: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7030A0"/>
                </a:solidFill>
                <a:latin typeface="Monotype Corsiva" pitchFamily="66" charset="0"/>
              </a:rPr>
              <a:t>2023 год</a:t>
            </a:r>
            <a:endParaRPr lang="ru-RU" sz="28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70007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Муниципальная целевая программа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«Комплексное развитие сельских территорий» 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Сквер «Зеленый свет»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с.Догой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Могойтуйского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финансирования - из бюджета Забайкальского края составили 1 556 211 руб. 89 коп. и средства из бюджета района 92949 руб. 85 коп.,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бюджета сельского поселения 46474 руб.89 коп., и из внебюджетных источников (инициативные платежи граждан) -82260,62 рублей.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цена контракта составила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1 777 897 рублей 25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копеек.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4 транспортных светофоров и 2 пешеходных, принятых по акту приемки.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Представление исполнено за счет подрядчика ООО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Могойтуйская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строительная компания».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Светофоры приобретены и введены в эксплуатацию.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425" y="16764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>
            <a:off x="4786314" y="3000372"/>
            <a:ext cx="1000132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Новые </a:t>
            </a:r>
            <a:r>
              <a:rPr lang="ru-RU" sz="3600" b="1" i="1" dirty="0" smtClean="0">
                <a:solidFill>
                  <a:srgbClr val="7030A0"/>
                </a:solidFill>
              </a:rPr>
              <a:t>электрические </a:t>
            </a:r>
            <a:r>
              <a:rPr lang="ru-RU" sz="3600" b="1" i="1" dirty="0" smtClean="0">
                <a:solidFill>
                  <a:srgbClr val="7030A0"/>
                </a:solidFill>
              </a:rPr>
              <a:t>светофоры </a:t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взамен муляжей 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501" y="1920875"/>
            <a:ext cx="3325997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928802"/>
            <a:ext cx="42576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2285984" y="2143116"/>
            <a:ext cx="357190" cy="8572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Georgia" pitchFamily="18" charset="0"/>
              </a:rPr>
              <a:t>Динамика проведённых экспертно-аналитических мероприятий</a:t>
            </a:r>
            <a:endParaRPr lang="ru-RU" sz="28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614866" cy="45720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6148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объектов, охваченных при проведении экспертно-аналитических мероприятий (ед.)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Выявлено финансовых нарушений (тыс.руб.)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экспертиз проектов нормативных правовых актов (ед.)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Подготовлено заключений по результатам внешней проверки ГАБС (ед.)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Подготовлено заключений на годовой отчет об исполнении бюджета (ед.)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Направлено представлений по результатам экспертиз НПА (ед.)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5143504" y="1920875"/>
          <a:ext cx="3543296" cy="45948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1648"/>
                <a:gridCol w="17716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29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2013,7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714348" y="1000108"/>
            <a:ext cx="3000396" cy="2786082"/>
          </a:xfrm>
          <a:prstGeom prst="horizontalScroll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Соблюдение условий реализации контрактов, в том числе сроков исполнения, включая своевременность расчетов по контрактам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572000" y="785794"/>
            <a:ext cx="3357586" cy="2428892"/>
          </a:xfrm>
          <a:prstGeom prst="horizontalScroll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Приемка и оплата товаров, работ, услуг, соответствующих условиям контрактов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85918" y="3500438"/>
            <a:ext cx="3143272" cy="2214578"/>
          </a:xfrm>
          <a:prstGeom prst="horizontalScroll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Своевременное представление информации и документов, подлежащих размещению в ЕИС закупок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286380" y="3643314"/>
            <a:ext cx="3214710" cy="2143140"/>
          </a:xfrm>
          <a:prstGeom prst="horizontalScroll">
            <a:avLst/>
          </a:prstGeom>
          <a:solidFill>
            <a:schemeClr val="accent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мер ответственности по контрактам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1"/>
            <a:ext cx="9144000" cy="62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55412" tIns="45720" rIns="47610" bIns="2697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Предложения КСП по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результатам аудита в сфере закупок 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ИНФОРМАЦИОННЫЕ СИСТЕМЫ, ПРИМЕНЯЕМЫЕ В КСП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50901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229600"/>
              </a:tblGrid>
              <a:tr h="86305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Портал государственного и муниципального финансового аудита —</a:t>
                      </a:r>
                      <a:b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Официальный сайт Российской Федерации для размещения информации об осуществлении государственного (муниципального) финансового аудита (контроля) в сфере бюджетных правоотношений</a:t>
                      </a:r>
                      <a:endParaRPr lang="ru-RU" sz="1600" b="0" dirty="0"/>
                    </a:p>
                  </a:txBody>
                  <a:tcPr/>
                </a:tc>
              </a:tr>
              <a:tr h="295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Справочно-правовая система Консультант Плюс: Забайкальский край</a:t>
                      </a:r>
                      <a:endParaRPr lang="ru-RU" dirty="0"/>
                    </a:p>
                  </a:txBody>
                  <a:tcPr/>
                </a:tc>
              </a:tr>
              <a:tr h="29590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Государственная информационная система «Электронный бюджет»</a:t>
                      </a:r>
                      <a:endParaRPr lang="ru-RU" dirty="0"/>
                    </a:p>
                  </a:txBody>
                  <a:tcPr/>
                </a:tc>
              </a:tr>
              <a:tr h="295903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«1С:Бухгалтерия Государственного учреждения 8. ПРОФ»</a:t>
                      </a:r>
                      <a:endParaRPr lang="ru-RU" dirty="0"/>
                    </a:p>
                  </a:txBody>
                  <a:tcPr/>
                </a:tc>
              </a:tr>
              <a:tr h="517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СБиС+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Электронная отчетность» — единая система для подготовки, проверки, анализа и сдачи отчетности через Интернет</a:t>
                      </a:r>
                      <a:endParaRPr lang="ru-RU" dirty="0"/>
                    </a:p>
                  </a:txBody>
                  <a:tcPr/>
                </a:tc>
              </a:tr>
              <a:tr h="73975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Система удаленного финансового документооборота (СУФД) – обмен электронными документами с Управлением Федерального казначейства по Забайкальскому краю </a:t>
                      </a:r>
                      <a:endParaRPr lang="ru-RU" dirty="0"/>
                    </a:p>
                  </a:txBody>
                  <a:tcPr/>
                </a:tc>
              </a:tr>
              <a:tr h="5178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Единая информационная система закупок для государственных (муниципальных) нужд</a:t>
                      </a:r>
                      <a:endParaRPr lang="ru-RU" dirty="0"/>
                    </a:p>
                  </a:txBody>
                  <a:tcPr/>
                </a:tc>
              </a:tr>
              <a:tr h="29590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8.ПК Налогоплательщик ЮЛ. Личный кабинет юридического лица</a:t>
                      </a:r>
                      <a:endParaRPr lang="ru-RU" dirty="0"/>
                    </a:p>
                  </a:txBody>
                  <a:tcPr/>
                </a:tc>
              </a:tr>
              <a:tr h="295903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ПК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Свод-СМАРТ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431088" cy="16253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 отчету КСП района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2022 год окончена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ru-RU" sz="3600" dirty="0" smtClean="0">
              <a:solidFill>
                <a:srgbClr val="9B1575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9B1575"/>
                </a:solidFill>
              </a:rPr>
              <a:t>Благодарим за внимание!</a:t>
            </a:r>
            <a:endParaRPr lang="ru-RU" sz="3600" b="1" dirty="0">
              <a:solidFill>
                <a:srgbClr val="9B15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BFA94F8D-E9BC-4BC9-6490-6BC313EAE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41533305"/>
              </p:ext>
            </p:extLst>
          </p:nvPr>
        </p:nvGraphicFramePr>
        <p:xfrm>
          <a:off x="642910" y="2571744"/>
          <a:ext cx="242889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  <a:solidFill>
            <a:srgbClr val="90E4AC"/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Взаимодействие Контрольно-счетной палаты муниципального района «Могойтуйский район»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500034" y="2285992"/>
            <a:ext cx="2643206" cy="384017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sz="half" idx="2"/>
          </p:nvPr>
        </p:nvGraphicFramePr>
        <p:xfrm>
          <a:off x="3214678" y="2571744"/>
          <a:ext cx="264320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1571604" y="1714488"/>
            <a:ext cx="413194" cy="835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214810" y="1714488"/>
            <a:ext cx="413194" cy="835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000892" y="1714488"/>
            <a:ext cx="413194" cy="835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xmlns="" id="{BFA94F8D-E9BC-4BC9-6490-6BC313EAE8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41533305"/>
              </p:ext>
            </p:extLst>
          </p:nvPr>
        </p:nvGraphicFramePr>
        <p:xfrm>
          <a:off x="6143636" y="2571744"/>
          <a:ext cx="250033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571504"/>
          </a:xfrm>
          <a:solidFill>
            <a:srgbClr val="90E4AC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9B1575"/>
                </a:solidFill>
                <a:latin typeface="Times New Roman" pitchFamily="18" charset="0"/>
                <a:cs typeface="Times New Roman" pitchFamily="18" charset="0"/>
              </a:rPr>
              <a:t>Результаты деятельности КСП района</a:t>
            </a:r>
            <a:endParaRPr lang="ru-RU" sz="2800" b="1" i="1" dirty="0">
              <a:solidFill>
                <a:srgbClr val="9B15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428596" y="1214420"/>
          <a:ext cx="4067204" cy="52356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7204"/>
              </a:tblGrid>
              <a:tr h="71438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 контрольных и экспертно-аналитических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Сформировано актов проверок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 контрольных осмотров, обмеров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39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Сформировано заключений по результатам экспертно-аналитических мероприятий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91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мониторинг реализации национальных проектов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65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 и недостатков в ходе КМ и ЭАМ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4572000" y="1214422"/>
          <a:ext cx="4038600" cy="5186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724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 на сумму 157,0 тыс.руб.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на сумму 1903,2 тыс.руб.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401080" cy="857256"/>
          </a:xfrm>
          <a:solidFill>
            <a:schemeClr val="accent6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проведённых контрольных мероприятий КСП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199" y="1600200"/>
          <a:ext cx="4087695" cy="46005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87695"/>
              </a:tblGrid>
              <a:tr h="6143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контрольных мероприятий (ед.)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проверенных объектов (ед.)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направленных представлений об устранении выявленных нарушений (ед.)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Устранено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нарушений (ед.)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совместных или параллельных мероприятий с КСП Забайкальского края (ед.)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87694" cy="469202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043847"/>
                <a:gridCol w="2043847"/>
              </a:tblGrid>
              <a:tr h="61435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ru-RU" sz="20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886728" cy="91438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мероприятий по модернизации систем коммунальной инфраструктуры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на реализацию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мероприятий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направлено средств на общую сумму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11 516 584 руб. 25 коп.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где средства субсидии из краевого бюджета составили 11 378 294 руб.45 коп и средства муниципального района 138 289 руб.81 коп.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ремонт теплотрассы МУК  МЦД 649 841 руб.,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ремонт теплотрассы ГКУ «КЦСЗН» Забайкальского края 926 802 руб.,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ремонт тепловых сетей МАОУ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Могойтуйская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СОШ №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им.Ю.Б.Шагдарова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1 549 854 руб.,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частичная оплата выполненного мероприятии «Ремонт котельной «Центральная»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с.Цаган-Ола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1 510 680 руб.10 коп.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/>
              <a:t>Приобретены РИСЭЭ в котельные </a:t>
            </a:r>
            <a:r>
              <a:rPr lang="ru-RU" sz="2000" dirty="0" err="1" smtClean="0"/>
              <a:t>с.Зугалай,Хара-Шибирь</a:t>
            </a:r>
            <a:r>
              <a:rPr lang="ru-RU" sz="2000" dirty="0" smtClean="0"/>
              <a:t>, </a:t>
            </a:r>
            <a:r>
              <a:rPr lang="ru-RU" sz="2000" dirty="0" err="1" smtClean="0"/>
              <a:t>Догой</a:t>
            </a:r>
            <a:r>
              <a:rPr lang="ru-RU" sz="2000" dirty="0" smtClean="0"/>
              <a:t> и </a:t>
            </a:r>
            <a:r>
              <a:rPr lang="ru-RU" sz="2000" dirty="0" err="1" smtClean="0"/>
              <a:t>Ага-Хангил</a:t>
            </a:r>
            <a:r>
              <a:rPr lang="ru-RU" sz="2000" dirty="0" smtClean="0"/>
              <a:t>. Проведены выборочные контрольные осмотры котельных в сёлах </a:t>
            </a:r>
            <a:r>
              <a:rPr lang="ru-RU" sz="2000" dirty="0" err="1" smtClean="0"/>
              <a:t>Зугалай</a:t>
            </a:r>
            <a:r>
              <a:rPr lang="ru-RU" sz="2000" dirty="0" smtClean="0"/>
              <a:t> и Хара-Шибирь в июле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dirty="0" smtClean="0"/>
              <a:t> года на предмет наличия, соответствия актам приемки оборудования и ввода в эксплуатацию резервных источников.</a:t>
            </a:r>
          </a:p>
          <a:p>
            <a:r>
              <a:rPr lang="ru-RU" sz="2000" b="1" dirty="0" smtClean="0"/>
              <a:t>Стоимость резервных источников:</a:t>
            </a:r>
          </a:p>
          <a:p>
            <a:pPr lvl="0"/>
            <a:r>
              <a:rPr lang="ru-RU" sz="2000" dirty="0" smtClean="0"/>
              <a:t>Котельная «Центральная» </a:t>
            </a:r>
            <a:r>
              <a:rPr lang="ru-RU" sz="2000" dirty="0" err="1" smtClean="0"/>
              <a:t>с.Зугалай</a:t>
            </a:r>
            <a:r>
              <a:rPr lang="ru-RU" sz="2000" dirty="0" smtClean="0"/>
              <a:t> - 75 КВт стоимостью </a:t>
            </a:r>
            <a:r>
              <a:rPr lang="ru-RU" sz="2000" b="1" dirty="0" smtClean="0">
                <a:latin typeface="+mj-lt"/>
              </a:rPr>
              <a:t>957 148 руб.38 коп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Котельная МОУ «</a:t>
            </a:r>
            <a:r>
              <a:rPr lang="ru-RU" sz="2000" dirty="0" err="1" smtClean="0"/>
              <a:t>Хара-Шибирская</a:t>
            </a:r>
            <a:r>
              <a:rPr lang="ru-RU" sz="2000" dirty="0" smtClean="0"/>
              <a:t> СОШ им. </a:t>
            </a:r>
            <a:r>
              <a:rPr lang="ru-RU" sz="2000" dirty="0" err="1" smtClean="0"/>
              <a:t>Б.Мажиева</a:t>
            </a:r>
            <a:r>
              <a:rPr lang="ru-RU" sz="2000" dirty="0" smtClean="0"/>
              <a:t>» - 45 КВт стоимостью</a:t>
            </a:r>
          </a:p>
          <a:p>
            <a:pPr lvl="0">
              <a:buNone/>
            </a:pP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783 720 руб.58 коп</a:t>
            </a: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.;</a:t>
            </a:r>
          </a:p>
          <a:p>
            <a:pPr lvl="0"/>
            <a:r>
              <a:rPr lang="ru-RU" sz="2000" dirty="0" smtClean="0"/>
              <a:t>Котельная «Центральная» </a:t>
            </a:r>
            <a:r>
              <a:rPr lang="ru-RU" sz="2000" dirty="0" err="1" smtClean="0"/>
              <a:t>с.Догой</a:t>
            </a:r>
            <a:r>
              <a:rPr lang="ru-RU" sz="2000" dirty="0" smtClean="0"/>
              <a:t> - 50 КВт стоимостью </a:t>
            </a:r>
            <a:r>
              <a:rPr lang="ru-RU" sz="2000" b="1" dirty="0" smtClean="0">
                <a:latin typeface="+mj-lt"/>
              </a:rPr>
              <a:t>525 232 руб.96 коп.;</a:t>
            </a:r>
          </a:p>
          <a:p>
            <a:pPr lvl="0"/>
            <a:r>
              <a:rPr lang="ru-RU" sz="2000" dirty="0" smtClean="0"/>
              <a:t>Котельная «Центральная» </a:t>
            </a:r>
            <a:r>
              <a:rPr lang="ru-RU" sz="2000" dirty="0" err="1" smtClean="0"/>
              <a:t>с.Ага-Хангил</a:t>
            </a:r>
            <a:r>
              <a:rPr lang="ru-RU" sz="2000" dirty="0" smtClean="0"/>
              <a:t> - 50 КВт стоимостью </a:t>
            </a:r>
            <a:r>
              <a:rPr lang="ru-RU" sz="2000" b="1" dirty="0" smtClean="0">
                <a:latin typeface="+mj-lt"/>
              </a:rPr>
              <a:t>520 390 руб.02 коп.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  <a:gradFill>
            <a:gsLst>
              <a:gs pos="0">
                <a:srgbClr val="F0781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РИСЭЭ в селе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Зугалай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фото от 4 июля и 11 октября)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3786214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00240"/>
            <a:ext cx="3643337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лево 4"/>
          <p:cNvSpPr/>
          <p:nvPr/>
        </p:nvSpPr>
        <p:spPr>
          <a:xfrm>
            <a:off x="6357950" y="2500306"/>
            <a:ext cx="1143008" cy="21431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  <a:gradFill>
            <a:gsLst>
              <a:gs pos="0">
                <a:srgbClr val="E6521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РИСЭЭ в селе Хара-Шибирь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(фото от 04 июля и 26 октября)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428868"/>
            <a:ext cx="3429024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428868"/>
            <a:ext cx="3429024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1928794" y="2571744"/>
            <a:ext cx="214314" cy="85725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Контрольные осмотры по обращению КСП Забайкальского края 3 универсальных спортивных площадок и 1 уличного тренажерного комплекса по Плану социального развития ЦЭР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(на фото объекты в п.Могойтуй 20 мая)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28868"/>
            <a:ext cx="4038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1714" y="2428868"/>
            <a:ext cx="3051572" cy="392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>
            <a:off x="1000100" y="4214818"/>
            <a:ext cx="1000132" cy="214314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786182" y="4286256"/>
            <a:ext cx="214314" cy="78581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Контрольные обследования санитарно-гигиенических помещений в общеобразовательных школах сёл  района по обращению КСП Забайкальского края 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(фото в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с.Кусоча</a:t>
            </a:r>
            <a:r>
              <a:rPr lang="ru-RU" sz="2800" b="1" i="1" dirty="0" smtClean="0">
                <a:solidFill>
                  <a:srgbClr val="002060"/>
                </a:solidFill>
              </a:rPr>
              <a:t> и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</a:t>
            </a:r>
            <a:r>
              <a:rPr lang="ru-RU" sz="2800" b="1" i="1" dirty="0" smtClean="0">
                <a:solidFill>
                  <a:srgbClr val="002060"/>
                </a:solidFill>
              </a:rPr>
              <a:t>/ст.Ага слева направо)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92" y="1920875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>
            <a:off x="2428860" y="2643182"/>
            <a:ext cx="285752" cy="928694"/>
          </a:xfrm>
          <a:prstGeom prst="downArrow">
            <a:avLst/>
          </a:prstGeom>
          <a:solidFill>
            <a:srgbClr val="F07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929454" y="3929066"/>
            <a:ext cx="214314" cy="92869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857884" y="3929066"/>
            <a:ext cx="214314" cy="100013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1159</TotalTime>
  <Words>629</Words>
  <Application>Microsoft Office PowerPoint</Application>
  <PresentationFormat>Экран (4:3)</PresentationFormat>
  <Paragraphs>124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ГОДОВОЙ ОТЧЕТ  КОНТРОЛЬНО-СЧЕТНОЙ ПАЛАТЫ МУНИЦИПАЛЬНОГО РАЙОНА «МОГОЙТУЙСКИЙ РАЙОН»    пгт.Могойтуй 2023 год</vt:lpstr>
      <vt:lpstr>Взаимодействие Контрольно-счетной палаты муниципального района «Могойтуйский район» </vt:lpstr>
      <vt:lpstr>Результаты деятельности КСП района</vt:lpstr>
      <vt:lpstr>Динамика  проведённых контрольных мероприятий КСП</vt:lpstr>
      <vt:lpstr>Обеспечение мероприятий по модернизации систем коммунальной инфраструктуры </vt:lpstr>
      <vt:lpstr>РИСЭЭ в селе Зугалай  (фото от 4 июля и 11 октября)</vt:lpstr>
      <vt:lpstr>РИСЭЭ в селе Хара-Шибирь  (фото от 04 июля и 26 октября)</vt:lpstr>
      <vt:lpstr>Контрольные осмотры по обращению КСП Забайкальского края 3 универсальных спортивных площадок и 1 уличного тренажерного комплекса по Плану социального развития ЦЭР (на фото объекты в п.Могойтуй 20 мая)</vt:lpstr>
      <vt:lpstr>Контрольные обследования санитарно-гигиенических помещений в общеобразовательных школах сёл  района по обращению КСП Забайкальского края  (фото в с.Кусоча и п/ст.Ага слева направо)</vt:lpstr>
      <vt:lpstr>Муниципальная целевая программа  «Комплексное развитие сельских территорий» </vt:lpstr>
      <vt:lpstr>Новые электрические светофоры  взамен муляжей </vt:lpstr>
      <vt:lpstr>Динамика проведённых экспертно-аналитических мероприятий</vt:lpstr>
      <vt:lpstr>Слайд 13</vt:lpstr>
      <vt:lpstr>ИНФОРМАЦИОННЫЕ СИСТЕМЫ, ПРИМЕНЯЕМЫЕ В КСП</vt:lpstr>
      <vt:lpstr>Презентация к отчету КСП района   за 2022 год окончена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User_123</dc:creator>
  <cp:lastModifiedBy>User_123</cp:lastModifiedBy>
  <cp:revision>91</cp:revision>
  <dcterms:created xsi:type="dcterms:W3CDTF">2023-02-10T05:48:46Z</dcterms:created>
  <dcterms:modified xsi:type="dcterms:W3CDTF">2023-03-03T07:31:11Z</dcterms:modified>
</cp:coreProperties>
</file>