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54" r:id="rId1"/>
  </p:sldMasterIdLst>
  <p:notesMasterIdLst>
    <p:notesMasterId r:id="rId36"/>
  </p:notesMasterIdLst>
  <p:sldIdLst>
    <p:sldId id="312" r:id="rId2"/>
    <p:sldId id="416" r:id="rId3"/>
    <p:sldId id="313" r:id="rId4"/>
    <p:sldId id="314" r:id="rId5"/>
    <p:sldId id="379" r:id="rId6"/>
    <p:sldId id="389" r:id="rId7"/>
    <p:sldId id="316" r:id="rId8"/>
    <p:sldId id="317" r:id="rId9"/>
    <p:sldId id="318" r:id="rId10"/>
    <p:sldId id="384" r:id="rId11"/>
    <p:sldId id="386" r:id="rId12"/>
    <p:sldId id="387" r:id="rId13"/>
    <p:sldId id="388" r:id="rId14"/>
    <p:sldId id="321" r:id="rId15"/>
    <p:sldId id="390" r:id="rId16"/>
    <p:sldId id="391" r:id="rId17"/>
    <p:sldId id="392" r:id="rId18"/>
    <p:sldId id="381" r:id="rId19"/>
    <p:sldId id="402" r:id="rId20"/>
    <p:sldId id="403" r:id="rId21"/>
    <p:sldId id="410" r:id="rId22"/>
    <p:sldId id="385" r:id="rId23"/>
    <p:sldId id="393" r:id="rId24"/>
    <p:sldId id="411" r:id="rId25"/>
    <p:sldId id="394" r:id="rId26"/>
    <p:sldId id="413" r:id="rId27"/>
    <p:sldId id="412" r:id="rId28"/>
    <p:sldId id="414" r:id="rId29"/>
    <p:sldId id="396" r:id="rId30"/>
    <p:sldId id="397" r:id="rId31"/>
    <p:sldId id="398" r:id="rId32"/>
    <p:sldId id="399" r:id="rId33"/>
    <p:sldId id="415" r:id="rId34"/>
    <p:sldId id="40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9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D669"/>
    <a:srgbClr val="EEACEC"/>
    <a:srgbClr val="FFE08B"/>
    <a:srgbClr val="000082"/>
    <a:srgbClr val="696CEF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8329" autoAdjust="0"/>
  </p:normalViewPr>
  <p:slideViewPr>
    <p:cSldViewPr>
      <p:cViewPr varScale="1">
        <p:scale>
          <a:sx n="114" d="100"/>
          <a:sy n="114" d="100"/>
        </p:scale>
        <p:origin x="1560" y="408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170954.1</c:v>
                </c:pt>
                <c:pt idx="1">
                  <c:v>13712.6</c:v>
                </c:pt>
                <c:pt idx="2">
                  <c:v>4835</c:v>
                </c:pt>
                <c:pt idx="3">
                  <c:v>44834</c:v>
                </c:pt>
                <c:pt idx="4">
                  <c:v>2700</c:v>
                </c:pt>
                <c:pt idx="5">
                  <c:v>4650.8</c:v>
                </c:pt>
                <c:pt idx="6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1-4E9A-B91C-B8B25CD533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186758</c:v>
                </c:pt>
                <c:pt idx="1">
                  <c:v>13913.9</c:v>
                </c:pt>
                <c:pt idx="2">
                  <c:v>5161</c:v>
                </c:pt>
                <c:pt idx="3">
                  <c:v>46627.4</c:v>
                </c:pt>
                <c:pt idx="4">
                  <c:v>2800</c:v>
                </c:pt>
                <c:pt idx="5">
                  <c:v>4417.8</c:v>
                </c:pt>
                <c:pt idx="6">
                  <c:v>1768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41-4E9A-B91C-B8B25CD533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201485.6</c:v>
                </c:pt>
                <c:pt idx="1">
                  <c:v>14011.2</c:v>
                </c:pt>
                <c:pt idx="2">
                  <c:v>5438</c:v>
                </c:pt>
                <c:pt idx="3">
                  <c:v>48492.5</c:v>
                </c:pt>
                <c:pt idx="4">
                  <c:v>2910</c:v>
                </c:pt>
                <c:pt idx="5">
                  <c:v>4512.8</c:v>
                </c:pt>
                <c:pt idx="6">
                  <c:v>1838.7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41-4E9A-B91C-B8B25CD53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3414432"/>
        <c:axId val="493399744"/>
        <c:axId val="0"/>
      </c:bar3DChart>
      <c:catAx>
        <c:axId val="49341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3399744"/>
        <c:crosses val="autoZero"/>
        <c:auto val="1"/>
        <c:lblAlgn val="ctr"/>
        <c:lblOffset val="100"/>
        <c:noMultiLvlLbl val="0"/>
      </c:catAx>
      <c:valAx>
        <c:axId val="49339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34144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252883360137197E-2"/>
          <c:y val="0.15793629907518875"/>
          <c:w val="0.83878639130745858"/>
          <c:h val="0.749264723723135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17764497678898966"/>
                  <c:y val="4.681448715436228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86-4FD7-B664-09A24C5343B0}"/>
                </c:ext>
              </c:extLst>
            </c:dLbl>
            <c:dLbl>
              <c:idx val="3"/>
              <c:layout>
                <c:manualLayout>
                  <c:x val="0.10048314363244792"/>
                  <c:y val="0.140941422398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FC-4292-AA01-CACAE3ECADEC}"/>
                </c:ext>
              </c:extLst>
            </c:dLbl>
            <c:dLbl>
              <c:idx val="5"/>
              <c:layout>
                <c:manualLayout>
                  <c:x val="-5.9153987969884268E-2"/>
                  <c:y val="0.1431697415941095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86-4FD7-B664-09A24C5343B0}"/>
                </c:ext>
              </c:extLst>
            </c:dLbl>
            <c:dLbl>
              <c:idx val="6"/>
              <c:layout>
                <c:manualLayout>
                  <c:x val="-0.1532936356104698"/>
                  <c:y val="9.914611271312186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C-4292-AA01-CACAE3ECADEC}"/>
                </c:ext>
              </c:extLst>
            </c:dLbl>
            <c:dLbl>
              <c:idx val="7"/>
              <c:layout>
                <c:manualLayout>
                  <c:x val="-0.16946338083372994"/>
                  <c:y val="-6.82381925585822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FC-4292-AA01-CACAE3ECADEC}"/>
                </c:ext>
              </c:extLst>
            </c:dLbl>
            <c:dLbl>
              <c:idx val="8"/>
              <c:layout>
                <c:manualLayout>
                  <c:x val="-0.15604349485127222"/>
                  <c:y val="-8.626781264873037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FC-4292-AA01-CACAE3ECAD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Жилищно-крммунальное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4.5999999999999996</c:v>
                </c:pt>
                <c:pt idx="1">
                  <c:v>0.5</c:v>
                </c:pt>
                <c:pt idx="2">
                  <c:v>3.9</c:v>
                </c:pt>
                <c:pt idx="3">
                  <c:v>3.8</c:v>
                </c:pt>
                <c:pt idx="4">
                  <c:v>74.3</c:v>
                </c:pt>
                <c:pt idx="5">
                  <c:v>4.7</c:v>
                </c:pt>
                <c:pt idx="6">
                  <c:v>2.6</c:v>
                </c:pt>
                <c:pt idx="7">
                  <c:v>0.1</c:v>
                </c:pt>
                <c:pt idx="8">
                  <c:v>3.1</c:v>
                </c:pt>
                <c:pt idx="9">
                  <c:v>0</c:v>
                </c:pt>
                <c:pt idx="1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86-4FD7-B664-09A24C5343B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dirty="0"/>
            <a:t>ЭТАПЫ БЮДЖЕТНОГО ПРОЦЕССА</a:t>
          </a:r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1. Разработка проекта бюджета</a:t>
          </a: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3. Утверждение проекта бюджета</a:t>
          </a: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2. Рассмотрение проекта бюджета</a:t>
          </a: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4. Исполнение бюджета</a:t>
          </a: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</dgm:pt>
    <dgm:pt modelId="{520DCA23-E61E-4D60-8C01-FF734DB21588}" type="pres">
      <dgm:prSet presAssocID="{824CACDD-E03A-427C-8B7A-DB5388A5BD8D}" presName="rootConnector1" presStyleLbl="node1" presStyleIdx="0" presStyleCnt="0"/>
      <dgm:spPr/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</dgm:pt>
    <dgm:pt modelId="{F7736AB3-14FB-442A-8C59-ED1D80EA616A}" type="pres">
      <dgm:prSet presAssocID="{81ED6989-DB09-4163-9FE8-4274D9FB393B}" presName="rootConnector" presStyleLbl="node2" presStyleIdx="0" presStyleCnt="5"/>
      <dgm:spPr/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</dgm:pt>
    <dgm:pt modelId="{5C3169FC-2904-40E9-BED3-B6AB9616B8F1}" type="pres">
      <dgm:prSet presAssocID="{11CB86F8-31C1-4608-BCC5-247E331BAD1E}" presName="rootConnector" presStyleLbl="node2" presStyleIdx="1" presStyleCnt="5"/>
      <dgm:spPr/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</dgm:pt>
    <dgm:pt modelId="{E3D274F6-EF38-4457-99ED-3B36F1F9CCE6}" type="pres">
      <dgm:prSet presAssocID="{9F3D15E7-183E-4168-819E-A5AE67C70800}" presName="rootConnector" presStyleLbl="node2" presStyleIdx="2" presStyleCnt="5"/>
      <dgm:spPr/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</dgm:pt>
    <dgm:pt modelId="{E349FB01-D2F9-4802-9005-7EF140881356}" type="pres">
      <dgm:prSet presAssocID="{84644A64-B651-4593-8A15-954557571337}" presName="rootConnector" presStyleLbl="node2" presStyleIdx="3" presStyleCnt="5"/>
      <dgm:spPr/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</dgm:pt>
    <dgm:pt modelId="{D4F812AF-0900-4CE7-AA23-35A4E46C6FD1}" type="pres">
      <dgm:prSet presAssocID="{01A86283-4B1C-4FDB-903B-896A03C158D5}" presName="rootConnector" presStyleLbl="node2" presStyleIdx="4" presStyleCnt="5"/>
      <dgm:spPr/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A25A6310-F1E3-463E-9132-4D79A8E2EDFA}" type="presOf" srcId="{5E6F24EC-07DA-4409-8D2A-E1F358F0D53E}" destId="{42131694-B3C1-48DA-9A89-0ED8F63CDD47}" srcOrd="0" destOrd="0" presId="urn:microsoft.com/office/officeart/2005/8/layout/orgChart1"/>
    <dgm:cxn modelId="{E17BF31C-318E-4BDC-8573-69645E5124ED}" type="presOf" srcId="{9F3D15E7-183E-4168-819E-A5AE67C70800}" destId="{1C9FE83A-22D2-43B9-8B78-355219D6DADC}" srcOrd="0" destOrd="0" presId="urn:microsoft.com/office/officeart/2005/8/layout/orgChart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4247521-03CA-4558-9131-E2F9BCA9B11A}" type="presOf" srcId="{93FA7CE8-AEE6-43B9-836C-3F03118B3842}" destId="{8D16B8B8-EC00-4610-BCC6-ACE28551BF93}" srcOrd="0" destOrd="0" presId="urn:microsoft.com/office/officeart/2005/8/layout/orgChart1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8473D826-B31A-4B15-A184-4FC62FA9DD46}" type="presOf" srcId="{84644A64-B651-4593-8A15-954557571337}" destId="{F9F59E84-68E7-4AB6-8042-6BADE1906BFB}" srcOrd="0" destOrd="0" presId="urn:microsoft.com/office/officeart/2005/8/layout/orgChart1"/>
    <dgm:cxn modelId="{BBD7982D-2143-49A8-A9DF-27CBAA26271F}" type="presOf" srcId="{84644A64-B651-4593-8A15-954557571337}" destId="{E349FB01-D2F9-4802-9005-7EF140881356}" srcOrd="1" destOrd="0" presId="urn:microsoft.com/office/officeart/2005/8/layout/orgChart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E9AD835F-C8B3-41F0-8B03-4A3E709015C7}" type="presOf" srcId="{9F3D15E7-183E-4168-819E-A5AE67C70800}" destId="{E3D274F6-EF38-4457-99ED-3B36F1F9CCE6}" srcOrd="1" destOrd="0" presId="urn:microsoft.com/office/officeart/2005/8/layout/orgChart1"/>
    <dgm:cxn modelId="{E9B8DA41-F28E-4210-8786-CB5381127F91}" type="presOf" srcId="{11CB86F8-31C1-4608-BCC5-247E331BAD1E}" destId="{5C3169FC-2904-40E9-BED3-B6AB9616B8F1}" srcOrd="1" destOrd="0" presId="urn:microsoft.com/office/officeart/2005/8/layout/orgChart1"/>
    <dgm:cxn modelId="{E9788049-CA71-4A36-B17E-375FA2817827}" type="presOf" srcId="{824CACDD-E03A-427C-8B7A-DB5388A5BD8D}" destId="{520DCA23-E61E-4D60-8C01-FF734DB21588}" srcOrd="1" destOrd="0" presId="urn:microsoft.com/office/officeart/2005/8/layout/orgChart1"/>
    <dgm:cxn modelId="{E729D94C-4815-4BA2-A6E6-B907E0D5D0F6}" type="presOf" srcId="{73D9929A-4AE6-4F97-BA74-8AFCD9A206B7}" destId="{E5FC38C0-F874-4D67-AF4E-5B61D8528333}" srcOrd="0" destOrd="0" presId="urn:microsoft.com/office/officeart/2005/8/layout/orgChart1"/>
    <dgm:cxn modelId="{1D633E6F-33C5-489C-9557-E38E294E090D}" type="presOf" srcId="{11CB86F8-31C1-4608-BCC5-247E331BAD1E}" destId="{F495F80B-6FEE-4FC2-B820-6BD21D72101E}" srcOrd="0" destOrd="0" presId="urn:microsoft.com/office/officeart/2005/8/layout/orgChart1"/>
    <dgm:cxn modelId="{5564A253-535A-4D52-A85D-B93ED580C673}" type="presOf" srcId="{195A0E0D-9849-4724-AEF3-DAF6E0352555}" destId="{398FFEDC-BFFB-4687-A7AC-A133982093F8}" srcOrd="0" destOrd="0" presId="urn:microsoft.com/office/officeart/2005/8/layout/orgChart1"/>
    <dgm:cxn modelId="{A1973F8D-1342-49E7-AC3A-AB587DEC5341}" type="presOf" srcId="{01A86283-4B1C-4FDB-903B-896A03C158D5}" destId="{5686F5E6-E730-4A4F-B86A-D334955A4BF3}" srcOrd="0" destOrd="0" presId="urn:microsoft.com/office/officeart/2005/8/layout/orgChart1"/>
    <dgm:cxn modelId="{D5BC979F-7448-42DE-AD30-BEF7E0A7E3DA}" type="presOf" srcId="{31A4F4FA-6743-4237-978E-3C0F106CB502}" destId="{30FDE77F-0DE1-4507-9AB4-E4873006176F}" srcOrd="0" destOrd="0" presId="urn:microsoft.com/office/officeart/2005/8/layout/orgChart1"/>
    <dgm:cxn modelId="{837056A3-9CAF-413B-88C1-D89FC1CAEC9C}" type="presOf" srcId="{01A86283-4B1C-4FDB-903B-896A03C158D5}" destId="{D4F812AF-0900-4CE7-AA23-35A4E46C6FD1}" srcOrd="1" destOrd="0" presId="urn:microsoft.com/office/officeart/2005/8/layout/orgChart1"/>
    <dgm:cxn modelId="{3AC6DBB4-E189-4CCC-83C5-3AA8701B0C07}" type="presOf" srcId="{824CACDD-E03A-427C-8B7A-DB5388A5BD8D}" destId="{D7C56106-E809-407C-94C9-8E39E21EEBEA}" srcOrd="0" destOrd="0" presId="urn:microsoft.com/office/officeart/2005/8/layout/orgChart1"/>
    <dgm:cxn modelId="{A06DDDCD-A8D1-48ED-8C00-FBDD71D0198D}" type="presOf" srcId="{81ED6989-DB09-4163-9FE8-4274D9FB393B}" destId="{F7736AB3-14FB-442A-8C59-ED1D80EA616A}" srcOrd="1" destOrd="0" presId="urn:microsoft.com/office/officeart/2005/8/layout/orgChart1"/>
    <dgm:cxn modelId="{3F6037DD-DA73-4F9E-926B-DE27696103A4}" type="presOf" srcId="{EEC18031-8BE0-4AC6-8896-41712D10D7F6}" destId="{D98FBD44-D81E-49B1-AA21-CF1552747F22}" srcOrd="0" destOrd="0" presId="urn:microsoft.com/office/officeart/2005/8/layout/orgChart1"/>
    <dgm:cxn modelId="{E39BD3DD-9FA0-48B4-8B86-EE3B4E169E64}" type="presOf" srcId="{81ED6989-DB09-4163-9FE8-4274D9FB393B}" destId="{91937533-898F-4FC5-A9E4-FE0BA78B0BED}" srcOrd="0" destOrd="0" presId="urn:microsoft.com/office/officeart/2005/8/layout/orgChart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6C4E98FD-70F3-4264-98E1-0AA4159157F8}" type="presParOf" srcId="{398FFEDC-BFFB-4687-A7AC-A133982093F8}" destId="{5BD874B2-AFE1-40B2-848A-6C041981297C}" srcOrd="0" destOrd="0" presId="urn:microsoft.com/office/officeart/2005/8/layout/orgChart1"/>
    <dgm:cxn modelId="{600B75C7-7737-4460-9E81-F5680781E8A0}" type="presParOf" srcId="{5BD874B2-AFE1-40B2-848A-6C041981297C}" destId="{A93F08A3-CEE2-4CEC-875D-F7FE952BE28D}" srcOrd="0" destOrd="0" presId="urn:microsoft.com/office/officeart/2005/8/layout/orgChart1"/>
    <dgm:cxn modelId="{1BF7D32C-D9B2-406C-9046-5307D5725EA7}" type="presParOf" srcId="{A93F08A3-CEE2-4CEC-875D-F7FE952BE28D}" destId="{D7C56106-E809-407C-94C9-8E39E21EEBEA}" srcOrd="0" destOrd="0" presId="urn:microsoft.com/office/officeart/2005/8/layout/orgChart1"/>
    <dgm:cxn modelId="{20E41B66-14A8-43A9-8785-D7B1CE843353}" type="presParOf" srcId="{A93F08A3-CEE2-4CEC-875D-F7FE952BE28D}" destId="{520DCA23-E61E-4D60-8C01-FF734DB21588}" srcOrd="1" destOrd="0" presId="urn:microsoft.com/office/officeart/2005/8/layout/orgChart1"/>
    <dgm:cxn modelId="{182881E3-3A09-490F-B96B-854B120A0660}" type="presParOf" srcId="{5BD874B2-AFE1-40B2-848A-6C041981297C}" destId="{B7096D27-90B6-478D-8DB2-11220FD707AF}" srcOrd="1" destOrd="0" presId="urn:microsoft.com/office/officeart/2005/8/layout/orgChart1"/>
    <dgm:cxn modelId="{031CEF66-971D-4031-9613-844AD3A61DCE}" type="presParOf" srcId="{B7096D27-90B6-478D-8DB2-11220FD707AF}" destId="{30FDE77F-0DE1-4507-9AB4-E4873006176F}" srcOrd="0" destOrd="0" presId="urn:microsoft.com/office/officeart/2005/8/layout/orgChart1"/>
    <dgm:cxn modelId="{E86D2433-0316-4409-A412-DFCA98050F24}" type="presParOf" srcId="{B7096D27-90B6-478D-8DB2-11220FD707AF}" destId="{F9725548-D4CF-419F-A724-9207DF64A0B3}" srcOrd="1" destOrd="0" presId="urn:microsoft.com/office/officeart/2005/8/layout/orgChart1"/>
    <dgm:cxn modelId="{C249EEA3-37D2-4CAD-996D-3FC89E5D192A}" type="presParOf" srcId="{F9725548-D4CF-419F-A724-9207DF64A0B3}" destId="{184D3D69-D2D7-4502-9191-669AAD37B54B}" srcOrd="0" destOrd="0" presId="urn:microsoft.com/office/officeart/2005/8/layout/orgChart1"/>
    <dgm:cxn modelId="{3DC874BE-7F72-42F2-B87F-572484B9A486}" type="presParOf" srcId="{184D3D69-D2D7-4502-9191-669AAD37B54B}" destId="{91937533-898F-4FC5-A9E4-FE0BA78B0BED}" srcOrd="0" destOrd="0" presId="urn:microsoft.com/office/officeart/2005/8/layout/orgChart1"/>
    <dgm:cxn modelId="{697CDC31-25C4-4A84-8A0C-CCE8D982B9F3}" type="presParOf" srcId="{184D3D69-D2D7-4502-9191-669AAD37B54B}" destId="{F7736AB3-14FB-442A-8C59-ED1D80EA616A}" srcOrd="1" destOrd="0" presId="urn:microsoft.com/office/officeart/2005/8/layout/orgChart1"/>
    <dgm:cxn modelId="{18F18C4A-EA33-4875-8EE6-DF3C874D347C}" type="presParOf" srcId="{F9725548-D4CF-419F-A724-9207DF64A0B3}" destId="{7BADFCDB-E98D-46F4-9C6A-0B18648C6962}" srcOrd="1" destOrd="0" presId="urn:microsoft.com/office/officeart/2005/8/layout/orgChart1"/>
    <dgm:cxn modelId="{65AD64B9-7DED-49C0-96F3-0840FDFE346E}" type="presParOf" srcId="{F9725548-D4CF-419F-A724-9207DF64A0B3}" destId="{1E168AC0-FCF6-4950-AD56-E0162207CD4C}" srcOrd="2" destOrd="0" presId="urn:microsoft.com/office/officeart/2005/8/layout/orgChart1"/>
    <dgm:cxn modelId="{DEC45EC9-4C5C-4864-B53D-092504378F89}" type="presParOf" srcId="{B7096D27-90B6-478D-8DB2-11220FD707AF}" destId="{42131694-B3C1-48DA-9A89-0ED8F63CDD47}" srcOrd="2" destOrd="0" presId="urn:microsoft.com/office/officeart/2005/8/layout/orgChart1"/>
    <dgm:cxn modelId="{B2244A8B-D13B-414B-86DA-CEAC5CBDB34F}" type="presParOf" srcId="{B7096D27-90B6-478D-8DB2-11220FD707AF}" destId="{CE0DC93D-466F-45F6-AE6B-84553C0CB8AA}" srcOrd="3" destOrd="0" presId="urn:microsoft.com/office/officeart/2005/8/layout/orgChart1"/>
    <dgm:cxn modelId="{B0BFDBCF-D697-4C1B-A230-20C693C96AB3}" type="presParOf" srcId="{CE0DC93D-466F-45F6-AE6B-84553C0CB8AA}" destId="{A544FF7E-3AA1-4012-A8F5-5B7E24307511}" srcOrd="0" destOrd="0" presId="urn:microsoft.com/office/officeart/2005/8/layout/orgChart1"/>
    <dgm:cxn modelId="{1C8E92C2-31DB-4C82-861B-840EC5A9C59C}" type="presParOf" srcId="{A544FF7E-3AA1-4012-A8F5-5B7E24307511}" destId="{F495F80B-6FEE-4FC2-B820-6BD21D72101E}" srcOrd="0" destOrd="0" presId="urn:microsoft.com/office/officeart/2005/8/layout/orgChart1"/>
    <dgm:cxn modelId="{39964122-9F7D-41EA-A984-CAB7A9B1A975}" type="presParOf" srcId="{A544FF7E-3AA1-4012-A8F5-5B7E24307511}" destId="{5C3169FC-2904-40E9-BED3-B6AB9616B8F1}" srcOrd="1" destOrd="0" presId="urn:microsoft.com/office/officeart/2005/8/layout/orgChart1"/>
    <dgm:cxn modelId="{E66880D7-F919-4AE0-93B2-0E8D932FE5A8}" type="presParOf" srcId="{CE0DC93D-466F-45F6-AE6B-84553C0CB8AA}" destId="{06856941-3E6A-4767-9273-EB6AA5E571AF}" srcOrd="1" destOrd="0" presId="urn:microsoft.com/office/officeart/2005/8/layout/orgChart1"/>
    <dgm:cxn modelId="{177DCF4A-D95E-4072-8577-F0E6FC201BBB}" type="presParOf" srcId="{CE0DC93D-466F-45F6-AE6B-84553C0CB8AA}" destId="{19D5C736-565F-4332-886E-AC2D16E7C748}" srcOrd="2" destOrd="0" presId="urn:microsoft.com/office/officeart/2005/8/layout/orgChart1"/>
    <dgm:cxn modelId="{D913B1E9-551D-4C4C-AE36-BD80FF296F56}" type="presParOf" srcId="{B7096D27-90B6-478D-8DB2-11220FD707AF}" destId="{8D16B8B8-EC00-4610-BCC6-ACE28551BF93}" srcOrd="4" destOrd="0" presId="urn:microsoft.com/office/officeart/2005/8/layout/orgChart1"/>
    <dgm:cxn modelId="{61A73757-521F-42F4-8179-3122124C7FB8}" type="presParOf" srcId="{B7096D27-90B6-478D-8DB2-11220FD707AF}" destId="{39F48156-34B2-44A6-A0ED-36EEA7E3C117}" srcOrd="5" destOrd="0" presId="urn:microsoft.com/office/officeart/2005/8/layout/orgChart1"/>
    <dgm:cxn modelId="{27A253E4-CBAF-4B22-848B-5741B342CC82}" type="presParOf" srcId="{39F48156-34B2-44A6-A0ED-36EEA7E3C117}" destId="{9C1F9B11-997D-425B-9961-764D120824B0}" srcOrd="0" destOrd="0" presId="urn:microsoft.com/office/officeart/2005/8/layout/orgChart1"/>
    <dgm:cxn modelId="{D884CA98-FC2A-4B0C-8E44-A3C45D90EED0}" type="presParOf" srcId="{9C1F9B11-997D-425B-9961-764D120824B0}" destId="{1C9FE83A-22D2-43B9-8B78-355219D6DADC}" srcOrd="0" destOrd="0" presId="urn:microsoft.com/office/officeart/2005/8/layout/orgChart1"/>
    <dgm:cxn modelId="{AE07E44B-5A70-4574-B9B9-B1FA1245B3D1}" type="presParOf" srcId="{9C1F9B11-997D-425B-9961-764D120824B0}" destId="{E3D274F6-EF38-4457-99ED-3B36F1F9CCE6}" srcOrd="1" destOrd="0" presId="urn:microsoft.com/office/officeart/2005/8/layout/orgChart1"/>
    <dgm:cxn modelId="{C2E7D31B-60E9-4F45-A44E-7F7FCEC50AD3}" type="presParOf" srcId="{39F48156-34B2-44A6-A0ED-36EEA7E3C117}" destId="{3E639E93-6EE3-4003-9EA9-40BC73B6DF31}" srcOrd="1" destOrd="0" presId="urn:microsoft.com/office/officeart/2005/8/layout/orgChart1"/>
    <dgm:cxn modelId="{C5E57506-25F0-4518-A5DB-A4AD5546D8E1}" type="presParOf" srcId="{39F48156-34B2-44A6-A0ED-36EEA7E3C117}" destId="{895A2713-0FF7-4BDB-AD57-36397676E0FA}" srcOrd="2" destOrd="0" presId="urn:microsoft.com/office/officeart/2005/8/layout/orgChart1"/>
    <dgm:cxn modelId="{DC630681-F40D-490A-96C3-CDA540271FBA}" type="presParOf" srcId="{B7096D27-90B6-478D-8DB2-11220FD707AF}" destId="{D98FBD44-D81E-49B1-AA21-CF1552747F22}" srcOrd="6" destOrd="0" presId="urn:microsoft.com/office/officeart/2005/8/layout/orgChart1"/>
    <dgm:cxn modelId="{D163760A-36AA-4A59-AC50-5832FC5400B1}" type="presParOf" srcId="{B7096D27-90B6-478D-8DB2-11220FD707AF}" destId="{630FA468-577E-49F3-8128-284FFF68C963}" srcOrd="7" destOrd="0" presId="urn:microsoft.com/office/officeart/2005/8/layout/orgChart1"/>
    <dgm:cxn modelId="{0BF2E2B0-B464-4CF5-A418-2F6B1E448B0C}" type="presParOf" srcId="{630FA468-577E-49F3-8128-284FFF68C963}" destId="{2F01E0E8-2CEE-4B16-BFED-2BD07B02FC55}" srcOrd="0" destOrd="0" presId="urn:microsoft.com/office/officeart/2005/8/layout/orgChart1"/>
    <dgm:cxn modelId="{CD775E04-2FE2-4745-AA99-51656426FE5B}" type="presParOf" srcId="{2F01E0E8-2CEE-4B16-BFED-2BD07B02FC55}" destId="{F9F59E84-68E7-4AB6-8042-6BADE1906BFB}" srcOrd="0" destOrd="0" presId="urn:microsoft.com/office/officeart/2005/8/layout/orgChart1"/>
    <dgm:cxn modelId="{71786682-2D35-4F6E-9E2B-F50E823BC8C7}" type="presParOf" srcId="{2F01E0E8-2CEE-4B16-BFED-2BD07B02FC55}" destId="{E349FB01-D2F9-4802-9005-7EF140881356}" srcOrd="1" destOrd="0" presId="urn:microsoft.com/office/officeart/2005/8/layout/orgChart1"/>
    <dgm:cxn modelId="{CE6C5657-4531-40F4-B55B-93772E6D7814}" type="presParOf" srcId="{630FA468-577E-49F3-8128-284FFF68C963}" destId="{9DB0E78C-C0A9-40F5-B8EE-760CC3CF8B2C}" srcOrd="1" destOrd="0" presId="urn:microsoft.com/office/officeart/2005/8/layout/orgChart1"/>
    <dgm:cxn modelId="{7AFE3A3D-9D3F-4220-8157-F5107399301E}" type="presParOf" srcId="{630FA468-577E-49F3-8128-284FFF68C963}" destId="{53591C07-6F87-4036-80E9-8A6CBB625570}" srcOrd="2" destOrd="0" presId="urn:microsoft.com/office/officeart/2005/8/layout/orgChart1"/>
    <dgm:cxn modelId="{5ABB6141-2DE3-4470-AACA-3C3E583B29AB}" type="presParOf" srcId="{B7096D27-90B6-478D-8DB2-11220FD707AF}" destId="{E5FC38C0-F874-4D67-AF4E-5B61D8528333}" srcOrd="8" destOrd="0" presId="urn:microsoft.com/office/officeart/2005/8/layout/orgChart1"/>
    <dgm:cxn modelId="{234FA838-2540-49B5-87AC-56472ABDC0BB}" type="presParOf" srcId="{B7096D27-90B6-478D-8DB2-11220FD707AF}" destId="{C601FF54-F7D4-436A-82E3-B840E4E44607}" srcOrd="9" destOrd="0" presId="urn:microsoft.com/office/officeart/2005/8/layout/orgChart1"/>
    <dgm:cxn modelId="{7205C862-D378-4E7F-846A-6668275BAF41}" type="presParOf" srcId="{C601FF54-F7D4-436A-82E3-B840E4E44607}" destId="{829C3A4E-0144-4057-A9F7-199F2DDE7D64}" srcOrd="0" destOrd="0" presId="urn:microsoft.com/office/officeart/2005/8/layout/orgChart1"/>
    <dgm:cxn modelId="{209F2336-913A-4268-B04C-231BAF47D0F6}" type="presParOf" srcId="{829C3A4E-0144-4057-A9F7-199F2DDE7D64}" destId="{5686F5E6-E730-4A4F-B86A-D334955A4BF3}" srcOrd="0" destOrd="0" presId="urn:microsoft.com/office/officeart/2005/8/layout/orgChart1"/>
    <dgm:cxn modelId="{1790C26E-9177-47C4-8B0C-08233CE17006}" type="presParOf" srcId="{829C3A4E-0144-4057-A9F7-199F2DDE7D64}" destId="{D4F812AF-0900-4CE7-AA23-35A4E46C6FD1}" srcOrd="1" destOrd="0" presId="urn:microsoft.com/office/officeart/2005/8/layout/orgChart1"/>
    <dgm:cxn modelId="{33D7FDDE-C919-4FAA-BA68-6FCC338765AF}" type="presParOf" srcId="{C601FF54-F7D4-436A-82E3-B840E4E44607}" destId="{6E656727-FD91-4E1B-A5EE-84CEC1DE3C72}" srcOrd="1" destOrd="0" presId="urn:microsoft.com/office/officeart/2005/8/layout/orgChart1"/>
    <dgm:cxn modelId="{FC9B04BE-23BA-4D70-BC6F-51417D444FE7}" type="presParOf" srcId="{C601FF54-F7D4-436A-82E3-B840E4E44607}" destId="{27B82800-9DB5-4D0C-B8A5-0485EB0D8A11}" srcOrd="2" destOrd="0" presId="urn:microsoft.com/office/officeart/2005/8/layout/orgChart1"/>
    <dgm:cxn modelId="{4B8EB14B-0910-4813-A926-3B1366CACA7F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olidFill>
          <a:schemeClr val="tx1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 dirty="0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B4850B6B-206E-42A2-A443-BCE5125A8CEA}">
      <dgm:prSet/>
      <dgm:spPr/>
      <dgm:t>
        <a:bodyPr/>
        <a:lstStyle/>
        <a:p>
          <a:endParaRPr lang="ru-RU"/>
        </a:p>
      </dgm:t>
    </dgm:pt>
    <dgm:pt modelId="{693E5290-D4FE-498D-8D54-013AA2A4CE0C}" type="parTrans" cxnId="{4ED03B74-D793-45AE-BB69-CFC096307A13}">
      <dgm:prSet/>
      <dgm:spPr/>
      <dgm:t>
        <a:bodyPr/>
        <a:lstStyle/>
        <a:p>
          <a:endParaRPr lang="ru-RU"/>
        </a:p>
      </dgm:t>
    </dgm:pt>
    <dgm:pt modelId="{CE544BAD-BE21-40DE-9E65-02438254D711}" type="sibTrans" cxnId="{4ED03B74-D793-45AE-BB69-CFC096307A13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E44C-8498-48F8-9652-E5DD6AC5818D}" type="pres">
      <dgm:prSet presAssocID="{6F647F05-65E5-443B-9310-4AF895EEC1B0}" presName="centerShape" presStyleLbl="node0" presStyleIdx="0" presStyleCnt="1" custScaleX="131324" custScaleY="133764" custLinFactNeighborX="-908" custLinFactNeighborY="1704"/>
      <dgm:spPr/>
    </dgm:pt>
    <dgm:pt modelId="{4731EA70-1FA8-49F5-A6BF-4AE9CB97C303}" type="pres">
      <dgm:prSet presAssocID="{8D513BD1-7137-4BB2-A1F4-1B02EFB0F34F}" presName="parTrans" presStyleLbl="sibTrans2D1" presStyleIdx="0" presStyleCnt="10"/>
      <dgm:spPr/>
    </dgm:pt>
    <dgm:pt modelId="{8D15C70B-27DC-4BC4-8B54-1A6B8CC1DBC1}" type="pres">
      <dgm:prSet presAssocID="{8D513BD1-7137-4BB2-A1F4-1B02EFB0F34F}" presName="connectorText" presStyleLbl="sibTrans2D1" presStyleIdx="0" presStyleCnt="10"/>
      <dgm:spPr/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</dgm:pt>
    <dgm:pt modelId="{A0E222DD-64BD-4A89-BBB9-2B80D8318D4A}" type="pres">
      <dgm:prSet presAssocID="{082CE592-953F-441B-B0C2-F864433A8493}" presName="parTrans" presStyleLbl="sibTrans2D1" presStyleIdx="1" presStyleCnt="10"/>
      <dgm:spPr/>
    </dgm:pt>
    <dgm:pt modelId="{839DF450-14DD-4280-9AEE-DA73938E9B9D}" type="pres">
      <dgm:prSet presAssocID="{082CE592-953F-441B-B0C2-F864433A8493}" presName="connectorText" presStyleLbl="sibTrans2D1" presStyleIdx="1" presStyleCnt="10"/>
      <dgm:spPr/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</dgm:pt>
    <dgm:pt modelId="{C481485E-E38C-4518-A609-8D1D62CF917B}" type="pres">
      <dgm:prSet presAssocID="{CCCDC2A1-B573-48DB-AE6D-1F76901F1671}" presName="parTrans" presStyleLbl="sibTrans2D1" presStyleIdx="2" presStyleCnt="10"/>
      <dgm:spPr/>
    </dgm:pt>
    <dgm:pt modelId="{DB024BEC-8C88-4F07-BCA5-811E266A083B}" type="pres">
      <dgm:prSet presAssocID="{CCCDC2A1-B573-48DB-AE6D-1F76901F1671}" presName="connectorText" presStyleLbl="sibTrans2D1" presStyleIdx="2" presStyleCnt="10"/>
      <dgm:spPr/>
    </dgm:pt>
    <dgm:pt modelId="{0A6C1809-69AA-4BA6-8257-5A11C3557B45}" type="pres">
      <dgm:prSet presAssocID="{90B43A1C-85AB-40E4-9687-2313E85E0399}" presName="node" presStyleLbl="node1" presStyleIdx="2" presStyleCnt="10">
        <dgm:presLayoutVars>
          <dgm:bulletEnabled val="1"/>
        </dgm:presLayoutVars>
      </dgm:prSet>
      <dgm:spPr/>
    </dgm:pt>
    <dgm:pt modelId="{FA950D33-9BD9-4D37-A533-789F5554AFB5}" type="pres">
      <dgm:prSet presAssocID="{6598F354-400C-439C-BDD5-729D663E252E}" presName="parTrans" presStyleLbl="sibTrans2D1" presStyleIdx="3" presStyleCnt="10"/>
      <dgm:spPr/>
    </dgm:pt>
    <dgm:pt modelId="{F326903B-AF5C-41D9-A950-9DE60C069BDF}" type="pres">
      <dgm:prSet presAssocID="{6598F354-400C-439C-BDD5-729D663E252E}" presName="connectorText" presStyleLbl="sibTrans2D1" presStyleIdx="3" presStyleCnt="10"/>
      <dgm:spPr/>
    </dgm:pt>
    <dgm:pt modelId="{EB1C3899-7B42-47CD-912B-DD035472498D}" type="pres">
      <dgm:prSet presAssocID="{AA0A2BD5-A368-4F17-8E9D-23F1FC377812}" presName="node" presStyleLbl="node1" presStyleIdx="3" presStyleCnt="10">
        <dgm:presLayoutVars>
          <dgm:bulletEnabled val="1"/>
        </dgm:presLayoutVars>
      </dgm:prSet>
      <dgm:spPr/>
    </dgm:pt>
    <dgm:pt modelId="{2F5553CB-2478-4421-B002-5FA728364A78}" type="pres">
      <dgm:prSet presAssocID="{9DEE7B50-C1CB-48D2-999B-DF1098A88396}" presName="parTrans" presStyleLbl="sibTrans2D1" presStyleIdx="4" presStyleCnt="10"/>
      <dgm:spPr/>
    </dgm:pt>
    <dgm:pt modelId="{881BA4B6-6173-4BE7-ACB0-127409627ABA}" type="pres">
      <dgm:prSet presAssocID="{9DEE7B50-C1CB-48D2-999B-DF1098A88396}" presName="connectorText" presStyleLbl="sibTrans2D1" presStyleIdx="4" presStyleCnt="10"/>
      <dgm:spPr/>
    </dgm:pt>
    <dgm:pt modelId="{FED909B6-8F19-4D98-AAC2-EBEEF4830C2B}" type="pres">
      <dgm:prSet presAssocID="{D2A69AB7-A0A6-4501-95CD-2902A3384DE3}" presName="node" presStyleLbl="node1" presStyleIdx="4" presStyleCnt="10" custScaleX="100059" custScaleY="92844" custRadScaleRad="95200" custRadScaleInc="-27731">
        <dgm:presLayoutVars>
          <dgm:bulletEnabled val="1"/>
        </dgm:presLayoutVars>
      </dgm:prSet>
      <dgm:spPr/>
    </dgm:pt>
    <dgm:pt modelId="{A0B7EB92-DF16-476D-BB87-6C0D26E26F61}" type="pres">
      <dgm:prSet presAssocID="{BC4B6763-2F33-4CCB-B9CC-377BBD0F0800}" presName="parTrans" presStyleLbl="sibTrans2D1" presStyleIdx="5" presStyleCnt="10"/>
      <dgm:spPr/>
    </dgm:pt>
    <dgm:pt modelId="{E3A5A4EE-729B-477E-AEA8-7FC61FA6B941}" type="pres">
      <dgm:prSet presAssocID="{BC4B6763-2F33-4CCB-B9CC-377BBD0F0800}" presName="connectorText" presStyleLbl="sibTrans2D1" presStyleIdx="5" presStyleCnt="10"/>
      <dgm:spPr/>
    </dgm:pt>
    <dgm:pt modelId="{69EA0517-EDCB-4CEB-899F-D56DCF7B4404}" type="pres">
      <dgm:prSet presAssocID="{9F96D360-CB55-48DB-9778-BF90DCE1129E}" presName="node" presStyleLbl="node1" presStyleIdx="5" presStyleCnt="10" custRadScaleRad="86118" custRadScaleInc="-23738">
        <dgm:presLayoutVars>
          <dgm:bulletEnabled val="1"/>
        </dgm:presLayoutVars>
      </dgm:prSet>
      <dgm:spPr/>
    </dgm:pt>
    <dgm:pt modelId="{7A035AEB-3A20-4DC3-9A60-032AB2743B03}" type="pres">
      <dgm:prSet presAssocID="{77DF95E1-3397-43CE-99EF-E82D1E9B2066}" presName="parTrans" presStyleLbl="sibTrans2D1" presStyleIdx="6" presStyleCnt="10"/>
      <dgm:spPr/>
    </dgm:pt>
    <dgm:pt modelId="{4273F29E-B93C-44D6-A671-FCDC77ED9BA3}" type="pres">
      <dgm:prSet presAssocID="{77DF95E1-3397-43CE-99EF-E82D1E9B2066}" presName="connectorText" presStyleLbl="sibTrans2D1" presStyleIdx="6" presStyleCnt="10"/>
      <dgm:spPr/>
    </dgm:pt>
    <dgm:pt modelId="{83F11675-07D9-406F-853D-13FD28BBB805}" type="pres">
      <dgm:prSet presAssocID="{62E153EB-408C-4CB3-B6CA-2A439518E14B}" presName="node" presStyleLbl="node1" presStyleIdx="6" presStyleCnt="10">
        <dgm:presLayoutVars>
          <dgm:bulletEnabled val="1"/>
        </dgm:presLayoutVars>
      </dgm:prSet>
      <dgm:spPr/>
    </dgm:pt>
    <dgm:pt modelId="{DF27FC25-052B-426A-9E06-117E992234F6}" type="pres">
      <dgm:prSet presAssocID="{08170AFC-8E89-4179-A96D-636AFFD8C3F3}" presName="parTrans" presStyleLbl="sibTrans2D1" presStyleIdx="7" presStyleCnt="10"/>
      <dgm:spPr/>
    </dgm:pt>
    <dgm:pt modelId="{53D78D63-5F88-4163-9535-46A64127BD3A}" type="pres">
      <dgm:prSet presAssocID="{08170AFC-8E89-4179-A96D-636AFFD8C3F3}" presName="connectorText" presStyleLbl="sibTrans2D1" presStyleIdx="7" presStyleCnt="10"/>
      <dgm:spPr/>
    </dgm:pt>
    <dgm:pt modelId="{EDA34655-9131-4731-957F-5382F53A0660}" type="pres">
      <dgm:prSet presAssocID="{D78F1D4C-A2EF-4C56-940B-FB3F18A7298D}" presName="node" presStyleLbl="node1" presStyleIdx="7" presStyleCnt="10">
        <dgm:presLayoutVars>
          <dgm:bulletEnabled val="1"/>
        </dgm:presLayoutVars>
      </dgm:prSet>
      <dgm:spPr/>
    </dgm:pt>
    <dgm:pt modelId="{553B84E4-4A31-43DB-B3BF-8E8EF2B79F2D}" type="pres">
      <dgm:prSet presAssocID="{66E51CD7-05D6-4658-BDAA-92C6F3E19708}" presName="parTrans" presStyleLbl="sibTrans2D1" presStyleIdx="8" presStyleCnt="10"/>
      <dgm:spPr/>
    </dgm:pt>
    <dgm:pt modelId="{C47D9E4B-AD47-4E79-B529-9B264E8F4F6B}" type="pres">
      <dgm:prSet presAssocID="{66E51CD7-05D6-4658-BDAA-92C6F3E19708}" presName="connectorText" presStyleLbl="sibTrans2D1" presStyleIdx="8" presStyleCnt="10"/>
      <dgm:spPr/>
    </dgm:pt>
    <dgm:pt modelId="{E0AC84DD-2093-416F-85DE-E547FE520660}" type="pres">
      <dgm:prSet presAssocID="{3BA0FA79-0F0A-4F39-8C6F-85BF113366C3}" presName="node" presStyleLbl="node1" presStyleIdx="8" presStyleCnt="10">
        <dgm:presLayoutVars>
          <dgm:bulletEnabled val="1"/>
        </dgm:presLayoutVars>
      </dgm:prSet>
      <dgm:spPr/>
    </dgm:pt>
    <dgm:pt modelId="{107DE4D9-AEC0-4040-B47C-2139EB24B53E}" type="pres">
      <dgm:prSet presAssocID="{693E5290-D4FE-498D-8D54-013AA2A4CE0C}" presName="parTrans" presStyleLbl="sibTrans2D1" presStyleIdx="9" presStyleCnt="10"/>
      <dgm:spPr/>
    </dgm:pt>
    <dgm:pt modelId="{FC70F103-5C1F-4370-8103-806A168EFA0B}" type="pres">
      <dgm:prSet presAssocID="{693E5290-D4FE-498D-8D54-013AA2A4CE0C}" presName="connectorText" presStyleLbl="sibTrans2D1" presStyleIdx="9" presStyleCnt="10"/>
      <dgm:spPr/>
    </dgm:pt>
    <dgm:pt modelId="{84169C65-A6D7-46E7-B9B5-6BD84B04DEE8}" type="pres">
      <dgm:prSet presAssocID="{B4850B6B-206E-42A2-A443-BCE5125A8CEA}" presName="node" presStyleLbl="node1" presStyleIdx="9" presStyleCnt="10">
        <dgm:presLayoutVars>
          <dgm:bulletEnabled val="1"/>
        </dgm:presLayoutVars>
      </dgm:prSet>
      <dgm:spPr/>
    </dgm:pt>
  </dgm:ptLst>
  <dgm:cxnLst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28113F0F-D8ED-4374-9DD5-ABEB84C13368}" type="presOf" srcId="{66E51CD7-05D6-4658-BDAA-92C6F3E19708}" destId="{553B84E4-4A31-43DB-B3BF-8E8EF2B79F2D}" srcOrd="0" destOrd="0" presId="urn:microsoft.com/office/officeart/2005/8/layout/radial5"/>
    <dgm:cxn modelId="{E299691E-7B13-444A-91CE-A39E6B110402}" type="presOf" srcId="{6598F354-400C-439C-BDD5-729D663E252E}" destId="{F326903B-AF5C-41D9-A950-9DE60C069BDF}" srcOrd="1" destOrd="0" presId="urn:microsoft.com/office/officeart/2005/8/layout/radial5"/>
    <dgm:cxn modelId="{BDBC8127-C9A5-4636-AF0A-79E42F53D923}" srcId="{6F647F05-65E5-443B-9310-4AF895EEC1B0}" destId="{D2A69AB7-A0A6-4501-95CD-2902A3384DE3}" srcOrd="4" destOrd="0" parTransId="{9DEE7B50-C1CB-48D2-999B-DF1098A88396}" sibTransId="{B4AB27D7-F679-4C2F-B351-354C992C8F30}"/>
    <dgm:cxn modelId="{B41E242E-DDFA-4287-B94E-A5E764B62C4C}" type="presOf" srcId="{9DEE7B50-C1CB-48D2-999B-DF1098A88396}" destId="{881BA4B6-6173-4BE7-ACB0-127409627ABA}" srcOrd="1" destOrd="0" presId="urn:microsoft.com/office/officeart/2005/8/layout/radial5"/>
    <dgm:cxn modelId="{D493242F-0595-419F-9B62-E5AD3A9EC702}" type="presOf" srcId="{CCCDC2A1-B573-48DB-AE6D-1F76901F1671}" destId="{DB024BEC-8C88-4F07-BCA5-811E266A083B}" srcOrd="1" destOrd="0" presId="urn:microsoft.com/office/officeart/2005/8/layout/radial5"/>
    <dgm:cxn modelId="{E3209E33-E5E7-49D7-A614-E18C032857AF}" srcId="{6F647F05-65E5-443B-9310-4AF895EEC1B0}" destId="{90B43A1C-85AB-40E4-9687-2313E85E0399}" srcOrd="2" destOrd="0" parTransId="{CCCDC2A1-B573-48DB-AE6D-1F76901F1671}" sibTransId="{E9924FC7-EF29-492B-B0FE-E3B61C99864B}"/>
    <dgm:cxn modelId="{2117BD40-AEC2-4159-A560-25C75DD98E4E}" type="presOf" srcId="{8D513BD1-7137-4BB2-A1F4-1B02EFB0F34F}" destId="{4731EA70-1FA8-49F5-A6BF-4AE9CB97C303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3DAA855C-538D-43AF-8F10-21DE4D1F4C1E}" type="presOf" srcId="{77DF95E1-3397-43CE-99EF-E82D1E9B2066}" destId="{7A035AEB-3A20-4DC3-9A60-032AB2743B03}" srcOrd="0" destOrd="0" presId="urn:microsoft.com/office/officeart/2005/8/layout/radial5"/>
    <dgm:cxn modelId="{C3CE3469-20E8-4E62-8526-DB9EFF56EC40}" type="presOf" srcId="{D63A74EC-A1EC-4823-AB28-835C2DE63D58}" destId="{E2EC1D87-F728-458A-8AB1-7A3D78F9D25E}" srcOrd="0" destOrd="0" presId="urn:microsoft.com/office/officeart/2005/8/layout/radial5"/>
    <dgm:cxn modelId="{CC13B16A-9019-4521-BFE2-0AA177AE023E}" type="presOf" srcId="{4B1A8440-411B-4A5D-AFC7-3583C59ADD0E}" destId="{73BC26A8-8D0F-45E6-9E3B-37EADD227262}" srcOrd="0" destOrd="0" presId="urn:microsoft.com/office/officeart/2005/8/layout/radial5"/>
    <dgm:cxn modelId="{E8C7884C-182F-4AC4-B251-747855559894}" type="presOf" srcId="{BC4B6763-2F33-4CCB-B9CC-377BBD0F0800}" destId="{A0B7EB92-DF16-476D-BB87-6C0D26E26F61}" srcOrd="0" destOrd="0" presId="urn:microsoft.com/office/officeart/2005/8/layout/radial5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4ED03B74-D793-45AE-BB69-CFC096307A13}" srcId="{6F647F05-65E5-443B-9310-4AF895EEC1B0}" destId="{B4850B6B-206E-42A2-A443-BCE5125A8CEA}" srcOrd="9" destOrd="0" parTransId="{693E5290-D4FE-498D-8D54-013AA2A4CE0C}" sibTransId="{CE544BAD-BE21-40DE-9E65-02438254D711}"/>
    <dgm:cxn modelId="{1909C07A-07CD-4661-B88E-1F2F95AE4156}" type="presOf" srcId="{B4850B6B-206E-42A2-A443-BCE5125A8CEA}" destId="{84169C65-A6D7-46E7-B9B5-6BD84B04DEE8}" srcOrd="0" destOrd="0" presId="urn:microsoft.com/office/officeart/2005/8/layout/radial5"/>
    <dgm:cxn modelId="{030FCA7D-A8B7-4781-9972-3780C51FC855}" type="presOf" srcId="{6F647F05-65E5-443B-9310-4AF895EEC1B0}" destId="{ED72E44C-8498-48F8-9652-E5DD6AC5818D}" srcOrd="0" destOrd="0" presId="urn:microsoft.com/office/officeart/2005/8/layout/radial5"/>
    <dgm:cxn modelId="{54059384-7D56-4783-9E6B-CB7051B26B45}" srcId="{6F647F05-65E5-443B-9310-4AF895EEC1B0}" destId="{62E153EB-408C-4CB3-B6CA-2A439518E14B}" srcOrd="6" destOrd="0" parTransId="{77DF95E1-3397-43CE-99EF-E82D1E9B2066}" sibTransId="{69F9F7AF-4DAB-4B6C-A26F-22C945FB8A80}"/>
    <dgm:cxn modelId="{3A238F93-590F-4246-99D4-BB001EC6DA7A}" type="presOf" srcId="{62E153EB-408C-4CB3-B6CA-2A439518E14B}" destId="{83F11675-07D9-406F-853D-13FD28BBB805}" srcOrd="0" destOrd="0" presId="urn:microsoft.com/office/officeart/2005/8/layout/radial5"/>
    <dgm:cxn modelId="{0DC35796-6964-4D5F-AC08-2C7BA38B2763}" type="presOf" srcId="{6B4A9C71-5243-4375-98C7-BA189146832B}" destId="{8B82EA68-B59A-424E-9756-C221A13DB47F}" srcOrd="0" destOrd="0" presId="urn:microsoft.com/office/officeart/2005/8/layout/radial5"/>
    <dgm:cxn modelId="{0D35CD9A-0112-4CFA-92F9-BBE697349FAD}" type="presOf" srcId="{BC4B6763-2F33-4CCB-B9CC-377BBD0F0800}" destId="{E3A5A4EE-729B-477E-AEA8-7FC61FA6B941}" srcOrd="1" destOrd="0" presId="urn:microsoft.com/office/officeart/2005/8/layout/radial5"/>
    <dgm:cxn modelId="{27EDD09F-9E0B-4A58-9B69-1F171B26EA1C}" type="presOf" srcId="{9F96D360-CB55-48DB-9778-BF90DCE1129E}" destId="{69EA0517-EDCB-4CEB-899F-D56DCF7B4404}" srcOrd="0" destOrd="0" presId="urn:microsoft.com/office/officeart/2005/8/layout/radial5"/>
    <dgm:cxn modelId="{2336A6A4-4203-4EF7-B764-32E68F3622FA}" type="presOf" srcId="{77DF95E1-3397-43CE-99EF-E82D1E9B2066}" destId="{4273F29E-B93C-44D6-A671-FCDC77ED9BA3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1B18EDAB-09C5-4AF7-AC2B-6F4B077652F3}" type="presOf" srcId="{693E5290-D4FE-498D-8D54-013AA2A4CE0C}" destId="{FC70F103-5C1F-4370-8103-806A168EFA0B}" srcOrd="1" destOrd="0" presId="urn:microsoft.com/office/officeart/2005/8/layout/radial5"/>
    <dgm:cxn modelId="{ABB8D3AC-32ED-44B8-98D1-601987ACC1D1}" srcId="{6F647F05-65E5-443B-9310-4AF895EEC1B0}" destId="{9F96D360-CB55-48DB-9778-BF90DCE1129E}" srcOrd="5" destOrd="0" parTransId="{BC4B6763-2F33-4CCB-B9CC-377BBD0F0800}" sibTransId="{286A4893-ECEC-4EFE-BAC3-3F1C84511E21}"/>
    <dgm:cxn modelId="{8571E2B4-E83A-43F1-9041-7582F6D2931E}" type="presOf" srcId="{D2A69AB7-A0A6-4501-95CD-2902A3384DE3}" destId="{FED909B6-8F19-4D98-AAC2-EBEEF4830C2B}" srcOrd="0" destOrd="0" presId="urn:microsoft.com/office/officeart/2005/8/layout/radial5"/>
    <dgm:cxn modelId="{03AC34B8-B2FD-4DB3-9222-4D94DAC8181C}" type="presOf" srcId="{082CE592-953F-441B-B0C2-F864433A8493}" destId="{A0E222DD-64BD-4A89-BBB9-2B80D8318D4A}" srcOrd="0" destOrd="0" presId="urn:microsoft.com/office/officeart/2005/8/layout/radial5"/>
    <dgm:cxn modelId="{92765ABE-B9DA-49C9-9C68-1792CB9A0BE5}" type="presOf" srcId="{6598F354-400C-439C-BDD5-729D663E252E}" destId="{FA950D33-9BD9-4D37-A533-789F5554AFB5}" srcOrd="0" destOrd="0" presId="urn:microsoft.com/office/officeart/2005/8/layout/radial5"/>
    <dgm:cxn modelId="{A00878C0-A87A-42B9-83D7-EE8880E34935}" srcId="{6F647F05-65E5-443B-9310-4AF895EEC1B0}" destId="{D78F1D4C-A2EF-4C56-940B-FB3F18A7298D}" srcOrd="7" destOrd="0" parTransId="{08170AFC-8E89-4179-A96D-636AFFD8C3F3}" sibTransId="{3B6B2775-EA0D-4CA6-A4A3-0187E341F68C}"/>
    <dgm:cxn modelId="{CDA263C1-F6E8-4544-BAD1-D144611F5B00}" type="presOf" srcId="{AA0A2BD5-A368-4F17-8E9D-23F1FC377812}" destId="{EB1C3899-7B42-47CD-912B-DD035472498D}" srcOrd="0" destOrd="0" presId="urn:microsoft.com/office/officeart/2005/8/layout/radial5"/>
    <dgm:cxn modelId="{D266FBC1-C1F0-444E-BC92-1EED8DA18BC0}" type="presOf" srcId="{08170AFC-8E89-4179-A96D-636AFFD8C3F3}" destId="{DF27FC25-052B-426A-9E06-117E992234F6}" srcOrd="0" destOrd="0" presId="urn:microsoft.com/office/officeart/2005/8/layout/radial5"/>
    <dgm:cxn modelId="{FAE273D8-9EEF-4652-A27C-F2EDE0A2FA13}" type="presOf" srcId="{693E5290-D4FE-498D-8D54-013AA2A4CE0C}" destId="{107DE4D9-AEC0-4040-B47C-2139EB24B53E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0D8251E1-25A3-42B4-A397-3217F1209335}" type="presOf" srcId="{8D513BD1-7137-4BB2-A1F4-1B02EFB0F34F}" destId="{8D15C70B-27DC-4BC4-8B54-1A6B8CC1DBC1}" srcOrd="1" destOrd="0" presId="urn:microsoft.com/office/officeart/2005/8/layout/radial5"/>
    <dgm:cxn modelId="{9A0CB1E6-4B6A-4FF3-91CD-A9409172AF70}" type="presOf" srcId="{CCCDC2A1-B573-48DB-AE6D-1F76901F1671}" destId="{C481485E-E38C-4518-A609-8D1D62CF917B}" srcOrd="0" destOrd="0" presId="urn:microsoft.com/office/officeart/2005/8/layout/radial5"/>
    <dgm:cxn modelId="{46DD0BE9-535C-4679-BF39-3185138AD76A}" type="presOf" srcId="{9DEE7B50-C1CB-48D2-999B-DF1098A88396}" destId="{2F5553CB-2478-4421-B002-5FA728364A78}" srcOrd="0" destOrd="0" presId="urn:microsoft.com/office/officeart/2005/8/layout/radial5"/>
    <dgm:cxn modelId="{41E85FED-3B20-49DF-BB7B-6E8862777D5C}" type="presOf" srcId="{D78F1D4C-A2EF-4C56-940B-FB3F18A7298D}" destId="{EDA34655-9131-4731-957F-5382F53A0660}" srcOrd="0" destOrd="0" presId="urn:microsoft.com/office/officeart/2005/8/layout/radial5"/>
    <dgm:cxn modelId="{6B9E53EF-EDC3-4C9D-877B-B28E18387824}" type="presOf" srcId="{3BA0FA79-0F0A-4F39-8C6F-85BF113366C3}" destId="{E0AC84DD-2093-416F-85DE-E547FE520660}" srcOrd="0" destOrd="0" presId="urn:microsoft.com/office/officeart/2005/8/layout/radial5"/>
    <dgm:cxn modelId="{1CA165F0-FA51-4DE6-9A4D-A8611CE3F565}" type="presOf" srcId="{90B43A1C-85AB-40E4-9687-2313E85E0399}" destId="{0A6C1809-69AA-4BA6-8257-5A11C3557B45}" srcOrd="0" destOrd="0" presId="urn:microsoft.com/office/officeart/2005/8/layout/radial5"/>
    <dgm:cxn modelId="{A83902F1-D434-45C2-86BA-0A37EB5DEA58}" type="presOf" srcId="{082CE592-953F-441B-B0C2-F864433A8493}" destId="{839DF450-14DD-4280-9AEE-DA73938E9B9D}" srcOrd="1" destOrd="0" presId="urn:microsoft.com/office/officeart/2005/8/layout/radial5"/>
    <dgm:cxn modelId="{E5EB05F7-3867-42BF-ADCA-324C987AB2AD}" type="presOf" srcId="{66E51CD7-05D6-4658-BDAA-92C6F3E19708}" destId="{C47D9E4B-AD47-4E79-B529-9B264E8F4F6B}" srcOrd="1" destOrd="0" presId="urn:microsoft.com/office/officeart/2005/8/layout/radial5"/>
    <dgm:cxn modelId="{43856BFA-8270-408B-AE0B-9EE8CDC32D99}" type="presOf" srcId="{08170AFC-8E89-4179-A96D-636AFFD8C3F3}" destId="{53D78D63-5F88-4163-9535-46A64127BD3A}" srcOrd="1" destOrd="0" presId="urn:microsoft.com/office/officeart/2005/8/layout/radial5"/>
    <dgm:cxn modelId="{8F72A2F7-63F7-4992-8508-E699F08AD9B1}" type="presParOf" srcId="{8B82EA68-B59A-424E-9756-C221A13DB47F}" destId="{ED72E44C-8498-48F8-9652-E5DD6AC5818D}" srcOrd="0" destOrd="0" presId="urn:microsoft.com/office/officeart/2005/8/layout/radial5"/>
    <dgm:cxn modelId="{83308037-266A-4197-AEE5-4435E9B9029A}" type="presParOf" srcId="{8B82EA68-B59A-424E-9756-C221A13DB47F}" destId="{4731EA70-1FA8-49F5-A6BF-4AE9CB97C303}" srcOrd="1" destOrd="0" presId="urn:microsoft.com/office/officeart/2005/8/layout/radial5"/>
    <dgm:cxn modelId="{28530533-E25C-4935-8423-F211D289B58C}" type="presParOf" srcId="{4731EA70-1FA8-49F5-A6BF-4AE9CB97C303}" destId="{8D15C70B-27DC-4BC4-8B54-1A6B8CC1DBC1}" srcOrd="0" destOrd="0" presId="urn:microsoft.com/office/officeart/2005/8/layout/radial5"/>
    <dgm:cxn modelId="{C55EC964-5229-478B-AC24-3C7B114420C4}" type="presParOf" srcId="{8B82EA68-B59A-424E-9756-C221A13DB47F}" destId="{E2EC1D87-F728-458A-8AB1-7A3D78F9D25E}" srcOrd="2" destOrd="0" presId="urn:microsoft.com/office/officeart/2005/8/layout/radial5"/>
    <dgm:cxn modelId="{465E6F65-6BAF-4B45-946E-808FD19F5BCB}" type="presParOf" srcId="{8B82EA68-B59A-424E-9756-C221A13DB47F}" destId="{A0E222DD-64BD-4A89-BBB9-2B80D8318D4A}" srcOrd="3" destOrd="0" presId="urn:microsoft.com/office/officeart/2005/8/layout/radial5"/>
    <dgm:cxn modelId="{B4893A45-475D-41CF-BF1E-22EA99D960B1}" type="presParOf" srcId="{A0E222DD-64BD-4A89-BBB9-2B80D8318D4A}" destId="{839DF450-14DD-4280-9AEE-DA73938E9B9D}" srcOrd="0" destOrd="0" presId="urn:microsoft.com/office/officeart/2005/8/layout/radial5"/>
    <dgm:cxn modelId="{2988B2E5-6BD9-41F4-9454-0F43A02480F4}" type="presParOf" srcId="{8B82EA68-B59A-424E-9756-C221A13DB47F}" destId="{73BC26A8-8D0F-45E6-9E3B-37EADD227262}" srcOrd="4" destOrd="0" presId="urn:microsoft.com/office/officeart/2005/8/layout/radial5"/>
    <dgm:cxn modelId="{8A5BA333-D5C5-4E6E-A6F8-F6E47C7178B6}" type="presParOf" srcId="{8B82EA68-B59A-424E-9756-C221A13DB47F}" destId="{C481485E-E38C-4518-A609-8D1D62CF917B}" srcOrd="5" destOrd="0" presId="urn:microsoft.com/office/officeart/2005/8/layout/radial5"/>
    <dgm:cxn modelId="{702F1FD8-592D-429E-9D34-D46FB3AF5C17}" type="presParOf" srcId="{C481485E-E38C-4518-A609-8D1D62CF917B}" destId="{DB024BEC-8C88-4F07-BCA5-811E266A083B}" srcOrd="0" destOrd="0" presId="urn:microsoft.com/office/officeart/2005/8/layout/radial5"/>
    <dgm:cxn modelId="{606834F6-8026-4D3F-A67E-E06444184BFF}" type="presParOf" srcId="{8B82EA68-B59A-424E-9756-C221A13DB47F}" destId="{0A6C1809-69AA-4BA6-8257-5A11C3557B45}" srcOrd="6" destOrd="0" presId="urn:microsoft.com/office/officeart/2005/8/layout/radial5"/>
    <dgm:cxn modelId="{40D51E20-7BAB-41CC-B750-AA426BBB2F56}" type="presParOf" srcId="{8B82EA68-B59A-424E-9756-C221A13DB47F}" destId="{FA950D33-9BD9-4D37-A533-789F5554AFB5}" srcOrd="7" destOrd="0" presId="urn:microsoft.com/office/officeart/2005/8/layout/radial5"/>
    <dgm:cxn modelId="{224454FD-18D0-4E93-8B0B-8AEF468CCE12}" type="presParOf" srcId="{FA950D33-9BD9-4D37-A533-789F5554AFB5}" destId="{F326903B-AF5C-41D9-A950-9DE60C069BDF}" srcOrd="0" destOrd="0" presId="urn:microsoft.com/office/officeart/2005/8/layout/radial5"/>
    <dgm:cxn modelId="{B7C67774-B315-4EBB-945E-E8C4EC3E0D2C}" type="presParOf" srcId="{8B82EA68-B59A-424E-9756-C221A13DB47F}" destId="{EB1C3899-7B42-47CD-912B-DD035472498D}" srcOrd="8" destOrd="0" presId="urn:microsoft.com/office/officeart/2005/8/layout/radial5"/>
    <dgm:cxn modelId="{623597FA-BFCD-435A-99B6-CF729169C88E}" type="presParOf" srcId="{8B82EA68-B59A-424E-9756-C221A13DB47F}" destId="{2F5553CB-2478-4421-B002-5FA728364A78}" srcOrd="9" destOrd="0" presId="urn:microsoft.com/office/officeart/2005/8/layout/radial5"/>
    <dgm:cxn modelId="{D1706B9D-0DAD-490A-961E-7191339513D2}" type="presParOf" srcId="{2F5553CB-2478-4421-B002-5FA728364A78}" destId="{881BA4B6-6173-4BE7-ACB0-127409627ABA}" srcOrd="0" destOrd="0" presId="urn:microsoft.com/office/officeart/2005/8/layout/radial5"/>
    <dgm:cxn modelId="{8CD16A36-CA8C-4837-A1F3-6830C3ACB051}" type="presParOf" srcId="{8B82EA68-B59A-424E-9756-C221A13DB47F}" destId="{FED909B6-8F19-4D98-AAC2-EBEEF4830C2B}" srcOrd="10" destOrd="0" presId="urn:microsoft.com/office/officeart/2005/8/layout/radial5"/>
    <dgm:cxn modelId="{3DB9F1D2-67D2-46DB-B4B4-0DDB16436EA1}" type="presParOf" srcId="{8B82EA68-B59A-424E-9756-C221A13DB47F}" destId="{A0B7EB92-DF16-476D-BB87-6C0D26E26F61}" srcOrd="11" destOrd="0" presId="urn:microsoft.com/office/officeart/2005/8/layout/radial5"/>
    <dgm:cxn modelId="{635C8AD9-629A-4C10-90B3-2E56472369AB}" type="presParOf" srcId="{A0B7EB92-DF16-476D-BB87-6C0D26E26F61}" destId="{E3A5A4EE-729B-477E-AEA8-7FC61FA6B941}" srcOrd="0" destOrd="0" presId="urn:microsoft.com/office/officeart/2005/8/layout/radial5"/>
    <dgm:cxn modelId="{25651673-8CB5-4224-ADFA-6B03E260DEDC}" type="presParOf" srcId="{8B82EA68-B59A-424E-9756-C221A13DB47F}" destId="{69EA0517-EDCB-4CEB-899F-D56DCF7B4404}" srcOrd="12" destOrd="0" presId="urn:microsoft.com/office/officeart/2005/8/layout/radial5"/>
    <dgm:cxn modelId="{6598F523-6DCE-4DF9-A4E9-DC3F01AC8F2B}" type="presParOf" srcId="{8B82EA68-B59A-424E-9756-C221A13DB47F}" destId="{7A035AEB-3A20-4DC3-9A60-032AB2743B03}" srcOrd="13" destOrd="0" presId="urn:microsoft.com/office/officeart/2005/8/layout/radial5"/>
    <dgm:cxn modelId="{9DEBA138-6691-4DD1-B378-F7997B7E91A8}" type="presParOf" srcId="{7A035AEB-3A20-4DC3-9A60-032AB2743B03}" destId="{4273F29E-B93C-44D6-A671-FCDC77ED9BA3}" srcOrd="0" destOrd="0" presId="urn:microsoft.com/office/officeart/2005/8/layout/radial5"/>
    <dgm:cxn modelId="{44DB4A99-0718-465C-8020-ADBA8FF47A26}" type="presParOf" srcId="{8B82EA68-B59A-424E-9756-C221A13DB47F}" destId="{83F11675-07D9-406F-853D-13FD28BBB805}" srcOrd="14" destOrd="0" presId="urn:microsoft.com/office/officeart/2005/8/layout/radial5"/>
    <dgm:cxn modelId="{6DD70497-60A7-4DB0-8658-04F158080DD9}" type="presParOf" srcId="{8B82EA68-B59A-424E-9756-C221A13DB47F}" destId="{DF27FC25-052B-426A-9E06-117E992234F6}" srcOrd="15" destOrd="0" presId="urn:microsoft.com/office/officeart/2005/8/layout/radial5"/>
    <dgm:cxn modelId="{E110966A-B85D-45CE-A032-0C5B5A5F2FC4}" type="presParOf" srcId="{DF27FC25-052B-426A-9E06-117E992234F6}" destId="{53D78D63-5F88-4163-9535-46A64127BD3A}" srcOrd="0" destOrd="0" presId="urn:microsoft.com/office/officeart/2005/8/layout/radial5"/>
    <dgm:cxn modelId="{AC2DAA35-CB5C-45DC-BBB1-33D6FF331CEA}" type="presParOf" srcId="{8B82EA68-B59A-424E-9756-C221A13DB47F}" destId="{EDA34655-9131-4731-957F-5382F53A0660}" srcOrd="16" destOrd="0" presId="urn:microsoft.com/office/officeart/2005/8/layout/radial5"/>
    <dgm:cxn modelId="{A7ED5B48-E0F1-4FE4-A545-6588EE8A1320}" type="presParOf" srcId="{8B82EA68-B59A-424E-9756-C221A13DB47F}" destId="{553B84E4-4A31-43DB-B3BF-8E8EF2B79F2D}" srcOrd="17" destOrd="0" presId="urn:microsoft.com/office/officeart/2005/8/layout/radial5"/>
    <dgm:cxn modelId="{1F86F1B4-6581-48F4-A109-0FFA258B5955}" type="presParOf" srcId="{553B84E4-4A31-43DB-B3BF-8E8EF2B79F2D}" destId="{C47D9E4B-AD47-4E79-B529-9B264E8F4F6B}" srcOrd="0" destOrd="0" presId="urn:microsoft.com/office/officeart/2005/8/layout/radial5"/>
    <dgm:cxn modelId="{89C62773-2014-4A0B-9B64-0829FE7682A1}" type="presParOf" srcId="{8B82EA68-B59A-424E-9756-C221A13DB47F}" destId="{E0AC84DD-2093-416F-85DE-E547FE520660}" srcOrd="18" destOrd="0" presId="urn:microsoft.com/office/officeart/2005/8/layout/radial5"/>
    <dgm:cxn modelId="{8A4EA1FF-1E95-4394-84B2-8B4A42A28BA4}" type="presParOf" srcId="{8B82EA68-B59A-424E-9756-C221A13DB47F}" destId="{107DE4D9-AEC0-4040-B47C-2139EB24B53E}" srcOrd="19" destOrd="0" presId="urn:microsoft.com/office/officeart/2005/8/layout/radial5"/>
    <dgm:cxn modelId="{39F15D5E-0144-4C39-8ECF-190FDE039DE6}" type="presParOf" srcId="{107DE4D9-AEC0-4040-B47C-2139EB24B53E}" destId="{FC70F103-5C1F-4370-8103-806A168EFA0B}" srcOrd="0" destOrd="0" presId="urn:microsoft.com/office/officeart/2005/8/layout/radial5"/>
    <dgm:cxn modelId="{EB4425EF-BD1E-4545-8576-CE0C87AE4525}" type="presParOf" srcId="{8B82EA68-B59A-424E-9756-C221A13DB47F}" destId="{84169C65-A6D7-46E7-B9B5-6BD84B04DEE8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3822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3582659" y="147352"/>
              </a:lnTo>
              <a:lnTo>
                <a:pt x="3582659" y="2947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3822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1791329" y="147352"/>
              </a:lnTo>
              <a:lnTo>
                <a:pt x="1791329" y="2947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8" y="706168"/>
          <a:ext cx="91440" cy="29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1791329" y="0"/>
              </a:moveTo>
              <a:lnTo>
                <a:pt x="179132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3582659" y="0"/>
              </a:moveTo>
              <a:lnTo>
                <a:pt x="358265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59471" y="308260"/>
          <a:ext cx="5357513" cy="3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ЭТАПЫ БЮДЖЕТНОГО ПРОЦЕССА</a:t>
          </a:r>
        </a:p>
      </dsp:txBody>
      <dsp:txXfrm>
        <a:off x="1659471" y="308260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1000873"/>
          <a:ext cx="1496624" cy="1499178"/>
        </a:xfrm>
        <a:prstGeom prst="rect">
          <a:avLst/>
        </a:prstGeom>
        <a:solidFill>
          <a:schemeClr val="bg2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/>
              </a:solidFill>
            </a:rPr>
            <a:t>1. Разработка проекта бюджета</a:t>
          </a:r>
        </a:p>
      </dsp:txBody>
      <dsp:txXfrm>
        <a:off x="7256" y="1000873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1000873"/>
          <a:ext cx="1496624" cy="1499178"/>
        </a:xfrm>
        <a:prstGeom prst="rect">
          <a:avLst/>
        </a:prstGeom>
        <a:solidFill>
          <a:schemeClr val="bg2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/>
              </a:solidFill>
            </a:rPr>
            <a:t>2. Рассмотрение проекта бюджета</a:t>
          </a:r>
        </a:p>
      </dsp:txBody>
      <dsp:txXfrm>
        <a:off x="1798586" y="1000873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1000873"/>
          <a:ext cx="1496624" cy="1499178"/>
        </a:xfrm>
        <a:prstGeom prst="rect">
          <a:avLst/>
        </a:prstGeom>
        <a:solidFill>
          <a:schemeClr val="bg2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/>
              </a:solidFill>
            </a:rPr>
            <a:t>3. Утверждение проекта бюджета</a:t>
          </a:r>
        </a:p>
      </dsp:txBody>
      <dsp:txXfrm>
        <a:off x="3589915" y="1000873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1000873"/>
          <a:ext cx="1496624" cy="1499178"/>
        </a:xfrm>
        <a:prstGeom prst="rect">
          <a:avLst/>
        </a:prstGeom>
        <a:solidFill>
          <a:schemeClr val="bg2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/>
              </a:solidFill>
            </a:rPr>
            <a:t>4. Исполнение бюджета</a:t>
          </a:r>
        </a:p>
      </dsp:txBody>
      <dsp:txXfrm>
        <a:off x="5381245" y="1000873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1000873"/>
          <a:ext cx="1496624" cy="1499178"/>
        </a:xfrm>
        <a:prstGeom prst="rect">
          <a:avLst/>
        </a:prstGeom>
        <a:solidFill>
          <a:schemeClr val="bg2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</a:p>
      </dsp:txBody>
      <dsp:txXfrm>
        <a:off x="7172575" y="1000873"/>
        <a:ext cx="1496624" cy="1499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89886" y="1906169"/>
          <a:ext cx="1680239" cy="1711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 dirty="0"/>
        </a:p>
      </dsp:txBody>
      <dsp:txXfrm>
        <a:off x="3935951" y="2156806"/>
        <a:ext cx="1188109" cy="1210184"/>
      </dsp:txXfrm>
    </dsp:sp>
    <dsp:sp modelId="{4731EA70-1FA8-49F5-A6BF-4AE9CB97C303}">
      <dsp:nvSpPr>
        <dsp:cNvPr id="0" name=""/>
        <dsp:cNvSpPr/>
      </dsp:nvSpPr>
      <dsp:spPr>
        <a:xfrm rot="16260366">
          <a:off x="4324000" y="1270901"/>
          <a:ext cx="456740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388107" y="1423146"/>
        <a:ext cx="326235" cy="261010"/>
      </dsp:txXfrm>
    </dsp:sp>
    <dsp:sp modelId="{E2EC1D87-F728-458A-8AB1-7A3D78F9D25E}">
      <dsp:nvSpPr>
        <dsp:cNvPr id="0" name=""/>
        <dsp:cNvSpPr/>
      </dsp:nvSpPr>
      <dsp:spPr>
        <a:xfrm>
          <a:off x="4057365" y="21175"/>
          <a:ext cx="1023568" cy="10235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207263" y="171073"/>
        <a:ext cx="723772" cy="723772"/>
      </dsp:txXfrm>
    </dsp:sp>
    <dsp:sp modelId="{A0E222DD-64BD-4A89-BBB9-2B80D8318D4A}">
      <dsp:nvSpPr>
        <dsp:cNvPr id="0" name=""/>
        <dsp:cNvSpPr/>
      </dsp:nvSpPr>
      <dsp:spPr>
        <a:xfrm rot="18342319">
          <a:off x="5042077" y="1508970"/>
          <a:ext cx="464199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5069247" y="1648960"/>
        <a:ext cx="333694" cy="261010"/>
      </dsp:txXfrm>
    </dsp:sp>
    <dsp:sp modelId="{73BC26A8-8D0F-45E6-9E3B-37EADD227262}">
      <dsp:nvSpPr>
        <dsp:cNvPr id="0" name=""/>
        <dsp:cNvSpPr/>
      </dsp:nvSpPr>
      <dsp:spPr>
        <a:xfrm>
          <a:off x="5324324" y="432835"/>
          <a:ext cx="1023568" cy="10235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474222" y="582733"/>
        <a:ext cx="723772" cy="723772"/>
      </dsp:txXfrm>
    </dsp:sp>
    <dsp:sp modelId="{C481485E-E38C-4518-A609-8D1D62CF917B}">
      <dsp:nvSpPr>
        <dsp:cNvPr id="0" name=""/>
        <dsp:cNvSpPr/>
      </dsp:nvSpPr>
      <dsp:spPr>
        <a:xfrm rot="20430380">
          <a:off x="5489351" y="2123871"/>
          <a:ext cx="457157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5493091" y="2232649"/>
        <a:ext cx="326652" cy="261010"/>
      </dsp:txXfrm>
    </dsp:sp>
    <dsp:sp modelId="{0A6C1809-69AA-4BA6-8257-5A11C3557B45}">
      <dsp:nvSpPr>
        <dsp:cNvPr id="0" name=""/>
        <dsp:cNvSpPr/>
      </dsp:nvSpPr>
      <dsp:spPr>
        <a:xfrm>
          <a:off x="6107348" y="1510575"/>
          <a:ext cx="1023568" cy="1023568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6257246" y="1660473"/>
        <a:ext cx="723772" cy="723772"/>
      </dsp:txXfrm>
    </dsp:sp>
    <dsp:sp modelId="{FA950D33-9BD9-4D37-A533-789F5554AFB5}">
      <dsp:nvSpPr>
        <dsp:cNvPr id="0" name=""/>
        <dsp:cNvSpPr/>
      </dsp:nvSpPr>
      <dsp:spPr>
        <a:xfrm rot="950221">
          <a:off x="5504332" y="2882306"/>
          <a:ext cx="43381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5506802" y="2951551"/>
        <a:ext cx="303670" cy="261010"/>
      </dsp:txXfrm>
    </dsp:sp>
    <dsp:sp modelId="{EB1C3899-7B42-47CD-912B-DD035472498D}">
      <dsp:nvSpPr>
        <dsp:cNvPr id="0" name=""/>
        <dsp:cNvSpPr/>
      </dsp:nvSpPr>
      <dsp:spPr>
        <a:xfrm>
          <a:off x="6107348" y="2842735"/>
          <a:ext cx="1023568" cy="1023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6257246" y="2992633"/>
        <a:ext cx="723772" cy="723772"/>
      </dsp:txXfrm>
    </dsp:sp>
    <dsp:sp modelId="{2F5553CB-2478-4421-B002-5FA728364A78}">
      <dsp:nvSpPr>
        <dsp:cNvPr id="0" name=""/>
        <dsp:cNvSpPr/>
      </dsp:nvSpPr>
      <dsp:spPr>
        <a:xfrm rot="2808430">
          <a:off x="5156437" y="3404708"/>
          <a:ext cx="362518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5173595" y="3452067"/>
        <a:ext cx="253763" cy="261010"/>
      </dsp:txXfrm>
    </dsp:sp>
    <dsp:sp modelId="{FED909B6-8F19-4D98-AAC2-EBEEF4830C2B}">
      <dsp:nvSpPr>
        <dsp:cNvPr id="0" name=""/>
        <dsp:cNvSpPr/>
      </dsp:nvSpPr>
      <dsp:spPr>
        <a:xfrm>
          <a:off x="5403080" y="3762153"/>
          <a:ext cx="1024172" cy="9503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553067" y="3901324"/>
        <a:ext cx="724198" cy="671980"/>
      </dsp:txXfrm>
    </dsp:sp>
    <dsp:sp modelId="{A0B7EB92-DF16-476D-BB87-6C0D26E26F61}">
      <dsp:nvSpPr>
        <dsp:cNvPr id="0" name=""/>
        <dsp:cNvSpPr/>
      </dsp:nvSpPr>
      <dsp:spPr>
        <a:xfrm rot="5057973">
          <a:off x="4524112" y="3597996"/>
          <a:ext cx="222132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4554122" y="3651844"/>
        <a:ext cx="155492" cy="261010"/>
      </dsp:txXfrm>
    </dsp:sp>
    <dsp:sp modelId="{69EA0517-EDCB-4CEB-899F-D56DCF7B4404}">
      <dsp:nvSpPr>
        <dsp:cNvPr id="0" name=""/>
        <dsp:cNvSpPr/>
      </dsp:nvSpPr>
      <dsp:spPr>
        <a:xfrm>
          <a:off x="4195667" y="4027752"/>
          <a:ext cx="1023568" cy="1023568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345565" y="4177650"/>
        <a:ext cx="723772" cy="723772"/>
      </dsp:txXfrm>
    </dsp:sp>
    <dsp:sp modelId="{7A035AEB-3A20-4DC3-9A60-032AB2743B03}">
      <dsp:nvSpPr>
        <dsp:cNvPr id="0" name=""/>
        <dsp:cNvSpPr/>
      </dsp:nvSpPr>
      <dsp:spPr>
        <a:xfrm rot="7579087">
          <a:off x="3633762" y="3507295"/>
          <a:ext cx="376901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3723781" y="3548745"/>
        <a:ext cx="263831" cy="261010"/>
      </dsp:txXfrm>
    </dsp:sp>
    <dsp:sp modelId="{83F11675-07D9-406F-853D-13FD28BBB805}">
      <dsp:nvSpPr>
        <dsp:cNvPr id="0" name=""/>
        <dsp:cNvSpPr/>
      </dsp:nvSpPr>
      <dsp:spPr>
        <a:xfrm>
          <a:off x="2790406" y="3920475"/>
          <a:ext cx="1023568" cy="10235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2940304" y="4070373"/>
        <a:ext cx="723772" cy="723772"/>
      </dsp:txXfrm>
    </dsp:sp>
    <dsp:sp modelId="{DF27FC25-052B-426A-9E06-117E992234F6}">
      <dsp:nvSpPr>
        <dsp:cNvPr id="0" name=""/>
        <dsp:cNvSpPr/>
      </dsp:nvSpPr>
      <dsp:spPr>
        <a:xfrm rot="9814743">
          <a:off x="3180270" y="2884129"/>
          <a:ext cx="393910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3296033" y="2954429"/>
        <a:ext cx="275737" cy="261010"/>
      </dsp:txXfrm>
    </dsp:sp>
    <dsp:sp modelId="{EDA34655-9131-4731-957F-5382F53A0660}">
      <dsp:nvSpPr>
        <dsp:cNvPr id="0" name=""/>
        <dsp:cNvSpPr/>
      </dsp:nvSpPr>
      <dsp:spPr>
        <a:xfrm>
          <a:off x="2007382" y="2842735"/>
          <a:ext cx="1023568" cy="10235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2157280" y="2992633"/>
        <a:ext cx="723772" cy="723772"/>
      </dsp:txXfrm>
    </dsp:sp>
    <dsp:sp modelId="{553B84E4-4A31-43DB-B3BF-8E8EF2B79F2D}">
      <dsp:nvSpPr>
        <dsp:cNvPr id="0" name=""/>
        <dsp:cNvSpPr/>
      </dsp:nvSpPr>
      <dsp:spPr>
        <a:xfrm rot="12011539">
          <a:off x="3171729" y="2121725"/>
          <a:ext cx="41806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3293294" y="2230374"/>
        <a:ext cx="292645" cy="261010"/>
      </dsp:txXfrm>
    </dsp:sp>
    <dsp:sp modelId="{E0AC84DD-2093-416F-85DE-E547FE520660}">
      <dsp:nvSpPr>
        <dsp:cNvPr id="0" name=""/>
        <dsp:cNvSpPr/>
      </dsp:nvSpPr>
      <dsp:spPr>
        <a:xfrm>
          <a:off x="2007382" y="1510575"/>
          <a:ext cx="1023568" cy="1023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2157280" y="1660473"/>
        <a:ext cx="723772" cy="723772"/>
      </dsp:txXfrm>
    </dsp:sp>
    <dsp:sp modelId="{107DE4D9-AEC0-4040-B47C-2139EB24B53E}">
      <dsp:nvSpPr>
        <dsp:cNvPr id="0" name=""/>
        <dsp:cNvSpPr/>
      </dsp:nvSpPr>
      <dsp:spPr>
        <a:xfrm rot="14157341">
          <a:off x="3608071" y="1505643"/>
          <a:ext cx="44024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3709854" y="1646715"/>
        <a:ext cx="309739" cy="261010"/>
      </dsp:txXfrm>
    </dsp:sp>
    <dsp:sp modelId="{84169C65-A6D7-46E7-B9B5-6BD84B04DEE8}">
      <dsp:nvSpPr>
        <dsp:cNvPr id="0" name=""/>
        <dsp:cNvSpPr/>
      </dsp:nvSpPr>
      <dsp:spPr>
        <a:xfrm>
          <a:off x="2790406" y="432835"/>
          <a:ext cx="1023568" cy="102356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2940304" y="582733"/>
        <a:ext cx="723772" cy="723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15E739-681D-4C14-A3CF-2034E684A3B3}" type="datetimeFigureOut">
              <a:rPr lang="ru-RU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35844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422FAB-D00C-490A-880C-26351ECE4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20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704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140E9-BA46-4058-92B6-0EB2724B2282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41C4E-CACD-4232-A9BF-61ED6E029F6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58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669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9123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11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561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16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68709-7370-4C3A-80DE-65D46272FFBC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BE69-A761-4676-8739-DF69A9C381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61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C08D3-AF82-4A78-B7FF-631CFB491D08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A3EAB-0A38-4B7F-84B1-B3F608F8A47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9654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2AB5-4216-43FA-834A-092109F35ABA}" type="datetimeFigureOut">
              <a:rPr lang="ru-RU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E818-0E09-489A-A487-9F80B807AE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33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BAC0A-092F-4292-8748-861E72B1089B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B42D-D0F3-48BD-BB22-39B9752C92C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853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DF0DE-F4C4-4DBA-BC29-30B829AC8EE6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24D8-643A-40A5-B79C-73897337A8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32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ADE45-1827-44F7-B202-F766918B667A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CD4DD-C1D1-4EA4-B32F-B8BF07A224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21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614DC-ABB5-4BA2-A705-9789C6E9AC08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1447-0A64-4B5D-AB03-14DC97EBAA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54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A5850-A366-4681-AE16-E5C2C309A821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D77D8-FFFE-4BC3-81A3-781C411DF47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399B9-E5F6-4AD8-9D05-68B1E6E8BAEA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0EF01-3EB9-4615-BA2F-163ED16D6E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58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FFCDA5-BB35-4A2C-AB04-B9F8BD79C902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9FFFB-0D88-4A0D-9B48-F6CFE6E3B2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71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E119E-B77F-4F4F-8BDF-A682169FCD8B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D0A60-5E52-4B21-B95B-AA20AEEEF9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881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333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  <p:sldLayoutId id="2147484071" r:id="rId17"/>
    <p:sldLayoutId id="2147484072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6.pn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pn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7.jpeg"/><Relationship Id="rId12" Type="http://schemas.openxmlformats.org/officeDocument/2006/relationships/image" Target="../media/image72.png"/><Relationship Id="rId1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6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71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75.jpeg"/><Relationship Id="rId10" Type="http://schemas.openxmlformats.org/officeDocument/2006/relationships/image" Target="../media/image7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16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988840"/>
            <a:ext cx="7632848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Label1" hidden="1"/>
          <p:cNvPicPr preferRelativeResize="0">
            <a:picLocks noChangeAspect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SapphireHiddenControl" hidden="1"/>
          <p:cNvPicPr preferRelativeResize="0">
            <a:picLocks noChangeAspect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БЮДЖЕТНЫЙ ПРОЦЕСС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/>
              <a:t>Представляет собой деятельность органов местного самоуправления района 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14290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ГРАЖДАНИН, </a:t>
            </a:r>
          </a:p>
          <a:p>
            <a:pPr algn="ctr" eaLnBrk="0" hangingPunct="0">
              <a:defRPr/>
            </a:pP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ЕГО УЧАСТИЕ В БЮДЖЕТНОМ ПРОЦЕССЕ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512540" y="2720976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 dirty="0"/>
              <a:t>Помогает формировать доходную часть бюджета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/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03115" y="1989138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/>
              <a:t>ГРАЖДАНИН </a:t>
            </a:r>
          </a:p>
          <a:p>
            <a:pPr algn="ctr" eaLnBrk="0" hangingPunct="0"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/>
              <a:t>ГРАЖДАНИН </a:t>
            </a:r>
          </a:p>
          <a:p>
            <a:pPr algn="ctr" eaLnBrk="0" hangingPunct="0"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229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300"/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7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ВОЗМОЖНОСТИ ВЛИЯНИЯ ГРАЖДАНИНА</a:t>
            </a:r>
          </a:p>
          <a:p>
            <a:pPr algn="ctr" eaLnBrk="0" hangingPunct="0">
              <a:defRPr/>
            </a:pPr>
            <a:r>
              <a:rPr lang="ru-RU" sz="27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 НА СОСТАВ БЮДЖЕТА</a:t>
            </a:r>
          </a:p>
        </p:txBody>
      </p:sp>
      <p:grpSp>
        <p:nvGrpSpPr>
          <p:cNvPr id="13316" name="Группа 1"/>
          <p:cNvGrpSpPr>
            <a:grpSpLocks/>
          </p:cNvGrpSpPr>
          <p:nvPr/>
        </p:nvGrpSpPr>
        <p:grpSpPr bwMode="auto">
          <a:xfrm>
            <a:off x="1285852" y="1628775"/>
            <a:ext cx="4870473" cy="4349750"/>
            <a:chOff x="1699286" y="1918726"/>
            <a:chExt cx="4053363" cy="4060210"/>
          </a:xfrm>
        </p:grpSpPr>
        <p:sp>
          <p:nvSpPr>
            <p:cNvPr id="5" name="Полилиния 4"/>
            <p:cNvSpPr/>
            <p:nvPr/>
          </p:nvSpPr>
          <p:spPr>
            <a:xfrm>
              <a:off x="1699286" y="191872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Публичные обсуждения  муниципальных программ  Нерчинского района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(размещаются на сайте ОМСУ) 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 rot="21600000">
              <a:off x="1699286" y="3384255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Публичные слушания по проекту бюджета муниципального района «Нерчинский район» (районного бюджета)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(проходят ежегодно в декабре)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 rot="21600000">
              <a:off x="1699286" y="4849783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rgbClr val="FFFFFF"/>
                  </a:solidFill>
                </a:rPr>
                <a:t>муниципального района «Нерчинский район» (районного бюджета)</a:t>
              </a:r>
            </a:p>
          </p:txBody>
        </p:sp>
      </p:grpSp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52081" y="234888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SC_06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43050"/>
            <a:ext cx="1778489" cy="1182506"/>
          </a:xfrm>
          <a:prstGeom prst="rect">
            <a:avLst/>
          </a:prstGeom>
        </p:spPr>
      </p:pic>
      <p:pic>
        <p:nvPicPr>
          <p:cNvPr id="20" name="Рисунок 19" descr="IMG_00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14884"/>
            <a:ext cx="1821669" cy="1214446"/>
          </a:xfrm>
          <a:prstGeom prst="rect">
            <a:avLst/>
          </a:prstGeom>
        </p:spPr>
      </p:pic>
      <p:pic>
        <p:nvPicPr>
          <p:cNvPr id="15" name="Рисунок 14" descr="http://xn--e1aggjcqj9b.xn--80aaaac8algcbgbck3fl0q.xn--p1ai/u/xn--e1aggjcqj9b/images/IMG_9353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33920"/>
            <a:ext cx="1821669" cy="117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xn--e1aggjcqj9b.xn--80aaaac8algcbgbck3fl0q.xn--p1ai/u/xn--e1aggjcqj9b/images/IMG_9352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6583" y="3408997"/>
            <a:ext cx="1628775" cy="99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xn--e1aggjcqj9b.xn--80aaaac8algcbgbck3fl0q.xn--p1ai/u/xn--e1aggjcqj9b/images/IMG_9351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6583" y="5527601"/>
            <a:ext cx="159585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844675"/>
            <a:ext cx="8208962" cy="1295400"/>
          </a:xfrm>
          <a:prstGeom prst="roundRect">
            <a:avLst>
              <a:gd name="adj" fmla="val 11236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Проект бюджета муниципального района «Нерчинский район» составляется и утверждается на очередной финансовый год и плановый период.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07950" y="765175"/>
            <a:ext cx="8845550" cy="923925"/>
            <a:chOff x="0" y="0"/>
            <a:chExt cx="5572" cy="391"/>
          </a:xfrm>
        </p:grpSpPr>
        <p:pic>
          <p:nvPicPr>
            <p:cNvPr id="14354" name="Скругленный прямоугольник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6" name="Text Box 5"/>
            <p:cNvSpPr txBox="1">
              <a:spLocks noChangeArrowheads="1"/>
            </p:cNvSpPr>
            <p:nvPr/>
          </p:nvSpPr>
          <p:spPr bwMode="auto">
            <a:xfrm>
              <a:off x="32" y="48"/>
              <a:ext cx="5512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en-US" sz="2600" b="1" dirty="0">
                  <a:latin typeface="Constantia" pitchFamily="18" charset="0"/>
                </a:rPr>
                <a:t>На </a:t>
              </a:r>
              <a:r>
                <a:rPr lang="en-US" altLang="ru-RU" sz="2600" b="1" dirty="0">
                  <a:latin typeface="Constantia" pitchFamily="18" charset="0"/>
                </a:rPr>
                <a:t> </a:t>
              </a:r>
              <a:r>
                <a:rPr lang="ru-RU" altLang="en-US" sz="2600" b="1" dirty="0">
                  <a:latin typeface="Constantia" pitchFamily="18" charset="0"/>
                </a:rPr>
                <a:t>чем основывается </a:t>
              </a:r>
              <a:r>
                <a:rPr lang="en-US" altLang="ru-RU" sz="2600" b="1" dirty="0">
                  <a:latin typeface="Constantia" pitchFamily="18" charset="0"/>
                </a:rPr>
                <a:t> </a:t>
              </a:r>
              <a:r>
                <a:rPr lang="ru-RU" altLang="en-US" sz="2600" b="1" dirty="0">
                  <a:latin typeface="Constantia" pitchFamily="18" charset="0"/>
                </a:rPr>
                <a:t>проект </a:t>
              </a:r>
              <a:r>
                <a:rPr lang="en-US" altLang="ru-RU" sz="2600" b="1" dirty="0">
                  <a:latin typeface="Constantia" pitchFamily="18" charset="0"/>
                </a:rPr>
                <a:t> </a:t>
              </a:r>
              <a:r>
                <a:rPr lang="ru-RU" altLang="en-US" sz="2600" b="1" dirty="0">
                  <a:latin typeface="Constantia" pitchFamily="18" charset="0"/>
                </a:rPr>
                <a:t>районного </a:t>
              </a:r>
              <a:r>
                <a:rPr lang="en-US" altLang="ru-RU" sz="2600" b="1" dirty="0">
                  <a:latin typeface="Constantia" pitchFamily="18" charset="0"/>
                </a:rPr>
                <a:t> </a:t>
              </a:r>
              <a:r>
                <a:rPr lang="ru-RU" altLang="en-US" sz="2600" b="1" dirty="0">
                  <a:latin typeface="Constantia" pitchFamily="18" charset="0"/>
                </a:rPr>
                <a:t>бюджета?</a:t>
              </a:r>
              <a:endParaRPr lang="ru-RU" altLang="en-US" sz="2600" dirty="0">
                <a:latin typeface="Constantia" pitchFamily="18" charset="0"/>
              </a:endParaRPr>
            </a:p>
          </p:txBody>
        </p:sp>
      </p:grp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179388" y="4652963"/>
            <a:ext cx="16224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82"/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rgbClr val="000082"/>
              </a:solidFill>
              <a:latin typeface="Times New Roman" pitchFamily="18" charset="0"/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4352" name="Скругленный прямоугольник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2100" b="1" i="1" dirty="0">
                  <a:solidFill>
                    <a:srgbClr val="FFFFFF"/>
                  </a:solidFill>
                  <a:latin typeface="Constantia" pitchFamily="18" charset="0"/>
                </a:rPr>
                <a:t>Составление проекта районного бюджета основывается на</a:t>
              </a:r>
              <a:endParaRPr lang="ru-RU" altLang="ru-RU" sz="2100" b="1" dirty="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3779838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5651500" y="4652963"/>
            <a:ext cx="15843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Прогнозе социально-экономического развития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7308850" y="4652963"/>
            <a:ext cx="1657350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Муниципальных программах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4202112" y="4014788"/>
            <a:ext cx="792163" cy="484188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6011862" y="4005263"/>
            <a:ext cx="792163" cy="503238"/>
          </a:xfrm>
          <a:prstGeom prst="rightArrow">
            <a:avLst>
              <a:gd name="adj1" fmla="val 50000"/>
              <a:gd name="adj2" fmla="val 32360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766844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492919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9" name="Скругленный прямоугольник 7"/>
          <p:cNvSpPr>
            <a:spLocks noChangeArrowheads="1"/>
          </p:cNvSpPr>
          <p:nvPr/>
        </p:nvSpPr>
        <p:spPr bwMode="auto">
          <a:xfrm>
            <a:off x="1908175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Министерства  финансов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20" name="Стрелка вправо 13"/>
          <p:cNvSpPr>
            <a:spLocks noChangeArrowheads="1"/>
          </p:cNvSpPr>
          <p:nvPr/>
        </p:nvSpPr>
        <p:spPr bwMode="auto">
          <a:xfrm rot="5400000">
            <a:off x="2330450" y="4014788"/>
            <a:ext cx="792163" cy="484187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187450" y="476250"/>
            <a:ext cx="7235825" cy="1628776"/>
            <a:chOff x="0" y="0"/>
            <a:chExt cx="5572" cy="595"/>
          </a:xfrm>
          <a:noFill/>
        </p:grpSpPr>
        <p:pic>
          <p:nvPicPr>
            <p:cNvPr id="15409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5410" name="Text Box 5"/>
            <p:cNvSpPr txBox="1">
              <a:spLocks noChangeArrowheads="1"/>
            </p:cNvSpPr>
            <p:nvPr/>
          </p:nvSpPr>
          <p:spPr bwMode="auto">
            <a:xfrm>
              <a:off x="64" y="93"/>
              <a:ext cx="5444" cy="40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dirty="0">
                  <a:solidFill>
                    <a:srgbClr val="0033CC"/>
                  </a:solidFill>
                  <a:latin typeface="Constantia" pitchFamily="18" charset="0"/>
                </a:rPr>
                <a:t>Показатели прогноза социально-экономического развития Нерчинского  района</a:t>
              </a:r>
            </a:p>
          </p:txBody>
        </p:sp>
      </p:grpSp>
      <p:graphicFrame>
        <p:nvGraphicFramePr>
          <p:cNvPr id="29845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673565"/>
              </p:ext>
            </p:extLst>
          </p:nvPr>
        </p:nvGraphicFramePr>
        <p:xfrm>
          <a:off x="250825" y="1700807"/>
          <a:ext cx="8821738" cy="4120556"/>
        </p:xfrm>
        <a:graphic>
          <a:graphicData uri="http://schemas.openxmlformats.org/drawingml/2006/table">
            <a:tbl>
              <a:tblPr/>
              <a:tblGrid>
                <a:gridCol w="424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312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Единица измерения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 год прогноз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Валовый муниципальный продукт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млрд.руб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3,6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темп роста к предыдущему году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173,9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97,2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6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млн.руб.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2257,1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2438,9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темп роста к предыдущему году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107,3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Индекс потребительских цен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050"/>
            <a:ext cx="9144000" cy="1141413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Основные характеристики консолидированного  бюджета  Нерчинского района в 2020-2021гг.</a:t>
            </a:r>
          </a:p>
        </p:txBody>
      </p:sp>
      <p:sp>
        <p:nvSpPr>
          <p:cNvPr id="16387" name="Text Box 75"/>
          <p:cNvSpPr txBox="1">
            <a:spLocks noChangeArrowheads="1"/>
          </p:cNvSpPr>
          <p:nvPr/>
        </p:nvSpPr>
        <p:spPr bwMode="auto">
          <a:xfrm>
            <a:off x="7588250" y="2133600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9760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18866"/>
              </p:ext>
            </p:extLst>
          </p:nvPr>
        </p:nvGraphicFramePr>
        <p:xfrm>
          <a:off x="193675" y="2438400"/>
          <a:ext cx="8482013" cy="4011615"/>
        </p:xfrm>
        <a:graphic>
          <a:graphicData uri="http://schemas.openxmlformats.org/drawingml/2006/table">
            <a:tbl>
              <a:tblPr/>
              <a:tblGrid>
                <a:gridCol w="83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2020 года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2021 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1323181,2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1546935,5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116,9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315518,4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343227,1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108,8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1315882,6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1526651,6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Дефицит /профицит (+/-)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+7298,6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+20283,9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277,9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3" y="1700213"/>
            <a:ext cx="2970212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49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420938"/>
            <a:ext cx="2771775" cy="1558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</a:p>
          <a:p>
            <a:pPr algn="ctr"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3" y="2133600"/>
            <a:ext cx="2970212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налоги на товары;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 на добычу полезных ископаемых;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410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9593" y="692697"/>
            <a:ext cx="7632847" cy="1093242"/>
          </a:xfrm>
          <a:ln>
            <a:miter lim="800000"/>
            <a:headEnd/>
            <a:tailEnd/>
          </a:ln>
        </p:spPr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  <a:br>
              <a:rPr lang="ru-RU" sz="2000" b="1" kern="12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000" b="1" kern="1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25600" y="2060848"/>
            <a:ext cx="6330776" cy="360090"/>
          </a:xfrm>
          <a:noFill/>
          <a:ln>
            <a:noFill/>
            <a:miter lim="800000"/>
            <a:headEnd/>
            <a:tailEnd/>
          </a:ln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643438" y="2565400"/>
            <a:ext cx="328612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углом 7"/>
          <p:cNvSpPr/>
          <p:nvPr/>
        </p:nvSpPr>
        <p:spPr>
          <a:xfrm flipV="1">
            <a:off x="755650" y="2278063"/>
            <a:ext cx="360363" cy="1295400"/>
          </a:xfrm>
          <a:prstGeom prst="bentArrow">
            <a:avLst>
              <a:gd name="adj1" fmla="val 25000"/>
              <a:gd name="adj2" fmla="val 27030"/>
              <a:gd name="adj3" fmla="val 25000"/>
              <a:gd name="adj4" fmla="val 64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flipH="1" flipV="1">
            <a:off x="8243888" y="2420938"/>
            <a:ext cx="461962" cy="1357312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838" y="2986088"/>
            <a:ext cx="216376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РФ, в целях софинансирования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3663" y="3054350"/>
            <a:ext cx="1785937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4563" y="3054350"/>
            <a:ext cx="2767012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34378"/>
              </p:ext>
            </p:extLst>
          </p:nvPr>
        </p:nvGraphicFramePr>
        <p:xfrm>
          <a:off x="1475657" y="2243435"/>
          <a:ext cx="6696744" cy="3478775"/>
        </p:xfrm>
        <a:graphic>
          <a:graphicData uri="http://schemas.openxmlformats.org/drawingml/2006/table">
            <a:tbl>
              <a:tblPr/>
              <a:tblGrid>
                <a:gridCol w="159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2021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2022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2023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2024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2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1022500,5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651317,2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476384,2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447957,0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157133,0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162163,0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122570,0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102111,0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213597,8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108776,4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52959,4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39901,7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352015,5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342256,7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263613,8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268646,9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0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262915,6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38121,1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37297,4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620713"/>
            <a:ext cx="6696744" cy="1130300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Объем межбюджетных трансфертов </a:t>
            </a:r>
            <a:br>
              <a:rPr lang="en-US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Нерчинского района за 2021, на 2022 год и плановый период 2023-2024 гг.</a:t>
            </a:r>
          </a:p>
        </p:txBody>
      </p:sp>
      <p:sp>
        <p:nvSpPr>
          <p:cNvPr id="19494" name="Text Box 75"/>
          <p:cNvSpPr txBox="1">
            <a:spLocks noChangeArrowheads="1"/>
          </p:cNvSpPr>
          <p:nvPr/>
        </p:nvSpPr>
        <p:spPr bwMode="auto">
          <a:xfrm>
            <a:off x="6660232" y="1862895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7DE729-FB63-45B1-912F-4D8F4382671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611188" y="735013"/>
            <a:ext cx="8424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cs typeface="Arial" charset="0"/>
              </a:rPr>
              <a:t>ДОХОДЫ</a:t>
            </a:r>
            <a:endParaRPr lang="ru-RU" sz="1600" dirty="0">
              <a:cs typeface="Arial" charset="0"/>
            </a:endParaRPr>
          </a:p>
          <a:p>
            <a:pPr algn="ctr"/>
            <a:r>
              <a:rPr lang="ru-RU" sz="1600" b="1" dirty="0">
                <a:cs typeface="Arial" charset="0"/>
              </a:rPr>
              <a:t>бюджета Нерчинского района на 2022 год и плановый период 2023 и 2024 годов </a:t>
            </a:r>
            <a:endParaRPr lang="ru-RU" sz="1400" dirty="0">
              <a:cs typeface="Arial" charset="0"/>
            </a:endParaRPr>
          </a:p>
        </p:txBody>
      </p:sp>
      <p:graphicFrame>
        <p:nvGraphicFramePr>
          <p:cNvPr id="33932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067910"/>
              </p:ext>
            </p:extLst>
          </p:nvPr>
        </p:nvGraphicFramePr>
        <p:xfrm>
          <a:off x="323528" y="1700213"/>
          <a:ext cx="8249000" cy="4459371"/>
        </p:xfrm>
        <a:graphic>
          <a:graphicData uri="http://schemas.openxmlformats.org/drawingml/2006/table">
            <a:tbl>
              <a:tblPr/>
              <a:tblGrid>
                <a:gridCol w="381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77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2022г.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2023г.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2024г.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6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прибыль, доходы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170954,1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186758,0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201485,6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170954,1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186758,0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201485,6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13712,6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13913,9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14011,2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7897,9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8640,0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8998,0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4835,0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5161,0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5438,0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206,9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2856,0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2976,0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3040,0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прочих полезных ископаемых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44834,0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46627,4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48492,5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2910,0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530" name="Rectangle 141"/>
          <p:cNvSpPr>
            <a:spLocks noChangeArrowheads="1"/>
          </p:cNvSpPr>
          <p:nvPr/>
        </p:nvSpPr>
        <p:spPr bwMode="auto">
          <a:xfrm>
            <a:off x="6877050" y="1341438"/>
            <a:ext cx="1511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</a:rPr>
              <a:t>(тыс. руб.)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57AAFD63-BA0B-49BC-9B64-2B442A21021E}"/>
              </a:ext>
            </a:extLst>
          </p:cNvPr>
          <p:cNvSpPr txBox="1"/>
          <p:nvPr/>
        </p:nvSpPr>
        <p:spPr>
          <a:xfrm>
            <a:off x="2339752" y="548680"/>
            <a:ext cx="4991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000082"/>
                </a:solidFill>
                <a:latin typeface="Bookman Old Style" panose="02050604050505020204" pitchFamily="18" charset="0"/>
              </a:rPr>
              <a:t>БЮДЖЕТ ДЛЯ ГРАЖДАН </a:t>
            </a:r>
          </a:p>
          <a:p>
            <a:pPr algn="ctr"/>
            <a:r>
              <a:rPr lang="ru-RU" sz="1800" b="1" i="1" dirty="0">
                <a:solidFill>
                  <a:srgbClr val="000082"/>
                </a:solidFill>
                <a:latin typeface="Bookman Old Style" panose="02050604050505020204" pitchFamily="18" charset="0"/>
              </a:rPr>
              <a:t>МУНИЦИПАЛЬНОГО РАЙОНА «НЕРЧИНСКИЙ РАЙОН» НА 2022 ГОД И ПЛАНОВЫЙ ПЕРИОД 2023 И 2024 ГОДЫ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14E87B6F-80E6-4D80-945A-F2D9D81B6D3F}"/>
              </a:ext>
            </a:extLst>
          </p:cNvPr>
          <p:cNvSpPr txBox="1">
            <a:spLocks/>
          </p:cNvSpPr>
          <p:nvPr/>
        </p:nvSpPr>
        <p:spPr>
          <a:xfrm>
            <a:off x="539552" y="2132857"/>
            <a:ext cx="8245673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fontAlgn="auto">
              <a:buFont typeface="Wingdings 2" pitchFamily="18" charset="2"/>
              <a:buNone/>
            </a:pPr>
            <a:r>
              <a:rPr lang="ru-RU" sz="2400" b="1" dirty="0">
                <a:solidFill>
                  <a:srgbClr val="002060"/>
                </a:solidFill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В соответствии с решением Совета муниципального района «Нерчинский район» Забайкальского края</a:t>
            </a:r>
          </a:p>
          <a:p>
            <a:pPr marL="0" indent="0" algn="ctr" fontAlgn="auto">
              <a:buFont typeface="Wingdings 2" pitchFamily="18" charset="2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от 27 декабря 2021 года № 375 «О бюджете муниципального района «Нерчинский район» на 2022 год и плановый период 2023-2024 годов»)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FE185C-C578-4408-A156-E3BFC58EA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8" y="4362293"/>
            <a:ext cx="3064718" cy="2037451"/>
          </a:xfrm>
          <a:prstGeom prst="rect">
            <a:avLst/>
          </a:prstGeom>
        </p:spPr>
      </p:pic>
      <p:pic>
        <p:nvPicPr>
          <p:cNvPr id="8" name="Рисунок 7" descr="i.jpg">
            <a:extLst>
              <a:ext uri="{FF2B5EF4-FFF2-40B4-BE49-F238E27FC236}">
                <a16:creationId xmlns:a16="http://schemas.microsoft.com/office/drawing/2014/main" id="{7953A19A-BF11-4CF3-A71B-04EB9F721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362293"/>
            <a:ext cx="2733675" cy="20478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E6D8C0-8B60-4559-9E23-2C10DD0556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09" y="4362295"/>
            <a:ext cx="2720693" cy="204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84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77" name="Group 1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30108361"/>
              </p:ext>
            </p:extLst>
          </p:nvPr>
        </p:nvGraphicFramePr>
        <p:xfrm>
          <a:off x="684213" y="549275"/>
          <a:ext cx="7959753" cy="6096748"/>
        </p:xfrm>
        <a:graphic>
          <a:graphicData uri="http://schemas.openxmlformats.org/drawingml/2006/table">
            <a:tbl>
              <a:tblPr/>
              <a:tblGrid>
                <a:gridCol w="367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4650,8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4417,8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4512,8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землю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2565,1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2656,1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2751,1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1975,7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1651,7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1651,7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перечисления части прибыли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378,5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92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421,1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оказания платных услуг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1768,0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1838,7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247749,4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266040,2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283405,3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162163,0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122570,0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102111,0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 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108776,4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52959,4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39901,7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342256,7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263613,8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268646,9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38121,1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37241,0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37297,4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ДОХОДОВ: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899066,6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742424,4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731362,3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1562" name="Rectangle 339"/>
          <p:cNvSpPr>
            <a:spLocks noChangeArrowheads="1"/>
          </p:cNvSpPr>
          <p:nvPr/>
        </p:nvSpPr>
        <p:spPr bwMode="auto">
          <a:xfrm>
            <a:off x="7596188" y="166688"/>
            <a:ext cx="1036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/>
              <a:t>(тыс. руб.)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2531" name="Содержимое 8"/>
          <p:cNvSpPr>
            <a:spLocks/>
          </p:cNvSpPr>
          <p:nvPr/>
        </p:nvSpPr>
        <p:spPr bwMode="auto">
          <a:xfrm>
            <a:off x="8243888" y="0"/>
            <a:ext cx="900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200">
              <a:solidFill>
                <a:schemeClr val="bg1"/>
              </a:solidFill>
              <a:latin typeface="Arial Cyr" charset="-52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971550" y="620713"/>
            <a:ext cx="795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cs typeface="Arial" charset="0"/>
              </a:rPr>
              <a:t>Структура собственных доходов бюджета</a:t>
            </a:r>
          </a:p>
          <a:p>
            <a:pPr algn="ctr" eaLnBrk="1" hangingPunct="1"/>
            <a:r>
              <a:rPr lang="ru-RU" sz="2000" dirty="0">
                <a:cs typeface="Arial" charset="0"/>
              </a:rPr>
              <a:t> Нерчинского района на</a:t>
            </a:r>
            <a:r>
              <a:rPr lang="en-US" sz="2000" dirty="0">
                <a:cs typeface="Arial" charset="0"/>
              </a:rPr>
              <a:t> </a:t>
            </a:r>
            <a:r>
              <a:rPr lang="ru-RU" sz="2000" dirty="0">
                <a:cs typeface="Arial" charset="0"/>
              </a:rPr>
              <a:t>2022-2024 годы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51981397"/>
              </p:ext>
            </p:extLst>
          </p:nvPr>
        </p:nvGraphicFramePr>
        <p:xfrm>
          <a:off x="1524000" y="1397000"/>
          <a:ext cx="683421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КАК КЛАССИФИЦИРУЮТСЯ РАСХОДЫ БЮДЖЕТА?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0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/>
              <a:t>Классификация расходов </a:t>
            </a:r>
          </a:p>
          <a:p>
            <a:pPr algn="ctr" eaLnBrk="0" hangingPunct="0"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 algn="ctr" eaLnBrk="0" hangingPunct="0">
              <a:defRPr/>
            </a:pPr>
            <a:endParaRPr lang="ru-RU" sz="1200" dirty="0"/>
          </a:p>
          <a:p>
            <a:pPr algn="ctr" eaLnBrk="0" hangingPunct="0"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28728" y="755650"/>
            <a:ext cx="6706843" cy="369093"/>
          </a:xfrm>
          <a:prstGeom prst="roundRect">
            <a:avLst/>
          </a:prstGeom>
          <a:solidFill>
            <a:schemeClr val="accent3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7950" indent="-179388" algn="ctr">
              <a:lnSpc>
                <a:spcPct val="85000"/>
              </a:lnSpc>
              <a:buSzPct val="100000"/>
              <a:defRPr/>
            </a:pPr>
            <a:r>
              <a:rPr lang="ru-RU" sz="1500" dirty="0">
                <a:latin typeface="Arial" pitchFamily="34" charset="0"/>
                <a:cs typeface="Times New Roman" pitchFamily="18" charset="0"/>
              </a:rPr>
              <a:t>19 муниципальных программ</a:t>
            </a:r>
          </a:p>
        </p:txBody>
      </p:sp>
      <p:sp>
        <p:nvSpPr>
          <p:cNvPr id="24585" name="TextBox 19"/>
          <p:cNvSpPr txBox="1">
            <a:spLocks noChangeArrowheads="1"/>
          </p:cNvSpPr>
          <p:nvPr/>
        </p:nvSpPr>
        <p:spPr bwMode="auto">
          <a:xfrm>
            <a:off x="107504" y="1124744"/>
            <a:ext cx="9038084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Управление муниципальными финансами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Комплексное развитие сельских территорий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Управление и распоряжение муниципальной собственностью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</a:rPr>
              <a:t>Совершенствование муниципального управления муниципального района «Нерчинский район»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</a:rPr>
              <a:t>Развитие системы образования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Развитие инфраструктуры детского образовательно-оздоровительного лагеря «Солнечный»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Развитие культуры в муниципальном районе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</a:rPr>
              <a:t>Социальная поддержка инвалидов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«Старшее поколение"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«Нерчинская молодежь»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Развитие физической культуры и спорта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Комплексное развитие коммунальной инфраструктуры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Развитие субъекта малого и среднего предпринимательства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Профилактика безнадзорности и правонарушений среди несовершеннолетних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"Комплексная поддержка и развитие муниципального автономного учреждения "Редакция газеты "Нерчинская звезда«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 Обеспечение жильем молодых семей, проживающих на территории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Профилактика терроризма и экстремизма на территории муниципального района «Нерчинский район» на 2020-2022гг.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Профилактика и предупреждение употребления наркотических средств, алкоголизма, пьянства и табакокурения в муниципальном районе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Укрепление общественного здоровья населения в муниципальном районе «Нерчинский район» </a:t>
            </a:r>
          </a:p>
          <a:p>
            <a:pPr eaLnBrk="1" hangingPunct="1"/>
            <a:r>
              <a:rPr lang="ru-RU" sz="1000" b="1" dirty="0">
                <a:solidFill>
                  <a:schemeClr val="bg1"/>
                </a:solidFill>
              </a:rPr>
              <a:t>В качестве непрограммных расходов –глава муниципального образования, центральный аппарат, руководитель, аудитор контрольного органа, организация и проведение мероприятий по содержанию безнадзорных животных, проведение кадастровых работ (</a:t>
            </a:r>
            <a:r>
              <a:rPr lang="ru-RU" sz="1000" b="1" dirty="0" err="1">
                <a:solidFill>
                  <a:schemeClr val="bg1"/>
                </a:solidFill>
              </a:rPr>
              <a:t>биометричесие</a:t>
            </a:r>
            <a:r>
              <a:rPr lang="ru-RU" sz="1000" b="1" dirty="0">
                <a:solidFill>
                  <a:schemeClr val="bg1"/>
                </a:solidFill>
              </a:rPr>
              <a:t> ямы), организация льготного проезда, администрирование государственных полномочий, ремонт улично-дорожной сети, осуществление полномочий по составлению списков в присяжные заседатели.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-7937"/>
            <a:ext cx="9145588" cy="6508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Программное планирование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«Нерчинский район»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79512" y="3501008"/>
            <a:ext cx="2736304" cy="1440160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8000" indent="-180000" algn="ctr">
              <a:lnSpc>
                <a:spcPct val="85000"/>
              </a:lnSpc>
              <a:buSzPct val="100000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93,7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0" y="2852738"/>
            <a:ext cx="320357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28992" y="3429000"/>
            <a:ext cx="2664296" cy="1141868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8000" indent="-180000" algn="ctr">
              <a:lnSpc>
                <a:spcPct val="85000"/>
              </a:lnSpc>
              <a:buSzPct val="100000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94,6 %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</a:t>
            </a:r>
          </a:p>
        </p:txBody>
      </p:sp>
      <p:sp>
        <p:nvSpPr>
          <p:cNvPr id="23" name="Овал 22"/>
          <p:cNvSpPr/>
          <p:nvPr/>
        </p:nvSpPr>
        <p:spPr>
          <a:xfrm>
            <a:off x="2285984" y="4797152"/>
            <a:ext cx="5072098" cy="1944216"/>
          </a:xfrm>
          <a:prstGeom prst="ellipse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274320" indent="-274320" algn="ctr">
              <a:lnSpc>
                <a:spcPct val="85000"/>
              </a:lnSpc>
              <a:buSzPct val="100000"/>
              <a:defRPr/>
            </a:pPr>
            <a:endParaRPr lang="ru-RU" sz="2400" dirty="0">
              <a:solidFill>
                <a:srgbClr val="F79646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25615" name="TextBox 19"/>
          <p:cNvSpPr txBox="1">
            <a:spLocks noChangeArrowheads="1"/>
          </p:cNvSpPr>
          <p:nvPr/>
        </p:nvSpPr>
        <p:spPr bwMode="auto">
          <a:xfrm>
            <a:off x="3348038" y="4786322"/>
            <a:ext cx="343854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E46C0A"/>
                </a:solidFill>
              </a:rPr>
              <a:t> </a:t>
            </a:r>
            <a:r>
              <a:rPr lang="ru-RU" sz="1000" b="1" dirty="0">
                <a:solidFill>
                  <a:srgbClr val="E46C0A"/>
                </a:solidFill>
              </a:rPr>
              <a:t>В качестве </a:t>
            </a:r>
          </a:p>
          <a:p>
            <a:pPr algn="ctr" eaLnBrk="1" hangingPunct="1"/>
            <a:r>
              <a:rPr lang="ru-RU" sz="1000" b="1" dirty="0" err="1">
                <a:solidFill>
                  <a:srgbClr val="E46C0A"/>
                </a:solidFill>
              </a:rPr>
              <a:t>непрограммных</a:t>
            </a:r>
            <a:r>
              <a:rPr lang="ru-RU" sz="1000" b="1" dirty="0">
                <a:solidFill>
                  <a:srgbClr val="E46C0A"/>
                </a:solidFill>
              </a:rPr>
              <a:t> расходов – </a:t>
            </a:r>
          </a:p>
          <a:p>
            <a:pPr algn="ctr" eaLnBrk="1" hangingPunct="1"/>
            <a:r>
              <a:rPr lang="ru-RU" sz="1000" b="1" dirty="0">
                <a:solidFill>
                  <a:srgbClr val="E46C0A"/>
                </a:solidFill>
              </a:rPr>
              <a:t>глава муниципального образования, содержание представительного органов местного самоуправления, руководитель, аудитор контрольного органа, субвенции поселениям, организация и проведение мероприятий по содержанию безнадзорных животных, доплаты к пенсиям, организация льготного проезда и периодическая печать и издательства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1196975"/>
            <a:ext cx="9145588" cy="1020763"/>
          </a:xfrm>
          <a:prstGeom prst="rect">
            <a:avLst/>
          </a:prstGeom>
          <a:solidFill>
            <a:srgbClr val="00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Программное планирование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бюджета Нерчинского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617" name="TextBox 32"/>
          <p:cNvSpPr txBox="1">
            <a:spLocks noChangeArrowheads="1"/>
          </p:cNvSpPr>
          <p:nvPr/>
        </p:nvSpPr>
        <p:spPr bwMode="auto">
          <a:xfrm>
            <a:off x="6262688" y="2857496"/>
            <a:ext cx="2881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8860" y="2357430"/>
            <a:ext cx="43926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муниципальных программ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00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621" name="TextBox 6"/>
          <p:cNvSpPr txBox="1">
            <a:spLocks noChangeArrowheads="1"/>
          </p:cNvSpPr>
          <p:nvPr/>
        </p:nvSpPr>
        <p:spPr bwMode="auto">
          <a:xfrm>
            <a:off x="1116013" y="188913"/>
            <a:ext cx="80279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FFFFFF"/>
                </a:solidFill>
                <a:cs typeface="Arial" charset="0"/>
              </a:rPr>
              <a:t>МУНИЦИПАЛЬНЫЙ РАЙОН «НЕРЧИНСКИЙ РАЙОН» ЗАБАЙКАЛЬСКОГО КРАЯ</a:t>
            </a:r>
          </a:p>
          <a:p>
            <a:pPr eaLnBrk="1" hangingPunct="1"/>
            <a:endParaRPr lang="ru-RU" sz="20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286512" y="3571876"/>
            <a:ext cx="2736304" cy="1440160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8000" indent="-180000" algn="ctr">
              <a:lnSpc>
                <a:spcPct val="85000"/>
              </a:lnSpc>
              <a:buSzPct val="100000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96,4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объеме расходов</a:t>
            </a: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3428992" y="2857496"/>
            <a:ext cx="2881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2023 год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6645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algn="ctr" eaLnBrk="1" hangingPunct="1"/>
            <a:r>
              <a:rPr lang="ru-RU" sz="1400" b="1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6646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6675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6647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71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617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chemeClr val="tx2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6657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algn="ctr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algn="ctr">
              <a:defRPr/>
            </a:pPr>
            <a:r>
              <a:rPr lang="ru-RU" sz="1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6659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68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607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chemeClr val="tx2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algn="ctr">
              <a:defRPr/>
            </a:pPr>
            <a:endParaRPr lang="ru-RU" sz="16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596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6"/>
          <p:cNvSpPr txBox="1">
            <a:spLocks noChangeArrowheads="1"/>
          </p:cNvSpPr>
          <p:nvPr/>
        </p:nvSpPr>
        <p:spPr bwMode="auto">
          <a:xfrm>
            <a:off x="1116013" y="692150"/>
            <a:ext cx="7561262" cy="7334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000000"/>
                </a:solidFill>
              </a:rPr>
              <a:t>Переход на формирование и выполнение муниципального задания казенными, бюджетными и автономными учреждениями района в новых условиях </a:t>
            </a:r>
            <a:endParaRPr lang="ru-RU" sz="16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2" name="Группа 8"/>
          <p:cNvGrpSpPr>
            <a:grpSpLocks/>
          </p:cNvGrpSpPr>
          <p:nvPr/>
        </p:nvGrpSpPr>
        <p:grpSpPr bwMode="auto">
          <a:xfrm>
            <a:off x="0" y="1773238"/>
            <a:ext cx="9144000" cy="963612"/>
            <a:chOff x="75910" y="1489051"/>
            <a:chExt cx="8168442" cy="82061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5910" y="1489051"/>
              <a:ext cx="8168442" cy="82061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5910" y="1560702"/>
              <a:ext cx="7976995" cy="65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52" tIns="0" rIns="201952" bIns="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Бюджетный кодекс  РФ (статья 69.2) </a:t>
              </a: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Обеспечение выполнения государственного задания рассчитывается с учетом нормативных затрат на оказание государственных (муниципальных) услуг  физическим или юридическим лицам и нормативных затрат на содержание государственного (муниципального) имущества</a:t>
              </a:r>
            </a:p>
          </p:txBody>
        </p:sp>
      </p:grpSp>
      <p:grpSp>
        <p:nvGrpSpPr>
          <p:cNvPr id="27653" name="Группа 11"/>
          <p:cNvGrpSpPr>
            <a:grpSpLocks/>
          </p:cNvGrpSpPr>
          <p:nvPr/>
        </p:nvGrpSpPr>
        <p:grpSpPr bwMode="auto">
          <a:xfrm>
            <a:off x="0" y="2852738"/>
            <a:ext cx="9144000" cy="909637"/>
            <a:chOff x="415770" y="1248257"/>
            <a:chExt cx="8362474" cy="90917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15770" y="1248257"/>
              <a:ext cx="8362474" cy="90917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79826" y="1392646"/>
              <a:ext cx="7947254" cy="69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Забайкальского края от 05.02. 2015 года № 45 «Об утверждении порядка  формирования, ведения и утверждения ведомственных перечней государственных услуг и работ, оказываемых и выполняемых государственными учреждениями Забайкальского края»</a:t>
              </a:r>
            </a:p>
          </p:txBody>
        </p:sp>
      </p:grpSp>
      <p:grpSp>
        <p:nvGrpSpPr>
          <p:cNvPr id="27654" name="Группа 14"/>
          <p:cNvGrpSpPr>
            <a:grpSpLocks/>
          </p:cNvGrpSpPr>
          <p:nvPr/>
        </p:nvGrpSpPr>
        <p:grpSpPr bwMode="auto">
          <a:xfrm>
            <a:off x="0" y="4214818"/>
            <a:ext cx="9144000" cy="933450"/>
            <a:chOff x="-468560" y="3573355"/>
            <a:chExt cx="8928992" cy="934246"/>
          </a:xfrm>
          <a:solidFill>
            <a:schemeClr val="accent2">
              <a:lumMod val="50000"/>
            </a:schemeClr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468560" y="3573355"/>
              <a:ext cx="8928992" cy="92948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259317" y="3573355"/>
              <a:ext cx="8353878" cy="9342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Забайкальского края от 17.11. 2015 года №556 «О порядке формирования государственного задания на оказание государственных услуг (выполнение работ) в отношении государственных учреждений Забайкальского края и о финансовом обеспечении выполнения государственного задания»</a:t>
              </a:r>
            </a:p>
          </p:txBody>
        </p:sp>
      </p:grpSp>
      <p:grpSp>
        <p:nvGrpSpPr>
          <p:cNvPr id="27655" name="Группа 18"/>
          <p:cNvGrpSpPr>
            <a:grpSpLocks/>
          </p:cNvGrpSpPr>
          <p:nvPr/>
        </p:nvGrpSpPr>
        <p:grpSpPr bwMode="auto">
          <a:xfrm>
            <a:off x="0" y="5572141"/>
            <a:ext cx="9144000" cy="647701"/>
            <a:chOff x="-163416" y="4549783"/>
            <a:chExt cx="8658837" cy="763721"/>
          </a:xfrm>
          <a:solidFill>
            <a:schemeClr val="accent2">
              <a:lumMod val="5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163416" y="4549784"/>
              <a:ext cx="8658837" cy="76372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07144" y="4549783"/>
              <a:ext cx="7839554" cy="7262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Распоряжение администрации Забайкальского края от 30.12.2011 года № 14075 «Об утверждении примерной формы соглашения о порядке и условий предоставления субсидий на финансовое обеспечение выполнение муниципального задания»</a:t>
              </a:r>
            </a:p>
          </p:txBody>
        </p:sp>
      </p:grp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>
            <a:grpSpLocks/>
          </p:cNvGrpSpPr>
          <p:nvPr/>
        </p:nvGrpSpPr>
        <p:grpSpPr bwMode="auto">
          <a:xfrm>
            <a:off x="215106" y="1499188"/>
            <a:ext cx="8713788" cy="1167543"/>
            <a:chOff x="3284852" y="918221"/>
            <a:chExt cx="4177900" cy="10001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3284852" y="918221"/>
              <a:ext cx="4177900" cy="1000132"/>
            </a:xfrm>
            <a:prstGeom prst="roundRect">
              <a:avLst/>
            </a:prstGeom>
            <a:solidFill>
              <a:srgbClr val="0033CC"/>
            </a:solidFill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3355412" y="1048898"/>
              <a:ext cx="4037850" cy="717401"/>
            </a:xfrm>
            <a:prstGeom prst="rect">
              <a:avLst/>
            </a:prstGeom>
            <a:solidFill>
              <a:srgbClr val="0033CC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Повышение эффективности предоставления муниципальных</a:t>
              </a:r>
            </a:p>
            <a:p>
              <a:pPr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услуг на основе ведомственного</a:t>
              </a:r>
            </a:p>
            <a:p>
              <a:pPr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перечня работ (услуг</a:t>
              </a:r>
              <a:r>
                <a:rPr lang="ru-RU" dirty="0"/>
                <a:t>) </a:t>
              </a:r>
            </a:p>
          </p:txBody>
        </p:sp>
      </p:grp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0" y="49291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  </a:t>
            </a:r>
            <a:endParaRPr lang="ru-RU" altLang="ru-RU" sz="3200" b="1">
              <a:solidFill>
                <a:srgbClr val="000000"/>
              </a:solidFill>
            </a:endParaRPr>
          </a:p>
        </p:txBody>
      </p:sp>
      <p:sp>
        <p:nvSpPr>
          <p:cNvPr id="19468" name="WordArt 29"/>
          <p:cNvSpPr>
            <a:spLocks noChangeArrowheads="1" noChangeShapeType="1" noTextEdit="1"/>
          </p:cNvSpPr>
          <p:nvPr/>
        </p:nvSpPr>
        <p:spPr bwMode="auto">
          <a:xfrm rot="655655">
            <a:off x="1189038" y="4603750"/>
            <a:ext cx="4941887" cy="965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2000" kern="1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17365D"/>
              </a:solidFill>
              <a:latin typeface="Times New Roman"/>
              <a:cs typeface="Times New Roman"/>
            </a:endParaRPr>
          </a:p>
        </p:txBody>
      </p:sp>
      <p:grpSp>
        <p:nvGrpSpPr>
          <p:cNvPr id="28677" name="Группа 57"/>
          <p:cNvGrpSpPr>
            <a:grpSpLocks/>
          </p:cNvGrpSpPr>
          <p:nvPr/>
        </p:nvGrpSpPr>
        <p:grpSpPr bwMode="auto">
          <a:xfrm>
            <a:off x="246628" y="1575859"/>
            <a:ext cx="8713788" cy="2366963"/>
            <a:chOff x="141697" y="1002937"/>
            <a:chExt cx="8713095" cy="2366591"/>
          </a:xfrm>
          <a:solidFill>
            <a:srgbClr val="0033CC"/>
          </a:solidFill>
        </p:grpSpPr>
        <p:sp>
          <p:nvSpPr>
            <p:cNvPr id="42" name="AutoShape 35"/>
            <p:cNvSpPr>
              <a:spLocks noChangeArrowheads="1"/>
            </p:cNvSpPr>
            <p:nvPr/>
          </p:nvSpPr>
          <p:spPr bwMode="auto">
            <a:xfrm>
              <a:off x="141697" y="2299100"/>
              <a:ext cx="8713095" cy="1070428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580" y="2371147"/>
              <a:ext cx="6408228" cy="64601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Дальнейшая реализация принципа формирования бюджетов на основе муниципальных программ</a:t>
              </a:r>
            </a:p>
          </p:txBody>
        </p:sp>
        <p:pic>
          <p:nvPicPr>
            <p:cNvPr id="28698" name="Рисунок 38" descr="net f1f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566" y="1002937"/>
              <a:ext cx="1285903" cy="9287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8" name="Группа 56"/>
          <p:cNvGrpSpPr>
            <a:grpSpLocks/>
          </p:cNvGrpSpPr>
          <p:nvPr/>
        </p:nvGrpSpPr>
        <p:grpSpPr bwMode="auto">
          <a:xfrm>
            <a:off x="230382" y="4120011"/>
            <a:ext cx="8785225" cy="1215821"/>
            <a:chOff x="72090" y="3361979"/>
            <a:chExt cx="8350521" cy="1214446"/>
          </a:xfrm>
          <a:solidFill>
            <a:srgbClr val="0033CC"/>
          </a:solidFill>
        </p:grpSpPr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72090" y="3361979"/>
              <a:ext cx="8350521" cy="1214446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5799" y="3506280"/>
              <a:ext cx="7982338" cy="9222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Совершенствование системы муниципальных закупок </a:t>
              </a:r>
            </a:p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рамках работы государственного казенного учреждения </a:t>
              </a:r>
            </a:p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«Забайкальский центр государственных закупок»</a:t>
              </a:r>
              <a:endParaRPr lang="ru-RU" dirty="0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1403350" y="404813"/>
            <a:ext cx="6985000" cy="7858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alt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Меры по повышению эффективности, результативности и оптимизации бюджетных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8680" name="Рисунок 57" descr="e9f8d0bfbb48029c95c52b264619fdb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883" y="4356080"/>
            <a:ext cx="9286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28" descr="рейтинг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050" y="2941549"/>
            <a:ext cx="12858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2" name="Группа 56"/>
          <p:cNvGrpSpPr>
            <a:grpSpLocks/>
          </p:cNvGrpSpPr>
          <p:nvPr/>
        </p:nvGrpSpPr>
        <p:grpSpPr bwMode="auto">
          <a:xfrm>
            <a:off x="230382" y="5578957"/>
            <a:ext cx="8751917" cy="743844"/>
            <a:chOff x="-80273" y="3088021"/>
            <a:chExt cx="8811137" cy="925093"/>
          </a:xfrm>
          <a:solidFill>
            <a:srgbClr val="0033CC"/>
          </a:solidFill>
        </p:grpSpPr>
        <p:sp>
          <p:nvSpPr>
            <p:cNvPr id="64" name="AutoShape 35"/>
            <p:cNvSpPr>
              <a:spLocks noChangeArrowheads="1"/>
            </p:cNvSpPr>
            <p:nvPr/>
          </p:nvSpPr>
          <p:spPr bwMode="auto">
            <a:xfrm>
              <a:off x="-4034" y="3146457"/>
              <a:ext cx="8734898" cy="866657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80273" y="3088021"/>
              <a:ext cx="8593628" cy="92383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Увеличение доходов от платных услуг и</a:t>
              </a:r>
            </a:p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замещение ими бюджетных ассигнований</a:t>
              </a:r>
            </a:p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683" name="Рисунок 27" descr="i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196" y="5740480"/>
            <a:ext cx="714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ятиугольник 21"/>
          <p:cNvSpPr/>
          <p:nvPr/>
        </p:nvSpPr>
        <p:spPr bwMode="auto">
          <a:xfrm>
            <a:off x="179512" y="4365104"/>
            <a:ext cx="5000660" cy="100013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156176" y="472514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4" name="object 6"/>
          <p:cNvSpPr txBox="1">
            <a:spLocks noChangeArrowheads="1"/>
          </p:cNvSpPr>
          <p:nvPr/>
        </p:nvSpPr>
        <p:spPr bwMode="auto">
          <a:xfrm>
            <a:off x="1258888" y="549275"/>
            <a:ext cx="6985000" cy="122237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600" b="1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1600" b="1">
                <a:solidFill>
                  <a:srgbClr val="000000"/>
                </a:solidFill>
              </a:rPr>
              <a:t>Нормативные правовые основы подключения муниципального района и поселений к интегрированной информационной системе управления общественными финансами «Электронный бюджет»</a:t>
            </a:r>
            <a:endParaRPr lang="en-US" sz="1600" b="1">
              <a:solidFill>
                <a:srgbClr val="000000"/>
              </a:solidFill>
            </a:endParaRPr>
          </a:p>
          <a:p>
            <a:pPr algn="ctr" eaLnBrk="1" hangingPunct="1"/>
            <a:endParaRPr lang="ru-RU" sz="16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179512" y="1916832"/>
            <a:ext cx="4786346" cy="1500198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8" name="TextBox 9"/>
          <p:cNvSpPr txBox="1">
            <a:spLocks noChangeArrowheads="1"/>
          </p:cNvSpPr>
          <p:nvPr/>
        </p:nvSpPr>
        <p:spPr bwMode="auto">
          <a:xfrm>
            <a:off x="250825" y="1989138"/>
            <a:ext cx="42148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Формирование и ведение Ведомственных перечней государственных (муниципальных) услуг и работ, оказываемых и выполняемых государственными учреждениями субъектов РФ (муниципальными учреждениями)</a:t>
            </a:r>
          </a:p>
        </p:txBody>
      </p:sp>
      <p:sp>
        <p:nvSpPr>
          <p:cNvPr id="11" name="Пятиугольник 10"/>
          <p:cNvSpPr/>
          <p:nvPr/>
        </p:nvSpPr>
        <p:spPr bwMode="auto">
          <a:xfrm>
            <a:off x="179512" y="3573016"/>
            <a:ext cx="4857784" cy="639522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2" name="TextBox 11"/>
          <p:cNvSpPr txBox="1">
            <a:spLocks noChangeArrowheads="1"/>
          </p:cNvSpPr>
          <p:nvPr/>
        </p:nvSpPr>
        <p:spPr bwMode="auto">
          <a:xfrm>
            <a:off x="250825" y="3644900"/>
            <a:ext cx="421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Формирование предложений о внесении изменений в Базовые (отраслевые) перечни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156176" y="2204864"/>
            <a:ext cx="2786082" cy="64237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6" name="TextBox 13"/>
          <p:cNvSpPr txBox="1">
            <a:spLocks noChangeArrowheads="1"/>
          </p:cNvSpPr>
          <p:nvPr/>
        </p:nvSpPr>
        <p:spPr bwMode="auto">
          <a:xfrm>
            <a:off x="6156325" y="2276475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26.02.2014 г.№151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156176" y="2996952"/>
            <a:ext cx="2786082" cy="784678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0" name="TextBox 15"/>
          <p:cNvSpPr txBox="1">
            <a:spLocks noChangeArrowheads="1"/>
          </p:cNvSpPr>
          <p:nvPr/>
        </p:nvSpPr>
        <p:spPr bwMode="auto">
          <a:xfrm>
            <a:off x="6227763" y="31416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29.12.2014 г.№ 174н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156176" y="3933056"/>
            <a:ext cx="2786082" cy="64066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156176" y="580526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7" name="TextBox 19"/>
          <p:cNvSpPr txBox="1">
            <a:spLocks noChangeArrowheads="1"/>
          </p:cNvSpPr>
          <p:nvPr/>
        </p:nvSpPr>
        <p:spPr bwMode="auto">
          <a:xfrm>
            <a:off x="6156325" y="40052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26.03.2015 г.№ 48н</a:t>
            </a:r>
          </a:p>
        </p:txBody>
      </p:sp>
      <p:sp>
        <p:nvSpPr>
          <p:cNvPr id="29728" name="TextBox 21"/>
          <p:cNvSpPr txBox="1">
            <a:spLocks noChangeArrowheads="1"/>
          </p:cNvSpPr>
          <p:nvPr/>
        </p:nvSpPr>
        <p:spPr bwMode="auto">
          <a:xfrm>
            <a:off x="6156325" y="4941888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23.12.2014 г.№ 163н</a:t>
            </a: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179512" y="5445224"/>
            <a:ext cx="5000660" cy="119675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32" name="TextBox 23"/>
          <p:cNvSpPr txBox="1">
            <a:spLocks noChangeArrowheads="1"/>
          </p:cNvSpPr>
          <p:nvPr/>
        </p:nvSpPr>
        <p:spPr bwMode="auto">
          <a:xfrm>
            <a:off x="250825" y="5516563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О порядке формирования, ведения и утверждения ведомственных перечней муниципальных услуг и работ, оказываемых и выполняемых муниципальными учреждениями Корочанского района</a:t>
            </a:r>
          </a:p>
        </p:txBody>
      </p:sp>
      <p:sp>
        <p:nvSpPr>
          <p:cNvPr id="29733" name="TextBox 23"/>
          <p:cNvSpPr txBox="1">
            <a:spLocks noChangeArrowheads="1"/>
          </p:cNvSpPr>
          <p:nvPr/>
        </p:nvSpPr>
        <p:spPr bwMode="auto">
          <a:xfrm>
            <a:off x="179388" y="4365625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Формирование и ведение реестра участников бюджетного процесса, а также юридических лиц, не являющихся участниками бюджетного процесса</a:t>
            </a:r>
          </a:p>
        </p:txBody>
      </p:sp>
      <p:sp>
        <p:nvSpPr>
          <p:cNvPr id="29734" name="TextBox 21"/>
          <p:cNvSpPr txBox="1">
            <a:spLocks noChangeArrowheads="1"/>
          </p:cNvSpPr>
          <p:nvPr/>
        </p:nvSpPr>
        <p:spPr bwMode="auto">
          <a:xfrm>
            <a:off x="6227763" y="5876925"/>
            <a:ext cx="2714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Нерчинского района №132 от  31.12.2015 г.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35362299"/>
              </p:ext>
            </p:extLst>
          </p:nvPr>
        </p:nvGraphicFramePr>
        <p:xfrm>
          <a:off x="0" y="1481120"/>
          <a:ext cx="9138300" cy="5376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8780" y="3642109"/>
            <a:ext cx="1843763" cy="45382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0700 Образование</a:t>
            </a:r>
          </a:p>
          <a:p>
            <a:pPr marL="228600" indent="-228600"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667070,5 тыс.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501440"/>
            <a:ext cx="1854179" cy="57417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0400  Национальная экономика  35215,4 тыс.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РАЙОНА ПО РАЗДЕЛАМ БЮДЖЕТНОЙ КЛАССИФИКАЦИИ БЮДЖЕТОВ НА </a:t>
            </a:r>
            <a:r>
              <a:rPr lang="ru-RU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r>
              <a:rPr lang="ru-RU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ГОД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0027" y="5703854"/>
            <a:ext cx="2016224" cy="7494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1100  Физическая культура и спорт  720,0 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393" y="4602841"/>
            <a:ext cx="1710124" cy="55245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0800  Культура и кинематография</a:t>
            </a:r>
          </a:p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 42314,8 тыс.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57634" y="4191363"/>
            <a:ext cx="1619722" cy="749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1300  Обслуживание государственного и муниципального долга  16,4 тыс.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72200" y="1587522"/>
            <a:ext cx="2605156" cy="70997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0300 Национальная безопасность и правоохранительная деятельность 4419,2 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0028" y="1739836"/>
            <a:ext cx="2318244" cy="510986"/>
          </a:xfrm>
          <a:prstGeom prst="rect">
            <a:avLst/>
          </a:prstGeom>
          <a:solidFill>
            <a:srgbClr val="00B050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1000  Социальная политика 23391,6 тыс. руб.</a:t>
            </a:r>
          </a:p>
        </p:txBody>
      </p:sp>
      <p:pic>
        <p:nvPicPr>
          <p:cNvPr id="3074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111" y="4563544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037" y="2142159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756" y="5576009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847" y="5787541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554" y="1655280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673" y="4563544"/>
            <a:ext cx="542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6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473" y="3269964"/>
            <a:ext cx="617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8" name="Рисунок 75" descr="sz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089" y="2120728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54570" y="888082"/>
            <a:ext cx="2428444" cy="46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0100  Общегосударственные вопросы 41015,9 тыс. руб.</a:t>
            </a:r>
          </a:p>
        </p:txBody>
      </p:sp>
      <p:pic>
        <p:nvPicPr>
          <p:cNvPr id="30765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345" y="3310717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385547" y="3075609"/>
            <a:ext cx="2333625" cy="2179637"/>
          </a:xfrm>
          <a:prstGeom prst="roundRect">
            <a:avLst>
              <a:gd name="adj" fmla="val 50000"/>
            </a:avLst>
          </a:prstGeom>
          <a:blipFill dpi="0" rotWithShape="1">
            <a:blip r:embed="rId16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РАСХОДЫ бюджета Нерчинского района</a:t>
            </a:r>
          </a:p>
          <a:p>
            <a:pPr algn="ctr" eaLnBrk="0" hangingPunct="0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всего </a:t>
            </a:r>
          </a:p>
          <a:p>
            <a:pPr algn="ctr" eaLnBrk="0" hangingPunct="0"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897974,0</a:t>
            </a:r>
          </a:p>
          <a:p>
            <a:pPr algn="ctr" eaLnBrk="0" hangingPunct="0"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тыс.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929190" y="928670"/>
            <a:ext cx="2428444" cy="461336"/>
          </a:xfrm>
          <a:prstGeom prst="rect">
            <a:avLst/>
          </a:prstGeom>
          <a:solidFill>
            <a:schemeClr val="accent3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1400  Межбюджетные трансферты 47887,6 тыс. </a:t>
            </a:r>
            <a:r>
              <a:rPr lang="ru-RU" sz="1000" b="1" dirty="0" err="1">
                <a:latin typeface="Arial" pitchFamily="34" charset="0"/>
              </a:rPr>
              <a:t>руб</a:t>
            </a:r>
            <a:endParaRPr lang="ru-RU" sz="1000" b="1" dirty="0">
              <a:latin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2844" y="785794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7357634" y="2757509"/>
            <a:ext cx="1719691" cy="709971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0500 Жилищно-коммунальное хозяйство </a:t>
            </a:r>
          </a:p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34618,6 тыс. руб.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641382" y="5787541"/>
            <a:ext cx="2100728" cy="538163"/>
          </a:xfrm>
          <a:prstGeom prst="rect">
            <a:avLst/>
          </a:prstGeom>
          <a:solidFill>
            <a:srgbClr val="696CEF"/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1200 Средства массовой информации  1304,0 тыс. руб.</a:t>
            </a:r>
          </a:p>
        </p:txBody>
      </p:sp>
    </p:spTree>
  </p:cSld>
  <p:clrMapOvr>
    <a:masterClrMapping/>
  </p:clrMapOvr>
  <p:transition advClick="0" advTm="1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14423" y="476672"/>
            <a:ext cx="8772525" cy="1368425"/>
            <a:chOff x="0" y="0"/>
            <a:chExt cx="5526" cy="441"/>
          </a:xfrm>
        </p:grpSpPr>
        <p:pic>
          <p:nvPicPr>
            <p:cNvPr id="4101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>
                  <a:solidFill>
                    <a:srgbClr val="0033CC"/>
                  </a:solidFill>
                  <a:latin typeface="Constantia" pitchFamily="18" charset="0"/>
                </a:rPr>
                <a:t>Уважаемые  жители Нерчинского  района!</a:t>
              </a:r>
              <a:endParaRPr lang="ru-RU" altLang="ru-RU" sz="3200" dirty="0">
                <a:solidFill>
                  <a:srgbClr val="0033CC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925" y="2132856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68313" y="2276475"/>
            <a:ext cx="7991475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</a:rPr>
              <a:t>решения о бюджете муниципального района  «Нерчинский район» на 2022 год и плановый период 2023 и 2024 годов.</a:t>
            </a:r>
          </a:p>
          <a:p>
            <a:pPr algn="just"/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районный </a:t>
            </a:r>
          </a:p>
          <a:p>
            <a:pPr algn="just"/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бюджет затрагивает интересы каждого жителя Нерчинского района. Мы постарались в доступной и понятной форме для граждан, показать основные показатели бюджета Нерчинского района.</a:t>
            </a:r>
          </a:p>
          <a:p>
            <a:pPr algn="just"/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Нерчинском районе.</a:t>
            </a: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7710EF-801B-4B48-AD56-30D4B8159CE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381125" y="404813"/>
            <a:ext cx="697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cs typeface="Arial" charset="0"/>
              </a:rPr>
              <a:t>Расходы бюджета муниципального района «Нерчинский район» на 2022 год и плановый период  на  2023 и 2024 годы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7896225" y="908050"/>
            <a:ext cx="103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(тыс. руб.)</a:t>
            </a:r>
          </a:p>
        </p:txBody>
      </p:sp>
      <p:graphicFrame>
        <p:nvGraphicFramePr>
          <p:cNvPr id="55010" name="Group 17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12649"/>
              </p:ext>
            </p:extLst>
          </p:nvPr>
        </p:nvGraphicFramePr>
        <p:xfrm>
          <a:off x="0" y="1268413"/>
          <a:ext cx="9144000" cy="4877090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82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Коды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клас-сифи-кации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2022 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2023 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2024 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60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41015,9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38136,8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38166,0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1142,9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1058,7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1058,7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991,1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991,1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320876"/>
                  </a:ext>
                </a:extLst>
              </a:tr>
              <a:tr h="157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15475,8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15500,4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6022,1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5540,6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5544,7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15776,8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15064,0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15064,0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4419,2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4241,1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4241,1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ликвидация чрезвычайных ситуаций и стихийных бедствий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4419,2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4241,1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4241,1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77793"/>
              </p:ext>
            </p:extLst>
          </p:nvPr>
        </p:nvGraphicFramePr>
        <p:xfrm>
          <a:off x="0" y="274320"/>
          <a:ext cx="9144000" cy="7132320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5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35215,4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31207,1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17251,3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 хозяйство (дорожные фонды)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31772,4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27979,7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34618,6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17953,5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18280,8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объектов коммунальной инфраструктуры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22733,6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17953,5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18280,8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52943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11885,0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667070,5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540298,1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542587,9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154516,1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134430,5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135486,9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393565,3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319902,6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321098,1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59082,7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29299,1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29299,1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54782,5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52542,0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52579,9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42314,8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39799,9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39865,0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38211,6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38981,4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38981,4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23391,6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19767,3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28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16294,1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11430,3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11612,6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32892" name="Rectangle 8"/>
          <p:cNvSpPr>
            <a:spLocks noChangeArrowheads="1"/>
          </p:cNvSpPr>
          <p:nvPr/>
        </p:nvSpPr>
        <p:spPr bwMode="auto">
          <a:xfrm>
            <a:off x="7812088" y="188913"/>
            <a:ext cx="103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(тыс. руб.)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7812088" y="188913"/>
            <a:ext cx="103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28591"/>
              </p:ext>
            </p:extLst>
          </p:nvPr>
        </p:nvGraphicFramePr>
        <p:xfrm>
          <a:off x="0" y="620713"/>
          <a:ext cx="9144000" cy="2264156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ОБСУЖИВАНИЕ  МУНИЦИПАЛЬНОГО ДОЛГА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47887,6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47887,6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47887,6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муниципальных образований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23987,0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23987,0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23987,0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5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23900,6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23900,6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23900,6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897974,0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741331,8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730269,7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7158" y="500042"/>
            <a:ext cx="8424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Удельный вес расходов по отраслям в общем объеме расходов  бюджета муниципального района «Нерчинский район» на 2022 год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4778405"/>
              </p:ext>
            </p:extLst>
          </p:nvPr>
        </p:nvGraphicFramePr>
        <p:xfrm>
          <a:off x="642910" y="1071546"/>
          <a:ext cx="771530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8391" y="1201138"/>
            <a:ext cx="8841167" cy="85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Контактная информация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Комитетом по финансам администрации муниципального района «Нерчинский район»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Забайкальского края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>
              <a:defRPr/>
            </a:pPr>
            <a:endParaRPr lang="ru-RU" altLang="en-US" sz="2000" b="1" dirty="0">
              <a:latin typeface="Constantia" pitchFamily="18" charset="0"/>
            </a:endParaRPr>
          </a:p>
          <a:p>
            <a:pPr algn="ctr">
              <a:defRPr/>
            </a:pP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673400</a:t>
            </a:r>
            <a:r>
              <a:rPr lang="ru-RU" altLang="en-US" sz="2000" b="1" dirty="0">
                <a:latin typeface="Times New Roman" pitchFamily="18" charset="0"/>
                <a:cs typeface="Times New Roman" pitchFamily="18" charset="0"/>
              </a:rPr>
              <a:t>,  г.Нерчинск, Забайкальский край, ул. Шилова, д.3 ,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000" b="1" dirty="0">
                <a:latin typeface="Times New Roman" pitchFamily="18" charset="0"/>
                <a:cs typeface="Times New Roman" pitchFamily="18" charset="0"/>
              </a:rPr>
              <a:t>(30242)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4-13-09</a:t>
            </a:r>
            <a:r>
              <a:rPr lang="ru-RU" altLang="en-US" sz="2000" b="1" dirty="0">
                <a:latin typeface="Times New Roman" pitchFamily="18" charset="0"/>
                <a:cs typeface="Times New Roman" pitchFamily="18" charset="0"/>
              </a:rPr>
              <a:t> , 4-12-57,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rfonerchinsk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@yandex.ru</a:t>
            </a: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792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5136" name="Скругленный прямоугольник 7"/>
            <p:cNvPicPr>
              <a:picLocks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5134" name="Скругленный прямоугольник 8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Со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bougette</a:t>
              </a:r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 —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кошелѐк</a:t>
              </a:r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, сумка, кожаный мешок, мешок с деньгами 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5132" name="Скругленный прямоугольник 9"/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Нерчинского района 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5130" name="Скругленный прямоугольник 10"/>
            <p:cNvPicPr>
              <a:picLocks noChangeArrowheads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5128" name="Скругленный прямоугольник 1"/>
            <p:cNvPicPr>
              <a:picLocks noChangeArrowheads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 dirty="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42852"/>
            <a:ext cx="642942" cy="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6169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0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800">
                <a:solidFill>
                  <a:srgbClr val="0033CC"/>
                </a:solidFill>
                <a:latin typeface="Constantia" pitchFamily="18" charset="0"/>
              </a:endParaRPr>
            </a:p>
          </p:txBody>
        </p:sp>
      </p:grpSp>
      <p:grpSp>
        <p:nvGrpSpPr>
          <p:cNvPr id="6147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</p:grpSpPr>
        <p:pic>
          <p:nvPicPr>
            <p:cNvPr id="6167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53622" y="2860675"/>
            <a:ext cx="3671887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14290"/>
            <a:ext cx="642942" cy="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50521" y="2950143"/>
            <a:ext cx="3260323" cy="2026670"/>
          </a:xfrm>
          <a:prstGeom prst="round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ВАННЫЙ МУНИЦИПАЛЬ-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НЫЙ БЮДЖЕТ</a:t>
            </a:r>
          </a:p>
        </p:txBody>
      </p:sp>
      <p:sp>
        <p:nvSpPr>
          <p:cNvPr id="31760" name="AutoShape 19"/>
          <p:cNvSpPr>
            <a:spLocks noChangeArrowheads="1"/>
          </p:cNvSpPr>
          <p:nvPr/>
        </p:nvSpPr>
        <p:spPr bwMode="auto">
          <a:xfrm>
            <a:off x="5514984" y="2911461"/>
            <a:ext cx="2735263" cy="14414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муниципального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района</a:t>
            </a: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5536730" y="4869160"/>
            <a:ext cx="2663825" cy="14668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Бюджеты сельских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(13) и городских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(2) поселений</a:t>
            </a: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5098" y="1452578"/>
            <a:ext cx="9144000" cy="105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 Нерчинского района</a:t>
            </a:r>
            <a:endParaRPr lang="ru-RU" sz="3400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4578359" y="3573016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H="1">
            <a:off x="4600105" y="5517232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4572000" y="3573016"/>
            <a:ext cx="28105" cy="19442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4210844" y="4077072"/>
            <a:ext cx="346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14380" cy="82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8225" name="Скругленный прямоугольник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 dirty="0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8196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7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8" name="Стрелка вниз 15"/>
          <p:cNvSpPr>
            <a:spLocks noChangeArrowheads="1"/>
          </p:cNvSpPr>
          <p:nvPr/>
        </p:nvSpPr>
        <p:spPr bwMode="auto">
          <a:xfrm rot="-491821">
            <a:off x="1835150" y="2565400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9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200" b="1" dirty="0">
                <a:solidFill>
                  <a:srgbClr val="0033CC"/>
                </a:solidFill>
                <a:latin typeface="Constantia" pitchFamily="18" charset="0"/>
              </a:rPr>
              <a:t>НАЛОГИ</a:t>
            </a:r>
            <a:r>
              <a:rPr lang="ru-RU" altLang="ru-RU" sz="1200" dirty="0">
                <a:solidFill>
                  <a:srgbClr val="0033CC"/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 dirty="0">
                <a:solidFill>
                  <a:srgbClr val="0033CC"/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8200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000" b="1">
                <a:solidFill>
                  <a:srgbClr val="0033CC"/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00">
                <a:solidFill>
                  <a:srgbClr val="0033CC"/>
                </a:solidFill>
                <a:latin typeface="Constantia" pitchFamily="18" charset="0"/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8201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900" b="1" dirty="0">
                <a:solidFill>
                  <a:srgbClr val="0033CC"/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 </a:t>
            </a:r>
            <a:r>
              <a:rPr lang="ru-RU" altLang="ru-RU" sz="1000" dirty="0">
                <a:solidFill>
                  <a:srgbClr val="0033CC"/>
                </a:solidFill>
                <a:latin typeface="Constantia" pitchFamily="18" charset="0"/>
              </a:rPr>
              <a:t>– </a:t>
            </a:r>
            <a:r>
              <a:rPr lang="ru-RU" altLang="ru-RU" sz="1200" dirty="0">
                <a:solidFill>
                  <a:srgbClr val="0033CC"/>
                </a:solidFill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 dirty="0">
                <a:solidFill>
                  <a:srgbClr val="0033CC"/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краевого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8202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8203" name="Рисунок 25" descr="чиновн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400526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8205" name="Прямоугольник 28"/>
          <p:cNvSpPr>
            <a:spLocks noChangeArrowheads="1"/>
          </p:cNvSpPr>
          <p:nvPr/>
        </p:nvSpPr>
        <p:spPr bwMode="auto">
          <a:xfrm>
            <a:off x="6084888" y="6303963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обслуживание муниципального долга</a:t>
            </a:r>
          </a:p>
        </p:txBody>
      </p:sp>
      <p:sp>
        <p:nvSpPr>
          <p:cNvPr id="8206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культуру, </a:t>
            </a:r>
            <a:r>
              <a:rPr lang="ru-RU" altLang="ru-RU" sz="1000" b="1" dirty="0" err="1">
                <a:solidFill>
                  <a:srgbClr val="0033CC"/>
                </a:solidFill>
                <a:latin typeface="Constantia" pitchFamily="18" charset="0"/>
              </a:rPr>
              <a:t>киноматографию</a:t>
            </a:r>
            <a:endParaRPr lang="ru-RU" altLang="ru-RU" sz="1000" b="1" dirty="0">
              <a:solidFill>
                <a:srgbClr val="0033CC"/>
              </a:solidFill>
              <a:latin typeface="Constantia" pitchFamily="18" charset="0"/>
            </a:endParaRPr>
          </a:p>
        </p:txBody>
      </p:sp>
      <p:pic>
        <p:nvPicPr>
          <p:cNvPr id="8207" name="Рисунок 30" descr="культура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Прямоугольник 31"/>
          <p:cNvSpPr>
            <a:spLocks noChangeArrowheads="1"/>
          </p:cNvSpPr>
          <p:nvPr/>
        </p:nvSpPr>
        <p:spPr bwMode="auto">
          <a:xfrm rot="10800000" flipV="1">
            <a:off x="4427538" y="4837113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образование</a:t>
            </a:r>
          </a:p>
        </p:txBody>
      </p:sp>
      <p:pic>
        <p:nvPicPr>
          <p:cNvPr id="8209" name="Рисунок 32" descr="жкх 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33" descr="экологи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005263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34" descr="школа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935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8213" name="Рисунок 36" descr="дороги 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732463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5516563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Прямоугольник 38"/>
          <p:cNvSpPr>
            <a:spLocks noChangeArrowheads="1"/>
          </p:cNvSpPr>
          <p:nvPr/>
        </p:nvSpPr>
        <p:spPr bwMode="auto">
          <a:xfrm>
            <a:off x="4500563" y="6381750"/>
            <a:ext cx="1454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8216" name="Рисунок 39" descr="библиотекарь 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Прямоугольник 40"/>
          <p:cNvSpPr>
            <a:spLocks noChangeArrowheads="1"/>
          </p:cNvSpPr>
          <p:nvPr/>
        </p:nvSpPr>
        <p:spPr bwMode="auto">
          <a:xfrm>
            <a:off x="6732588" y="4868863"/>
            <a:ext cx="1152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00" b="1" dirty="0">
                <a:solidFill>
                  <a:srgbClr val="0033CC"/>
                </a:solidFill>
                <a:latin typeface="Constantia" pitchFamily="18" charset="0"/>
              </a:rPr>
              <a:t>окружающей среды</a:t>
            </a:r>
          </a:p>
        </p:txBody>
      </p:sp>
      <p:sp>
        <p:nvSpPr>
          <p:cNvPr id="8218" name="Прямоугольник 42"/>
          <p:cNvSpPr>
            <a:spLocks noChangeArrowheads="1"/>
          </p:cNvSpPr>
          <p:nvPr/>
        </p:nvSpPr>
        <p:spPr bwMode="auto">
          <a:xfrm>
            <a:off x="5364163" y="4868863"/>
            <a:ext cx="1223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solidFill>
                  <a:srgbClr val="0033CC"/>
                </a:solidFill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8219" name="Рисунок 43" descr="деньги 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516563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Прямоугольник 44"/>
          <p:cNvSpPr>
            <a:spLocks noChangeArrowheads="1"/>
          </p:cNvSpPr>
          <p:nvPr/>
        </p:nvSpPr>
        <p:spPr bwMode="auto">
          <a:xfrm>
            <a:off x="7380288" y="6237288"/>
            <a:ext cx="176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00" b="1" dirty="0">
                <a:solidFill>
                  <a:srgbClr val="0033CC"/>
                </a:solidFill>
                <a:latin typeface="Constantia" pitchFamily="18" charset="0"/>
              </a:rPr>
              <a:t>на предоставление межбюджетных трансфертов общего характера бюджетам поселений</a:t>
            </a:r>
          </a:p>
        </p:txBody>
      </p:sp>
      <p:pic>
        <p:nvPicPr>
          <p:cNvPr id="8221" name="Рисунок 45" descr="спорт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Рисунок 46" descr="долг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551656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4" descr="1_5254fd44ba66e5254fd44ba6b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5720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66533" y="700882"/>
            <a:ext cx="8772525" cy="700088"/>
            <a:chOff x="0" y="0"/>
            <a:chExt cx="5526" cy="441"/>
          </a:xfrm>
          <a:solidFill>
            <a:schemeClr val="accent3"/>
          </a:solidFill>
        </p:grpSpPr>
        <p:pic>
          <p:nvPicPr>
            <p:cNvPr id="9224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</p:pic>
        <p:sp>
          <p:nvSpPr>
            <p:cNvPr id="9225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0033CC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33CC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 dirty="0">
              <a:latin typeface="Constantia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33CC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9221" name="Рисунок 6" descr="весы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en-US" sz="2000" b="1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altLang="en-US" sz="2000" dirty="0" err="1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</a:t>
            </a:r>
            <a:r>
              <a:rPr lang="en-US" altLang="en-US" sz="2000" dirty="0" err="1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 на очередной финансовый год и плановый период 2023 и 2024 годов</a:t>
            </a:r>
            <a:r>
              <a:rPr lang="en-US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en-US" sz="2000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en-US" sz="2000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год, на который составляется проект бюджета (например 2022 год)</a:t>
            </a:r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0245" name="Скругленный прямоугольни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chemeClr val="bg2"/>
                  </a:solidFill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0243" name="Схема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55576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3667</TotalTime>
  <Pages>0</Pages>
  <Words>3217</Words>
  <Characters>0</Characters>
  <Application>Microsoft Office PowerPoint</Application>
  <DocSecurity>0</DocSecurity>
  <PresentationFormat>Экран (4:3)</PresentationFormat>
  <Lines>0</Lines>
  <Paragraphs>691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8" baseType="lpstr">
      <vt:lpstr>Antique Olive Compact</vt:lpstr>
      <vt:lpstr>Arial</vt:lpstr>
      <vt:lpstr>Arial Cyr</vt:lpstr>
      <vt:lpstr>Bookman Old Style</vt:lpstr>
      <vt:lpstr>Calibri</vt:lpstr>
      <vt:lpstr>Century Gothic</vt:lpstr>
      <vt:lpstr>Constantia</vt:lpstr>
      <vt:lpstr>Georgia</vt:lpstr>
      <vt:lpstr>Tahoma</vt:lpstr>
      <vt:lpstr>Times New Roman</vt:lpstr>
      <vt:lpstr>Wingdings</vt:lpstr>
      <vt:lpstr>Wingdings 2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консолидированного  бюджета  Нерчинского района в 2020-2021гг.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 </vt:lpstr>
      <vt:lpstr>Объем межбюджетных трансфертов   Нерчинского района за 2021, на 2022 год и плановый период 2023-2024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Olya</cp:lastModifiedBy>
  <cp:revision>1073</cp:revision>
  <cp:lastPrinted>2022-04-07T05:37:29Z</cp:lastPrinted>
  <dcterms:created xsi:type="dcterms:W3CDTF">2013-11-12T07:49:12Z</dcterms:created>
  <dcterms:modified xsi:type="dcterms:W3CDTF">2022-04-15T07:20:36Z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