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4" r:id="rId1"/>
  </p:sldMasterIdLst>
  <p:notesMasterIdLst>
    <p:notesMasterId r:id="rId36"/>
  </p:notesMasterIdLst>
  <p:sldIdLst>
    <p:sldId id="312" r:id="rId2"/>
    <p:sldId id="416" r:id="rId3"/>
    <p:sldId id="313" r:id="rId4"/>
    <p:sldId id="314" r:id="rId5"/>
    <p:sldId id="379" r:id="rId6"/>
    <p:sldId id="389" r:id="rId7"/>
    <p:sldId id="316" r:id="rId8"/>
    <p:sldId id="317" r:id="rId9"/>
    <p:sldId id="318" r:id="rId10"/>
    <p:sldId id="384" r:id="rId11"/>
    <p:sldId id="386" r:id="rId12"/>
    <p:sldId id="387" r:id="rId13"/>
    <p:sldId id="388" r:id="rId14"/>
    <p:sldId id="321" r:id="rId15"/>
    <p:sldId id="390" r:id="rId16"/>
    <p:sldId id="391" r:id="rId17"/>
    <p:sldId id="392" r:id="rId18"/>
    <p:sldId id="381" r:id="rId19"/>
    <p:sldId id="402" r:id="rId20"/>
    <p:sldId id="403" r:id="rId21"/>
    <p:sldId id="410" r:id="rId22"/>
    <p:sldId id="385" r:id="rId23"/>
    <p:sldId id="393" r:id="rId24"/>
    <p:sldId id="411" r:id="rId25"/>
    <p:sldId id="394" r:id="rId26"/>
    <p:sldId id="413" r:id="rId27"/>
    <p:sldId id="412" r:id="rId28"/>
    <p:sldId id="414" r:id="rId29"/>
    <p:sldId id="396" r:id="rId30"/>
    <p:sldId id="397" r:id="rId31"/>
    <p:sldId id="398" r:id="rId32"/>
    <p:sldId id="399" r:id="rId33"/>
    <p:sldId id="415" r:id="rId34"/>
    <p:sldId id="40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FFD669"/>
    <a:srgbClr val="EEACEC"/>
    <a:srgbClr val="FFE08B"/>
    <a:srgbClr val="000082"/>
    <a:srgbClr val="696CEF"/>
    <a:srgbClr val="660033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4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170954.1</c:v>
                </c:pt>
                <c:pt idx="1">
                  <c:v>13712.6</c:v>
                </c:pt>
                <c:pt idx="2">
                  <c:v>4835</c:v>
                </c:pt>
                <c:pt idx="3">
                  <c:v>44834</c:v>
                </c:pt>
                <c:pt idx="4">
                  <c:v>2700</c:v>
                </c:pt>
                <c:pt idx="5">
                  <c:v>4650.8</c:v>
                </c:pt>
                <c:pt idx="6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186758</c:v>
                </c:pt>
                <c:pt idx="1">
                  <c:v>13913.9</c:v>
                </c:pt>
                <c:pt idx="2">
                  <c:v>5161</c:v>
                </c:pt>
                <c:pt idx="3">
                  <c:v>46627.4</c:v>
                </c:pt>
                <c:pt idx="4">
                  <c:v>2800</c:v>
                </c:pt>
                <c:pt idx="5">
                  <c:v>4417.8</c:v>
                </c:pt>
                <c:pt idx="6">
                  <c:v>1768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41-4E9A-B91C-B8B25CD53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201485.6</c:v>
                </c:pt>
                <c:pt idx="1">
                  <c:v>14011.2</c:v>
                </c:pt>
                <c:pt idx="2">
                  <c:v>5438</c:v>
                </c:pt>
                <c:pt idx="3">
                  <c:v>48492.5</c:v>
                </c:pt>
                <c:pt idx="4">
                  <c:v>2910</c:v>
                </c:pt>
                <c:pt idx="5">
                  <c:v>4512.8</c:v>
                </c:pt>
                <c:pt idx="6">
                  <c:v>1838.7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41-4E9A-B91C-B8B25CD533E5}"/>
            </c:ext>
          </c:extLst>
        </c:ser>
        <c:shape val="cylinder"/>
        <c:axId val="132460544"/>
        <c:axId val="132462080"/>
        <c:axId val="0"/>
      </c:bar3DChart>
      <c:catAx>
        <c:axId val="132460544"/>
        <c:scaling>
          <c:orientation val="minMax"/>
        </c:scaling>
        <c:axPos val="b"/>
        <c:numFmt formatCode="General" sourceLinked="0"/>
        <c:tickLblPos val="nextTo"/>
        <c:crossAx val="132462080"/>
        <c:crosses val="autoZero"/>
        <c:auto val="1"/>
        <c:lblAlgn val="ctr"/>
        <c:lblOffset val="100"/>
      </c:catAx>
      <c:valAx>
        <c:axId val="132462080"/>
        <c:scaling>
          <c:orientation val="minMax"/>
        </c:scaling>
        <c:axPos val="l"/>
        <c:majorGridlines/>
        <c:numFmt formatCode="General" sourceLinked="1"/>
        <c:tickLblPos val="nextTo"/>
        <c:crossAx val="1324605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252883360137197E-2"/>
          <c:y val="0.15793629907518886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31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86-4FD7-B664-09A24C5343B0}"/>
                </c:ext>
              </c:extLst>
            </c:dLbl>
            <c:dLbl>
              <c:idx val="3"/>
              <c:layout>
                <c:manualLayout>
                  <c:x val="0.10048314363244791"/>
                  <c:y val="0.14094142239891005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C-4292-AA01-CACAE3ECADEC}"/>
                </c:ext>
              </c:extLst>
            </c:dLbl>
            <c:dLbl>
              <c:idx val="5"/>
              <c:layout>
                <c:manualLayout>
                  <c:x val="-5.9153987969884296E-2"/>
                  <c:y val="0.14316974159410958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6-4FD7-B664-09A24C5343B0}"/>
                </c:ext>
              </c:extLst>
            </c:dLbl>
            <c:dLbl>
              <c:idx val="6"/>
              <c:layout>
                <c:manualLayout>
                  <c:x val="-0.15329363561046991"/>
                  <c:y val="9.914611271312183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C-4292-AA01-CACAE3ECADEC}"/>
                </c:ext>
              </c:extLst>
            </c:dLbl>
            <c:dLbl>
              <c:idx val="7"/>
              <c:layout>
                <c:manualLayout>
                  <c:x val="-0.16946338083373003"/>
                  <c:y val="-6.8238192558582288E-3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C-4292-AA01-CACAE3ECADEC}"/>
                </c:ext>
              </c:extLst>
            </c:dLbl>
            <c:dLbl>
              <c:idx val="8"/>
              <c:layout>
                <c:manualLayout>
                  <c:x val="-0.15604349485127239"/>
                  <c:y val="-8.626781264873037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C-4292-AA01-CACAE3ECA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4.5999999999999996</c:v>
                </c:pt>
                <c:pt idx="1">
                  <c:v>0.5</c:v>
                </c:pt>
                <c:pt idx="2">
                  <c:v>3.9</c:v>
                </c:pt>
                <c:pt idx="3">
                  <c:v>3.8</c:v>
                </c:pt>
                <c:pt idx="4">
                  <c:v>74.3</c:v>
                </c:pt>
                <c:pt idx="5">
                  <c:v>4.7</c:v>
                </c:pt>
                <c:pt idx="6">
                  <c:v>2.6</c:v>
                </c:pt>
                <c:pt idx="7">
                  <c:v>0.1</c:v>
                </c:pt>
                <c:pt idx="8">
                  <c:v>3.1</c:v>
                </c:pt>
                <c:pt idx="9">
                  <c:v>0</c:v>
                </c:pt>
                <c:pt idx="1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/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ЭТАПЫ БЮДЖЕТНОГО ПРОЦЕССА</a:t>
          </a:r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1. Разработка проекта бюджета</a:t>
          </a: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2. Рассмотрение проекта бюджета</a:t>
          </a: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3. Утверждение проекта бюджета</a:t>
          </a: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4. Исполнение бюджета</a:t>
          </a: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535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2669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912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1711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4356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6916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87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061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7965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5853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33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672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0154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23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35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377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88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4333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6.pn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16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988840"/>
            <a:ext cx="7632848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Label1" hidden="1"/>
          <p:cNvPicPr preferRelativeResize="0"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apphireHiddenControl" hidden="1"/>
          <p:cNvPicPr preferRelativeResize="0">
            <a:picLocks noChangeAspect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12540" y="2720976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/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03115" y="198913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/>
              <a:t>ГРАЖДАНИН </a:t>
            </a:r>
          </a:p>
          <a:p>
            <a:pPr algn="ctr" eaLnBrk="0" hangingPunct="0"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/>
              <a:t>ГРАЖДАНИН </a:t>
            </a:r>
          </a:p>
          <a:p>
            <a:pPr algn="ctr" eaLnBrk="0" hangingPunct="0"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285852" y="1628775"/>
            <a:ext cx="4870473" cy="4349750"/>
            <a:chOff x="1699286" y="1918726"/>
            <a:chExt cx="4053363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проекту бюджета муниципального района «Нерчинский район»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rgbClr val="FFFFFF"/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43050"/>
            <a:ext cx="1778489" cy="1182506"/>
          </a:xfrm>
          <a:prstGeom prst="rect">
            <a:avLst/>
          </a:prstGeom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14884"/>
            <a:ext cx="1821669" cy="1214446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33920"/>
            <a:ext cx="1821669" cy="117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6583" y="3408997"/>
            <a:ext cx="1628775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6583" y="5527601"/>
            <a:ext cx="15958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«Нерчинский район» составляется 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бюджета?</a:t>
              </a:r>
              <a:endParaRPr lang="ru-RU" altLang="en-US" sz="2600" dirty="0"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rgbClr val="FFFFFF"/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87450" y="476250"/>
            <a:ext cx="7235825" cy="1628776"/>
            <a:chOff x="0" y="0"/>
            <a:chExt cx="5572" cy="595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64" y="93"/>
              <a:ext cx="5444" cy="4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dirty="0">
                  <a:solidFill>
                    <a:srgbClr val="0033CC"/>
                  </a:solidFill>
                  <a:latin typeface="Constantia" pitchFamily="18" charset="0"/>
                </a:rPr>
                <a:t>Показатели прогноза социально-экономического развития Нерчинского  района</a:t>
              </a: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8673565"/>
              </p:ext>
            </p:extLst>
          </p:nvPr>
        </p:nvGraphicFramePr>
        <p:xfrm>
          <a:off x="250825" y="1700807"/>
          <a:ext cx="8821738" cy="4120556"/>
        </p:xfrm>
        <a:graphic>
          <a:graphicData uri="http://schemas.openxmlformats.org/drawingml/2006/table">
            <a:tbl>
              <a:tblPr/>
              <a:tblGrid>
                <a:gridCol w="4249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31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 прогноз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0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Валовый муниципальный продукт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млрд.руб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173,9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46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2375,1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2669,2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111,9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110,9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Индекс потребительских цен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9144000" cy="1141413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Основные характеристики консолидированного  бюджета  Нерчинского района в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2021-2022гг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318866"/>
              </p:ext>
            </p:extLst>
          </p:nvPr>
        </p:nvGraphicFramePr>
        <p:xfrm>
          <a:off x="193675" y="2438400"/>
          <a:ext cx="8482013" cy="4011615"/>
        </p:xfrm>
        <a:graphic>
          <a:graphicData uri="http://schemas.openxmlformats.org/drawingml/2006/table">
            <a:tbl>
              <a:tblPr/>
              <a:tblGrid>
                <a:gridCol w="836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6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2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08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1283910,1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1157044,1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90,1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261409,6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258417,9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98,9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1279875,9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1157033,5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90,4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+4034,2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+10,6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3" y="692697"/>
            <a:ext cx="7632847" cy="1093242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25600" y="2060848"/>
            <a:ext cx="6330776" cy="360090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43438" y="2565400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755650" y="2278063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8243888" y="2420938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38" y="2986088"/>
            <a:ext cx="216376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3663" y="305435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4563" y="3054350"/>
            <a:ext cx="2767012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0534378"/>
              </p:ext>
            </p:extLst>
          </p:nvPr>
        </p:nvGraphicFramePr>
        <p:xfrm>
          <a:off x="1475657" y="2243435"/>
          <a:ext cx="6696744" cy="3478775"/>
        </p:xfrm>
        <a:graphic>
          <a:graphicData uri="http://schemas.openxmlformats.org/drawingml/2006/table">
            <a:tbl>
              <a:tblPr/>
              <a:tblGrid>
                <a:gridCol w="1595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4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6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2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3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898626,2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664750,7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493490,6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581471,9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232993,2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176765,0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126681,0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122313,0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177052,5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71285,7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32918,2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50574,2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375048,9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385911,2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297557,6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371547,3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113865,0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30788,8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36333,8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37037,4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620713"/>
            <a:ext cx="6696744" cy="11303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/>
            </a:r>
            <a:b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Нерчинского района за </a:t>
            </a:r>
            <a:r>
              <a:rPr lang="ru-RU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2022, </a:t>
            </a: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2024-2025 </a:t>
            </a: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cs typeface="Arial" charset="0"/>
              </a:rPr>
              <a:t>ДОХОДЫ</a:t>
            </a:r>
            <a:endParaRPr lang="ru-RU" sz="1600" dirty="0">
              <a:cs typeface="Arial" charset="0"/>
            </a:endParaRPr>
          </a:p>
          <a:p>
            <a:pPr algn="ctr"/>
            <a:r>
              <a:rPr lang="ru-RU" sz="1600" b="1" dirty="0">
                <a:cs typeface="Arial" charset="0"/>
              </a:rPr>
              <a:t>бюджета Нерчинского района на </a:t>
            </a:r>
            <a:r>
              <a:rPr lang="ru-RU" sz="1600" b="1" dirty="0" smtClean="0">
                <a:cs typeface="Arial" charset="0"/>
              </a:rPr>
              <a:t>2023 </a:t>
            </a:r>
            <a:r>
              <a:rPr lang="ru-RU" sz="1600" b="1" dirty="0">
                <a:cs typeface="Arial" charset="0"/>
              </a:rPr>
              <a:t>год и плановый период </a:t>
            </a:r>
            <a:r>
              <a:rPr lang="ru-RU" sz="1600" b="1" dirty="0" smtClean="0">
                <a:cs typeface="Arial" charset="0"/>
              </a:rPr>
              <a:t>2024 </a:t>
            </a:r>
            <a:r>
              <a:rPr lang="ru-RU" sz="1600" b="1" dirty="0">
                <a:cs typeface="Arial" charset="0"/>
              </a:rPr>
              <a:t>и </a:t>
            </a:r>
            <a:r>
              <a:rPr lang="ru-RU" sz="1600" b="1" dirty="0" smtClean="0">
                <a:cs typeface="Arial" charset="0"/>
              </a:rPr>
              <a:t>2025 </a:t>
            </a:r>
            <a:r>
              <a:rPr lang="ru-RU" sz="1600" b="1" dirty="0">
                <a:cs typeface="Arial" charset="0"/>
              </a:rPr>
              <a:t>годов </a:t>
            </a:r>
            <a:endParaRPr lang="ru-RU" sz="1400" dirty="0"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0067910"/>
              </p:ext>
            </p:extLst>
          </p:nvPr>
        </p:nvGraphicFramePr>
        <p:xfrm>
          <a:off x="323528" y="1700213"/>
          <a:ext cx="8249000" cy="4459371"/>
        </p:xfrm>
        <a:graphic>
          <a:graphicData uri="http://schemas.openxmlformats.org/drawingml/2006/table">
            <a:tbl>
              <a:tblPr/>
              <a:tblGrid>
                <a:gridCol w="3819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175572,0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189541,8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203120,4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175572,0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189541,8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203120,4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14548,0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15084,6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16388,9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8347,9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8681,7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9029,0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5036,0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5237,4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5446,9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3283,0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3414,3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54375,3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56550,0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58812,3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="" xmlns:a16="http://schemas.microsoft.com/office/drawing/2014/main" id="{57AAFD63-BA0B-49BC-9B64-2B442A21021E}"/>
              </a:ext>
            </a:extLst>
          </p:cNvPr>
          <p:cNvSpPr txBox="1"/>
          <p:nvPr/>
        </p:nvSpPr>
        <p:spPr>
          <a:xfrm>
            <a:off x="2339752" y="548680"/>
            <a:ext cx="4991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БЮДЖЕТ ДЛЯ ГРАЖДАН </a:t>
            </a:r>
          </a:p>
          <a:p>
            <a:pPr algn="ctr"/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МУНИЦИПАЛЬНОГО РАЙОНА «НЕРЧИНСКИЙ РАЙОН» НА </a:t>
            </a:r>
            <a:r>
              <a:rPr lang="ru-RU" sz="18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2023 </a:t>
            </a:r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ГОД И ПЛАНОВЫЙ ПЕРИОД </a:t>
            </a:r>
            <a:r>
              <a:rPr lang="ru-RU" sz="18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2024 </a:t>
            </a:r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И </a:t>
            </a:r>
            <a:r>
              <a:rPr lang="ru-RU" sz="18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2025 </a:t>
            </a:r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ГОДЫ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14E87B6F-80E6-4D80-945A-F2D9D81B6D3F}"/>
              </a:ext>
            </a:extLst>
          </p:cNvPr>
          <p:cNvSpPr txBox="1">
            <a:spLocks/>
          </p:cNvSpPr>
          <p:nvPr/>
        </p:nvSpPr>
        <p:spPr>
          <a:xfrm>
            <a:off x="539552" y="2132857"/>
            <a:ext cx="8245673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Font typeface="Wingdings 2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Совета муниципального района «Нерчинский район» Забайкальского края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26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декабря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года №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39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«О бюджете муниципального района «Нерчинский район»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2023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2024-2025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годов»)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4362293"/>
            <a:ext cx="3064718" cy="2037451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="" xmlns:a16="http://schemas.microsoft.com/office/drawing/2014/main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362293"/>
            <a:ext cx="27336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9" y="4362295"/>
            <a:ext cx="2720693" cy="2047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08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430108361"/>
              </p:ext>
            </p:extLst>
          </p:nvPr>
        </p:nvGraphicFramePr>
        <p:xfrm>
          <a:off x="684213" y="549275"/>
          <a:ext cx="7959753" cy="6096748"/>
        </p:xfrm>
        <a:graphic>
          <a:graphicData uri="http://schemas.openxmlformats.org/drawingml/2006/table">
            <a:tbl>
              <a:tblPr/>
              <a:tblGrid>
                <a:gridCol w="3673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8714,4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5879,4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5877,2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3502,0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3763,4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3027,1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378,5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266048,6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280410,6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298093,1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176565,0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126581,0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122313,0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71285,7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32918,2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50574,2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385911,2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297557,6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371547,3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30788,8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36333,8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37037,4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930799,3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773901,2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879565,0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/>
              <a:t>(тыс. руб.)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cs typeface="Arial" charset="0"/>
              </a:rPr>
              <a:t> Нерчинского района на</a:t>
            </a:r>
            <a:r>
              <a:rPr lang="en-US" sz="2000" dirty="0">
                <a:cs typeface="Arial" charset="0"/>
              </a:rPr>
              <a:t> </a:t>
            </a:r>
            <a:r>
              <a:rPr lang="ru-RU" sz="2000" dirty="0" smtClean="0">
                <a:cs typeface="Arial" charset="0"/>
              </a:rPr>
              <a:t>2023-2025 </a:t>
            </a:r>
            <a:r>
              <a:rPr lang="ru-RU" sz="2000" dirty="0">
                <a:cs typeface="Arial" charset="0"/>
              </a:rPr>
              <a:t>годы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851981397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28" y="755650"/>
            <a:ext cx="6706843" cy="36909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latin typeface="Arial" pitchFamily="34" charset="0"/>
                <a:cs typeface="Times New Roman" pitchFamily="18" charset="0"/>
              </a:rPr>
              <a:t>22</a:t>
            </a:r>
            <a:r>
              <a:rPr lang="ru-RU" sz="1500" dirty="0" smtClean="0">
                <a:latin typeface="Arial" pitchFamily="34" charset="0"/>
                <a:cs typeface="Times New Roman" pitchFamily="18" charset="0"/>
              </a:rPr>
              <a:t> муниципальные программы</a:t>
            </a:r>
            <a:endParaRPr lang="ru-RU" sz="15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7504" y="1124744"/>
            <a:ext cx="90380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</a:rPr>
              <a:t>Совершенствование муниципального управления муниципального района «Нерчинский район»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</a:rPr>
              <a:t>Развитие системы образования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культуры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</a:rPr>
              <a:t>Социальная поддержка инвалидов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«Нерчинская молодежь»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физической культуры и спорта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Комплексное развитие коммунальной инфраструктуры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субъекта малого и среднего предпринимательства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"Комплексная поддержка и развитие муниципального автономного учреждения "Редакция газеты "Нерчинская звезда«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 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терроризма и экстремизма на территории муниципального района «Нерчинский район» на 2020-2022гг.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и предупреждение употребления наркотических средств, алкоголизма, пьянства и табакокурения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Укрепление общественного здоровья населения в муниципальном районе «Нерчинский район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Развитие информационного общества и формирование электронного правительства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Поддержка и развитие агропромышленного комплекса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ru-RU" sz="1000" b="1" dirty="0">
                <a:solidFill>
                  <a:schemeClr val="bg1"/>
                </a:solidFill>
              </a:rPr>
              <a:t>В качестве непрограммных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проведение кадастровых работ (</a:t>
            </a:r>
            <a:r>
              <a:rPr lang="ru-RU" sz="1000" b="1" dirty="0" err="1">
                <a:solidFill>
                  <a:schemeClr val="bg1"/>
                </a:solidFill>
              </a:rPr>
              <a:t>биометричесие</a:t>
            </a:r>
            <a:r>
              <a:rPr lang="ru-RU" sz="1000" b="1" dirty="0">
                <a:solidFill>
                  <a:schemeClr val="bg1"/>
                </a:solidFill>
              </a:rPr>
              <a:t> ямы), 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заседатели.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7937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Программное планирование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79512" y="3501008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93,7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2852738"/>
            <a:ext cx="32035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3429000"/>
            <a:ext cx="2664296" cy="1141868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94,6 %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85984" y="4797152"/>
            <a:ext cx="5072098" cy="1944216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>
              <a:lnSpc>
                <a:spcPct val="85000"/>
              </a:lnSpc>
              <a:buSzPct val="100000"/>
              <a:defRPr/>
            </a:pPr>
            <a:endParaRPr lang="ru-RU" sz="2400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5615" name="TextBox 19"/>
          <p:cNvSpPr txBox="1">
            <a:spLocks noChangeArrowheads="1"/>
          </p:cNvSpPr>
          <p:nvPr/>
        </p:nvSpPr>
        <p:spPr bwMode="auto">
          <a:xfrm>
            <a:off x="3348038" y="4786322"/>
            <a:ext cx="343854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E46C0A"/>
                </a:solidFill>
              </a:rPr>
              <a:t> </a:t>
            </a:r>
            <a:r>
              <a:rPr lang="ru-RU" sz="1000" b="1" dirty="0">
                <a:solidFill>
                  <a:srgbClr val="E46C0A"/>
                </a:solidFill>
              </a:rPr>
              <a:t>В качестве </a:t>
            </a:r>
          </a:p>
          <a:p>
            <a:pPr algn="ctr" eaLnBrk="1" hangingPunct="1"/>
            <a:r>
              <a:rPr lang="ru-RU" sz="1000" b="1" dirty="0" err="1">
                <a:solidFill>
                  <a:srgbClr val="E46C0A"/>
                </a:solidFill>
              </a:rPr>
              <a:t>непрограммных</a:t>
            </a:r>
            <a:r>
              <a:rPr lang="ru-RU" sz="1000" b="1" dirty="0">
                <a:solidFill>
                  <a:srgbClr val="E46C0A"/>
                </a:solidFill>
              </a:rPr>
              <a:t> расходов – </a:t>
            </a:r>
          </a:p>
          <a:p>
            <a:pPr algn="ctr" eaLnBrk="1" hangingPunct="1"/>
            <a:r>
              <a:rPr lang="ru-RU" sz="1000" b="1" dirty="0">
                <a:solidFill>
                  <a:srgbClr val="E46C0A"/>
                </a:solidFill>
              </a:rPr>
              <a:t>глава муниципального образования, содержание представительного органов местного самоуправления, руководитель, аудитор контрольного органа, субвенции поселениям, организация и проведение мероприятий по содержанию безнадзорных животных, доплаты к пенсиям, организация льготного проезда и периодическая печать и издательства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1196975"/>
            <a:ext cx="9145588" cy="102076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Программное планирование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бюджета Нерчинского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6262688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60" y="2357430"/>
            <a:ext cx="4786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21" name="TextBox 6"/>
          <p:cNvSpPr txBox="1">
            <a:spLocks noChangeArrowheads="1"/>
          </p:cNvSpPr>
          <p:nvPr/>
        </p:nvSpPr>
        <p:spPr bwMode="auto">
          <a:xfrm>
            <a:off x="1116013" y="188913"/>
            <a:ext cx="8027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МУНИЦИПАЛЬНЫЙ РАЙОН «НЕРЧИНСКИЙ РАЙОН» ЗАБАЙКАЛЬСКОГО КРАЯ</a:t>
            </a:r>
          </a:p>
          <a:p>
            <a:pPr eaLnBrk="1" hangingPunct="1"/>
            <a:endParaRPr lang="ru-RU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286512" y="3571876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96,4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428992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6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17401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/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7"/>
            <a:ext cx="8751917" cy="743844"/>
            <a:chOff x="-80273" y="3088021"/>
            <a:chExt cx="8811137" cy="925093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9238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1" hangingPunct="1"/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Корочанского 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671314,0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82652,4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НА 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2023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</a:t>
            </a:r>
            <a:r>
              <a:rPr lang="ru-RU" sz="1000" b="1" dirty="0" smtClean="0">
                <a:latin typeface="Arial" pitchFamily="34" charset="0"/>
              </a:rPr>
              <a:t>520,0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33959,3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7634" y="4191363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16,4 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</a:t>
            </a:r>
            <a:r>
              <a:rPr lang="ru-RU" sz="1000" b="1" dirty="0" smtClean="0">
                <a:latin typeface="Arial" pitchFamily="34" charset="0"/>
              </a:rPr>
              <a:t>4130,2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25442,8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43033,7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5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929706,7 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1400  Межбюджетные трансферты </a:t>
            </a:r>
            <a:r>
              <a:rPr lang="ru-RU" sz="1000" b="1" dirty="0" smtClean="0">
                <a:latin typeface="Arial" pitchFamily="34" charset="0"/>
              </a:rPr>
              <a:t>60500,0 </a:t>
            </a:r>
            <a:r>
              <a:rPr lang="ru-RU" sz="1000" b="1" dirty="0">
                <a:latin typeface="Arial" pitchFamily="34" charset="0"/>
              </a:rPr>
              <a:t>тыс. </a:t>
            </a:r>
            <a:r>
              <a:rPr lang="ru-RU" sz="1000" b="1" dirty="0" err="1">
                <a:latin typeface="Arial" pitchFamily="34" charset="0"/>
              </a:rPr>
              <a:t>руб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4" y="2757509"/>
            <a:ext cx="1719691" cy="70997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0500 Жилищно-коммунальное хозяйство </a:t>
            </a:r>
          </a:p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7027,9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41382" y="5787541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 </a:t>
            </a:r>
            <a:r>
              <a:rPr lang="ru-RU" sz="1000" b="1" dirty="0" smtClean="0">
                <a:latin typeface="Arial" pitchFamily="34" charset="0"/>
              </a:rPr>
              <a:t>1080,0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0033CC"/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решения о бюджете муниципального района  «Нерчинский район» на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Arial" charset="0"/>
              </a:rPr>
              <a:t>Расходы бюджета муниципального района «Нерчинский район» на </a:t>
            </a:r>
            <a:r>
              <a:rPr lang="ru-RU" sz="1600" b="1" dirty="0" smtClean="0">
                <a:cs typeface="Arial" charset="0"/>
              </a:rPr>
              <a:t>2023 </a:t>
            </a:r>
            <a:r>
              <a:rPr lang="ru-RU" sz="1600" b="1" dirty="0">
                <a:cs typeface="Arial" charset="0"/>
              </a:rPr>
              <a:t>год и плановый период  на  </a:t>
            </a:r>
            <a:r>
              <a:rPr lang="ru-RU" sz="1600" b="1" dirty="0" smtClean="0">
                <a:cs typeface="Arial" charset="0"/>
              </a:rPr>
              <a:t>2024 </a:t>
            </a:r>
            <a:r>
              <a:rPr lang="ru-RU" sz="1600" b="1" dirty="0">
                <a:cs typeface="Arial" charset="0"/>
              </a:rPr>
              <a:t>и </a:t>
            </a:r>
            <a:r>
              <a:rPr lang="ru-RU" sz="1600" b="1" dirty="0" smtClean="0">
                <a:cs typeface="Arial" charset="0"/>
              </a:rPr>
              <a:t>2025 </a:t>
            </a:r>
            <a:r>
              <a:rPr lang="ru-RU" sz="1600" b="1" dirty="0"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3512649"/>
              </p:ext>
            </p:extLst>
          </p:nvPr>
        </p:nvGraphicFramePr>
        <p:xfrm>
          <a:off x="0" y="1268413"/>
          <a:ext cx="9144000" cy="487709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8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2022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2023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2024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43033,7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42319,3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42724,1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3320876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16740,3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16443,0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16691,6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6642,5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6574,9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6631,4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17464,1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17114,1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17214,1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4130,2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4130,2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4130,2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4130,2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4130,2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8277793"/>
              </p:ext>
            </p:extLst>
          </p:nvPr>
        </p:nvGraphicFramePr>
        <p:xfrm>
          <a:off x="0" y="274320"/>
          <a:ext cx="9144000" cy="713232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82652,4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46197,4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3042,9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2544,8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2862,8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79207,7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43250,7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60435,2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5154,0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552943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671314,0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587255,9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657467,9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167150,7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148210,4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164045,8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403315,4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340300,0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393341,2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36136,4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36136,4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36136,4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64406,5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62609,1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63944,5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33959,3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33959,3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33959,3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32987,5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32987,5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32987,5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25442,8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20939,1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24599,4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3398,3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4148,6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15837,2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12173,6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15183,6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3128591"/>
              </p:ext>
            </p:extLst>
          </p:nvPr>
        </p:nvGraphicFramePr>
        <p:xfrm>
          <a:off x="0" y="620713"/>
          <a:ext cx="9144000" cy="2264156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32839,2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44850,5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39263,0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19263,0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23613,5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5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13576,2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929706,7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772808,6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878472,4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на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2023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4778405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50521" y="2950143"/>
            <a:ext cx="3260323" cy="2026670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14984" y="2911461"/>
            <a:ext cx="2735263" cy="1441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района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36730" y="4869160"/>
            <a:ext cx="2663825" cy="1466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(13) и городских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(2) поселений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98" y="1452578"/>
            <a:ext cx="914400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Нерчинского района</a:t>
            </a:r>
            <a:endParaRPr lang="ru-RU" sz="34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578359" y="357301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4600105" y="551723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572000" y="3573016"/>
            <a:ext cx="28105" cy="1944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210844" y="4077072"/>
            <a:ext cx="346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rgbClr val="0033CC"/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rgbClr val="0033CC"/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>
                <a:solidFill>
                  <a:srgbClr val="0033CC"/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>
                <a:solidFill>
                  <a:srgbClr val="0033CC"/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rgbClr val="0033CC"/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rgbClr val="0033CC"/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rgbClr val="0033CC"/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rgbClr val="0033CC"/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33CC"/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rgbClr val="0033CC"/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33CC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CC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CC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en-US" sz="20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000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000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 на очередной финансовый год и плановый период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bg2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3742</TotalTime>
  <Pages>0</Pages>
  <Words>3112</Words>
  <Characters>0</Characters>
  <Application>Microsoft Office PowerPoint</Application>
  <DocSecurity>0</DocSecurity>
  <PresentationFormat>Экран (4:3)</PresentationFormat>
  <Lines>0</Lines>
  <Paragraphs>698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консолидированного  бюджета  Нерчинского района в 2021-2022гг.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района за 2022, на 2023 год и плановый период 2024-2025 гг.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Windows User</cp:lastModifiedBy>
  <cp:revision>1085</cp:revision>
  <cp:lastPrinted>2022-04-07T05:37:29Z</cp:lastPrinted>
  <dcterms:created xsi:type="dcterms:W3CDTF">2013-11-12T07:49:12Z</dcterms:created>
  <dcterms:modified xsi:type="dcterms:W3CDTF">2023-02-26T03:25:06Z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