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77" r:id="rId4"/>
    <p:sldId id="287" r:id="rId5"/>
    <p:sldId id="286" r:id="rId6"/>
    <p:sldId id="257" r:id="rId7"/>
    <p:sldId id="283" r:id="rId8"/>
    <p:sldId id="289" r:id="rId9"/>
    <p:sldId id="290" r:id="rId10"/>
    <p:sldId id="275" r:id="rId11"/>
    <p:sldId id="276" r:id="rId12"/>
    <p:sldId id="279" r:id="rId13"/>
    <p:sldId id="284" r:id="rId14"/>
    <p:sldId id="285" r:id="rId15"/>
    <p:sldId id="281" r:id="rId16"/>
    <p:sldId id="271" r:id="rId17"/>
    <p:sldId id="258" r:id="rId18"/>
    <p:sldId id="272" r:id="rId19"/>
    <p:sldId id="274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6549" y="1503124"/>
            <a:ext cx="11783051" cy="4879142"/>
          </a:xfrm>
          <a:prstGeom prst="roundRect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885" y="112271"/>
            <a:ext cx="11820627" cy="676869"/>
          </a:xfrm>
          <a:noFill/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Управление </a:t>
            </a:r>
            <a:r>
              <a:rPr lang="ru-RU" sz="2000" b="1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2000" b="1" dirty="0" smtClean="0">
                <a:solidFill>
                  <a:schemeClr val="tx1"/>
                </a:solidFill>
              </a:rPr>
              <a:t>  по Забайкальскому краю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4514" y="1402915"/>
            <a:ext cx="12077175" cy="3394554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ГОСУДАРСТВЕННАЯ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ИНФОРМАЦИОННАЯ СИСТЕМА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МОНИТОРИНГА  ЗА ОБОРОТОМ ТОВАРОВ, ПОДЛЕЖАЩИХ ОБЯЗАТЕЛЬНОЙ МАРКИРОВКЕ СРЕДСТВАМИ  ИДЕНТИФИКАЦИИ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(ГИС МТ)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3900" y="5702895"/>
            <a:ext cx="474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Главный специалист-эксперт отдела защиты прав потребителей </a:t>
            </a:r>
          </a:p>
          <a:p>
            <a:pPr algn="r"/>
            <a:r>
              <a:rPr lang="ru-RU" b="1" dirty="0" smtClean="0"/>
              <a:t>Лесков Э.Ю.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8" y="5768975"/>
            <a:ext cx="30956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0500" y="110672"/>
            <a:ext cx="12077175" cy="81279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Нормативно-правовая база маркировки товаров средствами идентификации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498" y="923470"/>
            <a:ext cx="11012488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обувных товаров средствами идентификации», </a:t>
            </a:r>
            <a:r>
              <a:rPr lang="ru-RU" sz="2000" dirty="0" smtClean="0">
                <a:solidFill>
                  <a:schemeClr val="tx1"/>
                </a:solidFill>
              </a:rPr>
              <a:t>утв.  постановлением </a:t>
            </a:r>
            <a:r>
              <a:rPr lang="ru-RU" sz="2000" dirty="0">
                <a:solidFill>
                  <a:schemeClr val="tx1"/>
                </a:solidFill>
              </a:rPr>
              <a:t>Правительства РФ от 05.07.2019 N 860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0500" y="1761670"/>
            <a:ext cx="11012488" cy="762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товаров легкой промышленности средствами идентификации», </a:t>
            </a:r>
            <a:r>
              <a:rPr lang="ru-RU" sz="2000" dirty="0" smtClean="0">
                <a:solidFill>
                  <a:schemeClr val="tx1"/>
                </a:solidFill>
              </a:rPr>
              <a:t>утв.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остановлением </a:t>
            </a:r>
            <a:r>
              <a:rPr lang="ru-RU" sz="2000" dirty="0">
                <a:solidFill>
                  <a:schemeClr val="tx1"/>
                </a:solidFill>
              </a:rPr>
              <a:t>Правительства РФ от 31.12.2019 N 1956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0500" y="2528428"/>
            <a:ext cx="11265957" cy="664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шин средствами идентификации»,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утв. постановлением </a:t>
            </a:r>
            <a:r>
              <a:rPr lang="ru-RU" sz="2000" dirty="0">
                <a:solidFill>
                  <a:schemeClr val="tx1"/>
                </a:solidFill>
              </a:rPr>
              <a:t>Правительства РФ от 31.12.2019 N 1958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90708" y="3933555"/>
            <a:ext cx="11265957" cy="116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табачной и </a:t>
            </a:r>
            <a:r>
              <a:rPr lang="ru-RU" sz="2000" dirty="0" err="1">
                <a:solidFill>
                  <a:schemeClr val="tx1"/>
                </a:solidFill>
              </a:rPr>
              <a:t>никотинсодержащей</a:t>
            </a:r>
            <a:r>
              <a:rPr lang="ru-RU" sz="2000" dirty="0">
                <a:solidFill>
                  <a:schemeClr val="tx1"/>
                </a:solidFill>
              </a:rPr>
              <a:t> продукции средствами идентификации», </a:t>
            </a:r>
            <a:r>
              <a:rPr lang="ru-RU" sz="2000" dirty="0" smtClean="0">
                <a:solidFill>
                  <a:schemeClr val="tx1"/>
                </a:solidFill>
              </a:rPr>
              <a:t>утв.  </a:t>
            </a:r>
            <a:r>
              <a:rPr lang="ru-RU" sz="2000" dirty="0">
                <a:solidFill>
                  <a:schemeClr val="tx1"/>
                </a:solidFill>
              </a:rPr>
              <a:t>постановлением Правительства Российской Федерации от 28 февраля 2019 г. N 224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90497" y="3139803"/>
            <a:ext cx="11265957" cy="793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духов и туалетной воды средствами идентификации»,  </a:t>
            </a:r>
            <a:r>
              <a:rPr lang="ru-RU" sz="2000" dirty="0" smtClean="0">
                <a:solidFill>
                  <a:schemeClr val="tx1"/>
                </a:solidFill>
              </a:rPr>
              <a:t>утв. </a:t>
            </a:r>
            <a:r>
              <a:rPr lang="ru-RU" sz="2000" dirty="0">
                <a:solidFill>
                  <a:schemeClr val="tx1"/>
                </a:solidFill>
              </a:rPr>
              <a:t>постановлением Правительства Российской Федерации от 31 декабря 2019 г. N 1957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0500" y="5101955"/>
            <a:ext cx="11265957" cy="712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молочной продукции средствами идентификации», </a:t>
            </a:r>
            <a:r>
              <a:rPr lang="ru-RU" sz="2000" dirty="0" smtClean="0">
                <a:solidFill>
                  <a:schemeClr val="tx1"/>
                </a:solidFill>
              </a:rPr>
              <a:t>утв. </a:t>
            </a:r>
            <a:r>
              <a:rPr lang="ru-RU" sz="2000" dirty="0">
                <a:solidFill>
                  <a:schemeClr val="tx1"/>
                </a:solidFill>
              </a:rPr>
              <a:t>постановлением Правительства Российской Федерации от 15 декабря 2020 г. N 2099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0498" y="5895706"/>
            <a:ext cx="11265957" cy="649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>
                <a:solidFill>
                  <a:schemeClr val="tx1"/>
                </a:solidFill>
              </a:rPr>
              <a:t>«Правила маркировки упакованной воды средствами идентификации», </a:t>
            </a:r>
            <a:r>
              <a:rPr lang="ru-RU" sz="2000" dirty="0" smtClean="0">
                <a:solidFill>
                  <a:schemeClr val="tx1"/>
                </a:solidFill>
              </a:rPr>
              <a:t>утв.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постановлением Правительства Российской Федерации от 31 мая 2021 г. N 841</a:t>
            </a:r>
          </a:p>
        </p:txBody>
      </p:sp>
    </p:spTree>
    <p:extLst>
      <p:ext uri="{BB962C8B-B14F-4D97-AF65-F5344CB8AC3E}">
        <p14:creationId xmlns:p14="http://schemas.microsoft.com/office/powerpoint/2010/main" val="8035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90500" y="110672"/>
            <a:ext cx="12077175" cy="81279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Нормативно-правовая база маркировки товаров средствами идентификации</a:t>
            </a:r>
          </a:p>
        </p:txBody>
      </p:sp>
      <p:sp>
        <p:nvSpPr>
          <p:cNvPr id="2" name="AutoShape 4" descr="Маркировка &quot;Честный зна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575" y="923470"/>
            <a:ext cx="11265957" cy="22000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«Правила </a:t>
            </a:r>
            <a:r>
              <a:rPr lang="ru-RU" sz="2000" dirty="0">
                <a:solidFill>
                  <a:schemeClr val="tx1"/>
                </a:solidFill>
              </a:rPr>
              <a:t>маркировки пива, напитков, изготавливаемых на основе пива, и отдельных видов слабоалкогольных напитков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пива, напитков, изготавливаемых на основе пива, и отдельных видов слабоалкогольных </a:t>
            </a:r>
            <a:r>
              <a:rPr lang="ru-RU" sz="2000" dirty="0" smtClean="0">
                <a:solidFill>
                  <a:schemeClr val="tx1"/>
                </a:solidFill>
              </a:rPr>
              <a:t>напитков» утв. постановлением </a:t>
            </a:r>
            <a:r>
              <a:rPr lang="ru-RU" sz="2000" dirty="0">
                <a:solidFill>
                  <a:schemeClr val="tx1"/>
                </a:solidFill>
              </a:rPr>
              <a:t>Правительства Российской Федерации от 30.11.2022 № 2173 "Об утверждении </a:t>
            </a:r>
          </a:p>
        </p:txBody>
      </p:sp>
    </p:spTree>
    <p:extLst>
      <p:ext uri="{BB962C8B-B14F-4D97-AF65-F5344CB8AC3E}">
        <p14:creationId xmlns:p14="http://schemas.microsoft.com/office/powerpoint/2010/main" val="16132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0975"/>
            <a:ext cx="117729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9" y="45050"/>
            <a:ext cx="11945306" cy="68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84"/>
            <a:ext cx="12191999" cy="547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86"/>
            <a:ext cx="12192000" cy="63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020" y="118964"/>
            <a:ext cx="533648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	Положением о федеральном государственном контроле (надзоре) в области защиты </a:t>
            </a:r>
            <a:r>
              <a:rPr lang="ru-RU" dirty="0"/>
              <a:t>прав </a:t>
            </a:r>
            <a:r>
              <a:rPr lang="ru-RU" dirty="0" smtClean="0"/>
              <a:t>потребителей, утв. постановлением Правительства Российской Федерации от </a:t>
            </a:r>
            <a:r>
              <a:rPr lang="ru-RU" dirty="0"/>
              <a:t>25 июня 2021 г. N </a:t>
            </a:r>
            <a:r>
              <a:rPr lang="ru-RU" dirty="0" smtClean="0"/>
              <a:t>1005 п. 22)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1210" y="1596292"/>
            <a:ext cx="11303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	Федеральным законом </a:t>
            </a:r>
            <a:r>
              <a:rPr lang="ru-RU" dirty="0"/>
              <a:t>от 31.07.2020 N 248-ФЗ </a:t>
            </a:r>
            <a:r>
              <a:rPr lang="ru-RU" dirty="0" smtClean="0"/>
              <a:t>«О </a:t>
            </a:r>
            <a:r>
              <a:rPr lang="ru-RU" dirty="0"/>
              <a:t>государственном контроле (надзоре) и муниципальном контроле в Российской </a:t>
            </a:r>
            <a:r>
              <a:rPr lang="ru-RU" dirty="0" smtClean="0"/>
              <a:t>Федерации» (ст. </a:t>
            </a:r>
            <a:r>
              <a:rPr lang="ru-RU" dirty="0"/>
              <a:t>5</a:t>
            </a:r>
            <a:r>
              <a:rPr lang="ru-RU" dirty="0" smtClean="0"/>
              <a:t>6)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1210" y="2252386"/>
            <a:ext cx="11303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Закреплена возможность осуществления </a:t>
            </a:r>
            <a:r>
              <a:rPr lang="ru-RU" sz="2000" b="1" dirty="0"/>
              <a:t>государственного контроля (надзора) </a:t>
            </a:r>
            <a:r>
              <a:rPr lang="ru-RU" sz="2000" b="1" dirty="0" smtClean="0"/>
              <a:t>без </a:t>
            </a:r>
            <a:r>
              <a:rPr lang="ru-RU" sz="2000" b="1" dirty="0"/>
              <a:t>взаимодействия с контролируемым лицом </a:t>
            </a:r>
            <a:r>
              <a:rPr lang="ru-RU" sz="2000" b="1" dirty="0" smtClean="0"/>
              <a:t>в форме  наблюдения </a:t>
            </a:r>
            <a:r>
              <a:rPr lang="ru-RU" sz="2000" b="1" dirty="0"/>
              <a:t>за соблюдением обязательных </a:t>
            </a:r>
            <a:r>
              <a:rPr lang="ru-RU" sz="2000" b="1" dirty="0" smtClean="0"/>
              <a:t>требований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580226"/>
            <a:ext cx="444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Государственная информационная система мониторинга товаров «ЧЕСТНЫЙ ЗНАК</a:t>
            </a:r>
            <a:r>
              <a:rPr lang="ru-RU" dirty="0" smtClean="0"/>
              <a:t>»  (</a:t>
            </a:r>
            <a:r>
              <a:rPr lang="ru-RU" dirty="0"/>
              <a:t>ГИС МТ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позволяет реализовать полномочия по наблюдению </a:t>
            </a:r>
            <a:r>
              <a:rPr lang="ru-RU" dirty="0"/>
              <a:t>за соблюдением обязательных </a:t>
            </a:r>
            <a:r>
              <a:rPr lang="ru-RU" dirty="0" smtClean="0"/>
              <a:t>требований к маркировке товаров средствами идентификации 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314635"/>
            <a:ext cx="6108700" cy="354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84900" y="118964"/>
            <a:ext cx="56515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	Положением о  федеральном государственном санитарно-эпидемиологическом</a:t>
            </a:r>
          </a:p>
          <a:p>
            <a:r>
              <a:rPr lang="ru-RU" dirty="0" smtClean="0"/>
              <a:t>контроле (надзоре), утв. постановлением Правительства Российской Федерации от 30 </a:t>
            </a:r>
            <a:r>
              <a:rPr lang="ru-RU" dirty="0"/>
              <a:t>июня 2021 г. N </a:t>
            </a:r>
            <a:r>
              <a:rPr lang="ru-RU" dirty="0" smtClean="0"/>
              <a:t>1100 (п. 117)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"/>
            <a:ext cx="958712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9668"/>
            <a:ext cx="162659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7138660" y="7077493"/>
            <a:ext cx="4796165" cy="444674"/>
          </a:xfrm>
          <a:prstGeom prst="wedgeRoundRectCallout">
            <a:avLst>
              <a:gd name="adj1" fmla="val 15059"/>
              <a:gd name="adj2" fmla="val 724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Ссылка на сайт «Честный знак»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7123" y="59668"/>
            <a:ext cx="246538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Товарные группы </a:t>
            </a:r>
            <a:endParaRPr lang="ru-RU" sz="1400" dirty="0" smtClean="0"/>
          </a:p>
          <a:p>
            <a:r>
              <a:rPr lang="ru-RU" sz="1400" dirty="0" smtClean="0"/>
              <a:t>     из </a:t>
            </a:r>
            <a:r>
              <a:rPr lang="ru-RU" sz="1400" dirty="0"/>
              <a:t>выпадающего списка</a:t>
            </a:r>
          </a:p>
        </p:txBody>
      </p:sp>
      <p:cxnSp>
        <p:nvCxnSpPr>
          <p:cNvPr id="12" name="Прямая со стрелкой 11"/>
          <p:cNvCxnSpPr>
            <a:stCxn id="4" idx="1"/>
          </p:cNvCxnSpPr>
          <p:nvPr/>
        </p:nvCxnSpPr>
        <p:spPr>
          <a:xfrm flipH="1" flipV="1">
            <a:off x="2755727" y="264456"/>
            <a:ext cx="6831396" cy="568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42" y="579417"/>
            <a:ext cx="2515763" cy="22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41" y="2817031"/>
            <a:ext cx="2515763" cy="22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" y="688932"/>
            <a:ext cx="2895665" cy="50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2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9572625" y="4679950"/>
            <a:ext cx="171450" cy="2603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82336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системе отображается </a:t>
            </a:r>
            <a:r>
              <a:rPr lang="ru-RU" dirty="0"/>
              <a:t>путь от эмиссии </a:t>
            </a:r>
            <a:r>
              <a:rPr lang="ru-RU" dirty="0" smtClean="0"/>
              <a:t>КИ (кода идентификации) </a:t>
            </a:r>
            <a:r>
              <a:rPr lang="ru-RU" dirty="0"/>
              <a:t>до </a:t>
            </a:r>
            <a:r>
              <a:rPr lang="ru-RU" dirty="0" smtClean="0"/>
              <a:t>последнего зарегистрированного события </a:t>
            </a:r>
            <a:r>
              <a:rPr lang="ru-RU" dirty="0"/>
              <a:t>с </a:t>
            </a:r>
            <a:r>
              <a:rPr lang="ru-RU" dirty="0" smtClean="0"/>
              <a:t>кодом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866" y="2341034"/>
            <a:ext cx="9745133" cy="1646302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8138"/>
            <a:ext cx="104775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4" y="125260"/>
            <a:ext cx="1193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ОПЕРАТОРОМ  </a:t>
            </a:r>
          </a:p>
          <a:p>
            <a:pPr algn="ctr"/>
            <a:r>
              <a:rPr lang="ru-RU" sz="2400" dirty="0" smtClean="0"/>
              <a:t>ГОСУДАРСТВЕННОЙ  ИНФОРМАЦИОННОЙ СИСТЕМЫ </a:t>
            </a:r>
            <a:endParaRPr lang="ru-RU" sz="2400" dirty="0"/>
          </a:p>
          <a:p>
            <a:pPr algn="ctr"/>
            <a:r>
              <a:rPr lang="ru-RU" sz="2400" dirty="0"/>
              <a:t>МОНИТОРИНГА  ЗА ОБОРОТОМ ТОВАРОВ, ПОДЛЕЖАЩИХ ОБЯЗАТЕЛЬНОЙ МАРКИРОВКЕ СРЕДСТВАМИ  ИДЕНТИФИКАЦИИ </a:t>
            </a:r>
            <a:endParaRPr lang="ru-RU" sz="2400" dirty="0" smtClean="0"/>
          </a:p>
          <a:p>
            <a:pPr algn="ctr"/>
            <a:r>
              <a:rPr lang="ru-RU" sz="2400" dirty="0" smtClean="0"/>
              <a:t>является</a:t>
            </a:r>
          </a:p>
          <a:p>
            <a:pPr algn="ctr" fontAlgn="base"/>
            <a:r>
              <a:rPr lang="ru-RU" sz="2400" dirty="0" smtClean="0"/>
              <a:t>ООО «ЦЕНТР РАЗВИТИЯ ПЕРСПЕКТИВНЫХ ТЕХНОЛОГИЙ»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734" y="2433584"/>
            <a:ext cx="11937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Региональный представитель по Дальневосточному федеральному округу </a:t>
            </a:r>
          </a:p>
          <a:p>
            <a:pPr algn="ctr"/>
            <a:r>
              <a:rPr lang="ru-RU" sz="2000" dirty="0" smtClean="0"/>
              <a:t>– Козлов Алексей Сергеевич </a:t>
            </a:r>
          </a:p>
          <a:p>
            <a:pPr algn="ctr"/>
            <a:r>
              <a:rPr lang="en-US" sz="2000" dirty="0" smtClean="0"/>
              <a:t>a.kozlov@crpt.ru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734" y="3449247"/>
            <a:ext cx="11937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соответствии с Правилами </a:t>
            </a:r>
            <a:r>
              <a:rPr lang="ru-RU" sz="2000" b="1" dirty="0">
                <a:solidFill>
                  <a:srgbClr val="C00000"/>
                </a:solidFill>
              </a:rPr>
              <a:t>регламентного обслуживания и технической поддержки оборудования и программного обеспечения Единой системы маркировки </a:t>
            </a:r>
          </a:p>
          <a:p>
            <a:pPr algn="just"/>
            <a:r>
              <a:rPr lang="ru-RU" sz="2000" dirty="0" smtClean="0"/>
              <a:t>Заявителям </a:t>
            </a:r>
            <a:r>
              <a:rPr lang="ru-RU" sz="2000" dirty="0"/>
              <a:t>доступны следующие каналы подачи Обращений: </a:t>
            </a:r>
            <a:endParaRPr lang="ru-RU" sz="2000" dirty="0" smtClean="0"/>
          </a:p>
          <a:p>
            <a:pPr algn="just"/>
            <a:r>
              <a:rPr lang="ru-RU" sz="2000" dirty="0" smtClean="0"/>
              <a:t>− </a:t>
            </a:r>
            <a:r>
              <a:rPr lang="ru-RU" sz="2000" dirty="0"/>
              <a:t>Портал поддержки Участников оборота товаров по адресу: https://support.crpt.ru (доступен только для Заявителей, зарегистрированных на портале</a:t>
            </a:r>
            <a:r>
              <a:rPr lang="ru-RU" sz="2000" dirty="0" smtClean="0"/>
              <a:t>);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− Личный кабинет в ГИС МТ по адресу: https://markirovka.crpt.ru (доступен только для Заявителей, зарегистрированных в ГИС МТ); </a:t>
            </a:r>
            <a:endParaRPr lang="ru-RU" sz="2000" dirty="0" smtClean="0"/>
          </a:p>
          <a:p>
            <a:pPr algn="just"/>
            <a:r>
              <a:rPr lang="ru-RU" sz="2000" dirty="0" smtClean="0"/>
              <a:t>− </a:t>
            </a:r>
            <a:r>
              <a:rPr lang="ru-RU" sz="2000" dirty="0"/>
              <a:t>Электронная почта support@crpt.ru; </a:t>
            </a:r>
            <a:endParaRPr lang="ru-RU" sz="2000" dirty="0" smtClean="0"/>
          </a:p>
          <a:p>
            <a:pPr algn="just"/>
            <a:r>
              <a:rPr lang="ru-RU" sz="2000" dirty="0" smtClean="0"/>
              <a:t>− </a:t>
            </a:r>
            <a:r>
              <a:rPr lang="ru-RU" sz="2000" dirty="0"/>
              <a:t>Сайт «Честный знак» (</a:t>
            </a:r>
            <a:r>
              <a:rPr lang="ru-RU" sz="2000" dirty="0" err="1"/>
              <a:t>Честныйзнак.рф</a:t>
            </a:r>
            <a:r>
              <a:rPr lang="ru-RU" sz="2000" dirty="0"/>
              <a:t>); </a:t>
            </a:r>
            <a:endParaRPr lang="ru-RU" sz="2000" dirty="0" smtClean="0"/>
          </a:p>
          <a:p>
            <a:pPr algn="just"/>
            <a:r>
              <a:rPr lang="ru-RU" sz="2000" dirty="0" smtClean="0"/>
              <a:t>− </a:t>
            </a:r>
            <a:r>
              <a:rPr lang="ru-RU" sz="2000" dirty="0"/>
              <a:t>Контакт-центр по телефону 8-800-222-15-23 (для звонков из России</a:t>
            </a:r>
            <a:r>
              <a:rPr lang="ru-RU" sz="2000" dirty="0" smtClean="0"/>
              <a:t>), </a:t>
            </a:r>
            <a:r>
              <a:rPr lang="ru-RU" sz="2000" dirty="0"/>
              <a:t>8-800-222-1435 (для Аптек и Медицинских организаций).</a:t>
            </a:r>
          </a:p>
        </p:txBody>
      </p:sp>
    </p:spTree>
    <p:extLst>
      <p:ext uri="{BB962C8B-B14F-4D97-AF65-F5344CB8AC3E}">
        <p14:creationId xmlns:p14="http://schemas.microsoft.com/office/powerpoint/2010/main" val="9580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78" y="956257"/>
            <a:ext cx="1105630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Государственная </a:t>
            </a:r>
            <a:r>
              <a:rPr lang="ru-RU" sz="2000" dirty="0"/>
              <a:t>информационная система, </a:t>
            </a:r>
            <a:r>
              <a:rPr lang="ru-RU" sz="2000" dirty="0" smtClean="0"/>
              <a:t>создана </a:t>
            </a:r>
            <a:r>
              <a:rPr lang="ru-RU" sz="2000" dirty="0"/>
              <a:t>в целях автоматизации процессов сбора и обработки информации об обороте товаров, подлежащих обязательной маркировке средствами идентификации, хранения такой информации, обеспечения доступа к ней, её предоставления и распространения, повышения эффективности обмена такой информацией и обеспечения </a:t>
            </a:r>
            <a:r>
              <a:rPr lang="ru-RU" sz="2000" dirty="0" err="1"/>
              <a:t>прослеживаемости</a:t>
            </a:r>
            <a:r>
              <a:rPr lang="ru-RU" sz="2000" dirty="0"/>
              <a:t> указанных товаров, а также в иных целях, предусмотренных федеральными законами.</a:t>
            </a:r>
          </a:p>
          <a:p>
            <a:r>
              <a:rPr lang="ru-RU" sz="2000" dirty="0" smtClean="0"/>
              <a:t>      Цифровой код DATA MATRIX, наносится на товары и защищен от подделки российскими технологиями криптографии. </a:t>
            </a:r>
          </a:p>
          <a:p>
            <a:r>
              <a:rPr lang="ru-RU" sz="2000" dirty="0" smtClean="0"/>
              <a:t>      Система позволяет бороться со всеми видами нелегальной продукции — контрафактом, фальсификатом, контрабандой и прочими. </a:t>
            </a:r>
          </a:p>
          <a:p>
            <a:r>
              <a:rPr lang="ru-RU" sz="2000" dirty="0" smtClean="0"/>
              <a:t>      Проект </a:t>
            </a:r>
            <a:r>
              <a:rPr lang="ru-RU" sz="2000" dirty="0"/>
              <a:t>охватывает 14 товарных групп. В системе зарегистрировано более 570 тыс. участников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    Только </a:t>
            </a:r>
            <a:r>
              <a:rPr lang="ru-RU" sz="2000" dirty="0"/>
              <a:t>в 2022 году система обработала более 1,5 млрд электронных документов. </a:t>
            </a:r>
            <a:endParaRPr lang="ru-RU" sz="2000" dirty="0" smtClean="0"/>
          </a:p>
          <a:p>
            <a:r>
              <a:rPr lang="ru-RU" sz="2000" dirty="0" smtClean="0"/>
              <a:t>      Доступ </a:t>
            </a:r>
            <a:r>
              <a:rPr lang="ru-RU" sz="2000" dirty="0"/>
              <a:t>к данным системы маркировки имеют более 5 тысяч представителей 16 государственных органов. </a:t>
            </a:r>
            <a:endParaRPr lang="ru-RU" sz="2000" dirty="0" smtClean="0"/>
          </a:p>
          <a:p>
            <a:r>
              <a:rPr lang="ru-RU" sz="2000" dirty="0" smtClean="0"/>
              <a:t>      Бесплатным </a:t>
            </a:r>
            <a:r>
              <a:rPr lang="ru-RU" sz="2000" dirty="0"/>
              <a:t>мобильным приложением Честный ЗНАК пользуются более 9 млн россиян, которые с его помощью проверили более 115 млн товаров.</a:t>
            </a:r>
            <a:r>
              <a:rPr lang="ru-RU" sz="2000" dirty="0" smtClean="0">
                <a:solidFill>
                  <a:srgbClr val="454545"/>
                </a:solidFill>
                <a:latin typeface="Circe"/>
              </a:rPr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50521" y="125260"/>
            <a:ext cx="119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информации оператора ГИС МТ   </a:t>
            </a:r>
          </a:p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ООО «ЦЕНТР РАЗВИТИЯ ПЕРСПЕКТИВНЫХ ТЕХНОЛОГИЙ»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476" y="24920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454545"/>
                </a:solidFill>
                <a:latin typeface="Circ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0383" y="157330"/>
            <a:ext cx="30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Цифровой код </a:t>
            </a:r>
            <a:r>
              <a:rPr lang="en-US" dirty="0"/>
              <a:t>DATA MATRIX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8" y="507807"/>
            <a:ext cx="7420106" cy="4946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839" y="858552"/>
            <a:ext cx="4348363" cy="2174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839" y="3131506"/>
            <a:ext cx="4348363" cy="1920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978" y="5553316"/>
            <a:ext cx="1175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специальный цифровой код, который производитель или импортер наносит на упаковку, коробку, или на товарный ярлык</a:t>
            </a:r>
            <a:r>
              <a:rPr lang="ru-RU" dirty="0" smtClean="0"/>
              <a:t>. </a:t>
            </a:r>
            <a:r>
              <a:rPr lang="ru-RU" dirty="0"/>
              <a:t>Просканировав его через </a:t>
            </a:r>
            <a:r>
              <a:rPr lang="ru-RU" dirty="0" smtClean="0"/>
              <a:t>мобильное приложение «Честный знак», потребитель  может </a:t>
            </a:r>
            <a:r>
              <a:rPr lang="ru-RU" dirty="0"/>
              <a:t>узнать всю интересующую информацию о товаре в удобной и наглядной форме и убедиться, что он легальный и качественный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5" y="609600"/>
            <a:ext cx="11734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824" y="0"/>
            <a:ext cx="12077175" cy="502432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Сайт размещен по адресу  </a:t>
            </a:r>
            <a:r>
              <a:rPr lang="en-US" sz="2800" b="1" dirty="0">
                <a:solidFill>
                  <a:schemeClr val="tx1"/>
                </a:solidFill>
              </a:rPr>
              <a:t>https</a:t>
            </a:r>
            <a:r>
              <a:rPr lang="en-US" sz="2800" b="1" dirty="0" smtClean="0">
                <a:solidFill>
                  <a:schemeClr val="tx1"/>
                </a:solidFill>
              </a:rPr>
              <a:t>://</a:t>
            </a:r>
            <a:r>
              <a:rPr lang="ru-RU" sz="2800" b="1" dirty="0" err="1">
                <a:solidFill>
                  <a:schemeClr val="tx1"/>
                </a:solidFill>
              </a:rPr>
              <a:t>честныйзнак.рф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2" y="0"/>
            <a:ext cx="117526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856" y="0"/>
            <a:ext cx="1183292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/>
              <a:t>Эксперимент по маркировке биологически активных добавок к пище завершён 28 февраля 2023 </a:t>
            </a:r>
            <a:r>
              <a:rPr lang="ru-RU" dirty="0" smtClean="0"/>
              <a:t>года</a:t>
            </a:r>
          </a:p>
          <a:p>
            <a:endParaRPr lang="ru-RU" dirty="0"/>
          </a:p>
          <a:p>
            <a:r>
              <a:rPr lang="ru-RU" dirty="0"/>
              <a:t>С 1 мая 2021 года до 28 февраля 2023 года в соответствии с Постановлением Правительства РФ № 673 от 29 апреля 2021 </a:t>
            </a:r>
            <a:r>
              <a:rPr lang="ru-RU" dirty="0" smtClean="0"/>
              <a:t>года был </a:t>
            </a:r>
            <a:r>
              <a:rPr lang="ru-RU" dirty="0"/>
              <a:t>проведён пилотный проект по маркировке биологически активных добавок к пище.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853" y="1707891"/>
            <a:ext cx="11832921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/>
              <a:t>Эксперимент по маркировке антисептиков завершён 28 февраля 2023 года</a:t>
            </a:r>
          </a:p>
          <a:p>
            <a:r>
              <a:rPr lang="ru-RU" dirty="0"/>
              <a:t>С 1 августа 2021 года до 28 февраля 2023 года в соответствии с Постановлением Правительства РФ № 1240 от 21 июля 2021 </a:t>
            </a:r>
            <a:r>
              <a:rPr lang="ru-RU" dirty="0" smtClean="0"/>
              <a:t>года был </a:t>
            </a:r>
            <a:r>
              <a:rPr lang="ru-RU" dirty="0"/>
              <a:t>проведён пилотный проект по маркировке антисептиков.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антисептиков, подлежащих маркировке в рамках эксперимента:</a:t>
            </a:r>
          </a:p>
          <a:p>
            <a:r>
              <a:rPr lang="ru-RU" dirty="0" smtClean="0"/>
              <a:t>Парфюмерно-косметическая </a:t>
            </a:r>
            <a:r>
              <a:rPr lang="ru-RU" dirty="0"/>
              <a:t>продукция, предназначенная для гигиены рук с заявленным в маркировке потребительской тары антимикробным действием, а также кожные антисептики — дезинфицирующие средства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854" y="4246778"/>
            <a:ext cx="11832921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/>
              <a:t>Начался эксперимент по маркировке и прослеживанию велосипедов</a:t>
            </a:r>
          </a:p>
          <a:p>
            <a:r>
              <a:rPr lang="ru-RU" dirty="0"/>
              <a:t>c 16 сентября 2019 года по 31 мая 2020 года.</a:t>
            </a:r>
          </a:p>
          <a:p>
            <a:r>
              <a:rPr lang="ru-RU" dirty="0" smtClean="0"/>
              <a:t>16 </a:t>
            </a:r>
            <a:r>
              <a:rPr lang="ru-RU" dirty="0"/>
              <a:t>сентября 2019 года начался эксперимент по маркировке и прослеживанию маркировки велосипедов и велосипедных рам, подготовка и обкатка решений для всех участников оборота товаров..</a:t>
            </a:r>
          </a:p>
          <a:p>
            <a:r>
              <a:rPr lang="ru-RU" dirty="0" smtClean="0"/>
              <a:t>Маркировка </a:t>
            </a:r>
            <a:r>
              <a:rPr lang="ru-RU" dirty="0"/>
              <a:t>становится обязательной для велосипедов и велосипедных рам</a:t>
            </a:r>
          </a:p>
          <a:p>
            <a:r>
              <a:rPr lang="ru-RU" dirty="0"/>
              <a:t>c 1 сентября 2024 года</a:t>
            </a:r>
          </a:p>
          <a:p>
            <a:r>
              <a:rPr lang="ru-RU" dirty="0" smtClean="0"/>
              <a:t>Согласно </a:t>
            </a:r>
            <a:r>
              <a:rPr lang="ru-RU" dirty="0"/>
              <a:t>Распоряжению Правительства Российской Федерации от 28.02.2023 № 477-р, дата начала обязательной маркировки велосипедов и велосипедных рам установлена с 01.09.2024 г.</a:t>
            </a:r>
          </a:p>
        </p:txBody>
      </p:sp>
    </p:spTree>
    <p:extLst>
      <p:ext uri="{BB962C8B-B14F-4D97-AF65-F5344CB8AC3E}">
        <p14:creationId xmlns:p14="http://schemas.microsoft.com/office/powerpoint/2010/main" val="35411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649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/>
              <a:t>Эксперимент по маркировке кресел-колясок завершён 1 июня 2021 года</a:t>
            </a:r>
          </a:p>
          <a:p>
            <a:r>
              <a:rPr lang="ru-RU" dirty="0"/>
              <a:t>С 1 сентября 2019 года до 1 июня 2021 года в соответствии с Постановлением Правительства РФ №1028 от 7 августа 2019 </a:t>
            </a:r>
            <a:r>
              <a:rPr lang="ru-RU" dirty="0" smtClean="0"/>
              <a:t>года был </a:t>
            </a:r>
            <a:r>
              <a:rPr lang="ru-RU" dirty="0"/>
              <a:t>проведён пилотный проект по маркировке кресел-колясок.</a:t>
            </a:r>
          </a:p>
          <a:p>
            <a:endParaRPr lang="ru-RU" dirty="0"/>
          </a:p>
          <a:p>
            <a:r>
              <a:rPr lang="ru-RU" dirty="0"/>
              <a:t>Перечень кресел-колясок, подлежащих маркировке в рамках эксперимента:</a:t>
            </a:r>
          </a:p>
          <a:p>
            <a:r>
              <a:rPr lang="ru-RU" dirty="0" smtClean="0"/>
              <a:t>Кресла-коляски </a:t>
            </a:r>
            <a:r>
              <a:rPr lang="ru-RU" dirty="0"/>
              <a:t>с ручным приводом (без механических устройств для передвижения)</a:t>
            </a:r>
          </a:p>
          <a:p>
            <a:r>
              <a:rPr lang="ru-RU" dirty="0" smtClean="0"/>
              <a:t>Кресла-коляски </a:t>
            </a:r>
            <a:r>
              <a:rPr lang="ru-RU" dirty="0"/>
              <a:t>электрические (прочие, оснащенные двигателем или другими механическими устройствами для передвижения)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760030"/>
            <a:ext cx="1203649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Маркировка медицинских </a:t>
            </a:r>
            <a:r>
              <a:rPr lang="ru-RU" dirty="0"/>
              <a:t>изделий</a:t>
            </a:r>
          </a:p>
          <a:p>
            <a:endParaRPr lang="ru-RU" dirty="0"/>
          </a:p>
          <a:p>
            <a:r>
              <a:rPr lang="ru-RU" dirty="0" smtClean="0"/>
              <a:t>Период </a:t>
            </a:r>
            <a:r>
              <a:rPr lang="ru-RU" dirty="0"/>
              <a:t>проведения эксперимента</a:t>
            </a:r>
          </a:p>
          <a:p>
            <a:r>
              <a:rPr lang="ru-RU" dirty="0" smtClean="0"/>
              <a:t>15 </a:t>
            </a:r>
            <a:r>
              <a:rPr lang="ru-RU" dirty="0"/>
              <a:t>февраля 2022 года </a:t>
            </a:r>
            <a:r>
              <a:rPr lang="ru-RU" dirty="0" smtClean="0"/>
              <a:t>— 31 </a:t>
            </a:r>
            <a:r>
              <a:rPr lang="ru-RU" dirty="0"/>
              <a:t>августа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580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1283</TotalTime>
  <Words>994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Управление Роспотребнадзора  по Забайкальскому краю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</dc:creator>
  <cp:lastModifiedBy>Эдуард Лесков</cp:lastModifiedBy>
  <cp:revision>102</cp:revision>
  <cp:lastPrinted>2022-10-20T00:41:17Z</cp:lastPrinted>
  <dcterms:created xsi:type="dcterms:W3CDTF">2022-10-16T05:14:06Z</dcterms:created>
  <dcterms:modified xsi:type="dcterms:W3CDTF">2023-03-15T00:22:35Z</dcterms:modified>
</cp:coreProperties>
</file>