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23"/>
  </p:notesMasterIdLst>
  <p:sldIdLst>
    <p:sldId id="256" r:id="rId2"/>
    <p:sldId id="257" r:id="rId3"/>
    <p:sldId id="266" r:id="rId4"/>
    <p:sldId id="258" r:id="rId5"/>
    <p:sldId id="267" r:id="rId6"/>
    <p:sldId id="259" r:id="rId7"/>
    <p:sldId id="270" r:id="rId8"/>
    <p:sldId id="262" r:id="rId9"/>
    <p:sldId id="263" r:id="rId10"/>
    <p:sldId id="264" r:id="rId11"/>
    <p:sldId id="281" r:id="rId12"/>
    <p:sldId id="283" r:id="rId13"/>
    <p:sldId id="285" r:id="rId14"/>
    <p:sldId id="284" r:id="rId15"/>
    <p:sldId id="278" r:id="rId16"/>
    <p:sldId id="279" r:id="rId17"/>
    <p:sldId id="286" r:id="rId18"/>
    <p:sldId id="287" r:id="rId19"/>
    <p:sldId id="288" r:id="rId20"/>
    <p:sldId id="280" r:id="rId21"/>
    <p:sldId id="276" r:id="rId2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D95C6B-B6DB-4208-838F-F2D385BDA53F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4773B0-5D39-4F66-8679-32926F33995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43632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8197671C-EBC1-4302-96F2-77E61CF8BCA5}" type="slidenum">
              <a:rPr lang="ru-RU" smtClean="0">
                <a:latin typeface="Calibri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ru-RU" smtClean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02262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Title</a:t>
            </a:r>
            <a:endParaRPr lang="en-US"/>
          </a:p>
        </p:txBody>
      </p:sp>
      <p:sp>
        <p:nvSpPr>
          <p:cNvPr id="3" name="Text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6525B2-4347-4F72-BAF7-76B19438D329}" type="datetimeFigureOut">
              <a:rPr lang="en-US" smtClean="0"/>
              <a:pPr/>
              <a:t>6/14/2023</a:t>
            </a:fld>
            <a:endParaRPr lang="en-US"/>
          </a:p>
        </p:txBody>
      </p:sp>
      <p:sp>
        <p:nvSpPr>
          <p:cNvPr id="5" name="Foo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073CC-40D5-4B23-8DF0-9BD0A0C12F2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300302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14.06.2023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476672"/>
            <a:ext cx="7772400" cy="3744416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 smtClean="0"/>
              <a:t>О реализации требований технических регламентов Таможенного союза на предприятиях пищевой продукции, общественного питания и торговли пищевыми продуктами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3356992"/>
            <a:ext cx="6400800" cy="1752600"/>
          </a:xfrm>
        </p:spPr>
        <p:txBody>
          <a:bodyPr>
            <a:normAutofit lnSpcReduction="10000"/>
          </a:bodyPr>
          <a:lstStyle/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Ведущий специалист-эксперт отдела надзора за питанием населения, условиями обучения и воспитания Управления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Роспотребнадзора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по Забайкальскому краю Кириллов А.Д.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9164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2656"/>
            <a:ext cx="4104456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644008" y="476672"/>
            <a:ext cx="429631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FF00"/>
                </a:solidFill>
              </a:rPr>
              <a:t>Единый реестр свидетельств о государственной регистрации ЕЭК</a:t>
            </a:r>
          </a:p>
          <a:p>
            <a:endParaRPr lang="ru-RU" b="1" dirty="0">
              <a:solidFill>
                <a:srgbClr val="FFFF00"/>
              </a:solidFill>
            </a:endParaRPr>
          </a:p>
          <a:p>
            <a:r>
              <a:rPr lang="ru-RU" b="1" dirty="0">
                <a:solidFill>
                  <a:srgbClr val="FFFF00"/>
                </a:solidFill>
              </a:rPr>
              <a:t>http://www.eurasiancommission.org/ru/act/texnreg/depsanmer/sanmeri/Pages/NAZ_reestr.aspx</a:t>
            </a:r>
          </a:p>
          <a:p>
            <a:endParaRPr lang="ru-RU" b="1" dirty="0">
              <a:solidFill>
                <a:srgbClr val="FFFF00"/>
              </a:solidFill>
            </a:endParaRPr>
          </a:p>
          <a:p>
            <a:r>
              <a:rPr lang="ru-RU" b="1" dirty="0">
                <a:solidFill>
                  <a:srgbClr val="FFFF00"/>
                </a:solidFill>
              </a:rPr>
              <a:t>Реестр свидетельств о государственной регистрации продукции (РФ)</a:t>
            </a:r>
          </a:p>
          <a:p>
            <a:endParaRPr lang="ru-RU" b="1" dirty="0">
              <a:solidFill>
                <a:srgbClr val="FFFF00"/>
              </a:solidFill>
            </a:endParaRPr>
          </a:p>
          <a:p>
            <a:r>
              <a:rPr lang="ru-RU" b="1" dirty="0">
                <a:solidFill>
                  <a:srgbClr val="FFFF00"/>
                </a:solidFill>
              </a:rPr>
              <a:t>http://fp.crc.ru/evrazes/?type=max</a:t>
            </a:r>
          </a:p>
        </p:txBody>
      </p:sp>
    </p:spTree>
    <p:extLst>
      <p:ext uri="{BB962C8B-B14F-4D97-AF65-F5344CB8AC3E}">
        <p14:creationId xmlns:p14="http://schemas.microsoft.com/office/powerpoint/2010/main" xmlns="" val="271177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06144" y="395376"/>
            <a:ext cx="5598594" cy="3770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668"/>
              </a:lnSpc>
              <a:spcBef>
                <a:spcPts val="0"/>
              </a:spcBef>
              <a:spcAft>
                <a:spcPts val="0"/>
              </a:spcAft>
            </a:pPr>
            <a:r>
              <a:rPr sz="2200" b="1" dirty="0">
                <a:solidFill>
                  <a:srgbClr val="122E61"/>
                </a:solidFill>
                <a:latin typeface="CFAGDK+Verdana Bold"/>
                <a:cs typeface="CFAGDK+Verdana Bold"/>
              </a:rPr>
              <a:t>Применение пакетного</a:t>
            </a:r>
            <a:r>
              <a:rPr sz="2200" b="1" spc="18" dirty="0">
                <a:solidFill>
                  <a:srgbClr val="122E61"/>
                </a:solidFill>
                <a:latin typeface="CFAGDK+Verdana Bold"/>
                <a:cs typeface="CFAGDK+Verdana Bold"/>
              </a:rPr>
              <a:t> </a:t>
            </a:r>
            <a:r>
              <a:rPr sz="2200" b="1" dirty="0">
                <a:solidFill>
                  <a:srgbClr val="122E61"/>
                </a:solidFill>
                <a:latin typeface="CFAGDK+Verdana Bold"/>
                <a:cs typeface="CFAGDK+Verdana Bold"/>
              </a:rPr>
              <a:t>принципа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59917" y="2248450"/>
            <a:ext cx="8200505" cy="91980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8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BFAE73"/>
                </a:solidFill>
                <a:latin typeface="SFPIET+Arial"/>
                <a:cs typeface="SFPIET+Arial"/>
              </a:rPr>
              <a:t>•</a:t>
            </a:r>
            <a:r>
              <a:rPr sz="1800" spc="1620" dirty="0">
                <a:solidFill>
                  <a:srgbClr val="BFAE73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Технический</a:t>
            </a:r>
            <a:r>
              <a:rPr sz="1800" spc="2683" dirty="0">
                <a:solidFill>
                  <a:srgbClr val="000000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регламент</a:t>
            </a:r>
            <a:r>
              <a:rPr sz="1800" spc="2679" dirty="0">
                <a:solidFill>
                  <a:srgbClr val="000000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000000"/>
                </a:solidFill>
                <a:latin typeface="KGFEKG+Verdana"/>
                <a:cs typeface="KGFEKG+Verdana"/>
              </a:rPr>
              <a:t>022/2011</a:t>
            </a:r>
            <a:r>
              <a:rPr sz="1800" spc="2672" dirty="0">
                <a:solidFill>
                  <a:srgbClr val="000000"/>
                </a:solidFill>
                <a:latin typeface="KGFEKG+Verdana"/>
                <a:cs typeface="KGFEKG+Verdana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FAGDK+Verdana Bold"/>
                <a:cs typeface="CFAGDK+Verdana Bold"/>
              </a:rPr>
              <a:t>содержит</a:t>
            </a:r>
            <a:r>
              <a:rPr sz="1800" b="1" spc="2699" dirty="0">
                <a:solidFill>
                  <a:srgbClr val="000000"/>
                </a:solidFill>
                <a:latin typeface="CFAGDK+Verdana Bold"/>
                <a:cs typeface="CFAGDK+Verdana Bold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FAGDK+Verdana Bold"/>
                <a:cs typeface="CFAGDK+Verdana Bold"/>
              </a:rPr>
              <a:t>общие</a:t>
            </a:r>
          </a:p>
          <a:p>
            <a:pPr marL="342899" marR="0">
              <a:lnSpc>
                <a:spcPts val="2190"/>
              </a:lnSpc>
              <a:spcBef>
                <a:spcPts val="185"/>
              </a:spcBef>
              <a:spcAft>
                <a:spcPts val="0"/>
              </a:spcAft>
            </a:pPr>
            <a:r>
              <a:rPr sz="1800" b="1" dirty="0">
                <a:solidFill>
                  <a:srgbClr val="000000"/>
                </a:solidFill>
                <a:latin typeface="CFAGDK+Verdana Bold"/>
                <a:cs typeface="CFAGDK+Verdana Bold"/>
              </a:rPr>
              <a:t>принципы</a:t>
            </a:r>
            <a:r>
              <a:rPr sz="1800" b="1" spc="300" dirty="0">
                <a:solidFill>
                  <a:srgbClr val="000000"/>
                </a:solidFill>
                <a:latin typeface="CFAGDK+Verdana Bold"/>
                <a:cs typeface="CFAGDK+Verdana Bold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FAGDK+Verdana Bold"/>
                <a:cs typeface="CFAGDK+Verdana Bold"/>
              </a:rPr>
              <a:t>и</a:t>
            </a:r>
            <a:r>
              <a:rPr sz="1800" b="1" spc="284" dirty="0">
                <a:solidFill>
                  <a:srgbClr val="000000"/>
                </a:solidFill>
                <a:latin typeface="CFAGDK+Verdana Bold"/>
                <a:cs typeface="CFAGDK+Verdana Bold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FAGDK+Verdana Bold"/>
                <a:cs typeface="CFAGDK+Verdana Bold"/>
              </a:rPr>
              <a:t>требования</a:t>
            </a:r>
            <a:r>
              <a:rPr sz="1800" b="1" spc="280" dirty="0">
                <a:solidFill>
                  <a:srgbClr val="000000"/>
                </a:solidFill>
                <a:latin typeface="CFAGDK+Verdana Bold"/>
                <a:cs typeface="CFAGDK+Verdana Bold"/>
              </a:rPr>
              <a:t> </a:t>
            </a: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к</a:t>
            </a:r>
            <a:r>
              <a:rPr sz="1800" spc="270" dirty="0">
                <a:solidFill>
                  <a:srgbClr val="000000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маркировке</a:t>
            </a:r>
            <a:r>
              <a:rPr sz="1800" spc="266" dirty="0">
                <a:solidFill>
                  <a:srgbClr val="000000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всех</a:t>
            </a:r>
            <a:r>
              <a:rPr sz="1800" spc="267" dirty="0">
                <a:solidFill>
                  <a:srgbClr val="000000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видов</a:t>
            </a:r>
            <a:r>
              <a:rPr sz="1800" spc="266" dirty="0">
                <a:solidFill>
                  <a:srgbClr val="000000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пищевой</a:t>
            </a:r>
          </a:p>
          <a:p>
            <a:pPr marL="342899" marR="0">
              <a:lnSpc>
                <a:spcPts val="2187"/>
              </a:lnSpc>
              <a:spcBef>
                <a:spcPts val="137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продукции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59917" y="3230287"/>
            <a:ext cx="8198725" cy="91974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8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BFAE73"/>
                </a:solidFill>
                <a:latin typeface="SFPIET+Arial"/>
                <a:cs typeface="SFPIET+Arial"/>
              </a:rPr>
              <a:t>•</a:t>
            </a:r>
            <a:r>
              <a:rPr sz="1800" spc="1620" dirty="0">
                <a:solidFill>
                  <a:srgbClr val="BFAE73"/>
                </a:solidFill>
                <a:latin typeface="Times New Roman"/>
                <a:cs typeface="Times New Roman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FAGDK+Verdana Bold"/>
                <a:cs typeface="CFAGDK+Verdana Bold"/>
              </a:rPr>
              <a:t>Дополнительные,</a:t>
            </a:r>
            <a:r>
              <a:rPr sz="1800" b="1" spc="1373" dirty="0">
                <a:solidFill>
                  <a:srgbClr val="000000"/>
                </a:solidFill>
                <a:latin typeface="CFAGDK+Verdana Bold"/>
                <a:cs typeface="CFAGDK+Verdana Bold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FAGDK+Verdana Bold"/>
                <a:cs typeface="CFAGDK+Verdana Bold"/>
              </a:rPr>
              <a:t>не</a:t>
            </a:r>
            <a:r>
              <a:rPr sz="1800" b="1" spc="1384" dirty="0">
                <a:solidFill>
                  <a:srgbClr val="000000"/>
                </a:solidFill>
                <a:latin typeface="CFAGDK+Verdana Bold"/>
                <a:cs typeface="CFAGDK+Verdana Bold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FAGDK+Verdana Bold"/>
                <a:cs typeface="CFAGDK+Verdana Bold"/>
              </a:rPr>
              <a:t>противоречащие</a:t>
            </a:r>
            <a:r>
              <a:rPr sz="1800" b="1" spc="1373" dirty="0">
                <a:solidFill>
                  <a:srgbClr val="000000"/>
                </a:solidFill>
                <a:latin typeface="CFAGDK+Verdana Bold"/>
                <a:cs typeface="CFAGDK+Verdana Bold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FAGDK+Verdana Bold"/>
                <a:cs typeface="CFAGDK+Verdana Bold"/>
              </a:rPr>
              <a:t>требования</a:t>
            </a:r>
            <a:r>
              <a:rPr sz="1800" dirty="0">
                <a:solidFill>
                  <a:srgbClr val="000000"/>
                </a:solidFill>
                <a:latin typeface="KGFEKG+Verdana"/>
                <a:cs typeface="KGFEKG+Verdana"/>
              </a:rPr>
              <a:t>,</a:t>
            </a:r>
            <a:r>
              <a:rPr sz="1800" spc="1340" dirty="0">
                <a:solidFill>
                  <a:srgbClr val="000000"/>
                </a:solidFill>
                <a:latin typeface="KGFEKG+Verdana"/>
                <a:cs typeface="KGFEKG+Verdana"/>
              </a:rPr>
              <a:t> </a:t>
            </a: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к</a:t>
            </a:r>
          </a:p>
          <a:p>
            <a:pPr marL="342899" marR="0">
              <a:lnSpc>
                <a:spcPts val="2187"/>
              </a:lnSpc>
              <a:spcBef>
                <a:spcPts val="184"/>
              </a:spcBef>
              <a:spcAft>
                <a:spcPts val="0"/>
              </a:spcAft>
            </a:pP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маркировке</a:t>
            </a:r>
            <a:r>
              <a:rPr sz="1800" spc="367" dirty="0">
                <a:solidFill>
                  <a:srgbClr val="000000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отдельных</a:t>
            </a:r>
            <a:r>
              <a:rPr sz="1800" spc="360" dirty="0">
                <a:solidFill>
                  <a:srgbClr val="000000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видов</a:t>
            </a:r>
            <a:r>
              <a:rPr sz="1800" spc="350" dirty="0">
                <a:solidFill>
                  <a:srgbClr val="000000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пищевой</a:t>
            </a:r>
            <a:r>
              <a:rPr sz="1800" spc="352" dirty="0">
                <a:solidFill>
                  <a:srgbClr val="000000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продукции</a:t>
            </a:r>
            <a:r>
              <a:rPr sz="1800" spc="354" dirty="0">
                <a:solidFill>
                  <a:srgbClr val="000000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содержатся</a:t>
            </a:r>
          </a:p>
          <a:p>
            <a:pPr marL="342899" marR="0">
              <a:lnSpc>
                <a:spcPts val="2190"/>
              </a:lnSpc>
              <a:spcBef>
                <a:spcPts val="137"/>
              </a:spcBef>
              <a:spcAft>
                <a:spcPts val="0"/>
              </a:spcAft>
            </a:pPr>
            <a:r>
              <a:rPr sz="1800" b="1" dirty="0">
                <a:solidFill>
                  <a:srgbClr val="000000"/>
                </a:solidFill>
                <a:latin typeface="CFAGDK+Verdana Bold"/>
                <a:cs typeface="CFAGDK+Verdana Bold"/>
              </a:rPr>
              <a:t>в</a:t>
            </a:r>
            <a:r>
              <a:rPr sz="1800" b="1" spc="-10" dirty="0">
                <a:solidFill>
                  <a:srgbClr val="000000"/>
                </a:solidFill>
                <a:latin typeface="CFAGDK+Verdana Bold"/>
                <a:cs typeface="CFAGDK+Verdana Bold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FAGDK+Verdana Bold"/>
                <a:cs typeface="CFAGDK+Verdana Bold"/>
              </a:rPr>
              <a:t>регламентах на отдельные</a:t>
            </a:r>
            <a:r>
              <a:rPr sz="1800" b="1" spc="20" dirty="0">
                <a:solidFill>
                  <a:srgbClr val="000000"/>
                </a:solidFill>
                <a:latin typeface="CFAGDK+Verdana Bold"/>
                <a:cs typeface="CFAGDK+Verdana Bold"/>
              </a:rPr>
              <a:t> </a:t>
            </a:r>
            <a:r>
              <a:rPr sz="1800" b="1" dirty="0">
                <a:solidFill>
                  <a:srgbClr val="000000"/>
                </a:solidFill>
                <a:latin typeface="CFAGDK+Verdana Bold"/>
                <a:cs typeface="CFAGDK+Verdana Bold"/>
              </a:rPr>
              <a:t>виды</a:t>
            </a:r>
            <a:r>
              <a:rPr sz="1800" b="1" spc="42" dirty="0">
                <a:solidFill>
                  <a:srgbClr val="000000"/>
                </a:solidFill>
                <a:latin typeface="CFAGDK+Verdana Bold"/>
                <a:cs typeface="CFAGDK+Verdana Bold"/>
              </a:rPr>
              <a:t> </a:t>
            </a: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пищевой</a:t>
            </a:r>
            <a:r>
              <a:rPr sz="1800" spc="19" dirty="0">
                <a:solidFill>
                  <a:srgbClr val="000000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000000"/>
                </a:solidFill>
                <a:latin typeface="RORFON+Verdana"/>
                <a:cs typeface="RORFON+Verdana"/>
              </a:rPr>
              <a:t>продукции</a:t>
            </a:r>
          </a:p>
        </p:txBody>
      </p:sp>
    </p:spTree>
    <p:extLst>
      <p:ext uri="{BB962C8B-B14F-4D97-AF65-F5344CB8AC3E}">
        <p14:creationId xmlns:p14="http://schemas.microsoft.com/office/powerpoint/2010/main" xmlns="" val="522449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-35698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06144" y="222783"/>
            <a:ext cx="5519180" cy="10480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668"/>
              </a:lnSpc>
              <a:spcBef>
                <a:spcPts val="0"/>
              </a:spcBef>
              <a:spcAft>
                <a:spcPts val="0"/>
              </a:spcAft>
            </a:pPr>
            <a:r>
              <a:rPr sz="2200" b="1" dirty="0">
                <a:solidFill>
                  <a:srgbClr val="122E61"/>
                </a:solidFill>
                <a:latin typeface="CFAGDK+Verdana Bold"/>
                <a:cs typeface="CFAGDK+Verdana Bold"/>
              </a:rPr>
              <a:t>Статьи 4.1</a:t>
            </a:r>
            <a:r>
              <a:rPr sz="2200" b="1" dirty="0">
                <a:solidFill>
                  <a:srgbClr val="122E61"/>
                </a:solidFill>
                <a:latin typeface="CBGNHS+Verdana Bold"/>
                <a:cs typeface="CBGNHS+Verdana Bold"/>
              </a:rPr>
              <a:t>-4.2</a:t>
            </a:r>
          </a:p>
          <a:p>
            <a:pPr marL="0" marR="0">
              <a:lnSpc>
                <a:spcPts val="2639"/>
              </a:lnSpc>
              <a:spcBef>
                <a:spcPts val="0"/>
              </a:spcBef>
              <a:spcAft>
                <a:spcPts val="0"/>
              </a:spcAft>
            </a:pPr>
            <a:r>
              <a:rPr sz="2200" b="1" dirty="0">
                <a:solidFill>
                  <a:srgbClr val="122E61"/>
                </a:solidFill>
                <a:latin typeface="CFAGDK+Verdana Bold"/>
                <a:cs typeface="CFAGDK+Verdana Bold"/>
              </a:rPr>
              <a:t>Обязательные элементы</a:t>
            </a:r>
          </a:p>
          <a:p>
            <a:pPr marL="0" marR="0">
              <a:lnSpc>
                <a:spcPts val="2643"/>
              </a:lnSpc>
              <a:spcBef>
                <a:spcPts val="50"/>
              </a:spcBef>
              <a:spcAft>
                <a:spcPts val="0"/>
              </a:spcAft>
            </a:pPr>
            <a:r>
              <a:rPr sz="2200" b="1" dirty="0">
                <a:solidFill>
                  <a:srgbClr val="122E61"/>
                </a:solidFill>
                <a:latin typeface="CFAGDK+Verdana Bold"/>
                <a:cs typeface="CFAGDK+Verdana Bold"/>
              </a:rPr>
              <a:t>маркировки пищевой</a:t>
            </a:r>
            <a:r>
              <a:rPr sz="2200" b="1" spc="19" dirty="0">
                <a:solidFill>
                  <a:srgbClr val="122E61"/>
                </a:solidFill>
                <a:latin typeface="CFAGDK+Verdana Bold"/>
                <a:cs typeface="CFAGDK+Verdana Bold"/>
              </a:rPr>
              <a:t> </a:t>
            </a:r>
            <a:r>
              <a:rPr sz="2200" b="1" dirty="0">
                <a:solidFill>
                  <a:srgbClr val="122E61"/>
                </a:solidFill>
                <a:latin typeface="CFAGDK+Verdana Bold"/>
                <a:cs typeface="CFAGDK+Verdana Bold"/>
              </a:rPr>
              <a:t>продукции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34770" y="1527737"/>
            <a:ext cx="3354115" cy="9553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b="1" dirty="0">
                <a:solidFill>
                  <a:srgbClr val="122E61"/>
                </a:solidFill>
                <a:latin typeface="CFAGDK+Verdana Bold"/>
                <a:cs typeface="CFAGDK+Verdana Bold"/>
              </a:rPr>
              <a:t>Потребительская</a:t>
            </a:r>
            <a:r>
              <a:rPr sz="1600" b="1" spc="43" dirty="0">
                <a:solidFill>
                  <a:srgbClr val="122E61"/>
                </a:solidFill>
                <a:latin typeface="CFAGDK+Verdana Bold"/>
                <a:cs typeface="CFAGDK+Verdana Bold"/>
              </a:rPr>
              <a:t> </a:t>
            </a:r>
            <a:r>
              <a:rPr sz="1600" b="1" dirty="0">
                <a:solidFill>
                  <a:srgbClr val="122E61"/>
                </a:solidFill>
                <a:latin typeface="CFAGDK+Verdana Bold"/>
                <a:cs typeface="CFAGDK+Verdana Bold"/>
              </a:rPr>
              <a:t>упаковка</a:t>
            </a:r>
          </a:p>
          <a:p>
            <a:pPr marL="0" marR="0">
              <a:lnSpc>
                <a:spcPts val="1939"/>
              </a:lnSpc>
              <a:spcBef>
                <a:spcPts val="753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KGFEKG+Verdana"/>
                <a:cs typeface="KGFEKG+Verdana"/>
              </a:rPr>
              <a:t>1.</a:t>
            </a:r>
            <a:r>
              <a:rPr sz="1600" spc="532" dirty="0">
                <a:solidFill>
                  <a:srgbClr val="122E61"/>
                </a:solidFill>
                <a:latin typeface="KGFEKG+Verdana"/>
                <a:cs typeface="KGFEKG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наименование</a:t>
            </a:r>
          </a:p>
          <a:p>
            <a:pPr marL="0" marR="0">
              <a:lnSpc>
                <a:spcPts val="1939"/>
              </a:lnSpc>
              <a:spcBef>
                <a:spcPts val="700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KGFEKG+Verdana"/>
                <a:cs typeface="KGFEKG+Verdana"/>
              </a:rPr>
              <a:t>2.</a:t>
            </a:r>
            <a:r>
              <a:rPr sz="1600" spc="532" dirty="0">
                <a:solidFill>
                  <a:srgbClr val="122E61"/>
                </a:solidFill>
                <a:latin typeface="KGFEKG+Verdana"/>
                <a:cs typeface="KGFEKG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состав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880102" y="1527737"/>
            <a:ext cx="2961298" cy="284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b="1" dirty="0">
                <a:solidFill>
                  <a:srgbClr val="122E61"/>
                </a:solidFill>
                <a:latin typeface="CFAGDK+Verdana Bold"/>
                <a:cs typeface="CFAGDK+Verdana Bold"/>
              </a:rPr>
              <a:t>Транспортная</a:t>
            </a:r>
            <a:r>
              <a:rPr sz="1600" b="1" spc="30" dirty="0">
                <a:solidFill>
                  <a:srgbClr val="122E61"/>
                </a:solidFill>
                <a:latin typeface="CFAGDK+Verdana Bold"/>
                <a:cs typeface="CFAGDK+Verdana Bold"/>
              </a:rPr>
              <a:t> </a:t>
            </a:r>
            <a:r>
              <a:rPr sz="1600" b="1" dirty="0">
                <a:solidFill>
                  <a:srgbClr val="122E61"/>
                </a:solidFill>
                <a:latin typeface="CFAGDK+Verdana Bold"/>
                <a:cs typeface="CFAGDK+Verdana Bold"/>
              </a:rPr>
              <a:t>упаковка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880102" y="1863398"/>
            <a:ext cx="2013403" cy="284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KGFEKG+Verdana"/>
                <a:cs typeface="KGFEKG+Verdana"/>
              </a:rPr>
              <a:t>1.</a:t>
            </a:r>
            <a:r>
              <a:rPr sz="1600" spc="533" dirty="0">
                <a:solidFill>
                  <a:srgbClr val="122E61"/>
                </a:solidFill>
                <a:latin typeface="KGFEKG+Verdana"/>
                <a:cs typeface="KGFEKG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наименование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134770" y="2533958"/>
            <a:ext cx="1691144" cy="284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KGFEKG+Verdana"/>
                <a:cs typeface="KGFEKG+Verdana"/>
              </a:rPr>
              <a:t>3.</a:t>
            </a:r>
            <a:r>
              <a:rPr sz="1600" spc="532" dirty="0">
                <a:solidFill>
                  <a:srgbClr val="122E61"/>
                </a:solidFill>
                <a:latin typeface="KGFEKG+Verdana"/>
                <a:cs typeface="KGFEKG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количество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4880102" y="2533958"/>
            <a:ext cx="1691170" cy="284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KGFEKG+Verdana"/>
                <a:cs typeface="KGFEKG+Verdana"/>
              </a:rPr>
              <a:t>2.</a:t>
            </a:r>
            <a:r>
              <a:rPr sz="1600" spc="533" dirty="0">
                <a:solidFill>
                  <a:srgbClr val="122E61"/>
                </a:solidFill>
                <a:latin typeface="KGFEKG+Verdana"/>
                <a:cs typeface="KGFEKG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количество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134770" y="2869492"/>
            <a:ext cx="2464348" cy="9553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KGFEKG+Verdana"/>
                <a:cs typeface="KGFEKG+Verdana"/>
              </a:rPr>
              <a:t>4.</a:t>
            </a:r>
            <a:r>
              <a:rPr sz="1600" spc="532" dirty="0">
                <a:solidFill>
                  <a:srgbClr val="122E61"/>
                </a:solidFill>
                <a:latin typeface="KGFEKG+Verdana"/>
                <a:cs typeface="KGFEKG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дата изготовления</a:t>
            </a:r>
          </a:p>
          <a:p>
            <a:pPr marL="0" marR="0">
              <a:lnSpc>
                <a:spcPts val="1939"/>
              </a:lnSpc>
              <a:spcBef>
                <a:spcPts val="750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KGFEKG+Verdana"/>
                <a:cs typeface="KGFEKG+Verdana"/>
              </a:rPr>
              <a:t>5.</a:t>
            </a:r>
            <a:r>
              <a:rPr sz="1600" spc="532" dirty="0">
                <a:solidFill>
                  <a:srgbClr val="122E61"/>
                </a:solidFill>
                <a:latin typeface="KGFEKG+Verdana"/>
                <a:cs typeface="KGFEKG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срок годности</a:t>
            </a:r>
          </a:p>
          <a:p>
            <a:pPr marL="0" marR="0">
              <a:lnSpc>
                <a:spcPts val="1939"/>
              </a:lnSpc>
              <a:spcBef>
                <a:spcPts val="703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KGFEKG+Verdana"/>
                <a:cs typeface="KGFEKG+Verdana"/>
              </a:rPr>
              <a:t>6.</a:t>
            </a:r>
            <a:r>
              <a:rPr sz="1600" spc="532" dirty="0">
                <a:solidFill>
                  <a:srgbClr val="122E61"/>
                </a:solidFill>
                <a:latin typeface="KGFEKG+Verdana"/>
                <a:cs typeface="KGFEKG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условия хранения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4880102" y="2869492"/>
            <a:ext cx="2464373" cy="1290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KGFEKG+Verdana"/>
                <a:cs typeface="KGFEKG+Verdana"/>
              </a:rPr>
              <a:t>3.</a:t>
            </a:r>
            <a:r>
              <a:rPr sz="1600" spc="533" dirty="0">
                <a:solidFill>
                  <a:srgbClr val="122E61"/>
                </a:solidFill>
                <a:latin typeface="KGFEKG+Verdana"/>
                <a:cs typeface="KGFEKG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дата изготовления</a:t>
            </a:r>
          </a:p>
          <a:p>
            <a:pPr marL="0" marR="0">
              <a:lnSpc>
                <a:spcPts val="1939"/>
              </a:lnSpc>
              <a:spcBef>
                <a:spcPts val="750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KGFEKG+Verdana"/>
                <a:cs typeface="KGFEKG+Verdana"/>
              </a:rPr>
              <a:t>4.</a:t>
            </a:r>
            <a:r>
              <a:rPr sz="1600" spc="533" dirty="0">
                <a:solidFill>
                  <a:srgbClr val="122E61"/>
                </a:solidFill>
                <a:latin typeface="KGFEKG+Verdana"/>
                <a:cs typeface="KGFEKG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срок годности</a:t>
            </a:r>
          </a:p>
          <a:p>
            <a:pPr marL="0" marR="0">
              <a:lnSpc>
                <a:spcPts val="1939"/>
              </a:lnSpc>
              <a:spcBef>
                <a:spcPts val="703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KGFEKG+Verdana"/>
                <a:cs typeface="KGFEKG+Verdana"/>
              </a:rPr>
              <a:t>5.</a:t>
            </a:r>
            <a:r>
              <a:rPr sz="1600" spc="533" dirty="0">
                <a:solidFill>
                  <a:srgbClr val="122E61"/>
                </a:solidFill>
                <a:latin typeface="KGFEKG+Verdana"/>
                <a:cs typeface="KGFEKG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условия хранения</a:t>
            </a:r>
          </a:p>
          <a:p>
            <a:pPr marL="0" marR="0">
              <a:lnSpc>
                <a:spcPts val="1939"/>
              </a:lnSpc>
              <a:spcBef>
                <a:spcPts val="750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KGFEKG+Verdana"/>
                <a:cs typeface="KGFEKG+Verdana"/>
              </a:rPr>
              <a:t>6.</a:t>
            </a:r>
            <a:r>
              <a:rPr sz="1600" spc="533" dirty="0">
                <a:solidFill>
                  <a:srgbClr val="122E61"/>
                </a:solidFill>
                <a:latin typeface="KGFEKG+Verdana"/>
                <a:cs typeface="KGFEKG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изготовитель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134770" y="3875713"/>
            <a:ext cx="3287783" cy="284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KGFEKG+Verdana"/>
                <a:cs typeface="KGFEKG+Verdana"/>
              </a:rPr>
              <a:t>7.</a:t>
            </a:r>
            <a:r>
              <a:rPr sz="1600" spc="532" dirty="0">
                <a:solidFill>
                  <a:srgbClr val="122E61"/>
                </a:solidFill>
                <a:latin typeface="KGFEKG+Verdana"/>
                <a:cs typeface="KGFEKG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изготовитель / импортер</a:t>
            </a:r>
            <a:r>
              <a:rPr sz="1600" spc="22" dirty="0">
                <a:solidFill>
                  <a:srgbClr val="122E61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/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1477645" y="4119553"/>
            <a:ext cx="2498546" cy="284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уполномоченное лицо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1134770" y="4455087"/>
            <a:ext cx="3028238" cy="284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KGFEKG+Verdana"/>
                <a:cs typeface="KGFEKG+Verdana"/>
              </a:rPr>
              <a:t>8.</a:t>
            </a:r>
            <a:r>
              <a:rPr sz="1600" spc="532" dirty="0">
                <a:solidFill>
                  <a:srgbClr val="122E61"/>
                </a:solidFill>
                <a:latin typeface="KGFEKG+Verdana"/>
                <a:cs typeface="KGFEKG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правила использования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4880102" y="4455087"/>
            <a:ext cx="2971615" cy="284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KGFEKG+Verdana"/>
                <a:cs typeface="KGFEKG+Verdana"/>
              </a:rPr>
              <a:t>7.</a:t>
            </a:r>
            <a:r>
              <a:rPr sz="1600" spc="533" dirty="0">
                <a:solidFill>
                  <a:srgbClr val="122E61"/>
                </a:solidFill>
                <a:latin typeface="KGFEKG+Verdana"/>
                <a:cs typeface="KGFEKG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идентификация</a:t>
            </a:r>
            <a:r>
              <a:rPr sz="1600" spc="52" dirty="0">
                <a:solidFill>
                  <a:srgbClr val="122E61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партии</a:t>
            </a:r>
          </a:p>
        </p:txBody>
      </p:sp>
      <p:sp>
        <p:nvSpPr>
          <p:cNvPr id="15" name="object 15"/>
          <p:cNvSpPr txBox="1"/>
          <p:nvPr/>
        </p:nvSpPr>
        <p:spPr>
          <a:xfrm>
            <a:off x="1477645" y="4698927"/>
            <a:ext cx="2701272" cy="284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(способ приготовления)</a:t>
            </a:r>
          </a:p>
        </p:txBody>
      </p:sp>
      <p:sp>
        <p:nvSpPr>
          <p:cNvPr id="16" name="object 16"/>
          <p:cNvSpPr txBox="1"/>
          <p:nvPr/>
        </p:nvSpPr>
        <p:spPr>
          <a:xfrm>
            <a:off x="5223002" y="4698927"/>
            <a:ext cx="1786320" cy="284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(номер партии)</a:t>
            </a:r>
          </a:p>
        </p:txBody>
      </p:sp>
      <p:sp>
        <p:nvSpPr>
          <p:cNvPr id="17" name="object 17"/>
          <p:cNvSpPr txBox="1"/>
          <p:nvPr/>
        </p:nvSpPr>
        <p:spPr>
          <a:xfrm>
            <a:off x="1134770" y="5034461"/>
            <a:ext cx="2449590" cy="284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122E61"/>
                </a:solidFill>
                <a:latin typeface="KGFEKG+Verdana"/>
                <a:cs typeface="KGFEKG+Verdana"/>
              </a:rPr>
              <a:t>9.</a:t>
            </a:r>
            <a:r>
              <a:rPr sz="1600" spc="532" dirty="0">
                <a:solidFill>
                  <a:srgbClr val="122E61"/>
                </a:solidFill>
                <a:latin typeface="KGFEKG+Verdana"/>
                <a:cs typeface="KGFEKG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пищевая</a:t>
            </a:r>
            <a:r>
              <a:rPr sz="1600" spc="11" dirty="0">
                <a:solidFill>
                  <a:srgbClr val="122E61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ценность</a:t>
            </a:r>
          </a:p>
        </p:txBody>
      </p:sp>
      <p:sp>
        <p:nvSpPr>
          <p:cNvPr id="18" name="object 18"/>
          <p:cNvSpPr txBox="1"/>
          <p:nvPr/>
        </p:nvSpPr>
        <p:spPr>
          <a:xfrm>
            <a:off x="1134770" y="5369741"/>
            <a:ext cx="3147724" cy="61976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spc="28" dirty="0">
                <a:solidFill>
                  <a:srgbClr val="122E61"/>
                </a:solidFill>
                <a:latin typeface="KGFEKG+Verdana"/>
                <a:cs typeface="KGFEKG+Verdana"/>
              </a:rPr>
              <a:t>10.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сведения</a:t>
            </a:r>
            <a:r>
              <a:rPr sz="1600" spc="18" dirty="0">
                <a:solidFill>
                  <a:srgbClr val="122E61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о наличии ГМО</a:t>
            </a:r>
          </a:p>
          <a:p>
            <a:pPr marL="0" marR="0">
              <a:lnSpc>
                <a:spcPts val="1939"/>
              </a:lnSpc>
              <a:spcBef>
                <a:spcPts val="750"/>
              </a:spcBef>
              <a:spcAft>
                <a:spcPts val="0"/>
              </a:spcAft>
            </a:pPr>
            <a:r>
              <a:rPr sz="1600" spc="28" dirty="0">
                <a:solidFill>
                  <a:srgbClr val="122E61"/>
                </a:solidFill>
                <a:latin typeface="KGFEKG+Verdana"/>
                <a:cs typeface="KGFEKG+Verdana"/>
              </a:rPr>
              <a:t>11.</a:t>
            </a:r>
            <a:r>
              <a:rPr sz="1600" dirty="0">
                <a:solidFill>
                  <a:srgbClr val="122E61"/>
                </a:solidFill>
                <a:latin typeface="RORFON+Verdana"/>
                <a:cs typeface="RORFON+Verdana"/>
              </a:rPr>
              <a:t>единый знак обращения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1592454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06144" y="390424"/>
            <a:ext cx="1801749" cy="7123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668"/>
              </a:lnSpc>
              <a:spcBef>
                <a:spcPts val="0"/>
              </a:spcBef>
              <a:spcAft>
                <a:spcPts val="0"/>
              </a:spcAft>
            </a:pPr>
            <a:r>
              <a:rPr sz="2200" b="1" dirty="0">
                <a:solidFill>
                  <a:srgbClr val="122E61"/>
                </a:solidFill>
                <a:latin typeface="CFAGDK+Verdana Bold"/>
                <a:cs typeface="CFAGDK+Verdana Bold"/>
              </a:rPr>
              <a:t>Статья 4.4</a:t>
            </a:r>
          </a:p>
          <a:p>
            <a:pPr marL="0" marR="0">
              <a:lnSpc>
                <a:spcPts val="2639"/>
              </a:lnSpc>
              <a:spcBef>
                <a:spcPts val="0"/>
              </a:spcBef>
              <a:spcAft>
                <a:spcPts val="0"/>
              </a:spcAft>
            </a:pPr>
            <a:r>
              <a:rPr sz="2200" b="1" dirty="0">
                <a:solidFill>
                  <a:srgbClr val="122E61"/>
                </a:solidFill>
                <a:latin typeface="CFAGDK+Verdana Bold"/>
                <a:cs typeface="CFAGDK+Verdana Bold"/>
              </a:rPr>
              <a:t>Состав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1819" y="1295003"/>
            <a:ext cx="5816560" cy="310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45"/>
              </a:lnSpc>
              <a:spcBef>
                <a:spcPts val="0"/>
              </a:spcBef>
              <a:spcAft>
                <a:spcPts val="0"/>
              </a:spcAft>
            </a:pPr>
            <a:r>
              <a:rPr sz="1900" dirty="0">
                <a:solidFill>
                  <a:srgbClr val="BFAE73"/>
                </a:solidFill>
                <a:latin typeface="SFPIET+Arial"/>
                <a:cs typeface="SFPIET+Arial"/>
              </a:rPr>
              <a:t>•</a:t>
            </a:r>
            <a:r>
              <a:rPr sz="1900" spc="1560" dirty="0">
                <a:solidFill>
                  <a:srgbClr val="BFAE7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Указание</a:t>
            </a:r>
            <a:r>
              <a:rPr sz="1600" spc="10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компонентов</a:t>
            </a:r>
            <a:r>
              <a:rPr sz="1600" spc="37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– от большего к меньшему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991819" y="1691242"/>
            <a:ext cx="7512506" cy="78907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45"/>
              </a:lnSpc>
              <a:spcBef>
                <a:spcPts val="0"/>
              </a:spcBef>
              <a:spcAft>
                <a:spcPts val="0"/>
              </a:spcAft>
            </a:pPr>
            <a:r>
              <a:rPr sz="1900" dirty="0">
                <a:solidFill>
                  <a:srgbClr val="BFAE73"/>
                </a:solidFill>
                <a:latin typeface="SFPIET+Arial"/>
                <a:cs typeface="SFPIET+Arial"/>
              </a:rPr>
              <a:t>•</a:t>
            </a:r>
            <a:r>
              <a:rPr sz="1900" spc="1560" dirty="0">
                <a:solidFill>
                  <a:srgbClr val="BFAE7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Составные компоненты</a:t>
            </a:r>
            <a:r>
              <a:rPr sz="1600" spc="27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можно</a:t>
            </a:r>
            <a:r>
              <a:rPr sz="1600" spc="14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приводить</a:t>
            </a:r>
            <a:r>
              <a:rPr sz="1600" spc="39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под</a:t>
            </a:r>
            <a:r>
              <a:rPr sz="1600" spc="14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своим</a:t>
            </a:r>
          </a:p>
          <a:p>
            <a:pPr marL="342950" marR="0">
              <a:lnSpc>
                <a:spcPts val="1920"/>
              </a:lnSpc>
              <a:spcBef>
                <a:spcPts val="50"/>
              </a:spcBef>
              <a:spcAft>
                <a:spcPts val="0"/>
              </a:spcAft>
            </a:pP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наименованием</a:t>
            </a:r>
            <a:r>
              <a:rPr sz="1600" spc="23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(с указанием</a:t>
            </a:r>
            <a:r>
              <a:rPr sz="1600" spc="15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состав</a:t>
            </a:r>
            <a:r>
              <a:rPr sz="1600" spc="14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в скобках),</a:t>
            </a:r>
            <a:r>
              <a:rPr sz="1600" spc="18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или расписывать</a:t>
            </a:r>
          </a:p>
          <a:p>
            <a:pPr marL="342950" marR="0">
              <a:lnSpc>
                <a:spcPts val="1920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его компоненты</a:t>
            </a:r>
            <a:r>
              <a:rPr sz="1600" spc="27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в общем</a:t>
            </a:r>
            <a:r>
              <a:rPr sz="1600" spc="10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составе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91819" y="2575268"/>
            <a:ext cx="7503701" cy="7893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47"/>
              </a:lnSpc>
              <a:spcBef>
                <a:spcPts val="0"/>
              </a:spcBef>
              <a:spcAft>
                <a:spcPts val="0"/>
              </a:spcAft>
            </a:pPr>
            <a:r>
              <a:rPr sz="1900" dirty="0">
                <a:solidFill>
                  <a:srgbClr val="BFAE73"/>
                </a:solidFill>
                <a:latin typeface="SFPIET+Arial"/>
                <a:cs typeface="SFPIET+Arial"/>
              </a:rPr>
              <a:t>•</a:t>
            </a:r>
            <a:r>
              <a:rPr sz="1900" spc="1560" dirty="0">
                <a:solidFill>
                  <a:srgbClr val="BFAE7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Если</a:t>
            </a:r>
            <a:r>
              <a:rPr sz="1600" spc="-14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составной</a:t>
            </a:r>
            <a:r>
              <a:rPr sz="1600" spc="25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компонент</a:t>
            </a:r>
            <a:r>
              <a:rPr sz="1600" spc="20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составляет</a:t>
            </a:r>
            <a:r>
              <a:rPr sz="1600" spc="12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менее 2%, его</a:t>
            </a:r>
            <a:r>
              <a:rPr sz="1600" spc="-10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компоненты</a:t>
            </a:r>
          </a:p>
          <a:p>
            <a:pPr marL="342950" marR="0">
              <a:lnSpc>
                <a:spcPts val="1920"/>
              </a:lnSpc>
              <a:spcBef>
                <a:spcPts val="50"/>
              </a:spcBef>
              <a:spcAft>
                <a:spcPts val="0"/>
              </a:spcAft>
            </a:pP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можно не указывать</a:t>
            </a:r>
            <a:r>
              <a:rPr sz="1600" spc="26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(за исключением пищевых</a:t>
            </a:r>
            <a:r>
              <a:rPr sz="1600" spc="29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добавок,</a:t>
            </a:r>
          </a:p>
          <a:p>
            <a:pPr marL="342950" marR="0">
              <a:lnSpc>
                <a:spcPts val="191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ароматизаторов,</a:t>
            </a:r>
            <a:r>
              <a:rPr sz="1600" spc="30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БАД,</a:t>
            </a:r>
            <a:r>
              <a:rPr sz="1600" spc="21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ГМО,</a:t>
            </a:r>
            <a:r>
              <a:rPr sz="1600" spc="32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аллергенов)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991819" y="3459464"/>
            <a:ext cx="7529208" cy="78933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45"/>
              </a:lnSpc>
              <a:spcBef>
                <a:spcPts val="0"/>
              </a:spcBef>
              <a:spcAft>
                <a:spcPts val="0"/>
              </a:spcAft>
            </a:pPr>
            <a:r>
              <a:rPr sz="1900" dirty="0">
                <a:solidFill>
                  <a:srgbClr val="BFAE73"/>
                </a:solidFill>
                <a:latin typeface="SFPIET+Arial"/>
                <a:cs typeface="SFPIET+Arial"/>
              </a:rPr>
              <a:t>•</a:t>
            </a:r>
            <a:r>
              <a:rPr sz="1900" spc="1560" dirty="0">
                <a:solidFill>
                  <a:srgbClr val="BFAE7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Пищевые</a:t>
            </a:r>
            <a:r>
              <a:rPr sz="1600" spc="16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добавки,</a:t>
            </a:r>
            <a:r>
              <a:rPr sz="1600" spc="18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ароматизаторы</a:t>
            </a:r>
            <a:r>
              <a:rPr sz="1600" spc="49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и </a:t>
            </a:r>
            <a:r>
              <a:rPr sz="1600" spc="-27" dirty="0">
                <a:solidFill>
                  <a:srgbClr val="25476A"/>
                </a:solidFill>
                <a:latin typeface="RORFON+Verdana"/>
                <a:cs typeface="RORFON+Verdana"/>
              </a:rPr>
              <a:t>т.п.,</a:t>
            </a:r>
            <a:r>
              <a:rPr sz="1600" spc="57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входящие</a:t>
            </a:r>
            <a:r>
              <a:rPr sz="1600" spc="32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в состав</a:t>
            </a:r>
          </a:p>
          <a:p>
            <a:pPr marL="342950" marR="0">
              <a:lnSpc>
                <a:spcPts val="1922"/>
              </a:lnSpc>
              <a:spcBef>
                <a:spcPts val="50"/>
              </a:spcBef>
              <a:spcAft>
                <a:spcPts val="0"/>
              </a:spcAft>
            </a:pP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составных</a:t>
            </a:r>
            <a:r>
              <a:rPr sz="1600" spc="24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компонентов</a:t>
            </a:r>
            <a:r>
              <a:rPr sz="1600" spc="19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можно</a:t>
            </a:r>
            <a:r>
              <a:rPr sz="1600" spc="11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не</a:t>
            </a:r>
            <a:r>
              <a:rPr sz="1600" spc="11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указывать,</a:t>
            </a:r>
            <a:r>
              <a:rPr sz="1600" spc="16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если они не меняют</a:t>
            </a:r>
          </a:p>
          <a:p>
            <a:pPr marL="342950" marR="0">
              <a:lnSpc>
                <a:spcPts val="1920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свойств конечной</a:t>
            </a:r>
            <a:r>
              <a:rPr sz="1600" spc="21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продукции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91819" y="4343638"/>
            <a:ext cx="7575529" cy="310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45"/>
              </a:lnSpc>
              <a:spcBef>
                <a:spcPts val="0"/>
              </a:spcBef>
              <a:spcAft>
                <a:spcPts val="0"/>
              </a:spcAft>
            </a:pPr>
            <a:r>
              <a:rPr sz="1900" dirty="0">
                <a:solidFill>
                  <a:srgbClr val="BFAE73"/>
                </a:solidFill>
                <a:latin typeface="SFPIET+Arial"/>
                <a:cs typeface="SFPIET+Arial"/>
              </a:rPr>
              <a:t>•</a:t>
            </a:r>
            <a:r>
              <a:rPr sz="1900" spc="1560" dirty="0">
                <a:solidFill>
                  <a:srgbClr val="BFAE7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Указывать</a:t>
            </a:r>
            <a:r>
              <a:rPr sz="1600" spc="11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природу</a:t>
            </a:r>
            <a:r>
              <a:rPr sz="1600" spc="26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и придуманное</a:t>
            </a:r>
            <a:r>
              <a:rPr sz="1600" spc="35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наименование</a:t>
            </a:r>
            <a:r>
              <a:rPr sz="1600" spc="31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ароматизаторов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334770" y="4604439"/>
            <a:ext cx="1786692" cy="284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не обязательно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991819" y="4983696"/>
            <a:ext cx="7128839" cy="3108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47"/>
              </a:lnSpc>
              <a:spcBef>
                <a:spcPts val="0"/>
              </a:spcBef>
              <a:spcAft>
                <a:spcPts val="0"/>
              </a:spcAft>
            </a:pPr>
            <a:r>
              <a:rPr sz="1900" dirty="0">
                <a:solidFill>
                  <a:srgbClr val="BFAE73"/>
                </a:solidFill>
                <a:latin typeface="SFPIET+Arial"/>
                <a:cs typeface="SFPIET+Arial"/>
              </a:rPr>
              <a:t>•</a:t>
            </a:r>
            <a:r>
              <a:rPr sz="1900" spc="1560" dirty="0">
                <a:solidFill>
                  <a:srgbClr val="BFAE7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Аллергенные компоненты</a:t>
            </a:r>
            <a:r>
              <a:rPr sz="1600" spc="26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(15) указываются</a:t>
            </a:r>
            <a:r>
              <a:rPr sz="1600" spc="15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независимо</a:t>
            </a:r>
            <a:r>
              <a:rPr sz="1600" spc="14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от</a:t>
            </a:r>
            <a:r>
              <a:rPr sz="1600" spc="13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их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334770" y="5244773"/>
            <a:ext cx="1346982" cy="28443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1939"/>
              </a:lnSpc>
              <a:spcBef>
                <a:spcPts val="0"/>
              </a:spcBef>
              <a:spcAft>
                <a:spcPts val="0"/>
              </a:spcAft>
            </a:pP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количества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991819" y="5624103"/>
            <a:ext cx="7657009" cy="7067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45"/>
              </a:lnSpc>
              <a:spcBef>
                <a:spcPts val="0"/>
              </a:spcBef>
              <a:spcAft>
                <a:spcPts val="0"/>
              </a:spcAft>
            </a:pPr>
            <a:r>
              <a:rPr sz="1900" dirty="0">
                <a:solidFill>
                  <a:srgbClr val="BFAE73"/>
                </a:solidFill>
                <a:latin typeface="SFPIET+Arial"/>
                <a:cs typeface="SFPIET+Arial"/>
              </a:rPr>
              <a:t>•</a:t>
            </a:r>
            <a:r>
              <a:rPr sz="1900" spc="1560" dirty="0">
                <a:solidFill>
                  <a:srgbClr val="BFAE7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После</a:t>
            </a:r>
            <a:r>
              <a:rPr sz="1600" spc="-28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состава</a:t>
            </a:r>
            <a:r>
              <a:rPr sz="1600" spc="16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указываются</a:t>
            </a:r>
            <a:r>
              <a:rPr sz="1600" spc="16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аллергенные</a:t>
            </a:r>
            <a:r>
              <a:rPr sz="1600" spc="13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компоненты</a:t>
            </a:r>
            <a:r>
              <a:rPr sz="1600" spc="58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–примеси</a:t>
            </a:r>
          </a:p>
          <a:p>
            <a:pPr marL="0" marR="0">
              <a:lnSpc>
                <a:spcPts val="2145"/>
              </a:lnSpc>
              <a:spcBef>
                <a:spcPts val="1025"/>
              </a:spcBef>
              <a:spcAft>
                <a:spcPts val="0"/>
              </a:spcAft>
            </a:pPr>
            <a:r>
              <a:rPr sz="1900" dirty="0">
                <a:solidFill>
                  <a:srgbClr val="BFAE73"/>
                </a:solidFill>
                <a:latin typeface="SFPIET+Arial"/>
                <a:cs typeface="SFPIET+Arial"/>
              </a:rPr>
              <a:t>•</a:t>
            </a:r>
            <a:r>
              <a:rPr sz="1900" spc="1560" dirty="0">
                <a:solidFill>
                  <a:srgbClr val="BFAE73"/>
                </a:solidFill>
                <a:latin typeface="Times New Roman"/>
                <a:cs typeface="Times New Roman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При наличии</a:t>
            </a:r>
            <a:r>
              <a:rPr sz="1600" spc="13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азокрасителей</a:t>
            </a:r>
            <a:r>
              <a:rPr sz="1600" spc="26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наносится</a:t>
            </a:r>
            <a:r>
              <a:rPr sz="1600" spc="28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предупреждающая</a:t>
            </a:r>
            <a:r>
              <a:rPr sz="1600" spc="37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600" dirty="0">
                <a:solidFill>
                  <a:srgbClr val="25476A"/>
                </a:solidFill>
                <a:latin typeface="RORFON+Verdana"/>
                <a:cs typeface="RORFON+Verdana"/>
              </a:rPr>
              <a:t>надпись</a:t>
            </a:r>
          </a:p>
        </p:txBody>
      </p:sp>
    </p:spTree>
    <p:extLst>
      <p:ext uri="{BB962C8B-B14F-4D97-AF65-F5344CB8AC3E}">
        <p14:creationId xmlns:p14="http://schemas.microsoft.com/office/powerpoint/2010/main" xmlns="" val="40410273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>
            <a:spAutoFit/>
          </a:bodyPr>
          <a:lstStyle/>
          <a:p>
            <a:endParaRPr/>
          </a:p>
        </p:txBody>
      </p:sp>
      <p:sp>
        <p:nvSpPr>
          <p:cNvPr id="3" name="object 3"/>
          <p:cNvSpPr txBox="1"/>
          <p:nvPr/>
        </p:nvSpPr>
        <p:spPr>
          <a:xfrm>
            <a:off x="1006144" y="390424"/>
            <a:ext cx="2030604" cy="7123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668"/>
              </a:lnSpc>
              <a:spcBef>
                <a:spcPts val="0"/>
              </a:spcBef>
              <a:spcAft>
                <a:spcPts val="0"/>
              </a:spcAft>
            </a:pPr>
            <a:r>
              <a:rPr sz="2200" b="1" dirty="0">
                <a:solidFill>
                  <a:srgbClr val="122E61"/>
                </a:solidFill>
                <a:latin typeface="CFAGDK+Verdana Bold"/>
                <a:cs typeface="CFAGDK+Verdana Bold"/>
              </a:rPr>
              <a:t>Статья 4.5</a:t>
            </a:r>
          </a:p>
          <a:p>
            <a:pPr marL="0" marR="0">
              <a:lnSpc>
                <a:spcPts val="2639"/>
              </a:lnSpc>
              <a:spcBef>
                <a:spcPts val="0"/>
              </a:spcBef>
              <a:spcAft>
                <a:spcPts val="0"/>
              </a:spcAft>
            </a:pPr>
            <a:r>
              <a:rPr sz="2200" b="1" dirty="0">
                <a:solidFill>
                  <a:srgbClr val="122E61"/>
                </a:solidFill>
                <a:latin typeface="CFAGDK+Verdana Bold"/>
                <a:cs typeface="CFAGDK+Verdana Bold"/>
              </a:rPr>
              <a:t>Количество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91819" y="1798143"/>
            <a:ext cx="6504056" cy="34456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13"/>
              </a:lnSpc>
              <a:spcBef>
                <a:spcPts val="0"/>
              </a:spcBef>
              <a:spcAft>
                <a:spcPts val="0"/>
              </a:spcAft>
            </a:pPr>
            <a:r>
              <a:rPr sz="2150" dirty="0">
                <a:solidFill>
                  <a:srgbClr val="BFAE73"/>
                </a:solidFill>
                <a:latin typeface="SFPIET+Arial"/>
                <a:cs typeface="SFPIET+Arial"/>
              </a:rPr>
              <a:t>•</a:t>
            </a:r>
            <a:r>
              <a:rPr sz="2150" spc="1410" dirty="0">
                <a:solidFill>
                  <a:srgbClr val="BFAE73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Указывается в</a:t>
            </a:r>
            <a:r>
              <a:rPr sz="1800" spc="10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единицах системы</a:t>
            </a:r>
            <a:r>
              <a:rPr sz="1800" spc="14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СИ (кг,</a:t>
            </a:r>
            <a:r>
              <a:rPr sz="1800" spc="-17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л или</a:t>
            </a:r>
            <a:r>
              <a:rPr sz="1800" spc="-10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их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1334770" y="2090917"/>
            <a:ext cx="3497796" cy="3162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9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производные) или в штуках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991819" y="2499437"/>
            <a:ext cx="7524208" cy="60875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13"/>
              </a:lnSpc>
              <a:spcBef>
                <a:spcPts val="0"/>
              </a:spcBef>
              <a:spcAft>
                <a:spcPts val="0"/>
              </a:spcAft>
            </a:pPr>
            <a:r>
              <a:rPr sz="2150" dirty="0">
                <a:solidFill>
                  <a:srgbClr val="BFAE73"/>
                </a:solidFill>
                <a:latin typeface="SFPIET+Arial"/>
                <a:cs typeface="SFPIET+Arial"/>
              </a:rPr>
              <a:t>•</a:t>
            </a:r>
            <a:r>
              <a:rPr sz="2150" spc="1410" dirty="0">
                <a:solidFill>
                  <a:srgbClr val="BFAE73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Для</a:t>
            </a:r>
            <a:r>
              <a:rPr sz="1800" spc="-21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продукции, помещенной в</a:t>
            </a:r>
            <a:r>
              <a:rPr sz="1800" spc="12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жидкую среду</a:t>
            </a:r>
            <a:r>
              <a:rPr sz="1800" spc="32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(возможно</a:t>
            </a:r>
            <a:r>
              <a:rPr sz="1800" spc="25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–</a:t>
            </a:r>
          </a:p>
          <a:p>
            <a:pPr marL="342950" marR="0">
              <a:lnSpc>
                <a:spcPts val="2160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с</a:t>
            </a:r>
            <a:r>
              <a:rPr sz="1800" spc="-10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последующим замораживанием) дополнительно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334770" y="3066584"/>
            <a:ext cx="7213953" cy="3159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8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указывают</a:t>
            </a:r>
            <a:r>
              <a:rPr sz="1800" spc="-25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количество</a:t>
            </a:r>
            <a:r>
              <a:rPr sz="1800" spc="-11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продукции без</a:t>
            </a:r>
            <a:r>
              <a:rPr sz="1800" spc="21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учета жидкой среды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991819" y="3474775"/>
            <a:ext cx="7514877" cy="34490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15"/>
              </a:lnSpc>
              <a:spcBef>
                <a:spcPts val="0"/>
              </a:spcBef>
              <a:spcAft>
                <a:spcPts val="0"/>
              </a:spcAft>
            </a:pPr>
            <a:r>
              <a:rPr sz="2150" dirty="0">
                <a:solidFill>
                  <a:srgbClr val="BFAE73"/>
                </a:solidFill>
                <a:latin typeface="SFPIET+Arial"/>
                <a:cs typeface="SFPIET+Arial"/>
              </a:rPr>
              <a:t>•</a:t>
            </a:r>
            <a:r>
              <a:rPr sz="2150" spc="1410" dirty="0">
                <a:solidFill>
                  <a:srgbClr val="BFAE73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Нельзя</a:t>
            </a:r>
            <a:r>
              <a:rPr sz="1800" spc="-21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указывать</a:t>
            </a:r>
            <a:r>
              <a:rPr sz="1800" spc="-16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неопределенное</a:t>
            </a:r>
            <a:r>
              <a:rPr sz="1800" spc="31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количество и указание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1334770" y="3767878"/>
            <a:ext cx="2701541" cy="31592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187"/>
              </a:lnSpc>
              <a:spcBef>
                <a:spcPts val="0"/>
              </a:spcBef>
              <a:spcAft>
                <a:spcPts val="0"/>
              </a:spcAft>
            </a:pP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диапазона</a:t>
            </a:r>
            <a:r>
              <a:rPr sz="1800" spc="-23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значений: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449070" y="4176091"/>
            <a:ext cx="2418955" cy="119838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0" marR="0">
              <a:lnSpc>
                <a:spcPts val="2413"/>
              </a:lnSpc>
              <a:spcBef>
                <a:spcPts val="0"/>
              </a:spcBef>
              <a:spcAft>
                <a:spcPts val="0"/>
              </a:spcAft>
            </a:pPr>
            <a:r>
              <a:rPr sz="2150" dirty="0">
                <a:solidFill>
                  <a:srgbClr val="8C0B0F"/>
                </a:solidFill>
                <a:latin typeface="SFPIET+Arial"/>
                <a:cs typeface="SFPIET+Arial"/>
              </a:rPr>
              <a:t>•</a:t>
            </a:r>
            <a:r>
              <a:rPr sz="2150" spc="966" dirty="0">
                <a:solidFill>
                  <a:srgbClr val="8C0B0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Не менее</a:t>
            </a:r>
            <a:r>
              <a:rPr sz="1800" spc="19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200</a:t>
            </a:r>
            <a:r>
              <a:rPr sz="1800" spc="43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г</a:t>
            </a:r>
          </a:p>
          <a:p>
            <a:pPr marL="0" marR="0">
              <a:lnSpc>
                <a:spcPts val="2415"/>
              </a:lnSpc>
              <a:spcBef>
                <a:spcPts val="997"/>
              </a:spcBef>
              <a:spcAft>
                <a:spcPts val="0"/>
              </a:spcAft>
            </a:pPr>
            <a:r>
              <a:rPr sz="2150" dirty="0">
                <a:solidFill>
                  <a:srgbClr val="8C0B0F"/>
                </a:solidFill>
                <a:latin typeface="SFPIET+Arial"/>
                <a:cs typeface="SFPIET+Arial"/>
              </a:rPr>
              <a:t>•</a:t>
            </a:r>
            <a:r>
              <a:rPr sz="2150" spc="966" dirty="0">
                <a:solidFill>
                  <a:srgbClr val="8C0B0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Не более 500</a:t>
            </a:r>
            <a:r>
              <a:rPr sz="1800" spc="31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мл</a:t>
            </a:r>
          </a:p>
          <a:p>
            <a:pPr marL="0" marR="0">
              <a:lnSpc>
                <a:spcPts val="2413"/>
              </a:lnSpc>
              <a:spcBef>
                <a:spcPts val="946"/>
              </a:spcBef>
              <a:spcAft>
                <a:spcPts val="0"/>
              </a:spcAft>
            </a:pPr>
            <a:r>
              <a:rPr sz="2150" dirty="0">
                <a:solidFill>
                  <a:srgbClr val="8C0B0F"/>
                </a:solidFill>
                <a:latin typeface="SFPIET+Arial"/>
                <a:cs typeface="SFPIET+Arial"/>
              </a:rPr>
              <a:t>•</a:t>
            </a:r>
            <a:r>
              <a:rPr sz="2150" spc="966" dirty="0">
                <a:solidFill>
                  <a:srgbClr val="8C0B0F"/>
                </a:solidFill>
                <a:latin typeface="Times New Roman"/>
                <a:cs typeface="Times New Roman"/>
              </a:rPr>
              <a:t> </a:t>
            </a:r>
            <a:r>
              <a:rPr sz="1800" dirty="0">
                <a:solidFill>
                  <a:srgbClr val="25476A"/>
                </a:solidFill>
                <a:latin typeface="KGFEKG+Verdana"/>
                <a:cs typeface="KGFEKG+Verdana"/>
              </a:rPr>
              <a:t>200</a:t>
            </a:r>
            <a:r>
              <a:rPr sz="1800" spc="27" dirty="0">
                <a:solidFill>
                  <a:srgbClr val="25476A"/>
                </a:solidFill>
                <a:latin typeface="KGFEKG+Verdana"/>
                <a:cs typeface="KGFEKG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–</a:t>
            </a:r>
            <a:r>
              <a:rPr sz="1800" spc="11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250</a:t>
            </a:r>
            <a:r>
              <a:rPr sz="1800" spc="25" dirty="0">
                <a:solidFill>
                  <a:srgbClr val="25476A"/>
                </a:solidFill>
                <a:latin typeface="RORFON+Verdana"/>
                <a:cs typeface="RORFON+Verdana"/>
              </a:rPr>
              <a:t> </a:t>
            </a:r>
            <a:r>
              <a:rPr sz="1800" dirty="0">
                <a:solidFill>
                  <a:srgbClr val="25476A"/>
                </a:solidFill>
                <a:latin typeface="RORFON+Verdana"/>
                <a:cs typeface="RORFON+Verdana"/>
              </a:rPr>
              <a:t>г</a:t>
            </a:r>
          </a:p>
        </p:txBody>
      </p:sp>
    </p:spTree>
    <p:extLst>
      <p:ext uri="{BB962C8B-B14F-4D97-AF65-F5344CB8AC3E}">
        <p14:creationId xmlns:p14="http://schemas.microsoft.com/office/powerpoint/2010/main" xmlns="" val="1976544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5423" y="254381"/>
            <a:ext cx="7840980" cy="107784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457200" y="347283"/>
            <a:ext cx="8229600" cy="99770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904875" marR="5080" indent="-550545">
              <a:lnSpc>
                <a:spcPct val="100000"/>
              </a:lnSpc>
              <a:spcBef>
                <a:spcPts val="100"/>
              </a:spcBef>
            </a:pPr>
            <a:r>
              <a:rPr sz="3200" spc="-5" dirty="0"/>
              <a:t>ОБЯЗАННОСТИ</a:t>
            </a:r>
            <a:r>
              <a:rPr sz="3200" spc="-60" dirty="0"/>
              <a:t> </a:t>
            </a:r>
            <a:r>
              <a:rPr sz="3200" spc="-10" dirty="0"/>
              <a:t>ПРОИЗВОДИТЕЛЯ, </a:t>
            </a:r>
            <a:r>
              <a:rPr sz="3200" spc="-710" dirty="0"/>
              <a:t> </a:t>
            </a:r>
            <a:r>
              <a:rPr sz="3200" spc="-10" dirty="0"/>
              <a:t>ИСПОЛНИТЕЛЯ, ПРОДАВЦА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323088" y="1318260"/>
            <a:ext cx="8496300" cy="3881120"/>
            <a:chOff x="323088" y="1318260"/>
            <a:chExt cx="8496300" cy="3881120"/>
          </a:xfrm>
        </p:grpSpPr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4612" y="1360926"/>
              <a:ext cx="8494776" cy="237592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23088" y="1318260"/>
              <a:ext cx="8371332" cy="255422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95541" y="1412748"/>
              <a:ext cx="8353425" cy="2232660"/>
            </a:xfrm>
            <a:custGeom>
              <a:avLst/>
              <a:gdLst/>
              <a:ahLst/>
              <a:cxnLst/>
              <a:rect l="l" t="t" r="r" b="b"/>
              <a:pathLst>
                <a:path w="8353425" h="2232660">
                  <a:moveTo>
                    <a:pt x="8143811" y="0"/>
                  </a:moveTo>
                  <a:lnTo>
                    <a:pt x="209130" y="0"/>
                  </a:lnTo>
                  <a:lnTo>
                    <a:pt x="161176" y="5521"/>
                  </a:lnTo>
                  <a:lnTo>
                    <a:pt x="117157" y="21251"/>
                  </a:lnTo>
                  <a:lnTo>
                    <a:pt x="78327" y="45936"/>
                  </a:lnTo>
                  <a:lnTo>
                    <a:pt x="45941" y="78323"/>
                  </a:lnTo>
                  <a:lnTo>
                    <a:pt x="21255" y="117160"/>
                  </a:lnTo>
                  <a:lnTo>
                    <a:pt x="5522" y="161192"/>
                  </a:lnTo>
                  <a:lnTo>
                    <a:pt x="0" y="209168"/>
                  </a:lnTo>
                  <a:lnTo>
                    <a:pt x="0" y="2023110"/>
                  </a:lnTo>
                  <a:lnTo>
                    <a:pt x="5522" y="2071086"/>
                  </a:lnTo>
                  <a:lnTo>
                    <a:pt x="21255" y="2115118"/>
                  </a:lnTo>
                  <a:lnTo>
                    <a:pt x="45941" y="2153955"/>
                  </a:lnTo>
                  <a:lnTo>
                    <a:pt x="78327" y="2186342"/>
                  </a:lnTo>
                  <a:lnTo>
                    <a:pt x="117157" y="2211027"/>
                  </a:lnTo>
                  <a:lnTo>
                    <a:pt x="161176" y="2226757"/>
                  </a:lnTo>
                  <a:lnTo>
                    <a:pt x="209130" y="2232279"/>
                  </a:lnTo>
                  <a:lnTo>
                    <a:pt x="8143811" y="2232279"/>
                  </a:lnTo>
                  <a:lnTo>
                    <a:pt x="8191747" y="2226757"/>
                  </a:lnTo>
                  <a:lnTo>
                    <a:pt x="8235764" y="2211027"/>
                  </a:lnTo>
                  <a:lnTo>
                    <a:pt x="8274603" y="2186342"/>
                  </a:lnTo>
                  <a:lnTo>
                    <a:pt x="8307003" y="2153955"/>
                  </a:lnTo>
                  <a:lnTo>
                    <a:pt x="8331706" y="2115118"/>
                  </a:lnTo>
                  <a:lnTo>
                    <a:pt x="8347452" y="2071086"/>
                  </a:lnTo>
                  <a:lnTo>
                    <a:pt x="8352980" y="2023110"/>
                  </a:lnTo>
                  <a:lnTo>
                    <a:pt x="8352980" y="209168"/>
                  </a:lnTo>
                  <a:lnTo>
                    <a:pt x="8347452" y="161192"/>
                  </a:lnTo>
                  <a:lnTo>
                    <a:pt x="8331706" y="117160"/>
                  </a:lnTo>
                  <a:lnTo>
                    <a:pt x="8307003" y="78323"/>
                  </a:lnTo>
                  <a:lnTo>
                    <a:pt x="8274603" y="45936"/>
                  </a:lnTo>
                  <a:lnTo>
                    <a:pt x="8235764" y="21251"/>
                  </a:lnTo>
                  <a:lnTo>
                    <a:pt x="8191747" y="5521"/>
                  </a:lnTo>
                  <a:lnTo>
                    <a:pt x="8143811" y="0"/>
                  </a:lnTo>
                  <a:close/>
                </a:path>
              </a:pathLst>
            </a:custGeom>
            <a:solidFill>
              <a:srgbClr val="F1DC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8"/>
            <p:cNvSpPr/>
            <p:nvPr/>
          </p:nvSpPr>
          <p:spPr>
            <a:xfrm>
              <a:off x="395541" y="1412748"/>
              <a:ext cx="8353425" cy="2232660"/>
            </a:xfrm>
            <a:custGeom>
              <a:avLst/>
              <a:gdLst/>
              <a:ahLst/>
              <a:cxnLst/>
              <a:rect l="l" t="t" r="r" b="b"/>
              <a:pathLst>
                <a:path w="8353425" h="2232660">
                  <a:moveTo>
                    <a:pt x="0" y="209168"/>
                  </a:moveTo>
                  <a:lnTo>
                    <a:pt x="5522" y="161192"/>
                  </a:lnTo>
                  <a:lnTo>
                    <a:pt x="21255" y="117160"/>
                  </a:lnTo>
                  <a:lnTo>
                    <a:pt x="45941" y="78323"/>
                  </a:lnTo>
                  <a:lnTo>
                    <a:pt x="78327" y="45936"/>
                  </a:lnTo>
                  <a:lnTo>
                    <a:pt x="117157" y="21251"/>
                  </a:lnTo>
                  <a:lnTo>
                    <a:pt x="161176" y="5521"/>
                  </a:lnTo>
                  <a:lnTo>
                    <a:pt x="209130" y="0"/>
                  </a:lnTo>
                  <a:lnTo>
                    <a:pt x="8143811" y="0"/>
                  </a:lnTo>
                  <a:lnTo>
                    <a:pt x="8191747" y="5521"/>
                  </a:lnTo>
                  <a:lnTo>
                    <a:pt x="8235764" y="21251"/>
                  </a:lnTo>
                  <a:lnTo>
                    <a:pt x="8274603" y="45936"/>
                  </a:lnTo>
                  <a:lnTo>
                    <a:pt x="8307003" y="78323"/>
                  </a:lnTo>
                  <a:lnTo>
                    <a:pt x="8331706" y="117160"/>
                  </a:lnTo>
                  <a:lnTo>
                    <a:pt x="8347452" y="161192"/>
                  </a:lnTo>
                  <a:lnTo>
                    <a:pt x="8352980" y="209168"/>
                  </a:lnTo>
                  <a:lnTo>
                    <a:pt x="8352980" y="2023110"/>
                  </a:lnTo>
                  <a:lnTo>
                    <a:pt x="8347452" y="2071086"/>
                  </a:lnTo>
                  <a:lnTo>
                    <a:pt x="8331706" y="2115118"/>
                  </a:lnTo>
                  <a:lnTo>
                    <a:pt x="8307003" y="2153955"/>
                  </a:lnTo>
                  <a:lnTo>
                    <a:pt x="8274603" y="2186342"/>
                  </a:lnTo>
                  <a:lnTo>
                    <a:pt x="8235764" y="2211027"/>
                  </a:lnTo>
                  <a:lnTo>
                    <a:pt x="8191747" y="2226757"/>
                  </a:lnTo>
                  <a:lnTo>
                    <a:pt x="8143811" y="2232279"/>
                  </a:lnTo>
                  <a:lnTo>
                    <a:pt x="209130" y="2232279"/>
                  </a:lnTo>
                  <a:lnTo>
                    <a:pt x="161176" y="2226757"/>
                  </a:lnTo>
                  <a:lnTo>
                    <a:pt x="117157" y="2211027"/>
                  </a:lnTo>
                  <a:lnTo>
                    <a:pt x="78327" y="2186342"/>
                  </a:lnTo>
                  <a:lnTo>
                    <a:pt x="45941" y="2153955"/>
                  </a:lnTo>
                  <a:lnTo>
                    <a:pt x="21255" y="2115118"/>
                  </a:lnTo>
                  <a:lnTo>
                    <a:pt x="5522" y="2071086"/>
                  </a:lnTo>
                  <a:lnTo>
                    <a:pt x="0" y="2023110"/>
                  </a:lnTo>
                  <a:lnTo>
                    <a:pt x="0" y="209168"/>
                  </a:lnTo>
                  <a:close/>
                </a:path>
              </a:pathLst>
            </a:custGeom>
            <a:ln w="762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400151" y="3861054"/>
              <a:ext cx="8352155" cy="1325880"/>
            </a:xfrm>
            <a:custGeom>
              <a:avLst/>
              <a:gdLst/>
              <a:ahLst/>
              <a:cxnLst/>
              <a:rect l="l" t="t" r="r" b="b"/>
              <a:pathLst>
                <a:path w="8352155" h="1325879">
                  <a:moveTo>
                    <a:pt x="8273313" y="0"/>
                  </a:moveTo>
                  <a:lnTo>
                    <a:pt x="78333" y="0"/>
                  </a:lnTo>
                  <a:lnTo>
                    <a:pt x="47845" y="6153"/>
                  </a:lnTo>
                  <a:lnTo>
                    <a:pt x="22945" y="22939"/>
                  </a:lnTo>
                  <a:lnTo>
                    <a:pt x="6156" y="47845"/>
                  </a:lnTo>
                  <a:lnTo>
                    <a:pt x="0" y="78359"/>
                  </a:lnTo>
                  <a:lnTo>
                    <a:pt x="0" y="1247140"/>
                  </a:lnTo>
                  <a:lnTo>
                    <a:pt x="6156" y="1277580"/>
                  </a:lnTo>
                  <a:lnTo>
                    <a:pt x="22945" y="1302448"/>
                  </a:lnTo>
                  <a:lnTo>
                    <a:pt x="47845" y="1319220"/>
                  </a:lnTo>
                  <a:lnTo>
                    <a:pt x="78333" y="1325372"/>
                  </a:lnTo>
                  <a:lnTo>
                    <a:pt x="8273313" y="1325372"/>
                  </a:lnTo>
                  <a:lnTo>
                    <a:pt x="8303827" y="1319220"/>
                  </a:lnTo>
                  <a:lnTo>
                    <a:pt x="8328733" y="1302448"/>
                  </a:lnTo>
                  <a:lnTo>
                    <a:pt x="8345518" y="1277580"/>
                  </a:lnTo>
                  <a:lnTo>
                    <a:pt x="8351672" y="1247140"/>
                  </a:lnTo>
                  <a:lnTo>
                    <a:pt x="8351672" y="78359"/>
                  </a:lnTo>
                  <a:lnTo>
                    <a:pt x="8345518" y="47845"/>
                  </a:lnTo>
                  <a:lnTo>
                    <a:pt x="8328733" y="22939"/>
                  </a:lnTo>
                  <a:lnTo>
                    <a:pt x="8303827" y="6153"/>
                  </a:lnTo>
                  <a:lnTo>
                    <a:pt x="827331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10"/>
            <p:cNvSpPr/>
            <p:nvPr/>
          </p:nvSpPr>
          <p:spPr>
            <a:xfrm>
              <a:off x="400151" y="3861054"/>
              <a:ext cx="8352155" cy="1325880"/>
            </a:xfrm>
            <a:custGeom>
              <a:avLst/>
              <a:gdLst/>
              <a:ahLst/>
              <a:cxnLst/>
              <a:rect l="l" t="t" r="r" b="b"/>
              <a:pathLst>
                <a:path w="8352155" h="1325879">
                  <a:moveTo>
                    <a:pt x="0" y="78359"/>
                  </a:moveTo>
                  <a:lnTo>
                    <a:pt x="6156" y="47845"/>
                  </a:lnTo>
                  <a:lnTo>
                    <a:pt x="22945" y="22939"/>
                  </a:lnTo>
                  <a:lnTo>
                    <a:pt x="47845" y="6153"/>
                  </a:lnTo>
                  <a:lnTo>
                    <a:pt x="78333" y="0"/>
                  </a:lnTo>
                  <a:lnTo>
                    <a:pt x="8273313" y="0"/>
                  </a:lnTo>
                  <a:lnTo>
                    <a:pt x="8303827" y="6153"/>
                  </a:lnTo>
                  <a:lnTo>
                    <a:pt x="8328733" y="22939"/>
                  </a:lnTo>
                  <a:lnTo>
                    <a:pt x="8345518" y="47845"/>
                  </a:lnTo>
                  <a:lnTo>
                    <a:pt x="8351672" y="78359"/>
                  </a:lnTo>
                  <a:lnTo>
                    <a:pt x="8351672" y="1247140"/>
                  </a:lnTo>
                  <a:lnTo>
                    <a:pt x="8345518" y="1277580"/>
                  </a:lnTo>
                  <a:lnTo>
                    <a:pt x="8328733" y="1302448"/>
                  </a:lnTo>
                  <a:lnTo>
                    <a:pt x="8303827" y="1319220"/>
                  </a:lnTo>
                  <a:lnTo>
                    <a:pt x="8273313" y="1325372"/>
                  </a:lnTo>
                  <a:lnTo>
                    <a:pt x="78333" y="1325372"/>
                  </a:lnTo>
                  <a:lnTo>
                    <a:pt x="47845" y="1319220"/>
                  </a:lnTo>
                  <a:lnTo>
                    <a:pt x="22945" y="1302448"/>
                  </a:lnTo>
                  <a:lnTo>
                    <a:pt x="6156" y="1277580"/>
                  </a:lnTo>
                  <a:lnTo>
                    <a:pt x="0" y="1247140"/>
                  </a:lnTo>
                  <a:lnTo>
                    <a:pt x="0" y="78359"/>
                  </a:lnTo>
                  <a:close/>
                </a:path>
              </a:pathLst>
            </a:custGeom>
            <a:ln w="25400">
              <a:solidFill>
                <a:srgbClr val="8B3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11" name="object 11"/>
          <p:cNvGrpSpPr/>
          <p:nvPr/>
        </p:nvGrpSpPr>
        <p:grpSpPr>
          <a:xfrm>
            <a:off x="387451" y="5326126"/>
            <a:ext cx="8377555" cy="1351280"/>
            <a:chOff x="387451" y="5326126"/>
            <a:chExt cx="8377555" cy="1351280"/>
          </a:xfrm>
        </p:grpSpPr>
        <p:sp>
          <p:nvSpPr>
            <p:cNvPr id="12" name="object 12"/>
            <p:cNvSpPr/>
            <p:nvPr/>
          </p:nvSpPr>
          <p:spPr>
            <a:xfrm>
              <a:off x="400151" y="5338826"/>
              <a:ext cx="8352155" cy="1325880"/>
            </a:xfrm>
            <a:custGeom>
              <a:avLst/>
              <a:gdLst/>
              <a:ahLst/>
              <a:cxnLst/>
              <a:rect l="l" t="t" r="r" b="b"/>
              <a:pathLst>
                <a:path w="8352155" h="1325879">
                  <a:moveTo>
                    <a:pt x="8273313" y="0"/>
                  </a:moveTo>
                  <a:lnTo>
                    <a:pt x="78333" y="0"/>
                  </a:lnTo>
                  <a:lnTo>
                    <a:pt x="47845" y="6153"/>
                  </a:lnTo>
                  <a:lnTo>
                    <a:pt x="22945" y="22939"/>
                  </a:lnTo>
                  <a:lnTo>
                    <a:pt x="6156" y="47845"/>
                  </a:lnTo>
                  <a:lnTo>
                    <a:pt x="0" y="78359"/>
                  </a:lnTo>
                  <a:lnTo>
                    <a:pt x="0" y="1247127"/>
                  </a:lnTo>
                  <a:lnTo>
                    <a:pt x="6156" y="1277615"/>
                  </a:lnTo>
                  <a:lnTo>
                    <a:pt x="22945" y="1302515"/>
                  </a:lnTo>
                  <a:lnTo>
                    <a:pt x="47845" y="1319304"/>
                  </a:lnTo>
                  <a:lnTo>
                    <a:pt x="78333" y="1325460"/>
                  </a:lnTo>
                  <a:lnTo>
                    <a:pt x="8273313" y="1325460"/>
                  </a:lnTo>
                  <a:lnTo>
                    <a:pt x="8303827" y="1319304"/>
                  </a:lnTo>
                  <a:lnTo>
                    <a:pt x="8328733" y="1302515"/>
                  </a:lnTo>
                  <a:lnTo>
                    <a:pt x="8345518" y="1277615"/>
                  </a:lnTo>
                  <a:lnTo>
                    <a:pt x="8351672" y="1247127"/>
                  </a:lnTo>
                  <a:lnTo>
                    <a:pt x="8351672" y="78359"/>
                  </a:lnTo>
                  <a:lnTo>
                    <a:pt x="8345518" y="47845"/>
                  </a:lnTo>
                  <a:lnTo>
                    <a:pt x="8328733" y="22939"/>
                  </a:lnTo>
                  <a:lnTo>
                    <a:pt x="8303827" y="6153"/>
                  </a:lnTo>
                  <a:lnTo>
                    <a:pt x="8273313" y="0"/>
                  </a:lnTo>
                  <a:close/>
                </a:path>
              </a:pathLst>
            </a:custGeom>
            <a:solidFill>
              <a:srgbClr val="C0504D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3" name="object 13"/>
            <p:cNvSpPr/>
            <p:nvPr/>
          </p:nvSpPr>
          <p:spPr>
            <a:xfrm>
              <a:off x="400151" y="5338826"/>
              <a:ext cx="8352155" cy="1325880"/>
            </a:xfrm>
            <a:custGeom>
              <a:avLst/>
              <a:gdLst/>
              <a:ahLst/>
              <a:cxnLst/>
              <a:rect l="l" t="t" r="r" b="b"/>
              <a:pathLst>
                <a:path w="8352155" h="1325879">
                  <a:moveTo>
                    <a:pt x="0" y="78359"/>
                  </a:moveTo>
                  <a:lnTo>
                    <a:pt x="6156" y="47845"/>
                  </a:lnTo>
                  <a:lnTo>
                    <a:pt x="22945" y="22939"/>
                  </a:lnTo>
                  <a:lnTo>
                    <a:pt x="47845" y="6153"/>
                  </a:lnTo>
                  <a:lnTo>
                    <a:pt x="78333" y="0"/>
                  </a:lnTo>
                  <a:lnTo>
                    <a:pt x="8273313" y="0"/>
                  </a:lnTo>
                  <a:lnTo>
                    <a:pt x="8303827" y="6153"/>
                  </a:lnTo>
                  <a:lnTo>
                    <a:pt x="8328733" y="22939"/>
                  </a:lnTo>
                  <a:lnTo>
                    <a:pt x="8345518" y="47845"/>
                  </a:lnTo>
                  <a:lnTo>
                    <a:pt x="8351672" y="78359"/>
                  </a:lnTo>
                  <a:lnTo>
                    <a:pt x="8351672" y="1247127"/>
                  </a:lnTo>
                  <a:lnTo>
                    <a:pt x="8345518" y="1277615"/>
                  </a:lnTo>
                  <a:lnTo>
                    <a:pt x="8328733" y="1302515"/>
                  </a:lnTo>
                  <a:lnTo>
                    <a:pt x="8303827" y="1319304"/>
                  </a:lnTo>
                  <a:lnTo>
                    <a:pt x="8273313" y="1325460"/>
                  </a:lnTo>
                  <a:lnTo>
                    <a:pt x="78333" y="1325460"/>
                  </a:lnTo>
                  <a:lnTo>
                    <a:pt x="47845" y="1319304"/>
                  </a:lnTo>
                  <a:lnTo>
                    <a:pt x="22945" y="1302515"/>
                  </a:lnTo>
                  <a:lnTo>
                    <a:pt x="6156" y="1277615"/>
                  </a:lnTo>
                  <a:lnTo>
                    <a:pt x="0" y="1247127"/>
                  </a:lnTo>
                  <a:lnTo>
                    <a:pt x="0" y="78359"/>
                  </a:lnTo>
                  <a:close/>
                </a:path>
              </a:pathLst>
            </a:custGeom>
            <a:ln w="25400">
              <a:solidFill>
                <a:srgbClr val="8B383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4" name="object 14"/>
          <p:cNvSpPr txBox="1"/>
          <p:nvPr/>
        </p:nvSpPr>
        <p:spPr>
          <a:xfrm>
            <a:off x="501802" y="1399413"/>
            <a:ext cx="7908290" cy="51454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355" marR="5080">
              <a:lnSpc>
                <a:spcPct val="100000"/>
              </a:lnSpc>
              <a:spcBef>
                <a:spcPts val="100"/>
              </a:spcBef>
            </a:pP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Пищевая</a:t>
            </a:r>
            <a:r>
              <a:rPr sz="2400" b="1" spc="1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15" dirty="0">
                <a:solidFill>
                  <a:srgbClr val="C00000"/>
                </a:solidFill>
                <a:latin typeface="Calibri"/>
                <a:cs typeface="Calibri"/>
              </a:rPr>
              <a:t>продукция,</a:t>
            </a:r>
            <a:r>
              <a:rPr sz="2400" b="1" spc="1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не соответствующая</a:t>
            </a:r>
            <a:r>
              <a:rPr sz="2400" b="1" spc="-3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требованиям </a:t>
            </a:r>
            <a:r>
              <a:rPr sz="2400" b="1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Calibri"/>
                <a:cs typeface="Calibri"/>
              </a:rPr>
              <a:t>технических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Calibri"/>
                <a:cs typeface="Calibri"/>
              </a:rPr>
              <a:t>регламентов,</a:t>
            </a:r>
            <a:r>
              <a:rPr sz="2400" b="1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2400" b="1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Calibri"/>
                <a:cs typeface="Calibri"/>
              </a:rPr>
              <a:t>том</a:t>
            </a:r>
            <a:r>
              <a:rPr sz="2400" b="1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числе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Calibri"/>
                <a:cs typeface="Calibri"/>
              </a:rPr>
              <a:t>пищевая</a:t>
            </a:r>
            <a:r>
              <a:rPr sz="2400" b="1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Calibri"/>
                <a:cs typeface="Calibri"/>
              </a:rPr>
              <a:t>продукция </a:t>
            </a:r>
            <a:r>
              <a:rPr sz="2400" b="1" spc="-5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2400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истекшими</a:t>
            </a:r>
            <a:r>
              <a:rPr sz="2400" b="1" spc="-10" dirty="0">
                <a:solidFill>
                  <a:srgbClr val="001F5F"/>
                </a:solidFill>
                <a:latin typeface="Calibri"/>
                <a:cs typeface="Calibri"/>
              </a:rPr>
              <a:t> сроками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Calibri"/>
                <a:cs typeface="Calibri"/>
              </a:rPr>
              <a:t>годности,</a:t>
            </a: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5" dirty="0">
                <a:solidFill>
                  <a:srgbClr val="C00000"/>
                </a:solidFill>
                <a:latin typeface="Calibri"/>
                <a:cs typeface="Calibri"/>
              </a:rPr>
              <a:t>подлежит</a:t>
            </a:r>
            <a:r>
              <a:rPr sz="2400" b="1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изъятию</a:t>
            </a:r>
            <a:r>
              <a:rPr sz="2400" b="1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из</a:t>
            </a:r>
            <a:endParaRPr sz="2400" dirty="0">
              <a:latin typeface="Calibri"/>
              <a:cs typeface="Calibri"/>
            </a:endParaRPr>
          </a:p>
          <a:p>
            <a:pPr marL="46355" marR="80645">
              <a:lnSpc>
                <a:spcPct val="100000"/>
              </a:lnSpc>
            </a:pP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обращения</a:t>
            </a:r>
            <a:r>
              <a:rPr sz="2400" b="1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ее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Calibri"/>
                <a:cs typeface="Calibri"/>
              </a:rPr>
              <a:t>владельцем</a:t>
            </a:r>
            <a:r>
              <a:rPr sz="2400" b="1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самостоятельно</a:t>
            </a:r>
            <a:r>
              <a:rPr sz="2400" b="1" spc="-3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либо по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предписанию</a:t>
            </a:r>
            <a:r>
              <a:rPr sz="2400" b="1" spc="3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уполномоченных органов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Calibri"/>
                <a:cs typeface="Calibri"/>
              </a:rPr>
              <a:t>государственного </a:t>
            </a:r>
            <a:r>
              <a:rPr sz="2400" b="1" spc="-5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Calibri"/>
                <a:cs typeface="Calibri"/>
              </a:rPr>
              <a:t>контроля</a:t>
            </a:r>
            <a:r>
              <a:rPr sz="2400" b="1" spc="-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(надзора)</a:t>
            </a:r>
            <a:r>
              <a:rPr sz="2400" b="1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(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ч.4</a:t>
            </a:r>
            <a:r>
              <a:rPr sz="2400" spc="-2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-30" dirty="0">
                <a:solidFill>
                  <a:srgbClr val="FF0000"/>
                </a:solidFill>
                <a:latin typeface="Calibri"/>
                <a:cs typeface="Calibri"/>
              </a:rPr>
              <a:t>ст.5 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ТР </a:t>
            </a:r>
            <a:r>
              <a:rPr sz="2400" spc="-40" dirty="0">
                <a:solidFill>
                  <a:srgbClr val="FF0000"/>
                </a:solidFill>
                <a:latin typeface="Calibri"/>
                <a:cs typeface="Calibri"/>
              </a:rPr>
              <a:t>ТС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021/2011</a:t>
            </a:r>
            <a:r>
              <a:rPr sz="2400" spc="-5" dirty="0">
                <a:latin typeface="Calibri"/>
                <a:cs typeface="Calibri"/>
              </a:rPr>
              <a:t>).</a:t>
            </a: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250" dirty="0">
              <a:latin typeface="Calibri"/>
              <a:cs typeface="Calibri"/>
            </a:endParaRPr>
          </a:p>
          <a:p>
            <a:pPr marL="12700" marR="409575">
              <a:lnSpc>
                <a:spcPct val="100000"/>
              </a:lnSpc>
            </a:pP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Изготовитель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(исполнитель,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5" dirty="0">
                <a:solidFill>
                  <a:srgbClr val="FFFFFF"/>
                </a:solidFill>
                <a:latin typeface="Calibri"/>
                <a:cs typeface="Calibri"/>
              </a:rPr>
              <a:t>продавец)</a:t>
            </a:r>
            <a:r>
              <a:rPr sz="2400" b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24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течение</a:t>
            </a:r>
            <a:r>
              <a:rPr sz="24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десяти </a:t>
            </a:r>
            <a:r>
              <a:rPr sz="2400" b="1" spc="-5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дней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информирует</a:t>
            </a:r>
            <a:r>
              <a:rPr sz="2400" b="1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орган</a:t>
            </a:r>
            <a:r>
              <a:rPr sz="2400" b="1" spc="-15" dirty="0">
                <a:solidFill>
                  <a:srgbClr val="FFFFFF"/>
                </a:solidFill>
                <a:latin typeface="Calibri"/>
                <a:cs typeface="Calibri"/>
              </a:rPr>
              <a:t> государственного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контроля</a:t>
            </a:r>
            <a:endParaRPr sz="2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(надзора)</a:t>
            </a:r>
            <a:r>
              <a:rPr sz="2400" b="1" spc="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(ч.1</a:t>
            </a:r>
            <a:r>
              <a:rPr sz="2400" spc="-25" dirty="0">
                <a:latin typeface="Calibri"/>
                <a:cs typeface="Calibri"/>
              </a:rPr>
              <a:t> ст.37</a:t>
            </a:r>
            <a:r>
              <a:rPr sz="2400" spc="-2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Федерального закона</a:t>
            </a:r>
            <a:r>
              <a:rPr sz="2400" spc="-2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№ </a:t>
            </a:r>
            <a:r>
              <a:rPr sz="2400" spc="-5" dirty="0">
                <a:latin typeface="Calibri"/>
                <a:cs typeface="Calibri"/>
              </a:rPr>
              <a:t>184-ФЗ).</a:t>
            </a: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450" dirty="0">
              <a:latin typeface="Calibri"/>
              <a:cs typeface="Calibri"/>
            </a:endParaRPr>
          </a:p>
          <a:p>
            <a:pPr marL="12700" marR="1449705">
              <a:lnSpc>
                <a:spcPct val="100000"/>
              </a:lnSpc>
            </a:pP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Продавец одновременно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в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течение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десяти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дней </a:t>
            </a:r>
            <a:r>
              <a:rPr sz="2400" b="1" spc="-53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информирует </a:t>
            </a:r>
            <a:r>
              <a:rPr sz="2400" b="1" spc="-15" dirty="0">
                <a:solidFill>
                  <a:srgbClr val="FFFFFF"/>
                </a:solidFill>
                <a:latin typeface="Calibri"/>
                <a:cs typeface="Calibri"/>
              </a:rPr>
              <a:t>производителя</a:t>
            </a:r>
            <a:endParaRPr sz="24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400" spc="-5" dirty="0">
                <a:latin typeface="Calibri"/>
                <a:cs typeface="Calibri"/>
              </a:rPr>
              <a:t>(ч.1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25" dirty="0">
                <a:latin typeface="Calibri"/>
                <a:cs typeface="Calibri"/>
              </a:rPr>
              <a:t>ст.37</a:t>
            </a:r>
            <a:r>
              <a:rPr sz="2400" spc="-30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Федерального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spc="-10" dirty="0">
                <a:latin typeface="Calibri"/>
                <a:cs typeface="Calibri"/>
              </a:rPr>
              <a:t>закона</a:t>
            </a:r>
            <a:r>
              <a:rPr sz="2400" spc="-15" dirty="0">
                <a:latin typeface="Calibri"/>
                <a:cs typeface="Calibri"/>
              </a:rPr>
              <a:t> </a:t>
            </a:r>
            <a:r>
              <a:rPr sz="2400" dirty="0">
                <a:latin typeface="Calibri"/>
                <a:cs typeface="Calibri"/>
              </a:rPr>
              <a:t>№</a:t>
            </a:r>
            <a:r>
              <a:rPr sz="2400" spc="-10" dirty="0">
                <a:latin typeface="Calibri"/>
                <a:cs typeface="Calibri"/>
              </a:rPr>
              <a:t> </a:t>
            </a:r>
            <a:r>
              <a:rPr sz="2400" spc="-5" dirty="0">
                <a:latin typeface="Calibri"/>
                <a:cs typeface="Calibri"/>
              </a:rPr>
              <a:t>184-ФЗ).</a:t>
            </a:r>
            <a:endParaRPr sz="2400" dirty="0">
              <a:latin typeface="Calibri"/>
              <a:cs typeface="Calibri"/>
            </a:endParaRPr>
          </a:p>
        </p:txBody>
      </p:sp>
      <p:sp>
        <p:nvSpPr>
          <p:cNvPr id="15" name="object 15"/>
          <p:cNvSpPr txBox="1">
            <a:spLocks noGrp="1"/>
          </p:cNvSpPr>
          <p:nvPr>
            <p:ph type="sldNum" sz="quarter" idx="4294967295"/>
          </p:nvPr>
        </p:nvSpPr>
        <p:spPr>
          <a:xfrm>
            <a:off x="8401811" y="6465214"/>
            <a:ext cx="23177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15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988457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19327" y="254381"/>
            <a:ext cx="7850124" cy="1077842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719327" y="363776"/>
            <a:ext cx="7600924" cy="751488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" algn="ctr">
              <a:lnSpc>
                <a:spcPct val="100000"/>
              </a:lnSpc>
              <a:spcBef>
                <a:spcPts val="100"/>
              </a:spcBef>
            </a:pPr>
            <a:r>
              <a:rPr sz="2400" spc="-20" dirty="0"/>
              <a:t>ПРОГРАММА</a:t>
            </a:r>
            <a:r>
              <a:rPr sz="2400" spc="-40" dirty="0"/>
              <a:t> </a:t>
            </a:r>
            <a:r>
              <a:rPr sz="2400" spc="-5" dirty="0"/>
              <a:t>МЕРОПРИЯТИЙ</a:t>
            </a:r>
            <a:r>
              <a:rPr sz="2400" spc="-20" dirty="0"/>
              <a:t> </a:t>
            </a:r>
            <a:r>
              <a:rPr sz="2400" dirty="0"/>
              <a:t>ПО</a:t>
            </a:r>
          </a:p>
          <a:p>
            <a:pPr algn="ctr">
              <a:lnSpc>
                <a:spcPct val="100000"/>
              </a:lnSpc>
              <a:spcBef>
                <a:spcPts val="5"/>
              </a:spcBef>
            </a:pPr>
            <a:r>
              <a:rPr sz="2400" spc="-25" dirty="0"/>
              <a:t>ПРЕДОТВРАЩЕНИЮ</a:t>
            </a:r>
            <a:r>
              <a:rPr sz="2400" spc="-50" dirty="0"/>
              <a:t> </a:t>
            </a:r>
            <a:r>
              <a:rPr sz="2400" dirty="0"/>
              <a:t>ПРИЧИНЕНИЯ</a:t>
            </a:r>
            <a:r>
              <a:rPr sz="2400" spc="-10" dirty="0"/>
              <a:t> </a:t>
            </a:r>
            <a:r>
              <a:rPr sz="2400" spc="-5" dirty="0"/>
              <a:t>ВРЕДА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422351" y="1376552"/>
            <a:ext cx="8377555" cy="1351280"/>
            <a:chOff x="422351" y="1376552"/>
            <a:chExt cx="8377555" cy="1351280"/>
          </a:xfrm>
        </p:grpSpPr>
        <p:sp>
          <p:nvSpPr>
            <p:cNvPr id="5" name="object 5"/>
            <p:cNvSpPr/>
            <p:nvPr/>
          </p:nvSpPr>
          <p:spPr>
            <a:xfrm>
              <a:off x="435051" y="1389252"/>
              <a:ext cx="8352155" cy="1325880"/>
            </a:xfrm>
            <a:custGeom>
              <a:avLst/>
              <a:gdLst/>
              <a:ahLst/>
              <a:cxnLst/>
              <a:rect l="l" t="t" r="r" b="b"/>
              <a:pathLst>
                <a:path w="8352155" h="1325880">
                  <a:moveTo>
                    <a:pt x="8273338" y="0"/>
                  </a:moveTo>
                  <a:lnTo>
                    <a:pt x="78333" y="0"/>
                  </a:lnTo>
                  <a:lnTo>
                    <a:pt x="47845" y="6153"/>
                  </a:lnTo>
                  <a:lnTo>
                    <a:pt x="22945" y="22939"/>
                  </a:lnTo>
                  <a:lnTo>
                    <a:pt x="6156" y="47845"/>
                  </a:lnTo>
                  <a:lnTo>
                    <a:pt x="0" y="78359"/>
                  </a:lnTo>
                  <a:lnTo>
                    <a:pt x="0" y="1247139"/>
                  </a:lnTo>
                  <a:lnTo>
                    <a:pt x="6156" y="1277580"/>
                  </a:lnTo>
                  <a:lnTo>
                    <a:pt x="22945" y="1302448"/>
                  </a:lnTo>
                  <a:lnTo>
                    <a:pt x="47845" y="1319220"/>
                  </a:lnTo>
                  <a:lnTo>
                    <a:pt x="78333" y="1325372"/>
                  </a:lnTo>
                  <a:lnTo>
                    <a:pt x="8273338" y="1325372"/>
                  </a:lnTo>
                  <a:lnTo>
                    <a:pt x="8303852" y="1319220"/>
                  </a:lnTo>
                  <a:lnTo>
                    <a:pt x="8328758" y="1302448"/>
                  </a:lnTo>
                  <a:lnTo>
                    <a:pt x="8345544" y="1277580"/>
                  </a:lnTo>
                  <a:lnTo>
                    <a:pt x="8351697" y="1247139"/>
                  </a:lnTo>
                  <a:lnTo>
                    <a:pt x="8351697" y="78359"/>
                  </a:lnTo>
                  <a:lnTo>
                    <a:pt x="8345544" y="47845"/>
                  </a:lnTo>
                  <a:lnTo>
                    <a:pt x="8328758" y="22939"/>
                  </a:lnTo>
                  <a:lnTo>
                    <a:pt x="8303852" y="6153"/>
                  </a:lnTo>
                  <a:lnTo>
                    <a:pt x="8273338" y="0"/>
                  </a:lnTo>
                  <a:close/>
                </a:path>
              </a:pathLst>
            </a:custGeom>
            <a:solidFill>
              <a:srgbClr val="8063A1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35051" y="1389252"/>
              <a:ext cx="8352155" cy="1325880"/>
            </a:xfrm>
            <a:custGeom>
              <a:avLst/>
              <a:gdLst/>
              <a:ahLst/>
              <a:cxnLst/>
              <a:rect l="l" t="t" r="r" b="b"/>
              <a:pathLst>
                <a:path w="8352155" h="1325880">
                  <a:moveTo>
                    <a:pt x="0" y="78359"/>
                  </a:moveTo>
                  <a:lnTo>
                    <a:pt x="6156" y="47845"/>
                  </a:lnTo>
                  <a:lnTo>
                    <a:pt x="22945" y="22939"/>
                  </a:lnTo>
                  <a:lnTo>
                    <a:pt x="47845" y="6153"/>
                  </a:lnTo>
                  <a:lnTo>
                    <a:pt x="78333" y="0"/>
                  </a:lnTo>
                  <a:lnTo>
                    <a:pt x="8273338" y="0"/>
                  </a:lnTo>
                  <a:lnTo>
                    <a:pt x="8303852" y="6153"/>
                  </a:lnTo>
                  <a:lnTo>
                    <a:pt x="8328758" y="22939"/>
                  </a:lnTo>
                  <a:lnTo>
                    <a:pt x="8345544" y="47845"/>
                  </a:lnTo>
                  <a:lnTo>
                    <a:pt x="8351697" y="78359"/>
                  </a:lnTo>
                  <a:lnTo>
                    <a:pt x="8351697" y="1247139"/>
                  </a:lnTo>
                  <a:lnTo>
                    <a:pt x="8345544" y="1277580"/>
                  </a:lnTo>
                  <a:lnTo>
                    <a:pt x="8328758" y="1302448"/>
                  </a:lnTo>
                  <a:lnTo>
                    <a:pt x="8303852" y="1319220"/>
                  </a:lnTo>
                  <a:lnTo>
                    <a:pt x="8273338" y="1325372"/>
                  </a:lnTo>
                  <a:lnTo>
                    <a:pt x="78333" y="1325372"/>
                  </a:lnTo>
                  <a:lnTo>
                    <a:pt x="47845" y="1319220"/>
                  </a:lnTo>
                  <a:lnTo>
                    <a:pt x="22945" y="1302448"/>
                  </a:lnTo>
                  <a:lnTo>
                    <a:pt x="6156" y="1277580"/>
                  </a:lnTo>
                  <a:lnTo>
                    <a:pt x="0" y="1247139"/>
                  </a:lnTo>
                  <a:lnTo>
                    <a:pt x="0" y="78359"/>
                  </a:lnTo>
                  <a:close/>
                </a:path>
              </a:pathLst>
            </a:custGeom>
            <a:ln w="25400">
              <a:solidFill>
                <a:srgbClr val="5C4676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7" name="object 7"/>
          <p:cNvGrpSpPr/>
          <p:nvPr/>
        </p:nvGrpSpPr>
        <p:grpSpPr>
          <a:xfrm>
            <a:off x="312420" y="2801095"/>
            <a:ext cx="8580120" cy="3803015"/>
            <a:chOff x="312420" y="2801095"/>
            <a:chExt cx="8580120" cy="3803015"/>
          </a:xfrm>
        </p:grpSpPr>
        <p:pic>
          <p:nvPicPr>
            <p:cNvPr id="8" name="object 8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96241" y="3736853"/>
              <a:ext cx="8496296" cy="272185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3860" y="3683507"/>
              <a:ext cx="8478012" cy="291998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467537" y="3789044"/>
              <a:ext cx="8353425" cy="2578100"/>
            </a:xfrm>
            <a:custGeom>
              <a:avLst/>
              <a:gdLst/>
              <a:ahLst/>
              <a:cxnLst/>
              <a:rect l="l" t="t" r="r" b="b"/>
              <a:pathLst>
                <a:path w="8353425" h="2578100">
                  <a:moveTo>
                    <a:pt x="8111439" y="0"/>
                  </a:moveTo>
                  <a:lnTo>
                    <a:pt x="241503" y="0"/>
                  </a:lnTo>
                  <a:lnTo>
                    <a:pt x="192832" y="4904"/>
                  </a:lnTo>
                  <a:lnTo>
                    <a:pt x="147500" y="18972"/>
                  </a:lnTo>
                  <a:lnTo>
                    <a:pt x="106477" y="41235"/>
                  </a:lnTo>
                  <a:lnTo>
                    <a:pt x="70735" y="70723"/>
                  </a:lnTo>
                  <a:lnTo>
                    <a:pt x="41245" y="106467"/>
                  </a:lnTo>
                  <a:lnTo>
                    <a:pt x="18978" y="147500"/>
                  </a:lnTo>
                  <a:lnTo>
                    <a:pt x="4906" y="192852"/>
                  </a:lnTo>
                  <a:lnTo>
                    <a:pt x="0" y="241553"/>
                  </a:lnTo>
                  <a:lnTo>
                    <a:pt x="0" y="2336139"/>
                  </a:lnTo>
                  <a:lnTo>
                    <a:pt x="4906" y="2384810"/>
                  </a:lnTo>
                  <a:lnTo>
                    <a:pt x="18978" y="2430142"/>
                  </a:lnTo>
                  <a:lnTo>
                    <a:pt x="41245" y="2471164"/>
                  </a:lnTo>
                  <a:lnTo>
                    <a:pt x="70735" y="2506906"/>
                  </a:lnTo>
                  <a:lnTo>
                    <a:pt x="106477" y="2536397"/>
                  </a:lnTo>
                  <a:lnTo>
                    <a:pt x="147500" y="2558663"/>
                  </a:lnTo>
                  <a:lnTo>
                    <a:pt x="192832" y="2572736"/>
                  </a:lnTo>
                  <a:lnTo>
                    <a:pt x="241503" y="2577642"/>
                  </a:lnTo>
                  <a:lnTo>
                    <a:pt x="8111439" y="2577642"/>
                  </a:lnTo>
                  <a:lnTo>
                    <a:pt x="8160104" y="2572736"/>
                  </a:lnTo>
                  <a:lnTo>
                    <a:pt x="8205439" y="2558663"/>
                  </a:lnTo>
                  <a:lnTo>
                    <a:pt x="8246469" y="2536397"/>
                  </a:lnTo>
                  <a:lnTo>
                    <a:pt x="8282222" y="2506906"/>
                  </a:lnTo>
                  <a:lnTo>
                    <a:pt x="8311724" y="2471164"/>
                  </a:lnTo>
                  <a:lnTo>
                    <a:pt x="8334002" y="2430142"/>
                  </a:lnTo>
                  <a:lnTo>
                    <a:pt x="8348083" y="2384810"/>
                  </a:lnTo>
                  <a:lnTo>
                    <a:pt x="8352993" y="2336139"/>
                  </a:lnTo>
                  <a:lnTo>
                    <a:pt x="8352993" y="241553"/>
                  </a:lnTo>
                  <a:lnTo>
                    <a:pt x="8348083" y="192852"/>
                  </a:lnTo>
                  <a:lnTo>
                    <a:pt x="8334002" y="147500"/>
                  </a:lnTo>
                  <a:lnTo>
                    <a:pt x="8311724" y="106467"/>
                  </a:lnTo>
                  <a:lnTo>
                    <a:pt x="8282222" y="70723"/>
                  </a:lnTo>
                  <a:lnTo>
                    <a:pt x="8246469" y="41235"/>
                  </a:lnTo>
                  <a:lnTo>
                    <a:pt x="8205439" y="18972"/>
                  </a:lnTo>
                  <a:lnTo>
                    <a:pt x="8160104" y="4904"/>
                  </a:lnTo>
                  <a:lnTo>
                    <a:pt x="8111439" y="0"/>
                  </a:lnTo>
                  <a:close/>
                </a:path>
              </a:pathLst>
            </a:custGeom>
            <a:solidFill>
              <a:srgbClr val="F1DCD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1" name="object 11"/>
            <p:cNvSpPr/>
            <p:nvPr/>
          </p:nvSpPr>
          <p:spPr>
            <a:xfrm>
              <a:off x="467537" y="3789044"/>
              <a:ext cx="8353425" cy="2578100"/>
            </a:xfrm>
            <a:custGeom>
              <a:avLst/>
              <a:gdLst/>
              <a:ahLst/>
              <a:cxnLst/>
              <a:rect l="l" t="t" r="r" b="b"/>
              <a:pathLst>
                <a:path w="8353425" h="2578100">
                  <a:moveTo>
                    <a:pt x="0" y="241553"/>
                  </a:moveTo>
                  <a:lnTo>
                    <a:pt x="4906" y="192852"/>
                  </a:lnTo>
                  <a:lnTo>
                    <a:pt x="18978" y="147500"/>
                  </a:lnTo>
                  <a:lnTo>
                    <a:pt x="41245" y="106467"/>
                  </a:lnTo>
                  <a:lnTo>
                    <a:pt x="70735" y="70723"/>
                  </a:lnTo>
                  <a:lnTo>
                    <a:pt x="106477" y="41235"/>
                  </a:lnTo>
                  <a:lnTo>
                    <a:pt x="147500" y="18972"/>
                  </a:lnTo>
                  <a:lnTo>
                    <a:pt x="192832" y="4904"/>
                  </a:lnTo>
                  <a:lnTo>
                    <a:pt x="241503" y="0"/>
                  </a:lnTo>
                  <a:lnTo>
                    <a:pt x="8111439" y="0"/>
                  </a:lnTo>
                  <a:lnTo>
                    <a:pt x="8160104" y="4904"/>
                  </a:lnTo>
                  <a:lnTo>
                    <a:pt x="8205439" y="18972"/>
                  </a:lnTo>
                  <a:lnTo>
                    <a:pt x="8246469" y="41235"/>
                  </a:lnTo>
                  <a:lnTo>
                    <a:pt x="8282222" y="70723"/>
                  </a:lnTo>
                  <a:lnTo>
                    <a:pt x="8311724" y="106467"/>
                  </a:lnTo>
                  <a:lnTo>
                    <a:pt x="8334002" y="147500"/>
                  </a:lnTo>
                  <a:lnTo>
                    <a:pt x="8348083" y="192852"/>
                  </a:lnTo>
                  <a:lnTo>
                    <a:pt x="8352993" y="241553"/>
                  </a:lnTo>
                  <a:lnTo>
                    <a:pt x="8352993" y="2336139"/>
                  </a:lnTo>
                  <a:lnTo>
                    <a:pt x="8348083" y="2384810"/>
                  </a:lnTo>
                  <a:lnTo>
                    <a:pt x="8334002" y="2430142"/>
                  </a:lnTo>
                  <a:lnTo>
                    <a:pt x="8311724" y="2471164"/>
                  </a:lnTo>
                  <a:lnTo>
                    <a:pt x="8282222" y="2506906"/>
                  </a:lnTo>
                  <a:lnTo>
                    <a:pt x="8246469" y="2536397"/>
                  </a:lnTo>
                  <a:lnTo>
                    <a:pt x="8205439" y="2558663"/>
                  </a:lnTo>
                  <a:lnTo>
                    <a:pt x="8160104" y="2572736"/>
                  </a:lnTo>
                  <a:lnTo>
                    <a:pt x="8111439" y="2577642"/>
                  </a:lnTo>
                  <a:lnTo>
                    <a:pt x="241503" y="2577642"/>
                  </a:lnTo>
                  <a:lnTo>
                    <a:pt x="192832" y="2572736"/>
                  </a:lnTo>
                  <a:lnTo>
                    <a:pt x="147500" y="2558663"/>
                  </a:lnTo>
                  <a:lnTo>
                    <a:pt x="106477" y="2536397"/>
                  </a:lnTo>
                  <a:lnTo>
                    <a:pt x="70735" y="2506906"/>
                  </a:lnTo>
                  <a:lnTo>
                    <a:pt x="41245" y="2471164"/>
                  </a:lnTo>
                  <a:lnTo>
                    <a:pt x="18978" y="2430142"/>
                  </a:lnTo>
                  <a:lnTo>
                    <a:pt x="4906" y="2384810"/>
                  </a:lnTo>
                  <a:lnTo>
                    <a:pt x="0" y="2336139"/>
                  </a:lnTo>
                  <a:lnTo>
                    <a:pt x="0" y="241553"/>
                  </a:lnTo>
                  <a:close/>
                </a:path>
              </a:pathLst>
            </a:custGeom>
            <a:ln w="76200">
              <a:solidFill>
                <a:srgbClr val="C0504D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2" name="object 12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2713" y="2801095"/>
              <a:ext cx="8496296" cy="848900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12420" y="2909315"/>
              <a:ext cx="5660136" cy="725424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435051" y="2852927"/>
              <a:ext cx="8351697" cy="705485"/>
            </a:xfrm>
            <a:prstGeom prst="rect">
              <a:avLst/>
            </a:prstGeom>
          </p:spPr>
        </p:pic>
        <p:sp>
          <p:nvSpPr>
            <p:cNvPr id="15" name="object 15"/>
            <p:cNvSpPr/>
            <p:nvPr/>
          </p:nvSpPr>
          <p:spPr>
            <a:xfrm>
              <a:off x="435051" y="2852927"/>
              <a:ext cx="8352155" cy="705485"/>
            </a:xfrm>
            <a:custGeom>
              <a:avLst/>
              <a:gdLst/>
              <a:ahLst/>
              <a:cxnLst/>
              <a:rect l="l" t="t" r="r" b="b"/>
              <a:pathLst>
                <a:path w="8352155" h="705485">
                  <a:moveTo>
                    <a:pt x="0" y="41656"/>
                  </a:moveTo>
                  <a:lnTo>
                    <a:pt x="3276" y="25449"/>
                  </a:lnTo>
                  <a:lnTo>
                    <a:pt x="12212" y="12207"/>
                  </a:lnTo>
                  <a:lnTo>
                    <a:pt x="25465" y="3276"/>
                  </a:lnTo>
                  <a:lnTo>
                    <a:pt x="41694" y="0"/>
                  </a:lnTo>
                  <a:lnTo>
                    <a:pt x="8310041" y="0"/>
                  </a:lnTo>
                  <a:lnTo>
                    <a:pt x="8326248" y="3276"/>
                  </a:lnTo>
                  <a:lnTo>
                    <a:pt x="8339489" y="12207"/>
                  </a:lnTo>
                  <a:lnTo>
                    <a:pt x="8348421" y="25449"/>
                  </a:lnTo>
                  <a:lnTo>
                    <a:pt x="8351697" y="41656"/>
                  </a:lnTo>
                  <a:lnTo>
                    <a:pt x="8351697" y="663701"/>
                  </a:lnTo>
                  <a:lnTo>
                    <a:pt x="8348421" y="679981"/>
                  </a:lnTo>
                  <a:lnTo>
                    <a:pt x="8339489" y="693261"/>
                  </a:lnTo>
                  <a:lnTo>
                    <a:pt x="8326248" y="702206"/>
                  </a:lnTo>
                  <a:lnTo>
                    <a:pt x="8310041" y="705485"/>
                  </a:lnTo>
                  <a:lnTo>
                    <a:pt x="41694" y="705485"/>
                  </a:lnTo>
                  <a:lnTo>
                    <a:pt x="25465" y="702206"/>
                  </a:lnTo>
                  <a:lnTo>
                    <a:pt x="12212" y="693261"/>
                  </a:lnTo>
                  <a:lnTo>
                    <a:pt x="3276" y="679981"/>
                  </a:lnTo>
                  <a:lnTo>
                    <a:pt x="0" y="663701"/>
                  </a:lnTo>
                  <a:lnTo>
                    <a:pt x="0" y="41656"/>
                  </a:lnTo>
                  <a:close/>
                </a:path>
              </a:pathLst>
            </a:custGeom>
            <a:ln w="76200">
              <a:solidFill>
                <a:srgbClr val="7C5F9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16" name="object 16"/>
          <p:cNvSpPr txBox="1"/>
          <p:nvPr/>
        </p:nvSpPr>
        <p:spPr>
          <a:xfrm>
            <a:off x="526186" y="1471116"/>
            <a:ext cx="8075930" cy="488188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860" marR="69215">
              <a:lnSpc>
                <a:spcPct val="100000"/>
              </a:lnSpc>
              <a:spcBef>
                <a:spcPts val="100"/>
              </a:spcBef>
            </a:pP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Мероприятия</a:t>
            </a:r>
            <a:r>
              <a:rPr sz="2400" b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по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оповещению</a:t>
            </a:r>
            <a:r>
              <a:rPr sz="24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приобретателей,</a:t>
            </a:r>
            <a:r>
              <a:rPr sz="24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в</a:t>
            </a:r>
            <a:r>
              <a:rPr sz="24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том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числе </a:t>
            </a:r>
            <a:r>
              <a:rPr sz="2400" b="1" spc="-52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потребителей,</a:t>
            </a:r>
            <a:r>
              <a:rPr sz="24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о</a:t>
            </a:r>
            <a:r>
              <a:rPr sz="24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наличии</a:t>
            </a:r>
            <a:r>
              <a:rPr sz="24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угрозы</a:t>
            </a:r>
            <a:r>
              <a:rPr sz="2400" b="1" spc="-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причинения</a:t>
            </a:r>
            <a:r>
              <a:rPr sz="2400" b="1" spc="1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вреда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 и </a:t>
            </a:r>
            <a:r>
              <a:rPr sz="2400" b="1" spc="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FFFFFF"/>
                </a:solidFill>
                <a:latin typeface="Calibri"/>
                <a:cs typeface="Calibri"/>
              </a:rPr>
              <a:t>способах</a:t>
            </a:r>
            <a:r>
              <a:rPr sz="2400" b="1" spc="-45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его</a:t>
            </a:r>
            <a:r>
              <a:rPr sz="2400" b="1" dirty="0">
                <a:solidFill>
                  <a:srgbClr val="FFFFF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FFFFFF"/>
                </a:solidFill>
                <a:latin typeface="Calibri"/>
                <a:cs typeface="Calibri"/>
              </a:rPr>
              <a:t>предотвращения</a:t>
            </a: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30"/>
              </a:spcBef>
            </a:pPr>
            <a:endParaRPr sz="27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Сроки</a:t>
            </a:r>
            <a:r>
              <a:rPr sz="2400" b="1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реализации</a:t>
            </a:r>
            <a:r>
              <a:rPr sz="2400" b="1" spc="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таких</a:t>
            </a:r>
            <a:r>
              <a:rPr sz="2400" b="1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мероприятий</a:t>
            </a:r>
            <a:endParaRPr sz="24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0"/>
              </a:spcBef>
            </a:pPr>
            <a:endParaRPr sz="2600" dirty="0">
              <a:latin typeface="Calibri"/>
              <a:cs typeface="Calibri"/>
            </a:endParaRPr>
          </a:p>
          <a:p>
            <a:pPr marL="103505" marR="432434">
              <a:lnSpc>
                <a:spcPct val="100000"/>
              </a:lnSpc>
            </a:pPr>
            <a:r>
              <a:rPr sz="2400" b="1" spc="-15" dirty="0">
                <a:solidFill>
                  <a:srgbClr val="C00000"/>
                </a:solidFill>
                <a:latin typeface="Calibri"/>
                <a:cs typeface="Calibri"/>
              </a:rPr>
              <a:t>Если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угроза</a:t>
            </a:r>
            <a:r>
              <a:rPr sz="2400" b="1" spc="-2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причинения</a:t>
            </a:r>
            <a:r>
              <a:rPr sz="2400" b="1" spc="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вреда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 не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20" dirty="0">
                <a:solidFill>
                  <a:srgbClr val="C00000"/>
                </a:solidFill>
                <a:latin typeface="Calibri"/>
                <a:cs typeface="Calibri"/>
              </a:rPr>
              <a:t>может</a:t>
            </a:r>
            <a:r>
              <a:rPr sz="2400" b="1" spc="-2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быть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устранена </a:t>
            </a:r>
            <a:r>
              <a:rPr sz="2400" b="1" spc="-53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Calibri"/>
                <a:cs typeface="Calibri"/>
              </a:rPr>
              <a:t>путем</a:t>
            </a:r>
            <a:r>
              <a:rPr sz="2400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Calibri"/>
                <a:cs typeface="Calibri"/>
              </a:rPr>
              <a:t>проведения</a:t>
            </a:r>
            <a:r>
              <a:rPr sz="2400" b="1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мероприятий,</a:t>
            </a:r>
            <a:r>
              <a:rPr sz="2400" b="1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Calibri"/>
                <a:cs typeface="Calibri"/>
              </a:rPr>
              <a:t>предусмотренных</a:t>
            </a:r>
            <a:endParaRPr sz="2400" dirty="0">
              <a:latin typeface="Calibri"/>
              <a:cs typeface="Calibri"/>
            </a:endParaRPr>
          </a:p>
          <a:p>
            <a:pPr marL="103505" marR="5080">
              <a:lnSpc>
                <a:spcPct val="100000"/>
              </a:lnSpc>
              <a:spcBef>
                <a:spcPts val="5"/>
              </a:spcBef>
            </a:pP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программой,</a:t>
            </a:r>
            <a:r>
              <a:rPr sz="2400" b="1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изготовитель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(исполнитель,</a:t>
            </a:r>
            <a:r>
              <a:rPr sz="2400" b="1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15" dirty="0">
                <a:solidFill>
                  <a:srgbClr val="C00000"/>
                </a:solidFill>
                <a:latin typeface="Calibri"/>
                <a:cs typeface="Calibri"/>
              </a:rPr>
              <a:t>продавец)</a:t>
            </a:r>
            <a:r>
              <a:rPr sz="2400" b="1" spc="3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обязан </a:t>
            </a:r>
            <a:r>
              <a:rPr sz="2400" b="1" spc="-52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приостановить </a:t>
            </a:r>
            <a:r>
              <a:rPr sz="2400" b="1" spc="-15" dirty="0">
                <a:solidFill>
                  <a:srgbClr val="C00000"/>
                </a:solidFill>
                <a:latin typeface="Calibri"/>
                <a:cs typeface="Calibri"/>
              </a:rPr>
              <a:t>производство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C00000"/>
                </a:solidFill>
                <a:latin typeface="Calibri"/>
                <a:cs typeface="Calibri"/>
              </a:rPr>
              <a:t>и</a:t>
            </a:r>
            <a:r>
              <a:rPr sz="2400" b="1" spc="1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реализацию</a:t>
            </a: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,</a:t>
            </a:r>
            <a:r>
              <a:rPr sz="2400" b="1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отозвать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15" dirty="0">
                <a:solidFill>
                  <a:srgbClr val="C00000"/>
                </a:solidFill>
                <a:latin typeface="Calibri"/>
                <a:cs typeface="Calibri"/>
              </a:rPr>
              <a:t>продукцию</a:t>
            </a:r>
            <a:r>
              <a:rPr sz="2400" b="1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и</a:t>
            </a:r>
            <a:r>
              <a:rPr sz="2400" b="1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возместить</a:t>
            </a:r>
            <a:r>
              <a:rPr sz="2400" b="1" spc="5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C00000"/>
                </a:solidFill>
                <a:latin typeface="Calibri"/>
                <a:cs typeface="Calibri"/>
              </a:rPr>
              <a:t>потребителям</a:t>
            </a:r>
            <a:r>
              <a:rPr sz="2400" b="1" spc="10" dirty="0">
                <a:solidFill>
                  <a:srgbClr val="C00000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C00000"/>
                </a:solidFill>
                <a:latin typeface="Calibri"/>
                <a:cs typeface="Calibri"/>
              </a:rPr>
              <a:t>убытки</a:t>
            </a: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,</a:t>
            </a:r>
            <a:r>
              <a:rPr sz="2400" b="1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возникшие </a:t>
            </a:r>
            <a:r>
              <a:rPr sz="2400" b="1" spc="-5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0" dirty="0">
                <a:solidFill>
                  <a:srgbClr val="001F5F"/>
                </a:solidFill>
                <a:latin typeface="Calibri"/>
                <a:cs typeface="Calibri"/>
              </a:rPr>
              <a:t>связи</a:t>
            </a: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2400" b="1" spc="-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5" dirty="0">
                <a:solidFill>
                  <a:srgbClr val="001F5F"/>
                </a:solidFill>
                <a:latin typeface="Calibri"/>
                <a:cs typeface="Calibri"/>
              </a:rPr>
              <a:t>отзывом</a:t>
            </a:r>
            <a:r>
              <a:rPr sz="2400" b="1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400" b="1" spc="-15" dirty="0">
                <a:solidFill>
                  <a:srgbClr val="001F5F"/>
                </a:solidFill>
                <a:latin typeface="Calibri"/>
                <a:cs typeface="Calibri"/>
              </a:rPr>
              <a:t>продукции</a:t>
            </a:r>
            <a:endParaRPr sz="2400" dirty="0">
              <a:latin typeface="Calibri"/>
              <a:cs typeface="Calibri"/>
            </a:endParaRPr>
          </a:p>
          <a:p>
            <a:pPr marL="103505">
              <a:lnSpc>
                <a:spcPct val="100000"/>
              </a:lnSpc>
            </a:pPr>
            <a:r>
              <a:rPr sz="2400" spc="-5" dirty="0">
                <a:latin typeface="Calibri"/>
                <a:cs typeface="Calibri"/>
              </a:rPr>
              <a:t>(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ч.2</a:t>
            </a:r>
            <a:r>
              <a:rPr sz="2400" spc="-25" dirty="0">
                <a:solidFill>
                  <a:srgbClr val="FF0000"/>
                </a:solidFill>
                <a:latin typeface="Calibri"/>
                <a:cs typeface="Calibri"/>
              </a:rPr>
              <a:t> ст.38</a:t>
            </a:r>
            <a:r>
              <a:rPr sz="2400" spc="-3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Федерального</a:t>
            </a:r>
            <a:r>
              <a:rPr sz="2400" spc="-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закона</a:t>
            </a:r>
            <a:r>
              <a:rPr sz="2400" spc="-15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dirty="0">
                <a:solidFill>
                  <a:srgbClr val="FF0000"/>
                </a:solidFill>
                <a:latin typeface="Calibri"/>
                <a:cs typeface="Calibri"/>
              </a:rPr>
              <a:t>№</a:t>
            </a:r>
            <a:r>
              <a:rPr sz="2400" spc="-10" dirty="0">
                <a:solidFill>
                  <a:srgbClr val="FF0000"/>
                </a:solidFill>
                <a:latin typeface="Calibri"/>
                <a:cs typeface="Calibri"/>
              </a:rPr>
              <a:t> </a:t>
            </a:r>
            <a:r>
              <a:rPr sz="2400" spc="-5" dirty="0">
                <a:solidFill>
                  <a:srgbClr val="FF0000"/>
                </a:solidFill>
                <a:latin typeface="Calibri"/>
                <a:cs typeface="Calibri"/>
              </a:rPr>
              <a:t>184-ФЗ).</a:t>
            </a:r>
            <a:endParaRPr sz="2400" dirty="0">
              <a:solidFill>
                <a:srgbClr val="FF0000"/>
              </a:solidFill>
              <a:latin typeface="Calibri"/>
              <a:cs typeface="Calibri"/>
            </a:endParaRPr>
          </a:p>
        </p:txBody>
      </p:sp>
      <p:sp>
        <p:nvSpPr>
          <p:cNvPr id="17" name="object 17"/>
          <p:cNvSpPr txBox="1">
            <a:spLocks noGrp="1"/>
          </p:cNvSpPr>
          <p:nvPr>
            <p:ph type="sldNum" sz="quarter" idx="4294967295"/>
          </p:nvPr>
        </p:nvSpPr>
        <p:spPr>
          <a:xfrm>
            <a:off x="8401811" y="6465214"/>
            <a:ext cx="23177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16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2024873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Содержание программы мероприятий по предотвращению причинения вреда, связанного с обращением продукции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3466728" cy="4525963"/>
          </a:xfrm>
        </p:spPr>
        <p:txBody>
          <a:bodyPr>
            <a:normAutofit fontScale="92500" lnSpcReduction="10000"/>
          </a:bodyPr>
          <a:lstStyle/>
          <a:p>
            <a:pPr marL="0" indent="0" algn="just"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Программу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мероприятий по предотвращению причинения вреда, связанного с обращением продукции (далее - программа мероприятий), рекомендуется оформлять по форме согласно приложению 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N 3 к методическим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рекомендациям и составлять из двух разделов:</a:t>
            </a:r>
          </a:p>
          <a:p>
            <a:pPr algn="just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Общая информация; </a:t>
            </a:r>
          </a:p>
          <a:p>
            <a:pPr algn="just"/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График мероприятий.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1556792"/>
            <a:ext cx="4032448" cy="51919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38214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just"/>
            <a:r>
              <a:rPr lang="ru-RU" sz="2400" b="1" dirty="0">
                <a:solidFill>
                  <a:srgbClr val="FF0000"/>
                </a:solidFill>
                <a:cs typeface="Angsana New" pitchFamily="18" charset="-34"/>
              </a:rPr>
              <a:t>В раздел </a:t>
            </a:r>
            <a:r>
              <a:rPr lang="ru-RU" sz="2400" b="1" dirty="0" smtClean="0">
                <a:solidFill>
                  <a:srgbClr val="FF0000"/>
                </a:solidFill>
                <a:cs typeface="Angsana New" pitchFamily="18" charset="-34"/>
              </a:rPr>
              <a:t>«График мероприятий» </a:t>
            </a:r>
            <a:r>
              <a:rPr lang="ru-RU" sz="2400" b="1" dirty="0">
                <a:solidFill>
                  <a:srgbClr val="FF0000"/>
                </a:solidFill>
                <a:cs typeface="Angsana New" pitchFamily="18" charset="-34"/>
              </a:rPr>
              <a:t>программы мероприятий рекомендуется включить следующие </a:t>
            </a:r>
            <a:r>
              <a:rPr lang="ru-RU" sz="2400" b="1" dirty="0" smtClean="0">
                <a:solidFill>
                  <a:srgbClr val="FF0000"/>
                </a:solidFill>
                <a:cs typeface="Angsana New" pitchFamily="18" charset="-34"/>
              </a:rPr>
              <a:t>действия:</a:t>
            </a:r>
            <a:r>
              <a:rPr lang="ru-RU" sz="2400" b="1" dirty="0">
                <a:solidFill>
                  <a:srgbClr val="FF0000"/>
                </a:solidFill>
                <a:cs typeface="Angsana New" pitchFamily="18" charset="-34"/>
              </a:rPr>
              <a:t/>
            </a:r>
            <a:br>
              <a:rPr lang="ru-RU" sz="2400" b="1" dirty="0">
                <a:solidFill>
                  <a:srgbClr val="FF0000"/>
                </a:solidFill>
                <a:cs typeface="Angsana New" pitchFamily="18" charset="-34"/>
              </a:rPr>
            </a:br>
            <a:endParaRPr lang="ru-RU" sz="2400" b="1" dirty="0">
              <a:solidFill>
                <a:srgbClr val="FF0000"/>
              </a:solidFill>
              <a:cs typeface="Angsana New" pitchFamily="18" charset="-34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5328592"/>
          </a:xfrm>
        </p:spPr>
        <p:txBody>
          <a:bodyPr>
            <a:normAutofit fontScale="77500" lnSpcReduction="20000"/>
          </a:bodyPr>
          <a:lstStyle/>
          <a:p>
            <a:pPr marL="0" indent="0" algn="just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уведомление конечных потребителей продукции о возможном несоответствии техническим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регламентам;</a:t>
            </a:r>
          </a:p>
          <a:p>
            <a:pPr marL="0" indent="0" algn="just">
              <a:buNone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б)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подготовка и направление в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Управление </a:t>
            </a: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Роспотребнадзора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или его территориальный орган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копии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информационного письма, уведомляющего конечных потребителей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продукции;</a:t>
            </a:r>
          </a:p>
          <a:p>
            <a:pPr marL="0" indent="0" algn="just">
              <a:buNone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в)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подготовка и направление информационных писем конечному потребителю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продукции;</a:t>
            </a:r>
          </a:p>
          <a:p>
            <a:pPr marL="0" indent="0" algn="just">
              <a:buNone/>
            </a:pP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г)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размещение информации о проводимой программе мероприятий на официальном сайте изготовителя (представителя изготовителя) и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Управления </a:t>
            </a: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Роспотребнадзора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его территориального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органа;</a:t>
            </a:r>
            <a:endParaRPr lang="ru-RU" sz="3100" b="1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направление в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Управление </a:t>
            </a:r>
            <a:r>
              <a:rPr lang="ru-RU" sz="3100" b="1" dirty="0" err="1" smtClean="0">
                <a:latin typeface="Times New Roman" pitchFamily="18" charset="0"/>
                <a:cs typeface="Times New Roman" pitchFamily="18" charset="0"/>
              </a:rPr>
              <a:t>Роспотребнадзора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 или </a:t>
            </a:r>
            <a:r>
              <a:rPr lang="ru-RU" sz="3100" b="1" dirty="0">
                <a:latin typeface="Times New Roman" pitchFamily="18" charset="0"/>
                <a:cs typeface="Times New Roman" pitchFamily="18" charset="0"/>
              </a:rPr>
              <a:t>его территориальный орган заключительной отчетной информации о реализации программы </a:t>
            </a:r>
            <a:r>
              <a:rPr lang="ru-RU" sz="3100" b="1" dirty="0" smtClean="0">
                <a:latin typeface="Times New Roman" pitchFamily="18" charset="0"/>
                <a:cs typeface="Times New Roman" pitchFamily="18" charset="0"/>
              </a:rPr>
              <a:t>мероприятий</a:t>
            </a:r>
            <a:endParaRPr lang="ru-RU" sz="3100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432469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080120"/>
          </a:xfrm>
        </p:spPr>
        <p:txBody>
          <a:bodyPr>
            <a:noAutofit/>
          </a:bodyPr>
          <a:lstStyle/>
          <a:p>
            <a:pPr algn="just"/>
            <a:r>
              <a:rPr lang="ru-RU" sz="2000" b="1" dirty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Статья 38. Обязанности изготовителя (продавца, лица, выполняющего функции иностранного изготовителя) в случае получения информации о несоответствии продукции </a:t>
            </a:r>
            <a:r>
              <a:rPr lang="ru-RU" sz="2000" b="1" dirty="0" smtClean="0">
                <a:solidFill>
                  <a:schemeClr val="bg1"/>
                </a:solidFill>
                <a:effectLst/>
                <a:latin typeface="Times New Roman" pitchFamily="18" charset="0"/>
                <a:cs typeface="Times New Roman" pitchFamily="18" charset="0"/>
              </a:rPr>
              <a:t>требованиям технических регламентов</a:t>
            </a:r>
            <a:endParaRPr lang="ru-RU" sz="2000" b="1" dirty="0">
              <a:solidFill>
                <a:schemeClr val="bg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течение десяти дней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с момента получения информации о несоответствии продукции требованиям технических регламентов, если необходимость установления более длительного срока не следует из существа проводимых мероприятий, изготовитель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обязан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провести проверку достоверности полученной информации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подтверждении достоверности информации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 несоответствии продукции требованиям технических регламентов 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изготовитель </a:t>
            </a:r>
            <a:r>
              <a:rPr lang="ru-RU" sz="1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течение десяти дней с момента подтверждения </a:t>
            </a:r>
            <a:r>
              <a:rPr lang="ru-RU" sz="1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достоверности такой информации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обязан разработать программу мероприятий по предотвращению причинения вреда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 и согласовать ее с органом государственного контроля (надзора) в соответствии с его компетенцией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Устранение недостатков, а также доставка продукции к месту устранения недостатков и возврат ее приобретателям, в том числе потребителям, </a:t>
            </a:r>
            <a:r>
              <a:rPr lang="ru-RU" sz="18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осуществляются изготовителем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(продавцом, лицом, выполняющим функции иностранного изготовителя) </a:t>
            </a:r>
            <a:r>
              <a:rPr lang="ru-RU" sz="1800" b="1" i="1" dirty="0">
                <a:latin typeface="Times New Roman" pitchFamily="18" charset="0"/>
                <a:cs typeface="Times New Roman" pitchFamily="18" charset="0"/>
              </a:rPr>
              <a:t>и за его счет.</a:t>
            </a:r>
          </a:p>
        </p:txBody>
      </p:sp>
    </p:spTree>
    <p:extLst>
      <p:ext uri="{BB962C8B-B14F-4D97-AF65-F5344CB8AC3E}">
        <p14:creationId xmlns:p14="http://schemas.microsoft.com/office/powerpoint/2010/main" xmlns="" val="1429673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850106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Перечень технических регламентов Таможенного союза, принятых в отношении </a:t>
            </a:r>
            <a:r>
              <a:rPr lang="ru-RU" sz="2400" dirty="0" err="1" smtClean="0"/>
              <a:t>пщевой</a:t>
            </a:r>
            <a:r>
              <a:rPr lang="ru-RU" sz="2400" dirty="0" smtClean="0"/>
              <a:t> продукции</a:t>
            </a:r>
            <a:endParaRPr lang="ru-RU" sz="2400" dirty="0"/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0" y="980728"/>
            <a:ext cx="9144000" cy="5688632"/>
          </a:xfrm>
        </p:spPr>
        <p:txBody>
          <a:bodyPr>
            <a:normAutofit/>
          </a:bodyPr>
          <a:lstStyle/>
          <a:p>
            <a:r>
              <a:rPr lang="ru-RU" sz="1800" b="1" dirty="0" smtClean="0"/>
              <a:t>ТР </a:t>
            </a:r>
            <a:r>
              <a:rPr lang="ru-RU" sz="1800" b="1" dirty="0"/>
              <a:t>ТС </a:t>
            </a:r>
            <a:r>
              <a:rPr lang="ru-RU" sz="1800" b="1" dirty="0" smtClean="0"/>
              <a:t>021/2011 «О </a:t>
            </a:r>
            <a:r>
              <a:rPr lang="ru-RU" sz="1800" b="1" dirty="0"/>
              <a:t>безопасности пищевой </a:t>
            </a:r>
            <a:r>
              <a:rPr lang="ru-RU" sz="1800" b="1" dirty="0" smtClean="0"/>
              <a:t>продукции»</a:t>
            </a:r>
          </a:p>
          <a:p>
            <a:r>
              <a:rPr lang="ru-RU" sz="1800" b="1" dirty="0" smtClean="0"/>
              <a:t>ТР ТС 022/2022 «Пищевая продукция в част ее маркировки» </a:t>
            </a:r>
          </a:p>
          <a:p>
            <a:r>
              <a:rPr lang="ru-RU" sz="1800" b="1" dirty="0" smtClean="0"/>
              <a:t>ТР ТС 015/2011 «О безопасности зерна»</a:t>
            </a:r>
          </a:p>
          <a:p>
            <a:r>
              <a:rPr lang="ru-RU" sz="1800" b="1" dirty="0"/>
              <a:t>ТР ТС 023/201 </a:t>
            </a:r>
            <a:r>
              <a:rPr lang="ru-RU" sz="1800" b="1" dirty="0" smtClean="0"/>
              <a:t>«Технический </a:t>
            </a:r>
            <a:r>
              <a:rPr lang="ru-RU" sz="1800" b="1" dirty="0"/>
              <a:t>регламент на соковую продукцию из фруктов и </a:t>
            </a:r>
            <a:r>
              <a:rPr lang="ru-RU" sz="1800" b="1" dirty="0" smtClean="0"/>
              <a:t>овощей»</a:t>
            </a:r>
          </a:p>
          <a:p>
            <a:r>
              <a:rPr lang="ru-RU" sz="1800" b="1" dirty="0" smtClean="0"/>
              <a:t>ТР ТС </a:t>
            </a:r>
            <a:r>
              <a:rPr lang="ru-RU" sz="1800" b="1" dirty="0"/>
              <a:t>024/2011 </a:t>
            </a:r>
            <a:r>
              <a:rPr lang="ru-RU" sz="1800" b="1" dirty="0" smtClean="0"/>
              <a:t>«Технический </a:t>
            </a:r>
            <a:r>
              <a:rPr lang="ru-RU" sz="1800" b="1" dirty="0"/>
              <a:t>регламент на </a:t>
            </a:r>
            <a:r>
              <a:rPr lang="ru-RU" sz="1800" b="1" dirty="0" smtClean="0"/>
              <a:t>масложировую продукцию»</a:t>
            </a:r>
          </a:p>
          <a:p>
            <a:r>
              <a:rPr lang="ru-RU" sz="1800" b="1" dirty="0" smtClean="0"/>
              <a:t>ТР ТС 033/2013 «О безопасности молока и молочной продукции»</a:t>
            </a:r>
          </a:p>
          <a:p>
            <a:r>
              <a:rPr lang="ru-RU" sz="1800" b="1" dirty="0" smtClean="0"/>
              <a:t>ТР ТС </a:t>
            </a:r>
            <a:r>
              <a:rPr lang="ru-RU" sz="1800" b="1" dirty="0"/>
              <a:t>034/2013 «О безопасности </a:t>
            </a:r>
            <a:r>
              <a:rPr lang="ru-RU" sz="1800" b="1" dirty="0" smtClean="0"/>
              <a:t>мяса </a:t>
            </a:r>
            <a:r>
              <a:rPr lang="ru-RU" sz="1800" b="1" dirty="0"/>
              <a:t>и </a:t>
            </a:r>
            <a:r>
              <a:rPr lang="ru-RU" sz="1800" b="1" dirty="0" smtClean="0"/>
              <a:t>мясной продукции»</a:t>
            </a:r>
          </a:p>
          <a:p>
            <a:r>
              <a:rPr lang="ru-RU" sz="1800" b="1" dirty="0"/>
              <a:t>ТР С 029/2012 </a:t>
            </a:r>
            <a:r>
              <a:rPr lang="ru-RU" sz="1800" b="1" dirty="0" smtClean="0"/>
              <a:t>«Технический </a:t>
            </a:r>
            <a:r>
              <a:rPr lang="ru-RU" sz="1800" b="1" dirty="0"/>
              <a:t>регламент Таможенного союза. Требования безопасности пищевых добавок, </a:t>
            </a:r>
            <a:r>
              <a:rPr lang="ru-RU" sz="1800" b="1" dirty="0" err="1"/>
              <a:t>ароматизаторов</a:t>
            </a:r>
            <a:r>
              <a:rPr lang="ru-RU" sz="1800" b="1" dirty="0"/>
              <a:t> и технологических вспомогательных </a:t>
            </a:r>
            <a:r>
              <a:rPr lang="ru-RU" sz="1800" b="1" dirty="0" smtClean="0"/>
              <a:t>средств»</a:t>
            </a:r>
          </a:p>
          <a:p>
            <a:r>
              <a:rPr lang="ru-RU" sz="1800" b="1" dirty="0"/>
              <a:t>ТР ТС 027/2012  </a:t>
            </a:r>
            <a:r>
              <a:rPr lang="ru-RU" sz="1800" b="1" dirty="0" smtClean="0"/>
              <a:t>«О </a:t>
            </a:r>
            <a:r>
              <a:rPr lang="ru-RU" sz="1800" b="1" dirty="0"/>
              <a:t>безопасности отдельных видов специализированной пищевой продукции, в том числе диетического лечебного и диетического профилактического </a:t>
            </a:r>
            <a:r>
              <a:rPr lang="ru-RU" sz="1800" b="1" dirty="0" smtClean="0"/>
              <a:t>питания»</a:t>
            </a:r>
          </a:p>
          <a:p>
            <a:r>
              <a:rPr lang="ru-RU" sz="1800" b="1" dirty="0"/>
              <a:t>ТР ЕАЭС </a:t>
            </a:r>
            <a:r>
              <a:rPr lang="ru-RU" sz="1800" b="1" dirty="0" smtClean="0"/>
              <a:t>040/2016  «О </a:t>
            </a:r>
            <a:r>
              <a:rPr lang="ru-RU" sz="1800" b="1" dirty="0"/>
              <a:t>безопасности рыбы и рыбной </a:t>
            </a:r>
            <a:r>
              <a:rPr lang="ru-RU" sz="1800" b="1" dirty="0" smtClean="0"/>
              <a:t>продукции»</a:t>
            </a:r>
          </a:p>
          <a:p>
            <a:r>
              <a:rPr lang="ru-RU" sz="1800" b="1" dirty="0"/>
              <a:t>ТР ЕАЭС 044/2017 «О безопасности упакованной питьевой воды, включая природную минеральную </a:t>
            </a:r>
            <a:r>
              <a:rPr lang="ru-RU" sz="1800" b="1" dirty="0" smtClean="0"/>
              <a:t>воду»</a:t>
            </a:r>
          </a:p>
          <a:p>
            <a:r>
              <a:rPr lang="ru-RU" sz="1800" b="1" dirty="0"/>
              <a:t>ТР ЕАЭС 051/2021 «О безопасности мяса птицы и продукции его переработки</a:t>
            </a:r>
            <a:r>
              <a:rPr lang="ru-RU" sz="1800" b="1" dirty="0" smtClean="0"/>
              <a:t>»</a:t>
            </a:r>
            <a:endParaRPr lang="ru-RU" sz="1800" b="1" dirty="0"/>
          </a:p>
          <a:p>
            <a:endParaRPr lang="ru-RU" sz="1800" b="1" dirty="0"/>
          </a:p>
          <a:p>
            <a:endParaRPr lang="ru-RU" sz="1800" b="1" dirty="0"/>
          </a:p>
          <a:p>
            <a:endParaRPr lang="ru-RU" sz="1800" b="1" dirty="0"/>
          </a:p>
          <a:p>
            <a:endParaRPr lang="ru-RU" sz="1800" b="1" dirty="0" smtClean="0"/>
          </a:p>
          <a:p>
            <a:endParaRPr lang="ru-RU" sz="1800" b="1" dirty="0"/>
          </a:p>
        </p:txBody>
      </p:sp>
    </p:spTree>
    <p:extLst>
      <p:ext uri="{BB962C8B-B14F-4D97-AF65-F5344CB8AC3E}">
        <p14:creationId xmlns:p14="http://schemas.microsoft.com/office/powerpoint/2010/main" xmlns="" val="1016643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725423" y="252964"/>
            <a:ext cx="7840980" cy="1077493"/>
          </a:xfrm>
          <a:prstGeom prst="rect">
            <a:avLst/>
          </a:prstGeom>
        </p:spPr>
      </p:pic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1080617" y="482295"/>
            <a:ext cx="712660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pc="-20" dirty="0"/>
              <a:t>ПРИНУДИТЕЛЬНЫЙ</a:t>
            </a:r>
            <a:r>
              <a:rPr spc="-25" dirty="0"/>
              <a:t> </a:t>
            </a:r>
            <a:r>
              <a:rPr spc="-15" dirty="0"/>
              <a:t>ОТЗЫВ</a:t>
            </a:r>
            <a:r>
              <a:rPr spc="-35" dirty="0"/>
              <a:t> </a:t>
            </a:r>
            <a:r>
              <a:rPr spc="-20" dirty="0"/>
              <a:t>ПРОДУКЦИИ</a:t>
            </a:r>
          </a:p>
        </p:txBody>
      </p:sp>
      <p:grpSp>
        <p:nvGrpSpPr>
          <p:cNvPr id="4" name="object 4"/>
          <p:cNvGrpSpPr/>
          <p:nvPr/>
        </p:nvGrpSpPr>
        <p:grpSpPr>
          <a:xfrm>
            <a:off x="422351" y="1472057"/>
            <a:ext cx="8377555" cy="4562475"/>
            <a:chOff x="422351" y="1472057"/>
            <a:chExt cx="8377555" cy="4562475"/>
          </a:xfrm>
        </p:grpSpPr>
        <p:sp>
          <p:nvSpPr>
            <p:cNvPr id="5" name="object 5"/>
            <p:cNvSpPr/>
            <p:nvPr/>
          </p:nvSpPr>
          <p:spPr>
            <a:xfrm>
              <a:off x="435051" y="1484757"/>
              <a:ext cx="8352155" cy="4537075"/>
            </a:xfrm>
            <a:custGeom>
              <a:avLst/>
              <a:gdLst/>
              <a:ahLst/>
              <a:cxnLst/>
              <a:rect l="l" t="t" r="r" b="b"/>
              <a:pathLst>
                <a:path w="8352155" h="4537075">
                  <a:moveTo>
                    <a:pt x="8083600" y="0"/>
                  </a:moveTo>
                  <a:lnTo>
                    <a:pt x="268109" y="0"/>
                  </a:lnTo>
                  <a:lnTo>
                    <a:pt x="219917" y="4318"/>
                  </a:lnTo>
                  <a:lnTo>
                    <a:pt x="174558" y="16770"/>
                  </a:lnTo>
                  <a:lnTo>
                    <a:pt x="132791" y="36599"/>
                  </a:lnTo>
                  <a:lnTo>
                    <a:pt x="95371" y="63047"/>
                  </a:lnTo>
                  <a:lnTo>
                    <a:pt x="63057" y="95358"/>
                  </a:lnTo>
                  <a:lnTo>
                    <a:pt x="36605" y="132776"/>
                  </a:lnTo>
                  <a:lnTo>
                    <a:pt x="16774" y="174542"/>
                  </a:lnTo>
                  <a:lnTo>
                    <a:pt x="4319" y="219901"/>
                  </a:lnTo>
                  <a:lnTo>
                    <a:pt x="0" y="268096"/>
                  </a:lnTo>
                  <a:lnTo>
                    <a:pt x="0" y="4268419"/>
                  </a:lnTo>
                  <a:lnTo>
                    <a:pt x="4319" y="4316614"/>
                  </a:lnTo>
                  <a:lnTo>
                    <a:pt x="16774" y="4361975"/>
                  </a:lnTo>
                  <a:lnTo>
                    <a:pt x="36605" y="4403743"/>
                  </a:lnTo>
                  <a:lnTo>
                    <a:pt x="63057" y="4441162"/>
                  </a:lnTo>
                  <a:lnTo>
                    <a:pt x="95371" y="4473475"/>
                  </a:lnTo>
                  <a:lnTo>
                    <a:pt x="132791" y="4499926"/>
                  </a:lnTo>
                  <a:lnTo>
                    <a:pt x="174558" y="4519756"/>
                  </a:lnTo>
                  <a:lnTo>
                    <a:pt x="219917" y="4532209"/>
                  </a:lnTo>
                  <a:lnTo>
                    <a:pt x="268109" y="4536528"/>
                  </a:lnTo>
                  <a:lnTo>
                    <a:pt x="8083600" y="4536528"/>
                  </a:lnTo>
                  <a:lnTo>
                    <a:pt x="8131795" y="4532209"/>
                  </a:lnTo>
                  <a:lnTo>
                    <a:pt x="8177155" y="4519756"/>
                  </a:lnTo>
                  <a:lnTo>
                    <a:pt x="8218921" y="4499926"/>
                  </a:lnTo>
                  <a:lnTo>
                    <a:pt x="8256338" y="4473475"/>
                  </a:lnTo>
                  <a:lnTo>
                    <a:pt x="8288650" y="4441162"/>
                  </a:lnTo>
                  <a:lnTo>
                    <a:pt x="8315098" y="4403743"/>
                  </a:lnTo>
                  <a:lnTo>
                    <a:pt x="8334926" y="4361975"/>
                  </a:lnTo>
                  <a:lnTo>
                    <a:pt x="8347378" y="4316614"/>
                  </a:lnTo>
                  <a:lnTo>
                    <a:pt x="8351697" y="4268419"/>
                  </a:lnTo>
                  <a:lnTo>
                    <a:pt x="8351697" y="268096"/>
                  </a:lnTo>
                  <a:lnTo>
                    <a:pt x="8347378" y="219901"/>
                  </a:lnTo>
                  <a:lnTo>
                    <a:pt x="8334926" y="174542"/>
                  </a:lnTo>
                  <a:lnTo>
                    <a:pt x="8315098" y="132776"/>
                  </a:lnTo>
                  <a:lnTo>
                    <a:pt x="8288650" y="95358"/>
                  </a:lnTo>
                  <a:lnTo>
                    <a:pt x="8256338" y="63047"/>
                  </a:lnTo>
                  <a:lnTo>
                    <a:pt x="8218921" y="36599"/>
                  </a:lnTo>
                  <a:lnTo>
                    <a:pt x="8177155" y="16770"/>
                  </a:lnTo>
                  <a:lnTo>
                    <a:pt x="8131795" y="4318"/>
                  </a:lnTo>
                  <a:lnTo>
                    <a:pt x="8083600" y="0"/>
                  </a:lnTo>
                  <a:close/>
                </a:path>
              </a:pathLst>
            </a:custGeom>
            <a:solidFill>
              <a:srgbClr val="C3D59B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" name="object 6"/>
            <p:cNvSpPr/>
            <p:nvPr/>
          </p:nvSpPr>
          <p:spPr>
            <a:xfrm>
              <a:off x="435051" y="1484757"/>
              <a:ext cx="8352155" cy="4537075"/>
            </a:xfrm>
            <a:custGeom>
              <a:avLst/>
              <a:gdLst/>
              <a:ahLst/>
              <a:cxnLst/>
              <a:rect l="l" t="t" r="r" b="b"/>
              <a:pathLst>
                <a:path w="8352155" h="4537075">
                  <a:moveTo>
                    <a:pt x="0" y="268096"/>
                  </a:moveTo>
                  <a:lnTo>
                    <a:pt x="4319" y="219901"/>
                  </a:lnTo>
                  <a:lnTo>
                    <a:pt x="16774" y="174542"/>
                  </a:lnTo>
                  <a:lnTo>
                    <a:pt x="36605" y="132776"/>
                  </a:lnTo>
                  <a:lnTo>
                    <a:pt x="63057" y="95358"/>
                  </a:lnTo>
                  <a:lnTo>
                    <a:pt x="95371" y="63047"/>
                  </a:lnTo>
                  <a:lnTo>
                    <a:pt x="132791" y="36599"/>
                  </a:lnTo>
                  <a:lnTo>
                    <a:pt x="174558" y="16770"/>
                  </a:lnTo>
                  <a:lnTo>
                    <a:pt x="219917" y="4318"/>
                  </a:lnTo>
                  <a:lnTo>
                    <a:pt x="268109" y="0"/>
                  </a:lnTo>
                  <a:lnTo>
                    <a:pt x="8083600" y="0"/>
                  </a:lnTo>
                  <a:lnTo>
                    <a:pt x="8131795" y="4318"/>
                  </a:lnTo>
                  <a:lnTo>
                    <a:pt x="8177155" y="16770"/>
                  </a:lnTo>
                  <a:lnTo>
                    <a:pt x="8218921" y="36599"/>
                  </a:lnTo>
                  <a:lnTo>
                    <a:pt x="8256338" y="63047"/>
                  </a:lnTo>
                  <a:lnTo>
                    <a:pt x="8288650" y="95358"/>
                  </a:lnTo>
                  <a:lnTo>
                    <a:pt x="8315098" y="132776"/>
                  </a:lnTo>
                  <a:lnTo>
                    <a:pt x="8334926" y="174542"/>
                  </a:lnTo>
                  <a:lnTo>
                    <a:pt x="8347378" y="219901"/>
                  </a:lnTo>
                  <a:lnTo>
                    <a:pt x="8351697" y="268096"/>
                  </a:lnTo>
                  <a:lnTo>
                    <a:pt x="8351697" y="4268419"/>
                  </a:lnTo>
                  <a:lnTo>
                    <a:pt x="8347378" y="4316614"/>
                  </a:lnTo>
                  <a:lnTo>
                    <a:pt x="8334926" y="4361975"/>
                  </a:lnTo>
                  <a:lnTo>
                    <a:pt x="8315098" y="4403743"/>
                  </a:lnTo>
                  <a:lnTo>
                    <a:pt x="8288650" y="4441162"/>
                  </a:lnTo>
                  <a:lnTo>
                    <a:pt x="8256338" y="4473475"/>
                  </a:lnTo>
                  <a:lnTo>
                    <a:pt x="8218921" y="4499926"/>
                  </a:lnTo>
                  <a:lnTo>
                    <a:pt x="8177155" y="4519756"/>
                  </a:lnTo>
                  <a:lnTo>
                    <a:pt x="8131795" y="4532209"/>
                  </a:lnTo>
                  <a:lnTo>
                    <a:pt x="8083600" y="4536528"/>
                  </a:lnTo>
                  <a:lnTo>
                    <a:pt x="268109" y="4536528"/>
                  </a:lnTo>
                  <a:lnTo>
                    <a:pt x="219917" y="4532209"/>
                  </a:lnTo>
                  <a:lnTo>
                    <a:pt x="174558" y="4519756"/>
                  </a:lnTo>
                  <a:lnTo>
                    <a:pt x="132791" y="4499926"/>
                  </a:lnTo>
                  <a:lnTo>
                    <a:pt x="95371" y="4473475"/>
                  </a:lnTo>
                  <a:lnTo>
                    <a:pt x="63057" y="4441162"/>
                  </a:lnTo>
                  <a:lnTo>
                    <a:pt x="36605" y="4403743"/>
                  </a:lnTo>
                  <a:lnTo>
                    <a:pt x="16774" y="4361975"/>
                  </a:lnTo>
                  <a:lnTo>
                    <a:pt x="4319" y="4316614"/>
                  </a:lnTo>
                  <a:lnTo>
                    <a:pt x="0" y="4268419"/>
                  </a:lnTo>
                  <a:lnTo>
                    <a:pt x="0" y="268096"/>
                  </a:lnTo>
                  <a:close/>
                </a:path>
              </a:pathLst>
            </a:custGeom>
            <a:ln w="25399">
              <a:solidFill>
                <a:srgbClr val="70883E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sp>
        <p:nvSpPr>
          <p:cNvPr id="7" name="object 7"/>
          <p:cNvSpPr txBox="1"/>
          <p:nvPr/>
        </p:nvSpPr>
        <p:spPr>
          <a:xfrm>
            <a:off x="592327" y="1864867"/>
            <a:ext cx="7875905" cy="3744595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60020" algn="ctr">
              <a:lnSpc>
                <a:spcPct val="100000"/>
              </a:lnSpc>
              <a:spcBef>
                <a:spcPts val="95"/>
              </a:spcBef>
            </a:pPr>
            <a:r>
              <a:rPr sz="2200" b="1" spc="-10" dirty="0">
                <a:solidFill>
                  <a:srgbClr val="001F5F"/>
                </a:solidFill>
                <a:latin typeface="Calibri"/>
                <a:cs typeface="Calibri"/>
              </a:rPr>
              <a:t>Орган</a:t>
            </a:r>
            <a:r>
              <a:rPr sz="2200" b="1" spc="-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5" dirty="0">
                <a:solidFill>
                  <a:srgbClr val="001F5F"/>
                </a:solidFill>
                <a:latin typeface="Calibri"/>
                <a:cs typeface="Calibri"/>
              </a:rPr>
              <a:t>государственного</a:t>
            </a:r>
            <a:r>
              <a:rPr sz="2200" b="1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5" dirty="0">
                <a:solidFill>
                  <a:srgbClr val="001F5F"/>
                </a:solidFill>
                <a:latin typeface="Calibri"/>
                <a:cs typeface="Calibri"/>
              </a:rPr>
              <a:t>контроля</a:t>
            </a:r>
            <a:r>
              <a:rPr sz="2200" b="1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Calibri"/>
                <a:cs typeface="Calibri"/>
              </a:rPr>
              <a:t>вправе:</a:t>
            </a:r>
            <a:endParaRPr sz="22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5"/>
              </a:spcBef>
            </a:pPr>
            <a:endParaRPr sz="2150" dirty="0">
              <a:latin typeface="Calibri"/>
              <a:cs typeface="Calibri"/>
            </a:endParaRPr>
          </a:p>
          <a:p>
            <a:pPr marL="161925" indent="-149860">
              <a:lnSpc>
                <a:spcPct val="100000"/>
              </a:lnSpc>
              <a:buChar char="-"/>
              <a:tabLst>
                <a:tab pos="162560" algn="l"/>
              </a:tabLst>
            </a:pPr>
            <a:r>
              <a:rPr sz="2200" b="1" spc="-5" dirty="0">
                <a:solidFill>
                  <a:srgbClr val="001F5F"/>
                </a:solidFill>
                <a:latin typeface="Calibri"/>
                <a:cs typeface="Calibri"/>
              </a:rPr>
              <a:t>выдать</a:t>
            </a:r>
            <a:r>
              <a:rPr sz="2200" b="1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libri"/>
                <a:cs typeface="Calibri"/>
              </a:rPr>
              <a:t>предписание</a:t>
            </a:r>
            <a:r>
              <a:rPr sz="2200" b="1" spc="3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Calibri"/>
                <a:cs typeface="Calibri"/>
              </a:rPr>
              <a:t>о</a:t>
            </a:r>
            <a:r>
              <a:rPr sz="2200" b="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libri"/>
                <a:cs typeface="Calibri"/>
              </a:rPr>
              <a:t>приостановке</a:t>
            </a:r>
            <a:r>
              <a:rPr sz="2200" b="1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libri"/>
                <a:cs typeface="Calibri"/>
              </a:rPr>
              <a:t>реализации</a:t>
            </a:r>
            <a:r>
              <a:rPr sz="2200" b="1" spc="6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5" dirty="0">
                <a:solidFill>
                  <a:srgbClr val="001F5F"/>
                </a:solidFill>
                <a:latin typeface="Calibri"/>
                <a:cs typeface="Calibri"/>
              </a:rPr>
              <a:t>продукции</a:t>
            </a:r>
            <a:endParaRPr sz="2200" dirty="0">
              <a:latin typeface="Calibri"/>
              <a:cs typeface="Calibri"/>
            </a:endParaRPr>
          </a:p>
          <a:p>
            <a:pPr marL="161925" indent="-149860">
              <a:lnSpc>
                <a:spcPct val="100000"/>
              </a:lnSpc>
              <a:spcBef>
                <a:spcPts val="960"/>
              </a:spcBef>
              <a:buChar char="-"/>
              <a:tabLst>
                <a:tab pos="162560" algn="l"/>
              </a:tabLst>
            </a:pPr>
            <a:r>
              <a:rPr sz="2200" b="1" spc="-5" dirty="0">
                <a:solidFill>
                  <a:srgbClr val="001F5F"/>
                </a:solidFill>
                <a:latin typeface="Calibri"/>
                <a:cs typeface="Calibri"/>
              </a:rPr>
              <a:t>информировать</a:t>
            </a:r>
            <a:r>
              <a:rPr sz="2200" b="1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libri"/>
                <a:cs typeface="Calibri"/>
              </a:rPr>
              <a:t>потребителей</a:t>
            </a:r>
            <a:r>
              <a:rPr sz="2200" b="1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libri"/>
                <a:cs typeface="Calibri"/>
              </a:rPr>
              <a:t>через</a:t>
            </a:r>
            <a:r>
              <a:rPr sz="2200" b="1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libri"/>
                <a:cs typeface="Calibri"/>
              </a:rPr>
              <a:t>СМИ</a:t>
            </a:r>
            <a:endParaRPr sz="22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(ч.3 </a:t>
            </a:r>
            <a:r>
              <a:rPr sz="2200" spc="-25" dirty="0">
                <a:solidFill>
                  <a:srgbClr val="001F5F"/>
                </a:solidFill>
                <a:latin typeface="Calibri"/>
                <a:cs typeface="Calibri"/>
              </a:rPr>
              <a:t>ст.39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 Федерального</a:t>
            </a:r>
            <a:r>
              <a:rPr sz="2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закона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№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184-ФЗ)</a:t>
            </a:r>
            <a:endParaRPr sz="2200" dirty="0">
              <a:latin typeface="Calibri"/>
              <a:cs typeface="Calibri"/>
            </a:endParaRPr>
          </a:p>
          <a:p>
            <a:pPr marL="161925" indent="-149860">
              <a:lnSpc>
                <a:spcPct val="100000"/>
              </a:lnSpc>
              <a:spcBef>
                <a:spcPts val="960"/>
              </a:spcBef>
              <a:buChar char="-"/>
              <a:tabLst>
                <a:tab pos="162560" algn="l"/>
              </a:tabLst>
            </a:pPr>
            <a:r>
              <a:rPr sz="2200" b="1" spc="-10" dirty="0">
                <a:solidFill>
                  <a:srgbClr val="001F5F"/>
                </a:solidFill>
                <a:latin typeface="Calibri"/>
                <a:cs typeface="Calibri"/>
              </a:rPr>
              <a:t>обратиться</a:t>
            </a:r>
            <a:r>
              <a:rPr sz="2200" b="1" spc="6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Calibri"/>
                <a:cs typeface="Calibri"/>
              </a:rPr>
              <a:t>в</a:t>
            </a:r>
            <a:r>
              <a:rPr sz="2200" b="1" spc="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35" dirty="0">
                <a:solidFill>
                  <a:srgbClr val="001F5F"/>
                </a:solidFill>
                <a:latin typeface="Calibri"/>
                <a:cs typeface="Calibri"/>
              </a:rPr>
              <a:t>суд</a:t>
            </a:r>
            <a:r>
              <a:rPr sz="2200" b="1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Calibri"/>
                <a:cs typeface="Calibri"/>
              </a:rPr>
              <a:t>с</a:t>
            </a:r>
            <a:r>
              <a:rPr sz="2200" b="1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libri"/>
                <a:cs typeface="Calibri"/>
              </a:rPr>
              <a:t>иском</a:t>
            </a:r>
            <a:r>
              <a:rPr sz="2200" b="1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Calibri"/>
                <a:cs typeface="Calibri"/>
              </a:rPr>
              <a:t>о</a:t>
            </a:r>
            <a:r>
              <a:rPr sz="2200" b="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5" dirty="0">
                <a:solidFill>
                  <a:srgbClr val="001F5F"/>
                </a:solidFill>
                <a:latin typeface="Calibri"/>
                <a:cs typeface="Calibri"/>
              </a:rPr>
              <a:t>принудительном</a:t>
            </a:r>
            <a:r>
              <a:rPr sz="2200" b="1" spc="3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libri"/>
                <a:cs typeface="Calibri"/>
              </a:rPr>
              <a:t>отзыве</a:t>
            </a:r>
            <a:r>
              <a:rPr sz="2200" b="1" spc="5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5" dirty="0">
                <a:solidFill>
                  <a:srgbClr val="001F5F"/>
                </a:solidFill>
                <a:latin typeface="Calibri"/>
                <a:cs typeface="Calibri"/>
              </a:rPr>
              <a:t>продукции</a:t>
            </a:r>
            <a:endParaRPr sz="22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5"/>
              </a:spcBef>
            </a:pP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(ч.2 </a:t>
            </a:r>
            <a:r>
              <a:rPr sz="2200" spc="-25" dirty="0">
                <a:solidFill>
                  <a:srgbClr val="001F5F"/>
                </a:solidFill>
                <a:latin typeface="Calibri"/>
                <a:cs typeface="Calibri"/>
              </a:rPr>
              <a:t>ст.39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 Федерального</a:t>
            </a:r>
            <a:r>
              <a:rPr sz="2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закона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 №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184-ФЗ)</a:t>
            </a:r>
            <a:endParaRPr sz="2200" dirty="0">
              <a:latin typeface="Calibri"/>
              <a:cs typeface="Calibri"/>
            </a:endParaRPr>
          </a:p>
          <a:p>
            <a:pPr marL="12700" marR="704850">
              <a:lnSpc>
                <a:spcPct val="100000"/>
              </a:lnSpc>
              <a:spcBef>
                <a:spcPts val="960"/>
              </a:spcBef>
              <a:buChar char="-"/>
              <a:tabLst>
                <a:tab pos="162560" algn="l"/>
              </a:tabLst>
            </a:pPr>
            <a:r>
              <a:rPr sz="2200" b="1" spc="-5" dirty="0">
                <a:solidFill>
                  <a:srgbClr val="001F5F"/>
                </a:solidFill>
                <a:latin typeface="Calibri"/>
                <a:cs typeface="Calibri"/>
              </a:rPr>
              <a:t>информировать</a:t>
            </a:r>
            <a:r>
              <a:rPr sz="2200" b="1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libri"/>
                <a:cs typeface="Calibri"/>
              </a:rPr>
              <a:t>потребителей</a:t>
            </a:r>
            <a:r>
              <a:rPr sz="2200" b="1" spc="4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5" dirty="0">
                <a:solidFill>
                  <a:srgbClr val="001F5F"/>
                </a:solidFill>
                <a:latin typeface="Calibri"/>
                <a:cs typeface="Calibri"/>
              </a:rPr>
              <a:t>о </a:t>
            </a:r>
            <a:r>
              <a:rPr sz="2200" b="1" spc="-15" dirty="0">
                <a:solidFill>
                  <a:srgbClr val="001F5F"/>
                </a:solidFill>
                <a:latin typeface="Calibri"/>
                <a:cs typeface="Calibri"/>
              </a:rPr>
              <a:t>принудительном</a:t>
            </a:r>
            <a:r>
              <a:rPr sz="2200" b="1" spc="1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libri"/>
                <a:cs typeface="Calibri"/>
              </a:rPr>
              <a:t>отзыве </a:t>
            </a:r>
            <a:r>
              <a:rPr sz="2200" b="1" spc="-484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20" dirty="0">
                <a:solidFill>
                  <a:srgbClr val="001F5F"/>
                </a:solidFill>
                <a:latin typeface="Calibri"/>
                <a:cs typeface="Calibri"/>
              </a:rPr>
              <a:t>продукции</a:t>
            </a:r>
            <a:r>
              <a:rPr sz="2200" b="1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libri"/>
                <a:cs typeface="Calibri"/>
              </a:rPr>
              <a:t>через</a:t>
            </a:r>
            <a:r>
              <a:rPr sz="2200" b="1" spc="2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b="1" spc="-10" dirty="0">
                <a:solidFill>
                  <a:srgbClr val="001F5F"/>
                </a:solidFill>
                <a:latin typeface="Calibri"/>
                <a:cs typeface="Calibri"/>
              </a:rPr>
              <a:t>СМИ</a:t>
            </a:r>
            <a:endParaRPr sz="22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(ч.2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25" dirty="0">
                <a:solidFill>
                  <a:srgbClr val="001F5F"/>
                </a:solidFill>
                <a:latin typeface="Calibri"/>
                <a:cs typeface="Calibri"/>
              </a:rPr>
              <a:t>ст.40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 Федерального</a:t>
            </a:r>
            <a:r>
              <a:rPr sz="2200" spc="2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10" dirty="0">
                <a:solidFill>
                  <a:srgbClr val="001F5F"/>
                </a:solidFill>
                <a:latin typeface="Calibri"/>
                <a:cs typeface="Calibri"/>
              </a:rPr>
              <a:t>закона</a:t>
            </a:r>
            <a:r>
              <a:rPr sz="2200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№</a:t>
            </a:r>
            <a:r>
              <a:rPr sz="2200" spc="-15" dirty="0">
                <a:solidFill>
                  <a:srgbClr val="001F5F"/>
                </a:solidFill>
                <a:latin typeface="Calibri"/>
                <a:cs typeface="Calibri"/>
              </a:rPr>
              <a:t> </a:t>
            </a:r>
            <a:r>
              <a:rPr sz="2200" spc="-5" dirty="0">
                <a:solidFill>
                  <a:srgbClr val="001F5F"/>
                </a:solidFill>
                <a:latin typeface="Calibri"/>
                <a:cs typeface="Calibri"/>
              </a:rPr>
              <a:t>184-ФЗ)</a:t>
            </a:r>
            <a:endParaRPr sz="2200" dirty="0">
              <a:latin typeface="Calibri"/>
              <a:cs typeface="Calibri"/>
            </a:endParaRPr>
          </a:p>
        </p:txBody>
      </p:sp>
      <p:sp>
        <p:nvSpPr>
          <p:cNvPr id="8" name="object 8"/>
          <p:cNvSpPr txBox="1">
            <a:spLocks noGrp="1"/>
          </p:cNvSpPr>
          <p:nvPr>
            <p:ph type="sldNum" sz="quarter" idx="4294967295"/>
          </p:nvPr>
        </p:nvSpPr>
        <p:spPr>
          <a:xfrm>
            <a:off x="8401811" y="6465214"/>
            <a:ext cx="231775" cy="177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8100">
              <a:lnSpc>
                <a:spcPts val="1240"/>
              </a:lnSpc>
            </a:pPr>
            <a:fld id="{81D60167-4931-47E6-BA6A-407CBD079E47}" type="slidenum">
              <a:rPr dirty="0"/>
              <a:pPr marL="38100">
                <a:lnSpc>
                  <a:spcPts val="1240"/>
                </a:lnSpc>
              </a:pPr>
              <a:t>20</a:t>
            </a:fld>
            <a:endParaRPr dirty="0"/>
          </a:p>
        </p:txBody>
      </p:sp>
    </p:spTree>
    <p:extLst>
      <p:ext uri="{BB962C8B-B14F-4D97-AF65-F5344CB8AC3E}">
        <p14:creationId xmlns:p14="http://schemas.microsoft.com/office/powerpoint/2010/main" xmlns="" val="4244586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8B9873-CF33-46A0-A016-D8FBABEF6D55}" type="slidenum">
              <a:rPr lang="ru-RU" smtClean="0"/>
              <a:pPr>
                <a:defRPr/>
              </a:pPr>
              <a:t>21</a:t>
            </a:fld>
            <a:endParaRPr lang="ru-RU" smtClean="0"/>
          </a:p>
        </p:txBody>
      </p:sp>
      <p:sp>
        <p:nvSpPr>
          <p:cNvPr id="2052" name="Rectangle 7"/>
          <p:cNvSpPr>
            <a:spLocks noGrp="1" noChangeArrowheads="1"/>
          </p:cNvSpPr>
          <p:nvPr>
            <p:ph type="title"/>
          </p:nvPr>
        </p:nvSpPr>
        <p:spPr>
          <a:xfrm>
            <a:off x="1601391" y="857250"/>
            <a:ext cx="6172200" cy="519113"/>
          </a:xfrm>
        </p:spPr>
        <p:txBody>
          <a:bodyPr>
            <a:noAutofit/>
          </a:bodyPr>
          <a:lstStyle/>
          <a:p>
            <a:r>
              <a:rPr lang="ru-RU" sz="3200" dirty="0">
                <a:solidFill>
                  <a:srgbClr val="FFFF00"/>
                </a:solidFill>
                <a:latin typeface="Times New Roman" pitchFamily="18" charset="0"/>
              </a:rPr>
              <a:t>Отзыв продукции</a:t>
            </a:r>
            <a:endParaRPr lang="ru-RU" sz="3200" dirty="0">
              <a:solidFill>
                <a:srgbClr val="FFFF00"/>
              </a:solidFill>
            </a:endParaRPr>
          </a:p>
        </p:txBody>
      </p:sp>
      <p:sp>
        <p:nvSpPr>
          <p:cNvPr id="2053" name="Line 8"/>
          <p:cNvSpPr>
            <a:spLocks noChangeShapeType="1"/>
          </p:cNvSpPr>
          <p:nvPr/>
        </p:nvSpPr>
        <p:spPr bwMode="auto">
          <a:xfrm>
            <a:off x="1143000" y="1322785"/>
            <a:ext cx="44624" cy="53578"/>
          </a:xfrm>
          <a:prstGeom prst="line">
            <a:avLst/>
          </a:prstGeom>
          <a:noFill/>
          <a:ln w="38100">
            <a:solidFill>
              <a:srgbClr val="990000"/>
            </a:solidFill>
            <a:round/>
            <a:headEnd/>
            <a:tailEnd/>
          </a:ln>
        </p:spPr>
        <p:txBody>
          <a:bodyPr/>
          <a:lstStyle/>
          <a:p>
            <a:endParaRPr lang="ru-RU" sz="1350"/>
          </a:p>
        </p:txBody>
      </p:sp>
      <p:sp useBgFill="1">
        <p:nvSpPr>
          <p:cNvPr id="2054" name="Rectangle 9"/>
          <p:cNvSpPr>
            <a:spLocks noChangeArrowheads="1"/>
          </p:cNvSpPr>
          <p:nvPr/>
        </p:nvSpPr>
        <p:spPr bwMode="auto">
          <a:xfrm>
            <a:off x="3779912" y="1484784"/>
            <a:ext cx="2016224" cy="360041"/>
          </a:xfrm>
          <a:prstGeom prst="rect">
            <a:avLst/>
          </a:prstGeom>
          <a:ln w="38100">
            <a:solidFill>
              <a:schemeClr val="hlink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ru-RU" sz="1600" b="1" dirty="0">
                <a:solidFill>
                  <a:srgbClr val="333399"/>
                </a:solidFill>
              </a:rPr>
              <a:t>ИЗГОТОВИТЕЛЬ</a:t>
            </a:r>
          </a:p>
        </p:txBody>
      </p:sp>
      <p:graphicFrame>
        <p:nvGraphicFramePr>
          <p:cNvPr id="2050" name="Object 12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447478595"/>
              </p:ext>
            </p:extLst>
          </p:nvPr>
        </p:nvGraphicFramePr>
        <p:xfrm>
          <a:off x="1412875" y="2025650"/>
          <a:ext cx="6051550" cy="3284538"/>
        </p:xfrm>
        <a:graphic>
          <a:graphicData uri="http://schemas.openxmlformats.org/presentationml/2006/ole">
            <p:oleObj spid="_x0000_s4112" name="Лист" r:id="rId3" imgW="5229343" imgH="2838541" progId="Excel.Shee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425300179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ysClr val="windowText" lastClr="000000"/>
                </a:solidFill>
              </a:rPr>
              <a:t>6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55576" y="260647"/>
            <a:ext cx="7776864" cy="1008113"/>
          </a:xfrm>
          <a:prstGeom prst="roundRect">
            <a:avLst/>
          </a:prstGeom>
          <a:solidFill>
            <a:srgbClr val="002060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cap="all" dirty="0" smtClean="0">
                <a:solidFill>
                  <a:schemeClr val="bg2">
                    <a:lumMod val="40000"/>
                    <a:lumOff val="60000"/>
                  </a:schemeClr>
                </a:solidFill>
                <a:cs typeface="Times New Roman" pitchFamily="18" charset="0"/>
              </a:rPr>
              <a:t>Объекты </a:t>
            </a:r>
          </a:p>
          <a:p>
            <a:pPr algn="ctr"/>
            <a:r>
              <a:rPr lang="ru-RU" sz="3200" b="1" cap="all" dirty="0" smtClean="0">
                <a:solidFill>
                  <a:schemeClr val="bg2">
                    <a:lumMod val="40000"/>
                    <a:lumOff val="60000"/>
                  </a:schemeClr>
                </a:solidFill>
                <a:cs typeface="Times New Roman" pitchFamily="18" charset="0"/>
              </a:rPr>
              <a:t>технического   регулирования</a:t>
            </a:r>
            <a:endParaRPr lang="ru-RU" sz="3200" b="1" cap="all" dirty="0">
              <a:solidFill>
                <a:schemeClr val="bg2">
                  <a:lumMod val="40000"/>
                  <a:lumOff val="60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11560" y="1556792"/>
            <a:ext cx="7932757" cy="2592288"/>
          </a:xfrm>
          <a:prstGeom prst="roundRect">
            <a:avLst/>
          </a:prstGeom>
          <a:ln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indent="725488">
              <a:buAutoNum type="arabicPeriod"/>
            </a:pPr>
            <a:r>
              <a:rPr lang="ru-RU" sz="2600" b="1" dirty="0" smtClean="0">
                <a:solidFill>
                  <a:srgbClr val="002060"/>
                </a:solidFill>
                <a:cs typeface="Times New Roman" pitchFamily="18" charset="0"/>
              </a:rPr>
              <a:t>пищевая </a:t>
            </a:r>
            <a:r>
              <a:rPr lang="ru-RU" sz="2600" b="1" dirty="0">
                <a:solidFill>
                  <a:srgbClr val="002060"/>
                </a:solidFill>
                <a:cs typeface="Times New Roman" pitchFamily="18" charset="0"/>
              </a:rPr>
              <a:t>продукция промышленного </a:t>
            </a:r>
            <a:r>
              <a:rPr lang="ru-RU" sz="2600" b="1" dirty="0" smtClean="0">
                <a:solidFill>
                  <a:srgbClr val="002060"/>
                </a:solidFill>
                <a:cs typeface="Times New Roman" pitchFamily="18" charset="0"/>
              </a:rPr>
              <a:t>изготовления</a:t>
            </a:r>
          </a:p>
          <a:p>
            <a:pPr indent="725488">
              <a:buAutoNum type="arabicPeriod"/>
            </a:pPr>
            <a:endParaRPr lang="ru-RU" sz="1400" b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indent="725488">
              <a:buAutoNum type="arabicPeriod"/>
            </a:pPr>
            <a:r>
              <a:rPr lang="ru-RU" sz="2600" b="1" dirty="0" smtClean="0">
                <a:solidFill>
                  <a:srgbClr val="002060"/>
                </a:solidFill>
                <a:cs typeface="Times New Roman" pitchFamily="18" charset="0"/>
              </a:rPr>
              <a:t>связанные </a:t>
            </a:r>
            <a:r>
              <a:rPr lang="ru-RU" sz="2600" b="1" dirty="0">
                <a:solidFill>
                  <a:srgbClr val="002060"/>
                </a:solidFill>
                <a:cs typeface="Times New Roman" pitchFamily="18" charset="0"/>
              </a:rPr>
              <a:t>с ней процессы, а именно: производство/изготовление, хранение, перевозка/ транспортировка, реализация, утилизация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83568" y="4315511"/>
            <a:ext cx="7920880" cy="208823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 smtClean="0"/>
              <a:t>Регламенты не распространяется </a:t>
            </a:r>
            <a:r>
              <a:rPr lang="ru-RU" sz="2400" b="1" dirty="0"/>
              <a:t>на пищевую продукцию, произведенную гражданами для личного потребления, и связанные с ней процессы, а также на выращивание </a:t>
            </a:r>
            <a:r>
              <a:rPr lang="ru-RU" sz="2400" b="1" dirty="0" err="1"/>
              <a:t>сельхозкультур</a:t>
            </a:r>
            <a:r>
              <a:rPr lang="ru-RU" sz="2400" b="1" dirty="0"/>
              <a:t> и животных в естественных условиях.</a:t>
            </a:r>
          </a:p>
        </p:txBody>
      </p:sp>
    </p:spTree>
    <p:extLst>
      <p:ext uri="{BB962C8B-B14F-4D97-AF65-F5344CB8AC3E}">
        <p14:creationId xmlns:p14="http://schemas.microsoft.com/office/powerpoint/2010/main" xmlns="" val="3133549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2400" dirty="0" smtClean="0"/>
              <a:t>Основные требования технических регламентов</a:t>
            </a:r>
            <a:endParaRPr lang="ru-RU" sz="2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980728"/>
            <a:ext cx="8928992" cy="5472608"/>
          </a:xfrm>
        </p:spPr>
        <p:txBody>
          <a:bodyPr>
            <a:normAutofit/>
          </a:bodyPr>
          <a:lstStyle/>
          <a:p>
            <a:pPr marL="137160" indent="0">
              <a:spcBef>
                <a:spcPts val="0"/>
              </a:spcBef>
              <a:buNone/>
            </a:pPr>
            <a:r>
              <a:rPr lang="ru-RU" sz="1800" b="1" dirty="0" smtClean="0">
                <a:solidFill>
                  <a:srgbClr val="FFFF00"/>
                </a:solidFill>
              </a:rPr>
              <a:t>п.2 </a:t>
            </a:r>
            <a:r>
              <a:rPr lang="ru-RU" sz="1800" b="1" dirty="0">
                <a:solidFill>
                  <a:srgbClr val="FFFF00"/>
                </a:solidFill>
              </a:rPr>
              <a:t>ст.5 ТР ТС </a:t>
            </a:r>
            <a:r>
              <a:rPr lang="ru-RU" sz="1800" b="1" dirty="0" smtClean="0">
                <a:solidFill>
                  <a:srgbClr val="FFFF00"/>
                </a:solidFill>
              </a:rPr>
              <a:t>021/2011 - </a:t>
            </a:r>
            <a:r>
              <a:rPr lang="ru-RU" sz="1800" dirty="0" smtClean="0"/>
              <a:t>пищевая </a:t>
            </a:r>
            <a:r>
              <a:rPr lang="ru-RU" sz="1800" dirty="0"/>
              <a:t>продукция, соответствующая требованиям настоящего технического регламента, иных технических регламентов Таможенного союза, действие которых на нее распространяется, и прошедшая оценку (подтверждение) соответствия, </a:t>
            </a:r>
            <a:r>
              <a:rPr lang="ru-RU" sz="1800" b="1" u="sng" dirty="0"/>
              <a:t>маркируется единым знаком обращения продукции </a:t>
            </a:r>
            <a:r>
              <a:rPr lang="ru-RU" sz="1800" dirty="0"/>
              <a:t>на рынке государств - членов Таможенного союза.</a:t>
            </a:r>
          </a:p>
          <a:p>
            <a:pPr marL="137160" indent="0">
              <a:spcBef>
                <a:spcPts val="0"/>
              </a:spcBef>
              <a:buNone/>
            </a:pPr>
            <a:r>
              <a:rPr lang="ru-RU" sz="1800" dirty="0" smtClean="0"/>
              <a:t>.</a:t>
            </a:r>
          </a:p>
          <a:p>
            <a:pPr marL="137160" indent="0">
              <a:spcBef>
                <a:spcPts val="0"/>
              </a:spcBef>
              <a:buNone/>
            </a:pPr>
            <a:endParaRPr lang="ru-RU" sz="1050" dirty="0" smtClean="0"/>
          </a:p>
          <a:p>
            <a:pPr marL="137160" indent="0">
              <a:spcBef>
                <a:spcPts val="0"/>
              </a:spcBef>
              <a:buNone/>
            </a:pPr>
            <a:endParaRPr lang="ru-RU" sz="1900" dirty="0"/>
          </a:p>
          <a:p>
            <a:pPr>
              <a:spcBef>
                <a:spcPts val="0"/>
              </a:spcBef>
            </a:pP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51" t="19415" r="2660" b="20446"/>
          <a:stretch/>
        </p:blipFill>
        <p:spPr bwMode="auto">
          <a:xfrm>
            <a:off x="251520" y="2780928"/>
            <a:ext cx="4084320" cy="2577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Стрелка вверх 3"/>
          <p:cNvSpPr/>
          <p:nvPr/>
        </p:nvSpPr>
        <p:spPr>
          <a:xfrm rot="18940277">
            <a:off x="4369622" y="3842176"/>
            <a:ext cx="244591" cy="2199677"/>
          </a:xfrm>
          <a:prstGeom prst="upArrow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603204"/>
            <a:ext cx="3414142" cy="156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692845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9275" y="107951"/>
            <a:ext cx="8042275" cy="410210"/>
          </a:xfrm>
        </p:spPr>
        <p:txBody>
          <a:bodyPr/>
          <a:lstStyle/>
          <a:p>
            <a:r>
              <a:rPr lang="ru-RU" sz="2000" b="1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Какие документы должны быть на пищевые продукты?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49275" y="741679"/>
            <a:ext cx="8042275" cy="5898833"/>
          </a:xfrm>
          <a:solidFill>
            <a:schemeClr val="bg2">
              <a:lumMod val="90000"/>
            </a:schemeClr>
          </a:solidFill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К </a:t>
            </a:r>
            <a:r>
              <a:rPr lang="ru-RU" sz="2400" b="1" dirty="0">
                <a:solidFill>
                  <a:schemeClr val="tx1"/>
                </a:solidFill>
              </a:rPr>
              <a:t>товаросопроводительным документам относятся:</a:t>
            </a: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</a:rPr>
              <a:t>товарно- сопроводительный документ с указанием сведений о декларации о соответствии;</a:t>
            </a:r>
            <a:endParaRPr lang="ru-RU" sz="2400" b="1" dirty="0">
              <a:solidFill>
                <a:schemeClr val="tx1"/>
              </a:solidFill>
            </a:endParaRP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</a:rPr>
              <a:t>ветеринарное свидетельство </a:t>
            </a:r>
            <a:r>
              <a:rPr lang="ru-RU" sz="2400" b="1" dirty="0">
                <a:solidFill>
                  <a:schemeClr val="tx1"/>
                </a:solidFill>
              </a:rPr>
              <a:t>(для </a:t>
            </a:r>
            <a:r>
              <a:rPr lang="ru-RU" sz="2400" b="1" dirty="0" err="1">
                <a:solidFill>
                  <a:schemeClr val="tx1"/>
                </a:solidFill>
              </a:rPr>
              <a:t>непереработанной</a:t>
            </a:r>
            <a:r>
              <a:rPr lang="ru-RU" sz="2400" b="1" dirty="0">
                <a:solidFill>
                  <a:schemeClr val="tx1"/>
                </a:solidFill>
              </a:rPr>
              <a:t> продукции);</a:t>
            </a:r>
          </a:p>
          <a:p>
            <a:pPr algn="just">
              <a:spcBef>
                <a:spcPts val="0"/>
              </a:spcBef>
            </a:pPr>
            <a:r>
              <a:rPr lang="ru-RU" sz="2400" b="1" dirty="0" smtClean="0">
                <a:solidFill>
                  <a:schemeClr val="tx1"/>
                </a:solidFill>
              </a:rPr>
              <a:t>свидетельство </a:t>
            </a:r>
            <a:r>
              <a:rPr lang="ru-RU" sz="2400" b="1" dirty="0">
                <a:solidFill>
                  <a:schemeClr val="tx1"/>
                </a:solidFill>
              </a:rPr>
              <a:t>о государственной регистрации (для продукции, полученной с применением ГМО, изготовленной по новым технологиям, специализированной продукции (лечебно-профилактическое, спортивное, детское питание, питание для беременных, биологически активные добавки к пище, минеральная природная, лечебно-столовая, лечебная минеральная вода).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41E688F-63D8-4FF3-ACB2-3E93A2345135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33934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504" y="188640"/>
            <a:ext cx="8712968" cy="2592288"/>
          </a:xfrm>
        </p:spPr>
        <p:txBody>
          <a:bodyPr>
            <a:normAutofit fontScale="77500" lnSpcReduction="20000"/>
          </a:bodyPr>
          <a:lstStyle/>
          <a:p>
            <a:pPr marL="13716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300" b="1" dirty="0">
                <a:solidFill>
                  <a:srgbClr val="FFFF00"/>
                </a:solidFill>
              </a:rPr>
              <a:t>п.3 ст.5 ТР ТС 021/2011 </a:t>
            </a:r>
            <a:r>
              <a:rPr lang="ru-RU" sz="2300" dirty="0"/>
              <a:t>- пищевая продукция, находящаяся в обращении, в том числе продовольственное (пищевое) сырье, должна сопровождаться </a:t>
            </a:r>
            <a:r>
              <a:rPr lang="ru-RU" sz="2300" dirty="0" smtClean="0"/>
              <a:t> </a:t>
            </a:r>
            <a:r>
              <a:rPr lang="ru-RU" sz="2300" b="1" u="sng" dirty="0" smtClean="0"/>
              <a:t>товаросопроводительной </a:t>
            </a:r>
            <a:r>
              <a:rPr lang="ru-RU" sz="2300" b="1" u="sng" dirty="0"/>
              <a:t>документацией, обеспечивающей </a:t>
            </a:r>
            <a:r>
              <a:rPr lang="ru-RU" sz="2300" b="1" u="sng" dirty="0" err="1"/>
              <a:t>прослеживаемость</a:t>
            </a:r>
            <a:r>
              <a:rPr lang="ru-RU" sz="2300" b="1" u="sng" dirty="0"/>
              <a:t> </a:t>
            </a:r>
            <a:r>
              <a:rPr lang="ru-RU" sz="2300" dirty="0"/>
              <a:t>данной продукции</a:t>
            </a:r>
            <a:r>
              <a:rPr lang="ru-RU" sz="2300" dirty="0" smtClean="0"/>
              <a:t>.</a:t>
            </a:r>
          </a:p>
          <a:p>
            <a:pPr marL="137160" indent="0">
              <a:lnSpc>
                <a:spcPct val="120000"/>
              </a:lnSpc>
              <a:spcBef>
                <a:spcPts val="0"/>
              </a:spcBef>
              <a:buNone/>
            </a:pPr>
            <a:endParaRPr lang="ru-RU" sz="2300" dirty="0" smtClean="0"/>
          </a:p>
          <a:p>
            <a:pPr marL="13716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300" b="1" dirty="0" err="1" smtClean="0">
                <a:solidFill>
                  <a:srgbClr val="FFFF00"/>
                </a:solidFill>
              </a:rPr>
              <a:t>Прослеживаемость</a:t>
            </a:r>
            <a:r>
              <a:rPr lang="ru-RU" sz="2300" dirty="0" smtClean="0"/>
              <a:t> (</a:t>
            </a:r>
            <a:r>
              <a:rPr lang="ru-RU" sz="2300" dirty="0"/>
              <a:t>возможность </a:t>
            </a:r>
            <a:r>
              <a:rPr lang="ru-RU" sz="2300" dirty="0" smtClean="0"/>
              <a:t>документировано </a:t>
            </a:r>
            <a:r>
              <a:rPr lang="ru-RU" sz="2300" dirty="0"/>
              <a:t>установить изготовителя и последующих собственников находящейся в обращении пищевой продукции, а также место происхождения (производства, изготовления) пищевой продукции и/или продовольственного (пищевого) сырья</a:t>
            </a:r>
            <a:r>
              <a:rPr lang="ru-RU" sz="2300" dirty="0" smtClean="0"/>
              <a:t>)</a:t>
            </a:r>
            <a:endParaRPr lang="ru-RU" dirty="0"/>
          </a:p>
          <a:p>
            <a:pPr>
              <a:lnSpc>
                <a:spcPct val="120000"/>
              </a:lnSpc>
              <a:spcBef>
                <a:spcPts val="0"/>
              </a:spcBef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512" y="2924944"/>
            <a:ext cx="3816423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92416" y="2836330"/>
            <a:ext cx="2141243" cy="3278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1730"/>
          <a:stretch/>
        </p:blipFill>
        <p:spPr bwMode="auto">
          <a:xfrm>
            <a:off x="6556526" y="2780928"/>
            <a:ext cx="2096010" cy="32680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Прямая соединительная линия 4"/>
          <p:cNvCxnSpPr>
            <a:stCxn id="3" idx="2"/>
          </p:cNvCxnSpPr>
          <p:nvPr/>
        </p:nvCxnSpPr>
        <p:spPr>
          <a:xfrm>
            <a:off x="4463988" y="2780928"/>
            <a:ext cx="4428492" cy="333428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V="1">
            <a:off x="4307094" y="2719878"/>
            <a:ext cx="4320480" cy="3456384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861770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32816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8160" y="44624"/>
            <a:ext cx="4815840" cy="6813376"/>
          </a:xfrm>
        </p:spPr>
      </p:pic>
    </p:spTree>
    <p:extLst>
      <p:ext uri="{BB962C8B-B14F-4D97-AF65-F5344CB8AC3E}">
        <p14:creationId xmlns:p14="http://schemas.microsoft.com/office/powerpoint/2010/main" xmlns="" val="3472937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917" y="116632"/>
            <a:ext cx="8806563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48186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78" t="6084" r="1039" b="6048"/>
          <a:stretch/>
        </p:blipFill>
        <p:spPr bwMode="auto">
          <a:xfrm>
            <a:off x="75622" y="476672"/>
            <a:ext cx="8960873" cy="612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1580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494</TotalTime>
  <Words>1307</Words>
  <Application>Microsoft Office PowerPoint</Application>
  <PresentationFormat>Экран (4:3)</PresentationFormat>
  <Paragraphs>163</Paragraphs>
  <Slides>21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3" baseType="lpstr">
      <vt:lpstr>Апекс</vt:lpstr>
      <vt:lpstr>Лист</vt:lpstr>
      <vt:lpstr>  О реализации требований технических регламентов Таможенного союза на предприятиях пищевой продукции, общественного питания и торговли пищевыми продуктами</vt:lpstr>
      <vt:lpstr>Перечень технических регламентов Таможенного союза, принятых в отношении пщевой продукции</vt:lpstr>
      <vt:lpstr>Слайд 3</vt:lpstr>
      <vt:lpstr>Основные требования технических регламентов</vt:lpstr>
      <vt:lpstr>Какие документы должны быть на пищевые продукты?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ОБЯЗАННОСТИ ПРОИЗВОДИТЕЛЯ,  ИСПОЛНИТЕЛЯ, ПРОДАВЦА</vt:lpstr>
      <vt:lpstr>ПРОГРАММА МЕРОПРИЯТИЙ ПО ПРЕДОТВРАЩЕНИЮ ПРИЧИНЕНИЯ ВРЕДА</vt:lpstr>
      <vt:lpstr>Содержание программы мероприятий по предотвращению причинения вреда, связанного с обращением продукции</vt:lpstr>
      <vt:lpstr>В раздел «График мероприятий» программы мероприятий рекомендуется включить следующие действия: </vt:lpstr>
      <vt:lpstr>Статья 38. Обязанности изготовителя (продавца, лица, выполняющего функции иностранного изготовителя) в случае получения информации о несоответствии продукции требованиям технических регламентов</vt:lpstr>
      <vt:lpstr>ПРИНУДИТЕЛЬНЫЙ ОТЗЫВ ПРОДУКЦИИ</vt:lpstr>
      <vt:lpstr>Отзыв продукции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реализации требований технических регламентов Таможенного союза на предприятиях пищевой продукции, общественного питания и торговли пищевыми продуктами</dc:title>
  <dc:creator>Наталья С. Соколова</dc:creator>
  <cp:lastModifiedBy>user</cp:lastModifiedBy>
  <cp:revision>49</cp:revision>
  <cp:lastPrinted>2023-05-30T03:23:27Z</cp:lastPrinted>
  <dcterms:created xsi:type="dcterms:W3CDTF">2023-05-29T02:46:35Z</dcterms:created>
  <dcterms:modified xsi:type="dcterms:W3CDTF">2023-06-14T01:29:17Z</dcterms:modified>
</cp:coreProperties>
</file>