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112" r:id="rId1"/>
  </p:sldMasterIdLst>
  <p:notesMasterIdLst>
    <p:notesMasterId r:id="rId35"/>
  </p:notesMasterIdLst>
  <p:sldIdLst>
    <p:sldId id="416" r:id="rId2"/>
    <p:sldId id="313" r:id="rId3"/>
    <p:sldId id="314" r:id="rId4"/>
    <p:sldId id="379" r:id="rId5"/>
    <p:sldId id="389" r:id="rId6"/>
    <p:sldId id="316" r:id="rId7"/>
    <p:sldId id="317" r:id="rId8"/>
    <p:sldId id="318" r:id="rId9"/>
    <p:sldId id="384" r:id="rId10"/>
    <p:sldId id="386" r:id="rId11"/>
    <p:sldId id="387" r:id="rId12"/>
    <p:sldId id="388" r:id="rId13"/>
    <p:sldId id="321" r:id="rId14"/>
    <p:sldId id="390" r:id="rId15"/>
    <p:sldId id="391" r:id="rId16"/>
    <p:sldId id="392" r:id="rId17"/>
    <p:sldId id="381" r:id="rId18"/>
    <p:sldId id="402" r:id="rId19"/>
    <p:sldId id="403" r:id="rId20"/>
    <p:sldId id="410" r:id="rId21"/>
    <p:sldId id="385" r:id="rId22"/>
    <p:sldId id="393" r:id="rId23"/>
    <p:sldId id="411" r:id="rId24"/>
    <p:sldId id="394" r:id="rId25"/>
    <p:sldId id="413" r:id="rId26"/>
    <p:sldId id="412" r:id="rId27"/>
    <p:sldId id="414" r:id="rId28"/>
    <p:sldId id="396" r:id="rId29"/>
    <p:sldId id="397" r:id="rId30"/>
    <p:sldId id="398" r:id="rId31"/>
    <p:sldId id="399" r:id="rId32"/>
    <p:sldId id="415" r:id="rId33"/>
    <p:sldId id="408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29">
          <p15:clr>
            <a:srgbClr val="A4A3A4"/>
          </p15:clr>
        </p15:guide>
        <p15:guide id="2" pos="292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CC"/>
    <a:srgbClr val="FFD669"/>
    <a:srgbClr val="EEACEC"/>
    <a:srgbClr val="FFE08B"/>
    <a:srgbClr val="000082"/>
    <a:srgbClr val="696CEF"/>
    <a:srgbClr val="660033"/>
    <a:srgbClr val="66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8329" autoAdjust="0"/>
  </p:normalViewPr>
  <p:slideViewPr>
    <p:cSldViewPr>
      <p:cViewPr varScale="1">
        <p:scale>
          <a:sx n="116" d="100"/>
          <a:sy n="116" d="100"/>
        </p:scale>
        <p:origin x="-1494" y="-114"/>
      </p:cViewPr>
      <p:guideLst>
        <p:guide orient="horz" pos="2229"/>
        <p:guide pos="2926"/>
      </p:guideLst>
    </p:cSldViewPr>
  </p:slideViewPr>
  <p:outlineViewPr>
    <p:cViewPr>
      <p:scale>
        <a:sx n="33" d="100"/>
        <a:sy n="33" d="100"/>
      </p:scale>
      <p:origin x="0" y="63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Акцизы</c:v>
                </c:pt>
                <c:pt idx="2">
                  <c:v>УСН</c:v>
                </c:pt>
                <c:pt idx="3">
                  <c:v>НДПИ</c:v>
                </c:pt>
                <c:pt idx="4">
                  <c:v>Гос.пошлина</c:v>
                </c:pt>
                <c:pt idx="5">
                  <c:v>Аренда</c:v>
                </c:pt>
                <c:pt idx="6">
                  <c:v>Штрафы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170954.1</c:v>
                </c:pt>
                <c:pt idx="1">
                  <c:v>13712.6</c:v>
                </c:pt>
                <c:pt idx="2">
                  <c:v>4835</c:v>
                </c:pt>
                <c:pt idx="3">
                  <c:v>44834</c:v>
                </c:pt>
                <c:pt idx="4">
                  <c:v>2700</c:v>
                </c:pt>
                <c:pt idx="5">
                  <c:v>4650.8</c:v>
                </c:pt>
                <c:pt idx="6">
                  <c:v>1700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F41-4E9A-B91C-B8B25CD533E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Акцизы</c:v>
                </c:pt>
                <c:pt idx="2">
                  <c:v>УСН</c:v>
                </c:pt>
                <c:pt idx="3">
                  <c:v>НДПИ</c:v>
                </c:pt>
                <c:pt idx="4">
                  <c:v>Гос.пошлина</c:v>
                </c:pt>
                <c:pt idx="5">
                  <c:v>Аренда</c:v>
                </c:pt>
                <c:pt idx="6">
                  <c:v>Штрафы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186758</c:v>
                </c:pt>
                <c:pt idx="1">
                  <c:v>13913.9</c:v>
                </c:pt>
                <c:pt idx="2">
                  <c:v>5161</c:v>
                </c:pt>
                <c:pt idx="3">
                  <c:v>46627.4</c:v>
                </c:pt>
                <c:pt idx="4">
                  <c:v>2800</c:v>
                </c:pt>
                <c:pt idx="5">
                  <c:v>4417.8</c:v>
                </c:pt>
                <c:pt idx="6">
                  <c:v>1768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F41-4E9A-B91C-B8B25CD533E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2026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Акцизы</c:v>
                </c:pt>
                <c:pt idx="2">
                  <c:v>УСН</c:v>
                </c:pt>
                <c:pt idx="3">
                  <c:v>НДПИ</c:v>
                </c:pt>
                <c:pt idx="4">
                  <c:v>Гос.пошлина</c:v>
                </c:pt>
                <c:pt idx="5">
                  <c:v>Аренда</c:v>
                </c:pt>
                <c:pt idx="6">
                  <c:v>Штрафы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201485.6</c:v>
                </c:pt>
                <c:pt idx="1">
                  <c:v>14011.2</c:v>
                </c:pt>
                <c:pt idx="2">
                  <c:v>5438</c:v>
                </c:pt>
                <c:pt idx="3">
                  <c:v>48492.5</c:v>
                </c:pt>
                <c:pt idx="4">
                  <c:v>2910</c:v>
                </c:pt>
                <c:pt idx="5">
                  <c:v>4512.8</c:v>
                </c:pt>
                <c:pt idx="6">
                  <c:v>1838.7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F41-4E9A-B91C-B8B25CD533E5}"/>
            </c:ext>
          </c:extLst>
        </c:ser>
        <c:dLbls/>
        <c:gapWidth val="204"/>
        <c:gapDepth val="204"/>
        <c:shape val="cylinder"/>
        <c:axId val="185234176"/>
        <c:axId val="185235712"/>
        <c:axId val="0"/>
      </c:bar3DChart>
      <c:catAx>
        <c:axId val="185234176"/>
        <c:scaling>
          <c:orientation val="minMax"/>
        </c:scaling>
        <c:axPos val="b"/>
        <c:numFmt formatCode="General" sourceLinked="0"/>
        <c:tickLblPos val="nextTo"/>
        <c:crossAx val="185235712"/>
        <c:crosses val="autoZero"/>
        <c:auto val="1"/>
        <c:lblAlgn val="ctr"/>
        <c:lblOffset val="100"/>
      </c:catAx>
      <c:valAx>
        <c:axId val="185235712"/>
        <c:scaling>
          <c:orientation val="minMax"/>
        </c:scaling>
        <c:axPos val="l"/>
        <c:majorGridlines/>
        <c:numFmt formatCode="General" sourceLinked="1"/>
        <c:tickLblPos val="nextTo"/>
        <c:crossAx val="185234176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8.2252883360137197E-2"/>
          <c:y val="0.15793629907518894"/>
          <c:w val="0.83878639130745858"/>
          <c:h val="0.7492647237231352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</c:v>
                </c:pt>
              </c:strCache>
            </c:strRef>
          </c:tx>
          <c:explosion val="25"/>
          <c:dLbls>
            <c:dLbl>
              <c:idx val="2"/>
              <c:layout>
                <c:manualLayout>
                  <c:x val="0.17764497678898966"/>
                  <c:y val="4.681448715436233E-2"/>
                </c:manualLayout>
              </c:layout>
              <c:showCatNam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386-4FD7-B664-09A24C5343B0}"/>
                </c:ext>
              </c:extLst>
            </c:dLbl>
            <c:dLbl>
              <c:idx val="3"/>
              <c:layout>
                <c:manualLayout>
                  <c:x val="0.10048314363244791"/>
                  <c:y val="0.14094142239891011"/>
                </c:manualLayout>
              </c:layout>
              <c:showCatNam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6FC-4292-AA01-CACAE3ECADEC}"/>
                </c:ext>
              </c:extLst>
            </c:dLbl>
            <c:dLbl>
              <c:idx val="5"/>
              <c:layout>
                <c:manualLayout>
                  <c:x val="-5.9153987969884324E-2"/>
                  <c:y val="0.14316974159410964"/>
                </c:manualLayout>
              </c:layout>
              <c:showCatNam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386-4FD7-B664-09A24C5343B0}"/>
                </c:ext>
              </c:extLst>
            </c:dLbl>
            <c:dLbl>
              <c:idx val="6"/>
              <c:layout>
                <c:manualLayout>
                  <c:x val="-0.15329363561046996"/>
                  <c:y val="9.9146112713121834E-2"/>
                </c:manualLayout>
              </c:layout>
              <c:showCatNam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6FC-4292-AA01-CACAE3ECADEC}"/>
                </c:ext>
              </c:extLst>
            </c:dLbl>
            <c:dLbl>
              <c:idx val="7"/>
              <c:layout>
                <c:manualLayout>
                  <c:x val="-0.16946338083373014"/>
                  <c:y val="-6.8238192558582305E-3"/>
                </c:manualLayout>
              </c:layout>
              <c:showCatNam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6FC-4292-AA01-CACAE3ECADEC}"/>
                </c:ext>
              </c:extLst>
            </c:dLbl>
            <c:dLbl>
              <c:idx val="8"/>
              <c:layout>
                <c:manualLayout>
                  <c:x val="-0.15604349485127256"/>
                  <c:y val="-8.6267812648730374E-2"/>
                </c:manualLayout>
              </c:layout>
              <c:showCatNam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6FC-4292-AA01-CACAE3ECAD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CatName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Жилищно-крммунальное хозяйство</c:v>
                </c:pt>
                <c:pt idx="4">
                  <c:v>Образование</c:v>
                </c:pt>
                <c:pt idx="5">
                  <c:v>Культура и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Средства массовой информации</c:v>
                </c:pt>
                <c:pt idx="9">
                  <c:v>Обслуживание государственного и муниципального долга</c:v>
                </c:pt>
                <c:pt idx="10">
                  <c:v>Межбюджетные трансферты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4.5999999999999996</c:v>
                </c:pt>
                <c:pt idx="1">
                  <c:v>0.5</c:v>
                </c:pt>
                <c:pt idx="2">
                  <c:v>3.9</c:v>
                </c:pt>
                <c:pt idx="3">
                  <c:v>3.8</c:v>
                </c:pt>
                <c:pt idx="4">
                  <c:v>74.3</c:v>
                </c:pt>
                <c:pt idx="5">
                  <c:v>4.7</c:v>
                </c:pt>
                <c:pt idx="6">
                  <c:v>2.6</c:v>
                </c:pt>
                <c:pt idx="7">
                  <c:v>0.1</c:v>
                </c:pt>
                <c:pt idx="8">
                  <c:v>3.1</c:v>
                </c:pt>
                <c:pt idx="9">
                  <c:v>0</c:v>
                </c:pt>
                <c:pt idx="10">
                  <c:v>5.3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386-4FD7-B664-09A24C5343B0}"/>
            </c:ext>
          </c:extLst>
        </c:ser>
        <c:dLbls>
          <c:showCatName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3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3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5A0E0D-9849-4724-AEF3-DAF6E0352555}" type="doc">
      <dgm:prSet loTypeId="urn:microsoft.com/office/officeart/2005/8/layout/orgChart1" loCatId="hierarchy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824CACDD-E03A-427C-8B7A-DB5388A5BD8D}">
      <dgm:prSet phldrT="[Текст]" custT="1"/>
      <dgm:spPr>
        <a:ln>
          <a:solidFill>
            <a:schemeClr val="bg1"/>
          </a:solidFill>
        </a:ln>
      </dgm:spPr>
      <dgm:t>
        <a:bodyPr/>
        <a:lstStyle/>
        <a:p>
          <a:r>
            <a:rPr lang="ru-RU" sz="1800" dirty="0">
              <a:solidFill>
                <a:schemeClr val="tx2">
                  <a:lumMod val="40000"/>
                  <a:lumOff val="60000"/>
                </a:schemeClr>
              </a:solidFill>
            </a:rPr>
            <a:t>ЭТАПЫ БЮДЖЕТНОГО ПРОЦЕССА</a:t>
          </a:r>
        </a:p>
      </dgm:t>
    </dgm:pt>
    <dgm:pt modelId="{98FF42E5-00CB-4382-9B3C-C8B747CB8354}" type="parTrans" cxnId="{D9D53D1F-F297-4646-8038-BC9B6CFAC7B2}">
      <dgm:prSet/>
      <dgm:spPr/>
      <dgm:t>
        <a:bodyPr/>
        <a:lstStyle/>
        <a:p>
          <a:endParaRPr lang="ru-RU"/>
        </a:p>
      </dgm:t>
    </dgm:pt>
    <dgm:pt modelId="{59450F6E-F953-4DD1-B3B0-A181A73D2900}" type="sibTrans" cxnId="{D9D53D1F-F297-4646-8038-BC9B6CFAC7B2}">
      <dgm:prSet/>
      <dgm:spPr/>
      <dgm:t>
        <a:bodyPr/>
        <a:lstStyle/>
        <a:p>
          <a:endParaRPr lang="ru-RU"/>
        </a:p>
      </dgm:t>
    </dgm:pt>
    <dgm:pt modelId="{81ED6989-DB09-4163-9FE8-4274D9FB393B}">
      <dgm:prSet phldrT="[Текст]" custT="1"/>
      <dgm:spPr>
        <a:solidFill>
          <a:schemeClr val="bg2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400" dirty="0">
              <a:solidFill>
                <a:schemeClr val="tx2"/>
              </a:solidFill>
            </a:rPr>
            <a:t>1. Разработка проекта бюджета</a:t>
          </a:r>
        </a:p>
      </dgm:t>
    </dgm:pt>
    <dgm:pt modelId="{31A4F4FA-6743-4237-978E-3C0F106CB502}" type="parTrans" cxnId="{2A4E0C1F-A68E-42D7-B7E3-D6CA547AFAE7}">
      <dgm:prSet/>
      <dgm:spPr/>
      <dgm:t>
        <a:bodyPr/>
        <a:lstStyle/>
        <a:p>
          <a:endParaRPr lang="ru-RU"/>
        </a:p>
      </dgm:t>
    </dgm:pt>
    <dgm:pt modelId="{FF75FB9F-B49C-49BB-BB24-949F6DDD30B7}" type="sibTrans" cxnId="{2A4E0C1F-A68E-42D7-B7E3-D6CA547AFAE7}">
      <dgm:prSet/>
      <dgm:spPr/>
      <dgm:t>
        <a:bodyPr/>
        <a:lstStyle/>
        <a:p>
          <a:endParaRPr lang="ru-RU"/>
        </a:p>
      </dgm:t>
    </dgm:pt>
    <dgm:pt modelId="{9F3D15E7-183E-4168-819E-A5AE67C70800}">
      <dgm:prSet phldrT="[Текст]" custT="1"/>
      <dgm:spPr>
        <a:solidFill>
          <a:schemeClr val="bg2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400" dirty="0">
              <a:solidFill>
                <a:schemeClr val="tx2"/>
              </a:solidFill>
            </a:rPr>
            <a:t>3. Утверждение проекта бюджета</a:t>
          </a:r>
        </a:p>
      </dgm:t>
    </dgm:pt>
    <dgm:pt modelId="{93FA7CE8-AEE6-43B9-836C-3F03118B3842}" type="parTrans" cxnId="{1F516231-CCDD-42EE-A016-172EBE13908E}">
      <dgm:prSet/>
      <dgm:spPr/>
      <dgm:t>
        <a:bodyPr/>
        <a:lstStyle/>
        <a:p>
          <a:endParaRPr lang="ru-RU"/>
        </a:p>
      </dgm:t>
    </dgm:pt>
    <dgm:pt modelId="{A8C7CFE1-1740-4D3F-B2CD-CE863C4043BC}" type="sibTrans" cxnId="{1F516231-CCDD-42EE-A016-172EBE13908E}">
      <dgm:prSet/>
      <dgm:spPr/>
      <dgm:t>
        <a:bodyPr/>
        <a:lstStyle/>
        <a:p>
          <a:endParaRPr lang="ru-RU"/>
        </a:p>
      </dgm:t>
    </dgm:pt>
    <dgm:pt modelId="{01A86283-4B1C-4FDB-903B-896A03C158D5}">
      <dgm:prSet phldrT="[Текст]" custT="1"/>
      <dgm:spPr>
        <a:solidFill>
          <a:schemeClr val="bg2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400" dirty="0">
              <a:solidFill>
                <a:schemeClr val="tx2"/>
              </a:solidFill>
            </a:rPr>
            <a:t>5. Рассмотрение и утверждение отчета об исполнении бюджета</a:t>
          </a:r>
        </a:p>
      </dgm:t>
    </dgm:pt>
    <dgm:pt modelId="{73D9929A-4AE6-4F97-BA74-8AFCD9A206B7}" type="parTrans" cxnId="{C0312426-55AA-4ACA-B48B-800E5E458D39}">
      <dgm:prSet/>
      <dgm:spPr/>
      <dgm:t>
        <a:bodyPr/>
        <a:lstStyle/>
        <a:p>
          <a:endParaRPr lang="ru-RU"/>
        </a:p>
      </dgm:t>
    </dgm:pt>
    <dgm:pt modelId="{324A3824-7E2F-4853-8FBF-DF5B456D79E9}" type="sibTrans" cxnId="{C0312426-55AA-4ACA-B48B-800E5E458D39}">
      <dgm:prSet/>
      <dgm:spPr/>
      <dgm:t>
        <a:bodyPr/>
        <a:lstStyle/>
        <a:p>
          <a:endParaRPr lang="ru-RU"/>
        </a:p>
      </dgm:t>
    </dgm:pt>
    <dgm:pt modelId="{11CB86F8-31C1-4608-BCC5-247E331BAD1E}">
      <dgm:prSet custT="1"/>
      <dgm:spPr>
        <a:solidFill>
          <a:schemeClr val="bg2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400" dirty="0">
              <a:solidFill>
                <a:schemeClr val="tx2"/>
              </a:solidFill>
            </a:rPr>
            <a:t>2. Рассмотрение проекта бюджета</a:t>
          </a:r>
        </a:p>
      </dgm:t>
    </dgm:pt>
    <dgm:pt modelId="{5E6F24EC-07DA-4409-8D2A-E1F358F0D53E}" type="parTrans" cxnId="{D415ADF1-643B-4A0F-B68B-81FC7B7C6D2F}">
      <dgm:prSet/>
      <dgm:spPr/>
      <dgm:t>
        <a:bodyPr/>
        <a:lstStyle/>
        <a:p>
          <a:endParaRPr lang="ru-RU"/>
        </a:p>
      </dgm:t>
    </dgm:pt>
    <dgm:pt modelId="{F5A553B9-EFFA-4E17-A2E0-9DF789FF44C5}" type="sibTrans" cxnId="{D415ADF1-643B-4A0F-B68B-81FC7B7C6D2F}">
      <dgm:prSet/>
      <dgm:spPr/>
      <dgm:t>
        <a:bodyPr/>
        <a:lstStyle/>
        <a:p>
          <a:endParaRPr lang="ru-RU"/>
        </a:p>
      </dgm:t>
    </dgm:pt>
    <dgm:pt modelId="{84644A64-B651-4593-8A15-954557571337}">
      <dgm:prSet custT="1"/>
      <dgm:spPr>
        <a:solidFill>
          <a:schemeClr val="bg2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400" dirty="0">
              <a:solidFill>
                <a:schemeClr val="tx2"/>
              </a:solidFill>
            </a:rPr>
            <a:t>4. Исполнение бюджета</a:t>
          </a:r>
        </a:p>
      </dgm:t>
    </dgm:pt>
    <dgm:pt modelId="{EEC18031-8BE0-4AC6-8896-41712D10D7F6}" type="parTrans" cxnId="{5A6B04EB-E725-4701-BA93-BCA07199DFCB}">
      <dgm:prSet/>
      <dgm:spPr/>
      <dgm:t>
        <a:bodyPr/>
        <a:lstStyle/>
        <a:p>
          <a:endParaRPr lang="ru-RU"/>
        </a:p>
      </dgm:t>
    </dgm:pt>
    <dgm:pt modelId="{EC2C1A17-C727-4AEC-86B8-96324E5FB060}" type="sibTrans" cxnId="{5A6B04EB-E725-4701-BA93-BCA07199DFCB}">
      <dgm:prSet/>
      <dgm:spPr/>
      <dgm:t>
        <a:bodyPr/>
        <a:lstStyle/>
        <a:p>
          <a:endParaRPr lang="ru-RU"/>
        </a:p>
      </dgm:t>
    </dgm:pt>
    <dgm:pt modelId="{398FFEDC-BFFB-4687-A7AC-A133982093F8}" type="pres">
      <dgm:prSet presAssocID="{195A0E0D-9849-4724-AEF3-DAF6E035255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BD874B2-AFE1-40B2-848A-6C041981297C}" type="pres">
      <dgm:prSet presAssocID="{824CACDD-E03A-427C-8B7A-DB5388A5BD8D}" presName="hierRoot1" presStyleCnt="0">
        <dgm:presLayoutVars>
          <dgm:hierBranch val="init"/>
        </dgm:presLayoutVars>
      </dgm:prSet>
      <dgm:spPr/>
    </dgm:pt>
    <dgm:pt modelId="{A93F08A3-CEE2-4CEC-875D-F7FE952BE28D}" type="pres">
      <dgm:prSet presAssocID="{824CACDD-E03A-427C-8B7A-DB5388A5BD8D}" presName="rootComposite1" presStyleCnt="0"/>
      <dgm:spPr/>
    </dgm:pt>
    <dgm:pt modelId="{D7C56106-E809-407C-94C9-8E39E21EEBEA}" type="pres">
      <dgm:prSet presAssocID="{824CACDD-E03A-427C-8B7A-DB5388A5BD8D}" presName="rootText1" presStyleLbl="node0" presStyleIdx="0" presStyleCnt="1" custScaleX="381764" custScaleY="567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20DCA23-E61E-4D60-8C01-FF734DB21588}" type="pres">
      <dgm:prSet presAssocID="{824CACDD-E03A-427C-8B7A-DB5388A5BD8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7096D27-90B6-478D-8DB2-11220FD707AF}" type="pres">
      <dgm:prSet presAssocID="{824CACDD-E03A-427C-8B7A-DB5388A5BD8D}" presName="hierChild2" presStyleCnt="0"/>
      <dgm:spPr/>
    </dgm:pt>
    <dgm:pt modelId="{30FDE77F-0DE1-4507-9AB4-E4873006176F}" type="pres">
      <dgm:prSet presAssocID="{31A4F4FA-6743-4237-978E-3C0F106CB502}" presName="Name37" presStyleLbl="parChTrans1D2" presStyleIdx="0" presStyleCnt="5"/>
      <dgm:spPr/>
      <dgm:t>
        <a:bodyPr/>
        <a:lstStyle/>
        <a:p>
          <a:endParaRPr lang="ru-RU"/>
        </a:p>
      </dgm:t>
    </dgm:pt>
    <dgm:pt modelId="{F9725548-D4CF-419F-A724-9207DF64A0B3}" type="pres">
      <dgm:prSet presAssocID="{81ED6989-DB09-4163-9FE8-4274D9FB393B}" presName="hierRoot2" presStyleCnt="0">
        <dgm:presLayoutVars>
          <dgm:hierBranch val="init"/>
        </dgm:presLayoutVars>
      </dgm:prSet>
      <dgm:spPr/>
    </dgm:pt>
    <dgm:pt modelId="{184D3D69-D2D7-4502-9191-669AAD37B54B}" type="pres">
      <dgm:prSet presAssocID="{81ED6989-DB09-4163-9FE8-4274D9FB393B}" presName="rootComposite" presStyleCnt="0"/>
      <dgm:spPr/>
    </dgm:pt>
    <dgm:pt modelId="{91937533-898F-4FC5-A9E4-FE0BA78B0BED}" type="pres">
      <dgm:prSet presAssocID="{81ED6989-DB09-4163-9FE8-4274D9FB393B}" presName="rootText" presStyleLbl="node2" presStyleIdx="0" presStyleCnt="5" custScaleX="106646" custScaleY="2136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7736AB3-14FB-442A-8C59-ED1D80EA616A}" type="pres">
      <dgm:prSet presAssocID="{81ED6989-DB09-4163-9FE8-4274D9FB393B}" presName="rootConnector" presStyleLbl="node2" presStyleIdx="0" presStyleCnt="5"/>
      <dgm:spPr/>
      <dgm:t>
        <a:bodyPr/>
        <a:lstStyle/>
        <a:p>
          <a:endParaRPr lang="ru-RU"/>
        </a:p>
      </dgm:t>
    </dgm:pt>
    <dgm:pt modelId="{7BADFCDB-E98D-46F4-9C6A-0B18648C6962}" type="pres">
      <dgm:prSet presAssocID="{81ED6989-DB09-4163-9FE8-4274D9FB393B}" presName="hierChild4" presStyleCnt="0"/>
      <dgm:spPr/>
    </dgm:pt>
    <dgm:pt modelId="{1E168AC0-FCF6-4950-AD56-E0162207CD4C}" type="pres">
      <dgm:prSet presAssocID="{81ED6989-DB09-4163-9FE8-4274D9FB393B}" presName="hierChild5" presStyleCnt="0"/>
      <dgm:spPr/>
    </dgm:pt>
    <dgm:pt modelId="{42131694-B3C1-48DA-9A89-0ED8F63CDD47}" type="pres">
      <dgm:prSet presAssocID="{5E6F24EC-07DA-4409-8D2A-E1F358F0D53E}" presName="Name37" presStyleLbl="parChTrans1D2" presStyleIdx="1" presStyleCnt="5"/>
      <dgm:spPr/>
      <dgm:t>
        <a:bodyPr/>
        <a:lstStyle/>
        <a:p>
          <a:endParaRPr lang="ru-RU"/>
        </a:p>
      </dgm:t>
    </dgm:pt>
    <dgm:pt modelId="{CE0DC93D-466F-45F6-AE6B-84553C0CB8AA}" type="pres">
      <dgm:prSet presAssocID="{11CB86F8-31C1-4608-BCC5-247E331BAD1E}" presName="hierRoot2" presStyleCnt="0">
        <dgm:presLayoutVars>
          <dgm:hierBranch val="init"/>
        </dgm:presLayoutVars>
      </dgm:prSet>
      <dgm:spPr/>
    </dgm:pt>
    <dgm:pt modelId="{A544FF7E-3AA1-4012-A8F5-5B7E24307511}" type="pres">
      <dgm:prSet presAssocID="{11CB86F8-31C1-4608-BCC5-247E331BAD1E}" presName="rootComposite" presStyleCnt="0"/>
      <dgm:spPr/>
    </dgm:pt>
    <dgm:pt modelId="{F495F80B-6FEE-4FC2-B820-6BD21D72101E}" type="pres">
      <dgm:prSet presAssocID="{11CB86F8-31C1-4608-BCC5-247E331BAD1E}" presName="rootText" presStyleLbl="node2" presStyleIdx="1" presStyleCnt="5" custScaleX="106646" custScaleY="2136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C3169FC-2904-40E9-BED3-B6AB9616B8F1}" type="pres">
      <dgm:prSet presAssocID="{11CB86F8-31C1-4608-BCC5-247E331BAD1E}" presName="rootConnector" presStyleLbl="node2" presStyleIdx="1" presStyleCnt="5"/>
      <dgm:spPr/>
      <dgm:t>
        <a:bodyPr/>
        <a:lstStyle/>
        <a:p>
          <a:endParaRPr lang="ru-RU"/>
        </a:p>
      </dgm:t>
    </dgm:pt>
    <dgm:pt modelId="{06856941-3E6A-4767-9273-EB6AA5E571AF}" type="pres">
      <dgm:prSet presAssocID="{11CB86F8-31C1-4608-BCC5-247E331BAD1E}" presName="hierChild4" presStyleCnt="0"/>
      <dgm:spPr/>
    </dgm:pt>
    <dgm:pt modelId="{19D5C736-565F-4332-886E-AC2D16E7C748}" type="pres">
      <dgm:prSet presAssocID="{11CB86F8-31C1-4608-BCC5-247E331BAD1E}" presName="hierChild5" presStyleCnt="0"/>
      <dgm:spPr/>
    </dgm:pt>
    <dgm:pt modelId="{8D16B8B8-EC00-4610-BCC6-ACE28551BF93}" type="pres">
      <dgm:prSet presAssocID="{93FA7CE8-AEE6-43B9-836C-3F03118B3842}" presName="Name37" presStyleLbl="parChTrans1D2" presStyleIdx="2" presStyleCnt="5"/>
      <dgm:spPr/>
      <dgm:t>
        <a:bodyPr/>
        <a:lstStyle/>
        <a:p>
          <a:endParaRPr lang="ru-RU"/>
        </a:p>
      </dgm:t>
    </dgm:pt>
    <dgm:pt modelId="{39F48156-34B2-44A6-A0ED-36EEA7E3C117}" type="pres">
      <dgm:prSet presAssocID="{9F3D15E7-183E-4168-819E-A5AE67C70800}" presName="hierRoot2" presStyleCnt="0">
        <dgm:presLayoutVars>
          <dgm:hierBranch val="init"/>
        </dgm:presLayoutVars>
      </dgm:prSet>
      <dgm:spPr/>
    </dgm:pt>
    <dgm:pt modelId="{9C1F9B11-997D-425B-9961-764D120824B0}" type="pres">
      <dgm:prSet presAssocID="{9F3D15E7-183E-4168-819E-A5AE67C70800}" presName="rootComposite" presStyleCnt="0"/>
      <dgm:spPr/>
    </dgm:pt>
    <dgm:pt modelId="{1C9FE83A-22D2-43B9-8B78-355219D6DADC}" type="pres">
      <dgm:prSet presAssocID="{9F3D15E7-183E-4168-819E-A5AE67C70800}" presName="rootText" presStyleLbl="node2" presStyleIdx="2" presStyleCnt="5" custScaleX="106646" custScaleY="2136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D274F6-EF38-4457-99ED-3B36F1F9CCE6}" type="pres">
      <dgm:prSet presAssocID="{9F3D15E7-183E-4168-819E-A5AE67C70800}" presName="rootConnector" presStyleLbl="node2" presStyleIdx="2" presStyleCnt="5"/>
      <dgm:spPr/>
      <dgm:t>
        <a:bodyPr/>
        <a:lstStyle/>
        <a:p>
          <a:endParaRPr lang="ru-RU"/>
        </a:p>
      </dgm:t>
    </dgm:pt>
    <dgm:pt modelId="{3E639E93-6EE3-4003-9EA9-40BC73B6DF31}" type="pres">
      <dgm:prSet presAssocID="{9F3D15E7-183E-4168-819E-A5AE67C70800}" presName="hierChild4" presStyleCnt="0"/>
      <dgm:spPr/>
    </dgm:pt>
    <dgm:pt modelId="{895A2713-0FF7-4BDB-AD57-36397676E0FA}" type="pres">
      <dgm:prSet presAssocID="{9F3D15E7-183E-4168-819E-A5AE67C70800}" presName="hierChild5" presStyleCnt="0"/>
      <dgm:spPr/>
    </dgm:pt>
    <dgm:pt modelId="{D98FBD44-D81E-49B1-AA21-CF1552747F22}" type="pres">
      <dgm:prSet presAssocID="{EEC18031-8BE0-4AC6-8896-41712D10D7F6}" presName="Name37" presStyleLbl="parChTrans1D2" presStyleIdx="3" presStyleCnt="5"/>
      <dgm:spPr/>
      <dgm:t>
        <a:bodyPr/>
        <a:lstStyle/>
        <a:p>
          <a:endParaRPr lang="ru-RU"/>
        </a:p>
      </dgm:t>
    </dgm:pt>
    <dgm:pt modelId="{630FA468-577E-49F3-8128-284FFF68C963}" type="pres">
      <dgm:prSet presAssocID="{84644A64-B651-4593-8A15-954557571337}" presName="hierRoot2" presStyleCnt="0">
        <dgm:presLayoutVars>
          <dgm:hierBranch val="init"/>
        </dgm:presLayoutVars>
      </dgm:prSet>
      <dgm:spPr/>
    </dgm:pt>
    <dgm:pt modelId="{2F01E0E8-2CEE-4B16-BFED-2BD07B02FC55}" type="pres">
      <dgm:prSet presAssocID="{84644A64-B651-4593-8A15-954557571337}" presName="rootComposite" presStyleCnt="0"/>
      <dgm:spPr/>
    </dgm:pt>
    <dgm:pt modelId="{F9F59E84-68E7-4AB6-8042-6BADE1906BFB}" type="pres">
      <dgm:prSet presAssocID="{84644A64-B651-4593-8A15-954557571337}" presName="rootText" presStyleLbl="node2" presStyleIdx="3" presStyleCnt="5" custScaleX="106646" custScaleY="2136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49FB01-D2F9-4802-9005-7EF140881356}" type="pres">
      <dgm:prSet presAssocID="{84644A64-B651-4593-8A15-954557571337}" presName="rootConnector" presStyleLbl="node2" presStyleIdx="3" presStyleCnt="5"/>
      <dgm:spPr/>
      <dgm:t>
        <a:bodyPr/>
        <a:lstStyle/>
        <a:p>
          <a:endParaRPr lang="ru-RU"/>
        </a:p>
      </dgm:t>
    </dgm:pt>
    <dgm:pt modelId="{9DB0E78C-C0A9-40F5-B8EE-760CC3CF8B2C}" type="pres">
      <dgm:prSet presAssocID="{84644A64-B651-4593-8A15-954557571337}" presName="hierChild4" presStyleCnt="0"/>
      <dgm:spPr/>
    </dgm:pt>
    <dgm:pt modelId="{53591C07-6F87-4036-80E9-8A6CBB625570}" type="pres">
      <dgm:prSet presAssocID="{84644A64-B651-4593-8A15-954557571337}" presName="hierChild5" presStyleCnt="0"/>
      <dgm:spPr/>
    </dgm:pt>
    <dgm:pt modelId="{E5FC38C0-F874-4D67-AF4E-5B61D8528333}" type="pres">
      <dgm:prSet presAssocID="{73D9929A-4AE6-4F97-BA74-8AFCD9A206B7}" presName="Name37" presStyleLbl="parChTrans1D2" presStyleIdx="4" presStyleCnt="5"/>
      <dgm:spPr/>
      <dgm:t>
        <a:bodyPr/>
        <a:lstStyle/>
        <a:p>
          <a:endParaRPr lang="ru-RU"/>
        </a:p>
      </dgm:t>
    </dgm:pt>
    <dgm:pt modelId="{C601FF54-F7D4-436A-82E3-B840E4E44607}" type="pres">
      <dgm:prSet presAssocID="{01A86283-4B1C-4FDB-903B-896A03C158D5}" presName="hierRoot2" presStyleCnt="0">
        <dgm:presLayoutVars>
          <dgm:hierBranch val="init"/>
        </dgm:presLayoutVars>
      </dgm:prSet>
      <dgm:spPr/>
    </dgm:pt>
    <dgm:pt modelId="{829C3A4E-0144-4057-A9F7-199F2DDE7D64}" type="pres">
      <dgm:prSet presAssocID="{01A86283-4B1C-4FDB-903B-896A03C158D5}" presName="rootComposite" presStyleCnt="0"/>
      <dgm:spPr/>
    </dgm:pt>
    <dgm:pt modelId="{5686F5E6-E730-4A4F-B86A-D334955A4BF3}" type="pres">
      <dgm:prSet presAssocID="{01A86283-4B1C-4FDB-903B-896A03C158D5}" presName="rootText" presStyleLbl="node2" presStyleIdx="4" presStyleCnt="5" custScaleX="106646" custScaleY="2136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4F812AF-0900-4CE7-AA23-35A4E46C6FD1}" type="pres">
      <dgm:prSet presAssocID="{01A86283-4B1C-4FDB-903B-896A03C158D5}" presName="rootConnector" presStyleLbl="node2" presStyleIdx="4" presStyleCnt="5"/>
      <dgm:spPr/>
      <dgm:t>
        <a:bodyPr/>
        <a:lstStyle/>
        <a:p>
          <a:endParaRPr lang="ru-RU"/>
        </a:p>
      </dgm:t>
    </dgm:pt>
    <dgm:pt modelId="{6E656727-FD91-4E1B-A5EE-84CEC1DE3C72}" type="pres">
      <dgm:prSet presAssocID="{01A86283-4B1C-4FDB-903B-896A03C158D5}" presName="hierChild4" presStyleCnt="0"/>
      <dgm:spPr/>
    </dgm:pt>
    <dgm:pt modelId="{27B82800-9DB5-4D0C-B8A5-0485EB0D8A11}" type="pres">
      <dgm:prSet presAssocID="{01A86283-4B1C-4FDB-903B-896A03C158D5}" presName="hierChild5" presStyleCnt="0"/>
      <dgm:spPr/>
    </dgm:pt>
    <dgm:pt modelId="{7D3D6835-E709-46DA-B5F5-509F1C770A71}" type="pres">
      <dgm:prSet presAssocID="{824CACDD-E03A-427C-8B7A-DB5388A5BD8D}" presName="hierChild3" presStyleCnt="0"/>
      <dgm:spPr/>
    </dgm:pt>
  </dgm:ptLst>
  <dgm:cxnLst>
    <dgm:cxn modelId="{C0312426-55AA-4ACA-B48B-800E5E458D39}" srcId="{824CACDD-E03A-427C-8B7A-DB5388A5BD8D}" destId="{01A86283-4B1C-4FDB-903B-896A03C158D5}" srcOrd="4" destOrd="0" parTransId="{73D9929A-4AE6-4F97-BA74-8AFCD9A206B7}" sibTransId="{324A3824-7E2F-4853-8FBF-DF5B456D79E9}"/>
    <dgm:cxn modelId="{D415ADF1-643B-4A0F-B68B-81FC7B7C6D2F}" srcId="{824CACDD-E03A-427C-8B7A-DB5388A5BD8D}" destId="{11CB86F8-31C1-4608-BCC5-247E331BAD1E}" srcOrd="1" destOrd="0" parTransId="{5E6F24EC-07DA-4409-8D2A-E1F358F0D53E}" sibTransId="{F5A553B9-EFFA-4E17-A2E0-9DF789FF44C5}"/>
    <dgm:cxn modelId="{54247521-03CA-4558-9131-E2F9BCA9B11A}" type="presOf" srcId="{93FA7CE8-AEE6-43B9-836C-3F03118B3842}" destId="{8D16B8B8-EC00-4610-BCC6-ACE28551BF93}" srcOrd="0" destOrd="0" presId="urn:microsoft.com/office/officeart/2005/8/layout/orgChart1"/>
    <dgm:cxn modelId="{2A4E0C1F-A68E-42D7-B7E3-D6CA547AFAE7}" srcId="{824CACDD-E03A-427C-8B7A-DB5388A5BD8D}" destId="{81ED6989-DB09-4163-9FE8-4274D9FB393B}" srcOrd="0" destOrd="0" parTransId="{31A4F4FA-6743-4237-978E-3C0F106CB502}" sibTransId="{FF75FB9F-B49C-49BB-BB24-949F6DDD30B7}"/>
    <dgm:cxn modelId="{837056A3-9CAF-413B-88C1-D89FC1CAEC9C}" type="presOf" srcId="{01A86283-4B1C-4FDB-903B-896A03C158D5}" destId="{D4F812AF-0900-4CE7-AA23-35A4E46C6FD1}" srcOrd="1" destOrd="0" presId="urn:microsoft.com/office/officeart/2005/8/layout/orgChart1"/>
    <dgm:cxn modelId="{A1973F8D-1342-49E7-AC3A-AB587DEC5341}" type="presOf" srcId="{01A86283-4B1C-4FDB-903B-896A03C158D5}" destId="{5686F5E6-E730-4A4F-B86A-D334955A4BF3}" srcOrd="0" destOrd="0" presId="urn:microsoft.com/office/officeart/2005/8/layout/orgChart1"/>
    <dgm:cxn modelId="{3AC6DBB4-E189-4CCC-83C5-3AA8701B0C07}" type="presOf" srcId="{824CACDD-E03A-427C-8B7A-DB5388A5BD8D}" destId="{D7C56106-E809-407C-94C9-8E39E21EEBEA}" srcOrd="0" destOrd="0" presId="urn:microsoft.com/office/officeart/2005/8/layout/orgChart1"/>
    <dgm:cxn modelId="{BBD7982D-2143-49A8-A9DF-27CBAA26271F}" type="presOf" srcId="{84644A64-B651-4593-8A15-954557571337}" destId="{E349FB01-D2F9-4802-9005-7EF140881356}" srcOrd="1" destOrd="0" presId="urn:microsoft.com/office/officeart/2005/8/layout/orgChart1"/>
    <dgm:cxn modelId="{A06DDDCD-A8D1-48ED-8C00-FBDD71D0198D}" type="presOf" srcId="{81ED6989-DB09-4163-9FE8-4274D9FB393B}" destId="{F7736AB3-14FB-442A-8C59-ED1D80EA616A}" srcOrd="1" destOrd="0" presId="urn:microsoft.com/office/officeart/2005/8/layout/orgChart1"/>
    <dgm:cxn modelId="{3F6037DD-DA73-4F9E-926B-DE27696103A4}" type="presOf" srcId="{EEC18031-8BE0-4AC6-8896-41712D10D7F6}" destId="{D98FBD44-D81E-49B1-AA21-CF1552747F22}" srcOrd="0" destOrd="0" presId="urn:microsoft.com/office/officeart/2005/8/layout/orgChart1"/>
    <dgm:cxn modelId="{8473D826-B31A-4B15-A184-4FC62FA9DD46}" type="presOf" srcId="{84644A64-B651-4593-8A15-954557571337}" destId="{F9F59E84-68E7-4AB6-8042-6BADE1906BFB}" srcOrd="0" destOrd="0" presId="urn:microsoft.com/office/officeart/2005/8/layout/orgChart1"/>
    <dgm:cxn modelId="{A25A6310-F1E3-463E-9132-4D79A8E2EDFA}" type="presOf" srcId="{5E6F24EC-07DA-4409-8D2A-E1F358F0D53E}" destId="{42131694-B3C1-48DA-9A89-0ED8F63CDD47}" srcOrd="0" destOrd="0" presId="urn:microsoft.com/office/officeart/2005/8/layout/orgChart1"/>
    <dgm:cxn modelId="{E729D94C-4815-4BA2-A6E6-B907E0D5D0F6}" type="presOf" srcId="{73D9929A-4AE6-4F97-BA74-8AFCD9A206B7}" destId="{E5FC38C0-F874-4D67-AF4E-5B61D8528333}" srcOrd="0" destOrd="0" presId="urn:microsoft.com/office/officeart/2005/8/layout/orgChart1"/>
    <dgm:cxn modelId="{1D633E6F-33C5-489C-9557-E38E294E090D}" type="presOf" srcId="{11CB86F8-31C1-4608-BCC5-247E331BAD1E}" destId="{F495F80B-6FEE-4FC2-B820-6BD21D72101E}" srcOrd="0" destOrd="0" presId="urn:microsoft.com/office/officeart/2005/8/layout/orgChart1"/>
    <dgm:cxn modelId="{E39BD3DD-9FA0-48B4-8B86-EE3B4E169E64}" type="presOf" srcId="{81ED6989-DB09-4163-9FE8-4274D9FB393B}" destId="{91937533-898F-4FC5-A9E4-FE0BA78B0BED}" srcOrd="0" destOrd="0" presId="urn:microsoft.com/office/officeart/2005/8/layout/orgChart1"/>
    <dgm:cxn modelId="{D5BC979F-7448-42DE-AD30-BEF7E0A7E3DA}" type="presOf" srcId="{31A4F4FA-6743-4237-978E-3C0F106CB502}" destId="{30FDE77F-0DE1-4507-9AB4-E4873006176F}" srcOrd="0" destOrd="0" presId="urn:microsoft.com/office/officeart/2005/8/layout/orgChart1"/>
    <dgm:cxn modelId="{E9788049-CA71-4A36-B17E-375FA2817827}" type="presOf" srcId="{824CACDD-E03A-427C-8B7A-DB5388A5BD8D}" destId="{520DCA23-E61E-4D60-8C01-FF734DB21588}" srcOrd="1" destOrd="0" presId="urn:microsoft.com/office/officeart/2005/8/layout/orgChart1"/>
    <dgm:cxn modelId="{E9B8DA41-F28E-4210-8786-CB5381127F91}" type="presOf" srcId="{11CB86F8-31C1-4608-BCC5-247E331BAD1E}" destId="{5C3169FC-2904-40E9-BED3-B6AB9616B8F1}" srcOrd="1" destOrd="0" presId="urn:microsoft.com/office/officeart/2005/8/layout/orgChart1"/>
    <dgm:cxn modelId="{1F516231-CCDD-42EE-A016-172EBE13908E}" srcId="{824CACDD-E03A-427C-8B7A-DB5388A5BD8D}" destId="{9F3D15E7-183E-4168-819E-A5AE67C70800}" srcOrd="2" destOrd="0" parTransId="{93FA7CE8-AEE6-43B9-836C-3F03118B3842}" sibTransId="{A8C7CFE1-1740-4D3F-B2CD-CE863C4043BC}"/>
    <dgm:cxn modelId="{5564A253-535A-4D52-A85D-B93ED580C673}" type="presOf" srcId="{195A0E0D-9849-4724-AEF3-DAF6E0352555}" destId="{398FFEDC-BFFB-4687-A7AC-A133982093F8}" srcOrd="0" destOrd="0" presId="urn:microsoft.com/office/officeart/2005/8/layout/orgChart1"/>
    <dgm:cxn modelId="{D9D53D1F-F297-4646-8038-BC9B6CFAC7B2}" srcId="{195A0E0D-9849-4724-AEF3-DAF6E0352555}" destId="{824CACDD-E03A-427C-8B7A-DB5388A5BD8D}" srcOrd="0" destOrd="0" parTransId="{98FF42E5-00CB-4382-9B3C-C8B747CB8354}" sibTransId="{59450F6E-F953-4DD1-B3B0-A181A73D2900}"/>
    <dgm:cxn modelId="{5A6B04EB-E725-4701-BA93-BCA07199DFCB}" srcId="{824CACDD-E03A-427C-8B7A-DB5388A5BD8D}" destId="{84644A64-B651-4593-8A15-954557571337}" srcOrd="3" destOrd="0" parTransId="{EEC18031-8BE0-4AC6-8896-41712D10D7F6}" sibTransId="{EC2C1A17-C727-4AEC-86B8-96324E5FB060}"/>
    <dgm:cxn modelId="{E9AD835F-C8B3-41F0-8B03-4A3E709015C7}" type="presOf" srcId="{9F3D15E7-183E-4168-819E-A5AE67C70800}" destId="{E3D274F6-EF38-4457-99ED-3B36F1F9CCE6}" srcOrd="1" destOrd="0" presId="urn:microsoft.com/office/officeart/2005/8/layout/orgChart1"/>
    <dgm:cxn modelId="{E17BF31C-318E-4BDC-8573-69645E5124ED}" type="presOf" srcId="{9F3D15E7-183E-4168-819E-A5AE67C70800}" destId="{1C9FE83A-22D2-43B9-8B78-355219D6DADC}" srcOrd="0" destOrd="0" presId="urn:microsoft.com/office/officeart/2005/8/layout/orgChart1"/>
    <dgm:cxn modelId="{6C4E98FD-70F3-4264-98E1-0AA4159157F8}" type="presParOf" srcId="{398FFEDC-BFFB-4687-A7AC-A133982093F8}" destId="{5BD874B2-AFE1-40B2-848A-6C041981297C}" srcOrd="0" destOrd="0" presId="urn:microsoft.com/office/officeart/2005/8/layout/orgChart1"/>
    <dgm:cxn modelId="{600B75C7-7737-4460-9E81-F5680781E8A0}" type="presParOf" srcId="{5BD874B2-AFE1-40B2-848A-6C041981297C}" destId="{A93F08A3-CEE2-4CEC-875D-F7FE952BE28D}" srcOrd="0" destOrd="0" presId="urn:microsoft.com/office/officeart/2005/8/layout/orgChart1"/>
    <dgm:cxn modelId="{1BF7D32C-D9B2-406C-9046-5307D5725EA7}" type="presParOf" srcId="{A93F08A3-CEE2-4CEC-875D-F7FE952BE28D}" destId="{D7C56106-E809-407C-94C9-8E39E21EEBEA}" srcOrd="0" destOrd="0" presId="urn:microsoft.com/office/officeart/2005/8/layout/orgChart1"/>
    <dgm:cxn modelId="{20E41B66-14A8-43A9-8785-D7B1CE843353}" type="presParOf" srcId="{A93F08A3-CEE2-4CEC-875D-F7FE952BE28D}" destId="{520DCA23-E61E-4D60-8C01-FF734DB21588}" srcOrd="1" destOrd="0" presId="urn:microsoft.com/office/officeart/2005/8/layout/orgChart1"/>
    <dgm:cxn modelId="{182881E3-3A09-490F-B96B-854B120A0660}" type="presParOf" srcId="{5BD874B2-AFE1-40B2-848A-6C041981297C}" destId="{B7096D27-90B6-478D-8DB2-11220FD707AF}" srcOrd="1" destOrd="0" presId="urn:microsoft.com/office/officeart/2005/8/layout/orgChart1"/>
    <dgm:cxn modelId="{031CEF66-971D-4031-9613-844AD3A61DCE}" type="presParOf" srcId="{B7096D27-90B6-478D-8DB2-11220FD707AF}" destId="{30FDE77F-0DE1-4507-9AB4-E4873006176F}" srcOrd="0" destOrd="0" presId="urn:microsoft.com/office/officeart/2005/8/layout/orgChart1"/>
    <dgm:cxn modelId="{E86D2433-0316-4409-A412-DFCA98050F24}" type="presParOf" srcId="{B7096D27-90B6-478D-8DB2-11220FD707AF}" destId="{F9725548-D4CF-419F-A724-9207DF64A0B3}" srcOrd="1" destOrd="0" presId="urn:microsoft.com/office/officeart/2005/8/layout/orgChart1"/>
    <dgm:cxn modelId="{C249EEA3-37D2-4CAD-996D-3FC89E5D192A}" type="presParOf" srcId="{F9725548-D4CF-419F-A724-9207DF64A0B3}" destId="{184D3D69-D2D7-4502-9191-669AAD37B54B}" srcOrd="0" destOrd="0" presId="urn:microsoft.com/office/officeart/2005/8/layout/orgChart1"/>
    <dgm:cxn modelId="{3DC874BE-7F72-42F2-B87F-572484B9A486}" type="presParOf" srcId="{184D3D69-D2D7-4502-9191-669AAD37B54B}" destId="{91937533-898F-4FC5-A9E4-FE0BA78B0BED}" srcOrd="0" destOrd="0" presId="urn:microsoft.com/office/officeart/2005/8/layout/orgChart1"/>
    <dgm:cxn modelId="{697CDC31-25C4-4A84-8A0C-CCE8D982B9F3}" type="presParOf" srcId="{184D3D69-D2D7-4502-9191-669AAD37B54B}" destId="{F7736AB3-14FB-442A-8C59-ED1D80EA616A}" srcOrd="1" destOrd="0" presId="urn:microsoft.com/office/officeart/2005/8/layout/orgChart1"/>
    <dgm:cxn modelId="{18F18C4A-EA33-4875-8EE6-DF3C874D347C}" type="presParOf" srcId="{F9725548-D4CF-419F-A724-9207DF64A0B3}" destId="{7BADFCDB-E98D-46F4-9C6A-0B18648C6962}" srcOrd="1" destOrd="0" presId="urn:microsoft.com/office/officeart/2005/8/layout/orgChart1"/>
    <dgm:cxn modelId="{65AD64B9-7DED-49C0-96F3-0840FDFE346E}" type="presParOf" srcId="{F9725548-D4CF-419F-A724-9207DF64A0B3}" destId="{1E168AC0-FCF6-4950-AD56-E0162207CD4C}" srcOrd="2" destOrd="0" presId="urn:microsoft.com/office/officeart/2005/8/layout/orgChart1"/>
    <dgm:cxn modelId="{DEC45EC9-4C5C-4864-B53D-092504378F89}" type="presParOf" srcId="{B7096D27-90B6-478D-8DB2-11220FD707AF}" destId="{42131694-B3C1-48DA-9A89-0ED8F63CDD47}" srcOrd="2" destOrd="0" presId="urn:microsoft.com/office/officeart/2005/8/layout/orgChart1"/>
    <dgm:cxn modelId="{B2244A8B-D13B-414B-86DA-CEAC5CBDB34F}" type="presParOf" srcId="{B7096D27-90B6-478D-8DB2-11220FD707AF}" destId="{CE0DC93D-466F-45F6-AE6B-84553C0CB8AA}" srcOrd="3" destOrd="0" presId="urn:microsoft.com/office/officeart/2005/8/layout/orgChart1"/>
    <dgm:cxn modelId="{B0BFDBCF-D697-4C1B-A230-20C693C96AB3}" type="presParOf" srcId="{CE0DC93D-466F-45F6-AE6B-84553C0CB8AA}" destId="{A544FF7E-3AA1-4012-A8F5-5B7E24307511}" srcOrd="0" destOrd="0" presId="urn:microsoft.com/office/officeart/2005/8/layout/orgChart1"/>
    <dgm:cxn modelId="{1C8E92C2-31DB-4C82-861B-840EC5A9C59C}" type="presParOf" srcId="{A544FF7E-3AA1-4012-A8F5-5B7E24307511}" destId="{F495F80B-6FEE-4FC2-B820-6BD21D72101E}" srcOrd="0" destOrd="0" presId="urn:microsoft.com/office/officeart/2005/8/layout/orgChart1"/>
    <dgm:cxn modelId="{39964122-9F7D-41EA-A984-CAB7A9B1A975}" type="presParOf" srcId="{A544FF7E-3AA1-4012-A8F5-5B7E24307511}" destId="{5C3169FC-2904-40E9-BED3-B6AB9616B8F1}" srcOrd="1" destOrd="0" presId="urn:microsoft.com/office/officeart/2005/8/layout/orgChart1"/>
    <dgm:cxn modelId="{E66880D7-F919-4AE0-93B2-0E8D932FE5A8}" type="presParOf" srcId="{CE0DC93D-466F-45F6-AE6B-84553C0CB8AA}" destId="{06856941-3E6A-4767-9273-EB6AA5E571AF}" srcOrd="1" destOrd="0" presId="urn:microsoft.com/office/officeart/2005/8/layout/orgChart1"/>
    <dgm:cxn modelId="{177DCF4A-D95E-4072-8577-F0E6FC201BBB}" type="presParOf" srcId="{CE0DC93D-466F-45F6-AE6B-84553C0CB8AA}" destId="{19D5C736-565F-4332-886E-AC2D16E7C748}" srcOrd="2" destOrd="0" presId="urn:microsoft.com/office/officeart/2005/8/layout/orgChart1"/>
    <dgm:cxn modelId="{D913B1E9-551D-4C4C-AE36-BD80FF296F56}" type="presParOf" srcId="{B7096D27-90B6-478D-8DB2-11220FD707AF}" destId="{8D16B8B8-EC00-4610-BCC6-ACE28551BF93}" srcOrd="4" destOrd="0" presId="urn:microsoft.com/office/officeart/2005/8/layout/orgChart1"/>
    <dgm:cxn modelId="{61A73757-521F-42F4-8179-3122124C7FB8}" type="presParOf" srcId="{B7096D27-90B6-478D-8DB2-11220FD707AF}" destId="{39F48156-34B2-44A6-A0ED-36EEA7E3C117}" srcOrd="5" destOrd="0" presId="urn:microsoft.com/office/officeart/2005/8/layout/orgChart1"/>
    <dgm:cxn modelId="{27A253E4-CBAF-4B22-848B-5741B342CC82}" type="presParOf" srcId="{39F48156-34B2-44A6-A0ED-36EEA7E3C117}" destId="{9C1F9B11-997D-425B-9961-764D120824B0}" srcOrd="0" destOrd="0" presId="urn:microsoft.com/office/officeart/2005/8/layout/orgChart1"/>
    <dgm:cxn modelId="{D884CA98-FC2A-4B0C-8E44-A3C45D90EED0}" type="presParOf" srcId="{9C1F9B11-997D-425B-9961-764D120824B0}" destId="{1C9FE83A-22D2-43B9-8B78-355219D6DADC}" srcOrd="0" destOrd="0" presId="urn:microsoft.com/office/officeart/2005/8/layout/orgChart1"/>
    <dgm:cxn modelId="{AE07E44B-5A70-4574-B9B9-B1FA1245B3D1}" type="presParOf" srcId="{9C1F9B11-997D-425B-9961-764D120824B0}" destId="{E3D274F6-EF38-4457-99ED-3B36F1F9CCE6}" srcOrd="1" destOrd="0" presId="urn:microsoft.com/office/officeart/2005/8/layout/orgChart1"/>
    <dgm:cxn modelId="{C2E7D31B-60E9-4F45-A44E-7F7FCEC50AD3}" type="presParOf" srcId="{39F48156-34B2-44A6-A0ED-36EEA7E3C117}" destId="{3E639E93-6EE3-4003-9EA9-40BC73B6DF31}" srcOrd="1" destOrd="0" presId="urn:microsoft.com/office/officeart/2005/8/layout/orgChart1"/>
    <dgm:cxn modelId="{C5E57506-25F0-4518-A5DB-A4AD5546D8E1}" type="presParOf" srcId="{39F48156-34B2-44A6-A0ED-36EEA7E3C117}" destId="{895A2713-0FF7-4BDB-AD57-36397676E0FA}" srcOrd="2" destOrd="0" presId="urn:microsoft.com/office/officeart/2005/8/layout/orgChart1"/>
    <dgm:cxn modelId="{DC630681-F40D-490A-96C3-CDA540271FBA}" type="presParOf" srcId="{B7096D27-90B6-478D-8DB2-11220FD707AF}" destId="{D98FBD44-D81E-49B1-AA21-CF1552747F22}" srcOrd="6" destOrd="0" presId="urn:microsoft.com/office/officeart/2005/8/layout/orgChart1"/>
    <dgm:cxn modelId="{D163760A-36AA-4A59-AC50-5832FC5400B1}" type="presParOf" srcId="{B7096D27-90B6-478D-8DB2-11220FD707AF}" destId="{630FA468-577E-49F3-8128-284FFF68C963}" srcOrd="7" destOrd="0" presId="urn:microsoft.com/office/officeart/2005/8/layout/orgChart1"/>
    <dgm:cxn modelId="{0BF2E2B0-B464-4CF5-A418-2F6B1E448B0C}" type="presParOf" srcId="{630FA468-577E-49F3-8128-284FFF68C963}" destId="{2F01E0E8-2CEE-4B16-BFED-2BD07B02FC55}" srcOrd="0" destOrd="0" presId="urn:microsoft.com/office/officeart/2005/8/layout/orgChart1"/>
    <dgm:cxn modelId="{CD775E04-2FE2-4745-AA99-51656426FE5B}" type="presParOf" srcId="{2F01E0E8-2CEE-4B16-BFED-2BD07B02FC55}" destId="{F9F59E84-68E7-4AB6-8042-6BADE1906BFB}" srcOrd="0" destOrd="0" presId="urn:microsoft.com/office/officeart/2005/8/layout/orgChart1"/>
    <dgm:cxn modelId="{71786682-2D35-4F6E-9E2B-F50E823BC8C7}" type="presParOf" srcId="{2F01E0E8-2CEE-4B16-BFED-2BD07B02FC55}" destId="{E349FB01-D2F9-4802-9005-7EF140881356}" srcOrd="1" destOrd="0" presId="urn:microsoft.com/office/officeart/2005/8/layout/orgChart1"/>
    <dgm:cxn modelId="{CE6C5657-4531-40F4-B55B-93772E6D7814}" type="presParOf" srcId="{630FA468-577E-49F3-8128-284FFF68C963}" destId="{9DB0E78C-C0A9-40F5-B8EE-760CC3CF8B2C}" srcOrd="1" destOrd="0" presId="urn:microsoft.com/office/officeart/2005/8/layout/orgChart1"/>
    <dgm:cxn modelId="{7AFE3A3D-9D3F-4220-8157-F5107399301E}" type="presParOf" srcId="{630FA468-577E-49F3-8128-284FFF68C963}" destId="{53591C07-6F87-4036-80E9-8A6CBB625570}" srcOrd="2" destOrd="0" presId="urn:microsoft.com/office/officeart/2005/8/layout/orgChart1"/>
    <dgm:cxn modelId="{5ABB6141-2DE3-4470-AACA-3C3E583B29AB}" type="presParOf" srcId="{B7096D27-90B6-478D-8DB2-11220FD707AF}" destId="{E5FC38C0-F874-4D67-AF4E-5B61D8528333}" srcOrd="8" destOrd="0" presId="urn:microsoft.com/office/officeart/2005/8/layout/orgChart1"/>
    <dgm:cxn modelId="{234FA838-2540-49B5-87AC-56472ABDC0BB}" type="presParOf" srcId="{B7096D27-90B6-478D-8DB2-11220FD707AF}" destId="{C601FF54-F7D4-436A-82E3-B840E4E44607}" srcOrd="9" destOrd="0" presId="urn:microsoft.com/office/officeart/2005/8/layout/orgChart1"/>
    <dgm:cxn modelId="{7205C862-D378-4E7F-846A-6668275BAF41}" type="presParOf" srcId="{C601FF54-F7D4-436A-82E3-B840E4E44607}" destId="{829C3A4E-0144-4057-A9F7-199F2DDE7D64}" srcOrd="0" destOrd="0" presId="urn:microsoft.com/office/officeart/2005/8/layout/orgChart1"/>
    <dgm:cxn modelId="{209F2336-913A-4268-B04C-231BAF47D0F6}" type="presParOf" srcId="{829C3A4E-0144-4057-A9F7-199F2DDE7D64}" destId="{5686F5E6-E730-4A4F-B86A-D334955A4BF3}" srcOrd="0" destOrd="0" presId="urn:microsoft.com/office/officeart/2005/8/layout/orgChart1"/>
    <dgm:cxn modelId="{1790C26E-9177-47C4-8B0C-08233CE17006}" type="presParOf" srcId="{829C3A4E-0144-4057-A9F7-199F2DDE7D64}" destId="{D4F812AF-0900-4CE7-AA23-35A4E46C6FD1}" srcOrd="1" destOrd="0" presId="urn:microsoft.com/office/officeart/2005/8/layout/orgChart1"/>
    <dgm:cxn modelId="{33D7FDDE-C919-4FAA-BA68-6FCC338765AF}" type="presParOf" srcId="{C601FF54-F7D4-436A-82E3-B840E4E44607}" destId="{6E656727-FD91-4E1B-A5EE-84CEC1DE3C72}" srcOrd="1" destOrd="0" presId="urn:microsoft.com/office/officeart/2005/8/layout/orgChart1"/>
    <dgm:cxn modelId="{FC9B04BE-23BA-4D70-BC6F-51417D444FE7}" type="presParOf" srcId="{C601FF54-F7D4-436A-82E3-B840E4E44607}" destId="{27B82800-9DB5-4D0C-B8A5-0485EB0D8A11}" srcOrd="2" destOrd="0" presId="urn:microsoft.com/office/officeart/2005/8/layout/orgChart1"/>
    <dgm:cxn modelId="{4B8EB14B-0910-4813-A926-3B1366CACA7F}" type="presParOf" srcId="{5BD874B2-AFE1-40B2-848A-6C041981297C}" destId="{7D3D6835-E709-46DA-B5F5-509F1C770A7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4A9C71-5243-4375-98C7-BA189146832B}" type="doc">
      <dgm:prSet loTypeId="urn:microsoft.com/office/officeart/2005/8/layout/radial5" loCatId="cycle" qsTypeId="urn:microsoft.com/office/officeart/2005/8/quickstyle/3d1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6F647F05-65E5-443B-9310-4AF895EEC1B0}">
      <dgm:prSet phldrT="[Текст]" custT="1"/>
      <dgm:spPr/>
      <dgm:t>
        <a:bodyPr/>
        <a:lstStyle/>
        <a:p>
          <a:pPr algn="ctr"/>
          <a:endParaRPr lang="ru-RU" sz="1400" b="0" dirty="0"/>
        </a:p>
      </dgm:t>
    </dgm:pt>
    <dgm:pt modelId="{75BFC95B-EA58-4583-BC2B-08582B3ED8DC}" type="parTrans" cxnId="{F280695C-BCD4-44D5-BD42-7B1024E9C69E}">
      <dgm:prSet/>
      <dgm:spPr/>
      <dgm:t>
        <a:bodyPr/>
        <a:lstStyle/>
        <a:p>
          <a:endParaRPr lang="ru-RU"/>
        </a:p>
      </dgm:t>
    </dgm:pt>
    <dgm:pt modelId="{FCC559A8-CB2E-461F-864E-CCB99C0FD9A4}" type="sibTrans" cxnId="{F280695C-BCD4-44D5-BD42-7B1024E9C69E}">
      <dgm:prSet/>
      <dgm:spPr/>
      <dgm:t>
        <a:bodyPr/>
        <a:lstStyle/>
        <a:p>
          <a:endParaRPr lang="ru-RU"/>
        </a:p>
      </dgm:t>
    </dgm:pt>
    <dgm:pt modelId="{3BA0FA79-0F0A-4F39-8C6F-85BF113366C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  <a:p>
          <a:endParaRPr lang="ru-RU" dirty="0"/>
        </a:p>
      </dgm:t>
    </dgm:pt>
    <dgm:pt modelId="{66E51CD7-05D6-4658-BDAA-92C6F3E19708}" type="parTrans" cxnId="{4A189105-0239-4451-ACE0-D31E9CBF66B8}">
      <dgm:prSet/>
      <dgm:spPr/>
      <dgm:t>
        <a:bodyPr/>
        <a:lstStyle/>
        <a:p>
          <a:endParaRPr lang="ru-RU"/>
        </a:p>
      </dgm:t>
    </dgm:pt>
    <dgm:pt modelId="{3F86135B-3CC7-4CEB-B411-92453A9354E3}" type="sibTrans" cxnId="{4A189105-0239-4451-ACE0-D31E9CBF66B8}">
      <dgm:prSet/>
      <dgm:spPr/>
      <dgm:t>
        <a:bodyPr/>
        <a:lstStyle/>
        <a:p>
          <a:endParaRPr lang="ru-RU"/>
        </a:p>
      </dgm:t>
    </dgm:pt>
    <dgm:pt modelId="{90B43A1C-85AB-40E4-9687-2313E85E0399}">
      <dgm:prSet phldrT="[Текст]"/>
      <dgm:spPr>
        <a:solidFill>
          <a:schemeClr val="tx1">
            <a:lumMod val="75000"/>
          </a:schemeClr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CCCDC2A1-B573-48DB-AE6D-1F76901F1671}" type="parTrans" cxnId="{E3209E33-E5E7-49D7-A614-E18C032857AF}">
      <dgm:prSet/>
      <dgm:spPr/>
      <dgm:t>
        <a:bodyPr/>
        <a:lstStyle/>
        <a:p>
          <a:endParaRPr lang="ru-RU" dirty="0"/>
        </a:p>
      </dgm:t>
    </dgm:pt>
    <dgm:pt modelId="{E9924FC7-EF29-492B-B0FE-E3B61C99864B}" type="sibTrans" cxnId="{E3209E33-E5E7-49D7-A614-E18C032857AF}">
      <dgm:prSet/>
      <dgm:spPr/>
      <dgm:t>
        <a:bodyPr/>
        <a:lstStyle/>
        <a:p>
          <a:endParaRPr lang="ru-RU"/>
        </a:p>
      </dgm:t>
    </dgm:pt>
    <dgm:pt modelId="{AA0A2BD5-A368-4F17-8E9D-23F1FC377812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598F354-400C-439C-BDD5-729D663E252E}" type="parTrans" cxnId="{48ECD170-E6C5-489E-A263-20CC615C17AB}">
      <dgm:prSet/>
      <dgm:spPr/>
      <dgm:t>
        <a:bodyPr/>
        <a:lstStyle/>
        <a:p>
          <a:endParaRPr lang="ru-RU"/>
        </a:p>
      </dgm:t>
    </dgm:pt>
    <dgm:pt modelId="{0A69E1AC-CA25-4F66-967D-B64CF01B740F}" type="sibTrans" cxnId="{48ECD170-E6C5-489E-A263-20CC615C17AB}">
      <dgm:prSet/>
      <dgm:spPr/>
      <dgm:t>
        <a:bodyPr/>
        <a:lstStyle/>
        <a:p>
          <a:endParaRPr lang="ru-RU"/>
        </a:p>
      </dgm:t>
    </dgm:pt>
    <dgm:pt modelId="{D78F1D4C-A2EF-4C56-940B-FB3F18A7298D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3B6B2775-EA0D-4CA6-A4A3-0187E341F68C}" type="sibTrans" cxnId="{A00878C0-A87A-42B9-83D7-EE8880E34935}">
      <dgm:prSet/>
      <dgm:spPr/>
      <dgm:t>
        <a:bodyPr/>
        <a:lstStyle/>
        <a:p>
          <a:endParaRPr lang="ru-RU"/>
        </a:p>
      </dgm:t>
    </dgm:pt>
    <dgm:pt modelId="{08170AFC-8E89-4179-A96D-636AFFD8C3F3}" type="parTrans" cxnId="{A00878C0-A87A-42B9-83D7-EE8880E34935}">
      <dgm:prSet/>
      <dgm:spPr/>
      <dgm:t>
        <a:bodyPr/>
        <a:lstStyle/>
        <a:p>
          <a:endParaRPr lang="ru-RU"/>
        </a:p>
      </dgm:t>
    </dgm:pt>
    <dgm:pt modelId="{62E153EB-408C-4CB3-B6CA-2A439518E14B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9F9F7AF-4DAB-4B6C-A26F-22C945FB8A80}" type="sibTrans" cxnId="{54059384-7D56-4783-9E6B-CB7051B26B45}">
      <dgm:prSet/>
      <dgm:spPr/>
      <dgm:t>
        <a:bodyPr/>
        <a:lstStyle/>
        <a:p>
          <a:endParaRPr lang="ru-RU"/>
        </a:p>
      </dgm:t>
    </dgm:pt>
    <dgm:pt modelId="{77DF95E1-3397-43CE-99EF-E82D1E9B2066}" type="parTrans" cxnId="{54059384-7D56-4783-9E6B-CB7051B26B45}">
      <dgm:prSet/>
      <dgm:spPr/>
      <dgm:t>
        <a:bodyPr/>
        <a:lstStyle/>
        <a:p>
          <a:endParaRPr lang="ru-RU"/>
        </a:p>
      </dgm:t>
    </dgm:pt>
    <dgm:pt modelId="{9F96D360-CB55-48DB-9778-BF90DCE1129E}">
      <dgm:prSet phldrT="[Текст]"/>
      <dgm:spPr>
        <a:gradFill rotWithShape="0">
          <a:gsLst>
            <a:gs pos="0">
              <a:schemeClr val="accent4">
                <a:lumMod val="7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286A4893-ECEC-4EFE-BAC3-3F1C84511E21}" type="sibTrans" cxnId="{ABB8D3AC-32ED-44B8-98D1-601987ACC1D1}">
      <dgm:prSet/>
      <dgm:spPr/>
      <dgm:t>
        <a:bodyPr/>
        <a:lstStyle/>
        <a:p>
          <a:endParaRPr lang="ru-RU"/>
        </a:p>
      </dgm:t>
    </dgm:pt>
    <dgm:pt modelId="{BC4B6763-2F33-4CCB-B9CC-377BBD0F0800}" type="parTrans" cxnId="{ABB8D3AC-32ED-44B8-98D1-601987ACC1D1}">
      <dgm:prSet/>
      <dgm:spPr/>
      <dgm:t>
        <a:bodyPr/>
        <a:lstStyle/>
        <a:p>
          <a:endParaRPr lang="ru-RU"/>
        </a:p>
      </dgm:t>
    </dgm:pt>
    <dgm:pt modelId="{D2A69AB7-A0A6-4501-95CD-2902A3384DE3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B4AB27D7-F679-4C2F-B351-354C992C8F30}" type="sibTrans" cxnId="{BDBC8127-C9A5-4636-AF0A-79E42F53D923}">
      <dgm:prSet/>
      <dgm:spPr/>
      <dgm:t>
        <a:bodyPr/>
        <a:lstStyle/>
        <a:p>
          <a:endParaRPr lang="ru-RU"/>
        </a:p>
      </dgm:t>
    </dgm:pt>
    <dgm:pt modelId="{9DEE7B50-C1CB-48D2-999B-DF1098A88396}" type="parTrans" cxnId="{BDBC8127-C9A5-4636-AF0A-79E42F53D923}">
      <dgm:prSet/>
      <dgm:spPr/>
      <dgm:t>
        <a:bodyPr/>
        <a:lstStyle/>
        <a:p>
          <a:endParaRPr lang="ru-RU"/>
        </a:p>
      </dgm:t>
    </dgm:pt>
    <dgm:pt modelId="{D63A74EC-A1EC-4823-AB28-835C2DE63D58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8D513BD1-7137-4BB2-A1F4-1B02EFB0F34F}" type="parTrans" cxnId="{A5BC18A6-1C74-45AC-A35E-DB57538BF8E8}">
      <dgm:prSet/>
      <dgm:spPr/>
      <dgm:t>
        <a:bodyPr/>
        <a:lstStyle/>
        <a:p>
          <a:endParaRPr lang="ru-RU"/>
        </a:p>
      </dgm:t>
    </dgm:pt>
    <dgm:pt modelId="{791BBDCE-20BF-42D5-A05C-65C02968CEA7}" type="sibTrans" cxnId="{A5BC18A6-1C74-45AC-A35E-DB57538BF8E8}">
      <dgm:prSet/>
      <dgm:spPr/>
      <dgm:t>
        <a:bodyPr/>
        <a:lstStyle/>
        <a:p>
          <a:endParaRPr lang="ru-RU"/>
        </a:p>
      </dgm:t>
    </dgm:pt>
    <dgm:pt modelId="{4B1A8440-411B-4A5D-AFC7-3583C59ADD0E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082CE592-953F-441B-B0C2-F864433A8493}" type="parTrans" cxnId="{C76B1FDD-1515-4548-A84A-CDE5C2B70761}">
      <dgm:prSet/>
      <dgm:spPr/>
      <dgm:t>
        <a:bodyPr/>
        <a:lstStyle/>
        <a:p>
          <a:endParaRPr lang="ru-RU"/>
        </a:p>
      </dgm:t>
    </dgm:pt>
    <dgm:pt modelId="{0D0679BE-35CF-4C4A-B8A9-7CB6E4D6163D}" type="sibTrans" cxnId="{C76B1FDD-1515-4548-A84A-CDE5C2B70761}">
      <dgm:prSet/>
      <dgm:spPr/>
      <dgm:t>
        <a:bodyPr/>
        <a:lstStyle/>
        <a:p>
          <a:endParaRPr lang="ru-RU"/>
        </a:p>
      </dgm:t>
    </dgm:pt>
    <dgm:pt modelId="{B4850B6B-206E-42A2-A443-BCE5125A8CEA}">
      <dgm:prSet/>
      <dgm:spPr/>
      <dgm:t>
        <a:bodyPr/>
        <a:lstStyle/>
        <a:p>
          <a:endParaRPr lang="ru-RU"/>
        </a:p>
      </dgm:t>
    </dgm:pt>
    <dgm:pt modelId="{693E5290-D4FE-498D-8D54-013AA2A4CE0C}" type="parTrans" cxnId="{4ED03B74-D793-45AE-BB69-CFC096307A13}">
      <dgm:prSet/>
      <dgm:spPr/>
      <dgm:t>
        <a:bodyPr/>
        <a:lstStyle/>
        <a:p>
          <a:endParaRPr lang="ru-RU"/>
        </a:p>
      </dgm:t>
    </dgm:pt>
    <dgm:pt modelId="{CE544BAD-BE21-40DE-9E65-02438254D711}" type="sibTrans" cxnId="{4ED03B74-D793-45AE-BB69-CFC096307A13}">
      <dgm:prSet/>
      <dgm:spPr/>
      <dgm:t>
        <a:bodyPr/>
        <a:lstStyle/>
        <a:p>
          <a:endParaRPr lang="ru-RU"/>
        </a:p>
      </dgm:t>
    </dgm:pt>
    <dgm:pt modelId="{8B82EA68-B59A-424E-9756-C221A13DB47F}" type="pres">
      <dgm:prSet presAssocID="{6B4A9C71-5243-4375-98C7-BA189146832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72E44C-8498-48F8-9652-E5DD6AC5818D}" type="pres">
      <dgm:prSet presAssocID="{6F647F05-65E5-443B-9310-4AF895EEC1B0}" presName="centerShape" presStyleLbl="node0" presStyleIdx="0" presStyleCnt="1" custScaleX="131324" custScaleY="133764" custLinFactNeighborX="-908" custLinFactNeighborY="1704"/>
      <dgm:spPr/>
      <dgm:t>
        <a:bodyPr/>
        <a:lstStyle/>
        <a:p>
          <a:endParaRPr lang="ru-RU"/>
        </a:p>
      </dgm:t>
    </dgm:pt>
    <dgm:pt modelId="{4731EA70-1FA8-49F5-A6BF-4AE9CB97C303}" type="pres">
      <dgm:prSet presAssocID="{8D513BD1-7137-4BB2-A1F4-1B02EFB0F34F}" presName="parTrans" presStyleLbl="sibTrans2D1" presStyleIdx="0" presStyleCnt="10"/>
      <dgm:spPr/>
      <dgm:t>
        <a:bodyPr/>
        <a:lstStyle/>
        <a:p>
          <a:endParaRPr lang="ru-RU"/>
        </a:p>
      </dgm:t>
    </dgm:pt>
    <dgm:pt modelId="{8D15C70B-27DC-4BC4-8B54-1A6B8CC1DBC1}" type="pres">
      <dgm:prSet presAssocID="{8D513BD1-7137-4BB2-A1F4-1B02EFB0F34F}" presName="connectorText" presStyleLbl="sibTrans2D1" presStyleIdx="0" presStyleCnt="10"/>
      <dgm:spPr/>
      <dgm:t>
        <a:bodyPr/>
        <a:lstStyle/>
        <a:p>
          <a:endParaRPr lang="ru-RU"/>
        </a:p>
      </dgm:t>
    </dgm:pt>
    <dgm:pt modelId="{E2EC1D87-F728-458A-8AB1-7A3D78F9D25E}" type="pres">
      <dgm:prSet presAssocID="{D63A74EC-A1EC-4823-AB28-835C2DE63D58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E222DD-64BD-4A89-BBB9-2B80D8318D4A}" type="pres">
      <dgm:prSet presAssocID="{082CE592-953F-441B-B0C2-F864433A8493}" presName="parTrans" presStyleLbl="sibTrans2D1" presStyleIdx="1" presStyleCnt="10"/>
      <dgm:spPr/>
      <dgm:t>
        <a:bodyPr/>
        <a:lstStyle/>
        <a:p>
          <a:endParaRPr lang="ru-RU"/>
        </a:p>
      </dgm:t>
    </dgm:pt>
    <dgm:pt modelId="{839DF450-14DD-4280-9AEE-DA73938E9B9D}" type="pres">
      <dgm:prSet presAssocID="{082CE592-953F-441B-B0C2-F864433A8493}" presName="connectorText" presStyleLbl="sibTrans2D1" presStyleIdx="1" presStyleCnt="10"/>
      <dgm:spPr/>
      <dgm:t>
        <a:bodyPr/>
        <a:lstStyle/>
        <a:p>
          <a:endParaRPr lang="ru-RU"/>
        </a:p>
      </dgm:t>
    </dgm:pt>
    <dgm:pt modelId="{73BC26A8-8D0F-45E6-9E3B-37EADD227262}" type="pres">
      <dgm:prSet presAssocID="{4B1A8440-411B-4A5D-AFC7-3583C59ADD0E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81485E-E38C-4518-A609-8D1D62CF917B}" type="pres">
      <dgm:prSet presAssocID="{CCCDC2A1-B573-48DB-AE6D-1F76901F1671}" presName="parTrans" presStyleLbl="sibTrans2D1" presStyleIdx="2" presStyleCnt="10"/>
      <dgm:spPr/>
      <dgm:t>
        <a:bodyPr/>
        <a:lstStyle/>
        <a:p>
          <a:endParaRPr lang="ru-RU"/>
        </a:p>
      </dgm:t>
    </dgm:pt>
    <dgm:pt modelId="{DB024BEC-8C88-4F07-BCA5-811E266A083B}" type="pres">
      <dgm:prSet presAssocID="{CCCDC2A1-B573-48DB-AE6D-1F76901F1671}" presName="connectorText" presStyleLbl="sibTrans2D1" presStyleIdx="2" presStyleCnt="10"/>
      <dgm:spPr/>
      <dgm:t>
        <a:bodyPr/>
        <a:lstStyle/>
        <a:p>
          <a:endParaRPr lang="ru-RU"/>
        </a:p>
      </dgm:t>
    </dgm:pt>
    <dgm:pt modelId="{0A6C1809-69AA-4BA6-8257-5A11C3557B45}" type="pres">
      <dgm:prSet presAssocID="{90B43A1C-85AB-40E4-9687-2313E85E0399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50D33-9BD9-4D37-A533-789F5554AFB5}" type="pres">
      <dgm:prSet presAssocID="{6598F354-400C-439C-BDD5-729D663E252E}" presName="parTrans" presStyleLbl="sibTrans2D1" presStyleIdx="3" presStyleCnt="10"/>
      <dgm:spPr/>
      <dgm:t>
        <a:bodyPr/>
        <a:lstStyle/>
        <a:p>
          <a:endParaRPr lang="ru-RU"/>
        </a:p>
      </dgm:t>
    </dgm:pt>
    <dgm:pt modelId="{F326903B-AF5C-41D9-A950-9DE60C069BDF}" type="pres">
      <dgm:prSet presAssocID="{6598F354-400C-439C-BDD5-729D663E252E}" presName="connectorText" presStyleLbl="sibTrans2D1" presStyleIdx="3" presStyleCnt="10"/>
      <dgm:spPr/>
      <dgm:t>
        <a:bodyPr/>
        <a:lstStyle/>
        <a:p>
          <a:endParaRPr lang="ru-RU"/>
        </a:p>
      </dgm:t>
    </dgm:pt>
    <dgm:pt modelId="{EB1C3899-7B42-47CD-912B-DD035472498D}" type="pres">
      <dgm:prSet presAssocID="{AA0A2BD5-A368-4F17-8E9D-23F1FC377812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5553CB-2478-4421-B002-5FA728364A78}" type="pres">
      <dgm:prSet presAssocID="{9DEE7B50-C1CB-48D2-999B-DF1098A88396}" presName="parTrans" presStyleLbl="sibTrans2D1" presStyleIdx="4" presStyleCnt="10"/>
      <dgm:spPr/>
      <dgm:t>
        <a:bodyPr/>
        <a:lstStyle/>
        <a:p>
          <a:endParaRPr lang="ru-RU"/>
        </a:p>
      </dgm:t>
    </dgm:pt>
    <dgm:pt modelId="{881BA4B6-6173-4BE7-ACB0-127409627ABA}" type="pres">
      <dgm:prSet presAssocID="{9DEE7B50-C1CB-48D2-999B-DF1098A88396}" presName="connectorText" presStyleLbl="sibTrans2D1" presStyleIdx="4" presStyleCnt="10"/>
      <dgm:spPr/>
      <dgm:t>
        <a:bodyPr/>
        <a:lstStyle/>
        <a:p>
          <a:endParaRPr lang="ru-RU"/>
        </a:p>
      </dgm:t>
    </dgm:pt>
    <dgm:pt modelId="{FED909B6-8F19-4D98-AAC2-EBEEF4830C2B}" type="pres">
      <dgm:prSet presAssocID="{D2A69AB7-A0A6-4501-95CD-2902A3384DE3}" presName="node" presStyleLbl="node1" presStyleIdx="4" presStyleCnt="10" custScaleX="100059" custScaleY="92844" custRadScaleRad="95200" custRadScaleInc="-277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B7EB92-DF16-476D-BB87-6C0D26E26F61}" type="pres">
      <dgm:prSet presAssocID="{BC4B6763-2F33-4CCB-B9CC-377BBD0F0800}" presName="parTrans" presStyleLbl="sibTrans2D1" presStyleIdx="5" presStyleCnt="10"/>
      <dgm:spPr/>
      <dgm:t>
        <a:bodyPr/>
        <a:lstStyle/>
        <a:p>
          <a:endParaRPr lang="ru-RU"/>
        </a:p>
      </dgm:t>
    </dgm:pt>
    <dgm:pt modelId="{E3A5A4EE-729B-477E-AEA8-7FC61FA6B941}" type="pres">
      <dgm:prSet presAssocID="{BC4B6763-2F33-4CCB-B9CC-377BBD0F0800}" presName="connectorText" presStyleLbl="sibTrans2D1" presStyleIdx="5" presStyleCnt="10"/>
      <dgm:spPr/>
      <dgm:t>
        <a:bodyPr/>
        <a:lstStyle/>
        <a:p>
          <a:endParaRPr lang="ru-RU"/>
        </a:p>
      </dgm:t>
    </dgm:pt>
    <dgm:pt modelId="{69EA0517-EDCB-4CEB-899F-D56DCF7B4404}" type="pres">
      <dgm:prSet presAssocID="{9F96D360-CB55-48DB-9778-BF90DCE1129E}" presName="node" presStyleLbl="node1" presStyleIdx="5" presStyleCnt="10" custRadScaleRad="86118" custRadScaleInc="-237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035AEB-3A20-4DC3-9A60-032AB2743B03}" type="pres">
      <dgm:prSet presAssocID="{77DF95E1-3397-43CE-99EF-E82D1E9B2066}" presName="parTrans" presStyleLbl="sibTrans2D1" presStyleIdx="6" presStyleCnt="10"/>
      <dgm:spPr/>
      <dgm:t>
        <a:bodyPr/>
        <a:lstStyle/>
        <a:p>
          <a:endParaRPr lang="ru-RU"/>
        </a:p>
      </dgm:t>
    </dgm:pt>
    <dgm:pt modelId="{4273F29E-B93C-44D6-A671-FCDC77ED9BA3}" type="pres">
      <dgm:prSet presAssocID="{77DF95E1-3397-43CE-99EF-E82D1E9B2066}" presName="connectorText" presStyleLbl="sibTrans2D1" presStyleIdx="6" presStyleCnt="10"/>
      <dgm:spPr/>
      <dgm:t>
        <a:bodyPr/>
        <a:lstStyle/>
        <a:p>
          <a:endParaRPr lang="ru-RU"/>
        </a:p>
      </dgm:t>
    </dgm:pt>
    <dgm:pt modelId="{83F11675-07D9-406F-853D-13FD28BBB805}" type="pres">
      <dgm:prSet presAssocID="{62E153EB-408C-4CB3-B6CA-2A439518E14B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7FC25-052B-426A-9E06-117E992234F6}" type="pres">
      <dgm:prSet presAssocID="{08170AFC-8E89-4179-A96D-636AFFD8C3F3}" presName="parTrans" presStyleLbl="sibTrans2D1" presStyleIdx="7" presStyleCnt="10"/>
      <dgm:spPr/>
      <dgm:t>
        <a:bodyPr/>
        <a:lstStyle/>
        <a:p>
          <a:endParaRPr lang="ru-RU"/>
        </a:p>
      </dgm:t>
    </dgm:pt>
    <dgm:pt modelId="{53D78D63-5F88-4163-9535-46A64127BD3A}" type="pres">
      <dgm:prSet presAssocID="{08170AFC-8E89-4179-A96D-636AFFD8C3F3}" presName="connectorText" presStyleLbl="sibTrans2D1" presStyleIdx="7" presStyleCnt="10"/>
      <dgm:spPr/>
      <dgm:t>
        <a:bodyPr/>
        <a:lstStyle/>
        <a:p>
          <a:endParaRPr lang="ru-RU"/>
        </a:p>
      </dgm:t>
    </dgm:pt>
    <dgm:pt modelId="{EDA34655-9131-4731-957F-5382F53A0660}" type="pres">
      <dgm:prSet presAssocID="{D78F1D4C-A2EF-4C56-940B-FB3F18A7298D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3B84E4-4A31-43DB-B3BF-8E8EF2B79F2D}" type="pres">
      <dgm:prSet presAssocID="{66E51CD7-05D6-4658-BDAA-92C6F3E19708}" presName="parTrans" presStyleLbl="sibTrans2D1" presStyleIdx="8" presStyleCnt="10"/>
      <dgm:spPr/>
      <dgm:t>
        <a:bodyPr/>
        <a:lstStyle/>
        <a:p>
          <a:endParaRPr lang="ru-RU"/>
        </a:p>
      </dgm:t>
    </dgm:pt>
    <dgm:pt modelId="{C47D9E4B-AD47-4E79-B529-9B264E8F4F6B}" type="pres">
      <dgm:prSet presAssocID="{66E51CD7-05D6-4658-BDAA-92C6F3E19708}" presName="connectorText" presStyleLbl="sibTrans2D1" presStyleIdx="8" presStyleCnt="10"/>
      <dgm:spPr/>
      <dgm:t>
        <a:bodyPr/>
        <a:lstStyle/>
        <a:p>
          <a:endParaRPr lang="ru-RU"/>
        </a:p>
      </dgm:t>
    </dgm:pt>
    <dgm:pt modelId="{E0AC84DD-2093-416F-85DE-E547FE520660}" type="pres">
      <dgm:prSet presAssocID="{3BA0FA79-0F0A-4F39-8C6F-85BF113366C3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7DE4D9-AEC0-4040-B47C-2139EB24B53E}" type="pres">
      <dgm:prSet presAssocID="{693E5290-D4FE-498D-8D54-013AA2A4CE0C}" presName="parTrans" presStyleLbl="sibTrans2D1" presStyleIdx="9" presStyleCnt="10"/>
      <dgm:spPr/>
      <dgm:t>
        <a:bodyPr/>
        <a:lstStyle/>
        <a:p>
          <a:endParaRPr lang="ru-RU"/>
        </a:p>
      </dgm:t>
    </dgm:pt>
    <dgm:pt modelId="{FC70F103-5C1F-4370-8103-806A168EFA0B}" type="pres">
      <dgm:prSet presAssocID="{693E5290-D4FE-498D-8D54-013AA2A4CE0C}" presName="connectorText" presStyleLbl="sibTrans2D1" presStyleIdx="9" presStyleCnt="10"/>
      <dgm:spPr/>
      <dgm:t>
        <a:bodyPr/>
        <a:lstStyle/>
        <a:p>
          <a:endParaRPr lang="ru-RU"/>
        </a:p>
      </dgm:t>
    </dgm:pt>
    <dgm:pt modelId="{84169C65-A6D7-46E7-B9B5-6BD84B04DEE8}" type="pres">
      <dgm:prSet presAssocID="{B4850B6B-206E-42A2-A443-BCE5125A8CEA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0CB1E6-4B6A-4FF3-91CD-A9409172AF70}" type="presOf" srcId="{CCCDC2A1-B573-48DB-AE6D-1F76901F1671}" destId="{C481485E-E38C-4518-A609-8D1D62CF917B}" srcOrd="0" destOrd="0" presId="urn:microsoft.com/office/officeart/2005/8/layout/radial5"/>
    <dgm:cxn modelId="{6B9E53EF-EDC3-4C9D-877B-B28E18387824}" type="presOf" srcId="{3BA0FA79-0F0A-4F39-8C6F-85BF113366C3}" destId="{E0AC84DD-2093-416F-85DE-E547FE520660}" srcOrd="0" destOrd="0" presId="urn:microsoft.com/office/officeart/2005/8/layout/radial5"/>
    <dgm:cxn modelId="{1B18EDAB-09C5-4AF7-AC2B-6F4B077652F3}" type="presOf" srcId="{693E5290-D4FE-498D-8D54-013AA2A4CE0C}" destId="{FC70F103-5C1F-4370-8103-806A168EFA0B}" srcOrd="1" destOrd="0" presId="urn:microsoft.com/office/officeart/2005/8/layout/radial5"/>
    <dgm:cxn modelId="{0D8251E1-25A3-42B4-A397-3217F1209335}" type="presOf" srcId="{8D513BD1-7137-4BB2-A1F4-1B02EFB0F34F}" destId="{8D15C70B-27DC-4BC4-8B54-1A6B8CC1DBC1}" srcOrd="1" destOrd="0" presId="urn:microsoft.com/office/officeart/2005/8/layout/radial5"/>
    <dgm:cxn modelId="{46DD0BE9-535C-4679-BF39-3185138AD76A}" type="presOf" srcId="{9DEE7B50-C1CB-48D2-999B-DF1098A88396}" destId="{2F5553CB-2478-4421-B002-5FA728364A78}" srcOrd="0" destOrd="0" presId="urn:microsoft.com/office/officeart/2005/8/layout/radial5"/>
    <dgm:cxn modelId="{1CA165F0-FA51-4DE6-9A4D-A8611CE3F565}" type="presOf" srcId="{90B43A1C-85AB-40E4-9687-2313E85E0399}" destId="{0A6C1809-69AA-4BA6-8257-5A11C3557B45}" srcOrd="0" destOrd="0" presId="urn:microsoft.com/office/officeart/2005/8/layout/radial5"/>
    <dgm:cxn modelId="{BDBC8127-C9A5-4636-AF0A-79E42F53D923}" srcId="{6F647F05-65E5-443B-9310-4AF895EEC1B0}" destId="{D2A69AB7-A0A6-4501-95CD-2902A3384DE3}" srcOrd="4" destOrd="0" parTransId="{9DEE7B50-C1CB-48D2-999B-DF1098A88396}" sibTransId="{B4AB27D7-F679-4C2F-B351-354C992C8F30}"/>
    <dgm:cxn modelId="{27EDD09F-9E0B-4A58-9B69-1F171B26EA1C}" type="presOf" srcId="{9F96D360-CB55-48DB-9778-BF90DCE1129E}" destId="{69EA0517-EDCB-4CEB-899F-D56DCF7B4404}" srcOrd="0" destOrd="0" presId="urn:microsoft.com/office/officeart/2005/8/layout/radial5"/>
    <dgm:cxn modelId="{0D35CD9A-0112-4CFA-92F9-BBE697349FAD}" type="presOf" srcId="{BC4B6763-2F33-4CCB-B9CC-377BBD0F0800}" destId="{E3A5A4EE-729B-477E-AEA8-7FC61FA6B941}" srcOrd="1" destOrd="0" presId="urn:microsoft.com/office/officeart/2005/8/layout/radial5"/>
    <dgm:cxn modelId="{030FCA7D-A8B7-4781-9972-3780C51FC855}" type="presOf" srcId="{6F647F05-65E5-443B-9310-4AF895EEC1B0}" destId="{ED72E44C-8498-48F8-9652-E5DD6AC5818D}" srcOrd="0" destOrd="0" presId="urn:microsoft.com/office/officeart/2005/8/layout/radial5"/>
    <dgm:cxn modelId="{3DAA855C-538D-43AF-8F10-21DE4D1F4C1E}" type="presOf" srcId="{77DF95E1-3397-43CE-99EF-E82D1E9B2066}" destId="{7A035AEB-3A20-4DC3-9A60-032AB2743B03}" srcOrd="0" destOrd="0" presId="urn:microsoft.com/office/officeart/2005/8/layout/radial5"/>
    <dgm:cxn modelId="{CDA263C1-F6E8-4544-BAD1-D144611F5B00}" type="presOf" srcId="{AA0A2BD5-A368-4F17-8E9D-23F1FC377812}" destId="{EB1C3899-7B42-47CD-912B-DD035472498D}" srcOrd="0" destOrd="0" presId="urn:microsoft.com/office/officeart/2005/8/layout/radial5"/>
    <dgm:cxn modelId="{A83902F1-D434-45C2-86BA-0A37EB5DEA58}" type="presOf" srcId="{082CE592-953F-441B-B0C2-F864433A8493}" destId="{839DF450-14DD-4280-9AEE-DA73938E9B9D}" srcOrd="1" destOrd="0" presId="urn:microsoft.com/office/officeart/2005/8/layout/radial5"/>
    <dgm:cxn modelId="{03AC34B8-B2FD-4DB3-9222-4D94DAC8181C}" type="presOf" srcId="{082CE592-953F-441B-B0C2-F864433A8493}" destId="{A0E222DD-64BD-4A89-BBB9-2B80D8318D4A}" srcOrd="0" destOrd="0" presId="urn:microsoft.com/office/officeart/2005/8/layout/radial5"/>
    <dgm:cxn modelId="{4ED03B74-D793-45AE-BB69-CFC096307A13}" srcId="{6F647F05-65E5-443B-9310-4AF895EEC1B0}" destId="{B4850B6B-206E-42A2-A443-BCE5125A8CEA}" srcOrd="9" destOrd="0" parTransId="{693E5290-D4FE-498D-8D54-013AA2A4CE0C}" sibTransId="{CE544BAD-BE21-40DE-9E65-02438254D711}"/>
    <dgm:cxn modelId="{48ECD170-E6C5-489E-A263-20CC615C17AB}" srcId="{6F647F05-65E5-443B-9310-4AF895EEC1B0}" destId="{AA0A2BD5-A368-4F17-8E9D-23F1FC377812}" srcOrd="3" destOrd="0" parTransId="{6598F354-400C-439C-BDD5-729D663E252E}" sibTransId="{0A69E1AC-CA25-4F66-967D-B64CF01B740F}"/>
    <dgm:cxn modelId="{92765ABE-B9DA-49C9-9C68-1792CB9A0BE5}" type="presOf" srcId="{6598F354-400C-439C-BDD5-729D663E252E}" destId="{FA950D33-9BD9-4D37-A533-789F5554AFB5}" srcOrd="0" destOrd="0" presId="urn:microsoft.com/office/officeart/2005/8/layout/radial5"/>
    <dgm:cxn modelId="{1909C07A-07CD-4661-B88E-1F2F95AE4156}" type="presOf" srcId="{B4850B6B-206E-42A2-A443-BCE5125A8CEA}" destId="{84169C65-A6D7-46E7-B9B5-6BD84B04DEE8}" srcOrd="0" destOrd="0" presId="urn:microsoft.com/office/officeart/2005/8/layout/radial5"/>
    <dgm:cxn modelId="{D493242F-0595-419F-9B62-E5AD3A9EC702}" type="presOf" srcId="{CCCDC2A1-B573-48DB-AE6D-1F76901F1671}" destId="{DB024BEC-8C88-4F07-BCA5-811E266A083B}" srcOrd="1" destOrd="0" presId="urn:microsoft.com/office/officeart/2005/8/layout/radial5"/>
    <dgm:cxn modelId="{B41E242E-DDFA-4287-B94E-A5E764B62C4C}" type="presOf" srcId="{9DEE7B50-C1CB-48D2-999B-DF1098A88396}" destId="{881BA4B6-6173-4BE7-ACB0-127409627ABA}" srcOrd="1" destOrd="0" presId="urn:microsoft.com/office/officeart/2005/8/layout/radial5"/>
    <dgm:cxn modelId="{8571E2B4-E83A-43F1-9041-7582F6D2931E}" type="presOf" srcId="{D2A69AB7-A0A6-4501-95CD-2902A3384DE3}" destId="{FED909B6-8F19-4D98-AAC2-EBEEF4830C2B}" srcOrd="0" destOrd="0" presId="urn:microsoft.com/office/officeart/2005/8/layout/radial5"/>
    <dgm:cxn modelId="{ABB8D3AC-32ED-44B8-98D1-601987ACC1D1}" srcId="{6F647F05-65E5-443B-9310-4AF895EEC1B0}" destId="{9F96D360-CB55-48DB-9778-BF90DCE1129E}" srcOrd="5" destOrd="0" parTransId="{BC4B6763-2F33-4CCB-B9CC-377BBD0F0800}" sibTransId="{286A4893-ECEC-4EFE-BAC3-3F1C84511E21}"/>
    <dgm:cxn modelId="{F280695C-BCD4-44D5-BD42-7B1024E9C69E}" srcId="{6B4A9C71-5243-4375-98C7-BA189146832B}" destId="{6F647F05-65E5-443B-9310-4AF895EEC1B0}" srcOrd="0" destOrd="0" parTransId="{75BFC95B-EA58-4583-BC2B-08582B3ED8DC}" sibTransId="{FCC559A8-CB2E-461F-864E-CCB99C0FD9A4}"/>
    <dgm:cxn modelId="{41E85FED-3B20-49DF-BB7B-6E8862777D5C}" type="presOf" srcId="{D78F1D4C-A2EF-4C56-940B-FB3F18A7298D}" destId="{EDA34655-9131-4731-957F-5382F53A0660}" srcOrd="0" destOrd="0" presId="urn:microsoft.com/office/officeart/2005/8/layout/radial5"/>
    <dgm:cxn modelId="{A00878C0-A87A-42B9-83D7-EE8880E34935}" srcId="{6F647F05-65E5-443B-9310-4AF895EEC1B0}" destId="{D78F1D4C-A2EF-4C56-940B-FB3F18A7298D}" srcOrd="7" destOrd="0" parTransId="{08170AFC-8E89-4179-A96D-636AFFD8C3F3}" sibTransId="{3B6B2775-EA0D-4CA6-A4A3-0187E341F68C}"/>
    <dgm:cxn modelId="{4A189105-0239-4451-ACE0-D31E9CBF66B8}" srcId="{6F647F05-65E5-443B-9310-4AF895EEC1B0}" destId="{3BA0FA79-0F0A-4F39-8C6F-85BF113366C3}" srcOrd="8" destOrd="0" parTransId="{66E51CD7-05D6-4658-BDAA-92C6F3E19708}" sibTransId="{3F86135B-3CC7-4CEB-B411-92453A9354E3}"/>
    <dgm:cxn modelId="{2117BD40-AEC2-4159-A560-25C75DD98E4E}" type="presOf" srcId="{8D513BD1-7137-4BB2-A1F4-1B02EFB0F34F}" destId="{4731EA70-1FA8-49F5-A6BF-4AE9CB97C303}" srcOrd="0" destOrd="0" presId="urn:microsoft.com/office/officeart/2005/8/layout/radial5"/>
    <dgm:cxn modelId="{2336A6A4-4203-4EF7-B764-32E68F3622FA}" type="presOf" srcId="{77DF95E1-3397-43CE-99EF-E82D1E9B2066}" destId="{4273F29E-B93C-44D6-A671-FCDC77ED9BA3}" srcOrd="1" destOrd="0" presId="urn:microsoft.com/office/officeart/2005/8/layout/radial5"/>
    <dgm:cxn modelId="{CC13B16A-9019-4521-BFE2-0AA177AE023E}" type="presOf" srcId="{4B1A8440-411B-4A5D-AFC7-3583C59ADD0E}" destId="{73BC26A8-8D0F-45E6-9E3B-37EADD227262}" srcOrd="0" destOrd="0" presId="urn:microsoft.com/office/officeart/2005/8/layout/radial5"/>
    <dgm:cxn modelId="{0DC35796-6964-4D5F-AC08-2C7BA38B2763}" type="presOf" srcId="{6B4A9C71-5243-4375-98C7-BA189146832B}" destId="{8B82EA68-B59A-424E-9756-C221A13DB47F}" srcOrd="0" destOrd="0" presId="urn:microsoft.com/office/officeart/2005/8/layout/radial5"/>
    <dgm:cxn modelId="{E5EB05F7-3867-42BF-ADCA-324C987AB2AD}" type="presOf" srcId="{66E51CD7-05D6-4658-BDAA-92C6F3E19708}" destId="{C47D9E4B-AD47-4E79-B529-9B264E8F4F6B}" srcOrd="1" destOrd="0" presId="urn:microsoft.com/office/officeart/2005/8/layout/radial5"/>
    <dgm:cxn modelId="{C3CE3469-20E8-4E62-8526-DB9EFF56EC40}" type="presOf" srcId="{D63A74EC-A1EC-4823-AB28-835C2DE63D58}" destId="{E2EC1D87-F728-458A-8AB1-7A3D78F9D25E}" srcOrd="0" destOrd="0" presId="urn:microsoft.com/office/officeart/2005/8/layout/radial5"/>
    <dgm:cxn modelId="{E3209E33-E5E7-49D7-A614-E18C032857AF}" srcId="{6F647F05-65E5-443B-9310-4AF895EEC1B0}" destId="{90B43A1C-85AB-40E4-9687-2313E85E0399}" srcOrd="2" destOrd="0" parTransId="{CCCDC2A1-B573-48DB-AE6D-1F76901F1671}" sibTransId="{E9924FC7-EF29-492B-B0FE-E3B61C99864B}"/>
    <dgm:cxn modelId="{D266FBC1-C1F0-444E-BC92-1EED8DA18BC0}" type="presOf" srcId="{08170AFC-8E89-4179-A96D-636AFFD8C3F3}" destId="{DF27FC25-052B-426A-9E06-117E992234F6}" srcOrd="0" destOrd="0" presId="urn:microsoft.com/office/officeart/2005/8/layout/radial5"/>
    <dgm:cxn modelId="{A5BC18A6-1C74-45AC-A35E-DB57538BF8E8}" srcId="{6F647F05-65E5-443B-9310-4AF895EEC1B0}" destId="{D63A74EC-A1EC-4823-AB28-835C2DE63D58}" srcOrd="0" destOrd="0" parTransId="{8D513BD1-7137-4BB2-A1F4-1B02EFB0F34F}" sibTransId="{791BBDCE-20BF-42D5-A05C-65C02968CEA7}"/>
    <dgm:cxn modelId="{E299691E-7B13-444A-91CE-A39E6B110402}" type="presOf" srcId="{6598F354-400C-439C-BDD5-729D663E252E}" destId="{F326903B-AF5C-41D9-A950-9DE60C069BDF}" srcOrd="1" destOrd="0" presId="urn:microsoft.com/office/officeart/2005/8/layout/radial5"/>
    <dgm:cxn modelId="{43856BFA-8270-408B-AE0B-9EE8CDC32D99}" type="presOf" srcId="{08170AFC-8E89-4179-A96D-636AFFD8C3F3}" destId="{53D78D63-5F88-4163-9535-46A64127BD3A}" srcOrd="1" destOrd="0" presId="urn:microsoft.com/office/officeart/2005/8/layout/radial5"/>
    <dgm:cxn modelId="{FAE273D8-9EEF-4652-A27C-F2EDE0A2FA13}" type="presOf" srcId="{693E5290-D4FE-498D-8D54-013AA2A4CE0C}" destId="{107DE4D9-AEC0-4040-B47C-2139EB24B53E}" srcOrd="0" destOrd="0" presId="urn:microsoft.com/office/officeart/2005/8/layout/radial5"/>
    <dgm:cxn modelId="{E8C7884C-182F-4AC4-B251-747855559894}" type="presOf" srcId="{BC4B6763-2F33-4CCB-B9CC-377BBD0F0800}" destId="{A0B7EB92-DF16-476D-BB87-6C0D26E26F61}" srcOrd="0" destOrd="0" presId="urn:microsoft.com/office/officeart/2005/8/layout/radial5"/>
    <dgm:cxn modelId="{3A238F93-590F-4246-99D4-BB001EC6DA7A}" type="presOf" srcId="{62E153EB-408C-4CB3-B6CA-2A439518E14B}" destId="{83F11675-07D9-406F-853D-13FD28BBB805}" srcOrd="0" destOrd="0" presId="urn:microsoft.com/office/officeart/2005/8/layout/radial5"/>
    <dgm:cxn modelId="{28113F0F-D8ED-4374-9DD5-ABEB84C13368}" type="presOf" srcId="{66E51CD7-05D6-4658-BDAA-92C6F3E19708}" destId="{553B84E4-4A31-43DB-B3BF-8E8EF2B79F2D}" srcOrd="0" destOrd="0" presId="urn:microsoft.com/office/officeart/2005/8/layout/radial5"/>
    <dgm:cxn modelId="{C76B1FDD-1515-4548-A84A-CDE5C2B70761}" srcId="{6F647F05-65E5-443B-9310-4AF895EEC1B0}" destId="{4B1A8440-411B-4A5D-AFC7-3583C59ADD0E}" srcOrd="1" destOrd="0" parTransId="{082CE592-953F-441B-B0C2-F864433A8493}" sibTransId="{0D0679BE-35CF-4C4A-B8A9-7CB6E4D6163D}"/>
    <dgm:cxn modelId="{54059384-7D56-4783-9E6B-CB7051B26B45}" srcId="{6F647F05-65E5-443B-9310-4AF895EEC1B0}" destId="{62E153EB-408C-4CB3-B6CA-2A439518E14B}" srcOrd="6" destOrd="0" parTransId="{77DF95E1-3397-43CE-99EF-E82D1E9B2066}" sibTransId="{69F9F7AF-4DAB-4B6C-A26F-22C945FB8A80}"/>
    <dgm:cxn modelId="{8F72A2F7-63F7-4992-8508-E699F08AD9B1}" type="presParOf" srcId="{8B82EA68-B59A-424E-9756-C221A13DB47F}" destId="{ED72E44C-8498-48F8-9652-E5DD6AC5818D}" srcOrd="0" destOrd="0" presId="urn:microsoft.com/office/officeart/2005/8/layout/radial5"/>
    <dgm:cxn modelId="{83308037-266A-4197-AEE5-4435E9B9029A}" type="presParOf" srcId="{8B82EA68-B59A-424E-9756-C221A13DB47F}" destId="{4731EA70-1FA8-49F5-A6BF-4AE9CB97C303}" srcOrd="1" destOrd="0" presId="urn:microsoft.com/office/officeart/2005/8/layout/radial5"/>
    <dgm:cxn modelId="{28530533-E25C-4935-8423-F211D289B58C}" type="presParOf" srcId="{4731EA70-1FA8-49F5-A6BF-4AE9CB97C303}" destId="{8D15C70B-27DC-4BC4-8B54-1A6B8CC1DBC1}" srcOrd="0" destOrd="0" presId="urn:microsoft.com/office/officeart/2005/8/layout/radial5"/>
    <dgm:cxn modelId="{C55EC964-5229-478B-AC24-3C7B114420C4}" type="presParOf" srcId="{8B82EA68-B59A-424E-9756-C221A13DB47F}" destId="{E2EC1D87-F728-458A-8AB1-7A3D78F9D25E}" srcOrd="2" destOrd="0" presId="urn:microsoft.com/office/officeart/2005/8/layout/radial5"/>
    <dgm:cxn modelId="{465E6F65-6BAF-4B45-946E-808FD19F5BCB}" type="presParOf" srcId="{8B82EA68-B59A-424E-9756-C221A13DB47F}" destId="{A0E222DD-64BD-4A89-BBB9-2B80D8318D4A}" srcOrd="3" destOrd="0" presId="urn:microsoft.com/office/officeart/2005/8/layout/radial5"/>
    <dgm:cxn modelId="{B4893A45-475D-41CF-BF1E-22EA99D960B1}" type="presParOf" srcId="{A0E222DD-64BD-4A89-BBB9-2B80D8318D4A}" destId="{839DF450-14DD-4280-9AEE-DA73938E9B9D}" srcOrd="0" destOrd="0" presId="urn:microsoft.com/office/officeart/2005/8/layout/radial5"/>
    <dgm:cxn modelId="{2988B2E5-6BD9-41F4-9454-0F43A02480F4}" type="presParOf" srcId="{8B82EA68-B59A-424E-9756-C221A13DB47F}" destId="{73BC26A8-8D0F-45E6-9E3B-37EADD227262}" srcOrd="4" destOrd="0" presId="urn:microsoft.com/office/officeart/2005/8/layout/radial5"/>
    <dgm:cxn modelId="{8A5BA333-D5C5-4E6E-A6F8-F6E47C7178B6}" type="presParOf" srcId="{8B82EA68-B59A-424E-9756-C221A13DB47F}" destId="{C481485E-E38C-4518-A609-8D1D62CF917B}" srcOrd="5" destOrd="0" presId="urn:microsoft.com/office/officeart/2005/8/layout/radial5"/>
    <dgm:cxn modelId="{702F1FD8-592D-429E-9D34-D46FB3AF5C17}" type="presParOf" srcId="{C481485E-E38C-4518-A609-8D1D62CF917B}" destId="{DB024BEC-8C88-4F07-BCA5-811E266A083B}" srcOrd="0" destOrd="0" presId="urn:microsoft.com/office/officeart/2005/8/layout/radial5"/>
    <dgm:cxn modelId="{606834F6-8026-4D3F-A67E-E06444184BFF}" type="presParOf" srcId="{8B82EA68-B59A-424E-9756-C221A13DB47F}" destId="{0A6C1809-69AA-4BA6-8257-5A11C3557B45}" srcOrd="6" destOrd="0" presId="urn:microsoft.com/office/officeart/2005/8/layout/radial5"/>
    <dgm:cxn modelId="{40D51E20-7BAB-41CC-B750-AA426BBB2F56}" type="presParOf" srcId="{8B82EA68-B59A-424E-9756-C221A13DB47F}" destId="{FA950D33-9BD9-4D37-A533-789F5554AFB5}" srcOrd="7" destOrd="0" presId="urn:microsoft.com/office/officeart/2005/8/layout/radial5"/>
    <dgm:cxn modelId="{224454FD-18D0-4E93-8B0B-8AEF468CCE12}" type="presParOf" srcId="{FA950D33-9BD9-4D37-A533-789F5554AFB5}" destId="{F326903B-AF5C-41D9-A950-9DE60C069BDF}" srcOrd="0" destOrd="0" presId="urn:microsoft.com/office/officeart/2005/8/layout/radial5"/>
    <dgm:cxn modelId="{B7C67774-B315-4EBB-945E-E8C4EC3E0D2C}" type="presParOf" srcId="{8B82EA68-B59A-424E-9756-C221A13DB47F}" destId="{EB1C3899-7B42-47CD-912B-DD035472498D}" srcOrd="8" destOrd="0" presId="urn:microsoft.com/office/officeart/2005/8/layout/radial5"/>
    <dgm:cxn modelId="{623597FA-BFCD-435A-99B6-CF729169C88E}" type="presParOf" srcId="{8B82EA68-B59A-424E-9756-C221A13DB47F}" destId="{2F5553CB-2478-4421-B002-5FA728364A78}" srcOrd="9" destOrd="0" presId="urn:microsoft.com/office/officeart/2005/8/layout/radial5"/>
    <dgm:cxn modelId="{D1706B9D-0DAD-490A-961E-7191339513D2}" type="presParOf" srcId="{2F5553CB-2478-4421-B002-5FA728364A78}" destId="{881BA4B6-6173-4BE7-ACB0-127409627ABA}" srcOrd="0" destOrd="0" presId="urn:microsoft.com/office/officeart/2005/8/layout/radial5"/>
    <dgm:cxn modelId="{8CD16A36-CA8C-4837-A1F3-6830C3ACB051}" type="presParOf" srcId="{8B82EA68-B59A-424E-9756-C221A13DB47F}" destId="{FED909B6-8F19-4D98-AAC2-EBEEF4830C2B}" srcOrd="10" destOrd="0" presId="urn:microsoft.com/office/officeart/2005/8/layout/radial5"/>
    <dgm:cxn modelId="{3DB9F1D2-67D2-46DB-B4B4-0DDB16436EA1}" type="presParOf" srcId="{8B82EA68-B59A-424E-9756-C221A13DB47F}" destId="{A0B7EB92-DF16-476D-BB87-6C0D26E26F61}" srcOrd="11" destOrd="0" presId="urn:microsoft.com/office/officeart/2005/8/layout/radial5"/>
    <dgm:cxn modelId="{635C8AD9-629A-4C10-90B3-2E56472369AB}" type="presParOf" srcId="{A0B7EB92-DF16-476D-BB87-6C0D26E26F61}" destId="{E3A5A4EE-729B-477E-AEA8-7FC61FA6B941}" srcOrd="0" destOrd="0" presId="urn:microsoft.com/office/officeart/2005/8/layout/radial5"/>
    <dgm:cxn modelId="{25651673-8CB5-4224-ADFA-6B03E260DEDC}" type="presParOf" srcId="{8B82EA68-B59A-424E-9756-C221A13DB47F}" destId="{69EA0517-EDCB-4CEB-899F-D56DCF7B4404}" srcOrd="12" destOrd="0" presId="urn:microsoft.com/office/officeart/2005/8/layout/radial5"/>
    <dgm:cxn modelId="{6598F523-6DCE-4DF9-A4E9-DC3F01AC8F2B}" type="presParOf" srcId="{8B82EA68-B59A-424E-9756-C221A13DB47F}" destId="{7A035AEB-3A20-4DC3-9A60-032AB2743B03}" srcOrd="13" destOrd="0" presId="urn:microsoft.com/office/officeart/2005/8/layout/radial5"/>
    <dgm:cxn modelId="{9DEBA138-6691-4DD1-B378-F7997B7E91A8}" type="presParOf" srcId="{7A035AEB-3A20-4DC3-9A60-032AB2743B03}" destId="{4273F29E-B93C-44D6-A671-FCDC77ED9BA3}" srcOrd="0" destOrd="0" presId="urn:microsoft.com/office/officeart/2005/8/layout/radial5"/>
    <dgm:cxn modelId="{44DB4A99-0718-465C-8020-ADBA8FF47A26}" type="presParOf" srcId="{8B82EA68-B59A-424E-9756-C221A13DB47F}" destId="{83F11675-07D9-406F-853D-13FD28BBB805}" srcOrd="14" destOrd="0" presId="urn:microsoft.com/office/officeart/2005/8/layout/radial5"/>
    <dgm:cxn modelId="{6DD70497-60A7-4DB0-8658-04F158080DD9}" type="presParOf" srcId="{8B82EA68-B59A-424E-9756-C221A13DB47F}" destId="{DF27FC25-052B-426A-9E06-117E992234F6}" srcOrd="15" destOrd="0" presId="urn:microsoft.com/office/officeart/2005/8/layout/radial5"/>
    <dgm:cxn modelId="{E110966A-B85D-45CE-A032-0C5B5A5F2FC4}" type="presParOf" srcId="{DF27FC25-052B-426A-9E06-117E992234F6}" destId="{53D78D63-5F88-4163-9535-46A64127BD3A}" srcOrd="0" destOrd="0" presId="urn:microsoft.com/office/officeart/2005/8/layout/radial5"/>
    <dgm:cxn modelId="{AC2DAA35-CB5C-45DC-BBB1-33D6FF331CEA}" type="presParOf" srcId="{8B82EA68-B59A-424E-9756-C221A13DB47F}" destId="{EDA34655-9131-4731-957F-5382F53A0660}" srcOrd="16" destOrd="0" presId="urn:microsoft.com/office/officeart/2005/8/layout/radial5"/>
    <dgm:cxn modelId="{A7ED5B48-E0F1-4FE4-A545-6588EE8A1320}" type="presParOf" srcId="{8B82EA68-B59A-424E-9756-C221A13DB47F}" destId="{553B84E4-4A31-43DB-B3BF-8E8EF2B79F2D}" srcOrd="17" destOrd="0" presId="urn:microsoft.com/office/officeart/2005/8/layout/radial5"/>
    <dgm:cxn modelId="{1F86F1B4-6581-48F4-A109-0FFA258B5955}" type="presParOf" srcId="{553B84E4-4A31-43DB-B3BF-8E8EF2B79F2D}" destId="{C47D9E4B-AD47-4E79-B529-9B264E8F4F6B}" srcOrd="0" destOrd="0" presId="urn:microsoft.com/office/officeart/2005/8/layout/radial5"/>
    <dgm:cxn modelId="{89C62773-2014-4A0B-9B64-0829FE7682A1}" type="presParOf" srcId="{8B82EA68-B59A-424E-9756-C221A13DB47F}" destId="{E0AC84DD-2093-416F-85DE-E547FE520660}" srcOrd="18" destOrd="0" presId="urn:microsoft.com/office/officeart/2005/8/layout/radial5"/>
    <dgm:cxn modelId="{8A4EA1FF-1E95-4394-84B2-8B4A42A28BA4}" type="presParOf" srcId="{8B82EA68-B59A-424E-9756-C221A13DB47F}" destId="{107DE4D9-AEC0-4040-B47C-2139EB24B53E}" srcOrd="19" destOrd="0" presId="urn:microsoft.com/office/officeart/2005/8/layout/radial5"/>
    <dgm:cxn modelId="{39F15D5E-0144-4C39-8ECF-190FDE039DE6}" type="presParOf" srcId="{107DE4D9-AEC0-4040-B47C-2139EB24B53E}" destId="{FC70F103-5C1F-4370-8103-806A168EFA0B}" srcOrd="0" destOrd="0" presId="urn:microsoft.com/office/officeart/2005/8/layout/radial5"/>
    <dgm:cxn modelId="{EB4425EF-BD1E-4545-8576-CE0C87AE4525}" type="presParOf" srcId="{8B82EA68-B59A-424E-9756-C221A13DB47F}" destId="{84169C65-A6D7-46E7-B9B5-6BD84B04DEE8}" srcOrd="2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FC38C0-F874-4D67-AF4E-5B61D8528333}">
      <dsp:nvSpPr>
        <dsp:cNvPr id="0" name=""/>
        <dsp:cNvSpPr/>
      </dsp:nvSpPr>
      <dsp:spPr>
        <a:xfrm>
          <a:off x="4338228" y="706168"/>
          <a:ext cx="3582659" cy="2947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352"/>
              </a:lnTo>
              <a:lnTo>
                <a:pt x="3582659" y="147352"/>
              </a:lnTo>
              <a:lnTo>
                <a:pt x="3582659" y="294705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8FBD44-D81E-49B1-AA21-CF1552747F22}">
      <dsp:nvSpPr>
        <dsp:cNvPr id="0" name=""/>
        <dsp:cNvSpPr/>
      </dsp:nvSpPr>
      <dsp:spPr>
        <a:xfrm>
          <a:off x="4338228" y="706168"/>
          <a:ext cx="1791329" cy="2947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352"/>
              </a:lnTo>
              <a:lnTo>
                <a:pt x="1791329" y="147352"/>
              </a:lnTo>
              <a:lnTo>
                <a:pt x="1791329" y="294705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16B8B8-EC00-4610-BCC6-ACE28551BF93}">
      <dsp:nvSpPr>
        <dsp:cNvPr id="0" name=""/>
        <dsp:cNvSpPr/>
      </dsp:nvSpPr>
      <dsp:spPr>
        <a:xfrm>
          <a:off x="4292508" y="706168"/>
          <a:ext cx="91440" cy="2947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4705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131694-B3C1-48DA-9A89-0ED8F63CDD47}">
      <dsp:nvSpPr>
        <dsp:cNvPr id="0" name=""/>
        <dsp:cNvSpPr/>
      </dsp:nvSpPr>
      <dsp:spPr>
        <a:xfrm>
          <a:off x="2546898" y="706168"/>
          <a:ext cx="1791329" cy="294705"/>
        </a:xfrm>
        <a:custGeom>
          <a:avLst/>
          <a:gdLst/>
          <a:ahLst/>
          <a:cxnLst/>
          <a:rect l="0" t="0" r="0" b="0"/>
          <a:pathLst>
            <a:path>
              <a:moveTo>
                <a:pt x="1791329" y="0"/>
              </a:moveTo>
              <a:lnTo>
                <a:pt x="1791329" y="147352"/>
              </a:lnTo>
              <a:lnTo>
                <a:pt x="0" y="147352"/>
              </a:lnTo>
              <a:lnTo>
                <a:pt x="0" y="294705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FDE77F-0DE1-4507-9AB4-E4873006176F}">
      <dsp:nvSpPr>
        <dsp:cNvPr id="0" name=""/>
        <dsp:cNvSpPr/>
      </dsp:nvSpPr>
      <dsp:spPr>
        <a:xfrm>
          <a:off x="755568" y="706168"/>
          <a:ext cx="3582659" cy="294705"/>
        </a:xfrm>
        <a:custGeom>
          <a:avLst/>
          <a:gdLst/>
          <a:ahLst/>
          <a:cxnLst/>
          <a:rect l="0" t="0" r="0" b="0"/>
          <a:pathLst>
            <a:path>
              <a:moveTo>
                <a:pt x="3582659" y="0"/>
              </a:moveTo>
              <a:lnTo>
                <a:pt x="3582659" y="147352"/>
              </a:lnTo>
              <a:lnTo>
                <a:pt x="0" y="147352"/>
              </a:lnTo>
              <a:lnTo>
                <a:pt x="0" y="294705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C56106-E809-407C-94C9-8E39E21EEBEA}">
      <dsp:nvSpPr>
        <dsp:cNvPr id="0" name=""/>
        <dsp:cNvSpPr/>
      </dsp:nvSpPr>
      <dsp:spPr>
        <a:xfrm>
          <a:off x="1659471" y="308260"/>
          <a:ext cx="5357513" cy="3979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tx2">
                  <a:lumMod val="40000"/>
                  <a:lumOff val="60000"/>
                </a:schemeClr>
              </a:solidFill>
            </a:rPr>
            <a:t>ЭТАПЫ БЮДЖЕТНОГО ПРОЦЕССА</a:t>
          </a:r>
        </a:p>
      </dsp:txBody>
      <dsp:txXfrm>
        <a:off x="1659471" y="308260"/>
        <a:ext cx="5357513" cy="397907"/>
      </dsp:txXfrm>
    </dsp:sp>
    <dsp:sp modelId="{91937533-898F-4FC5-A9E4-FE0BA78B0BED}">
      <dsp:nvSpPr>
        <dsp:cNvPr id="0" name=""/>
        <dsp:cNvSpPr/>
      </dsp:nvSpPr>
      <dsp:spPr>
        <a:xfrm>
          <a:off x="7256" y="1000873"/>
          <a:ext cx="1496624" cy="1499178"/>
        </a:xfrm>
        <a:prstGeom prst="rect">
          <a:avLst/>
        </a:prstGeom>
        <a:solidFill>
          <a:schemeClr val="bg2"/>
        </a:solidFill>
        <a:ln w="400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2"/>
              </a:solidFill>
            </a:rPr>
            <a:t>1. Разработка проекта бюджета</a:t>
          </a:r>
        </a:p>
      </dsp:txBody>
      <dsp:txXfrm>
        <a:off x="7256" y="1000873"/>
        <a:ext cx="1496624" cy="1499178"/>
      </dsp:txXfrm>
    </dsp:sp>
    <dsp:sp modelId="{F495F80B-6FEE-4FC2-B820-6BD21D72101E}">
      <dsp:nvSpPr>
        <dsp:cNvPr id="0" name=""/>
        <dsp:cNvSpPr/>
      </dsp:nvSpPr>
      <dsp:spPr>
        <a:xfrm>
          <a:off x="1798586" y="1000873"/>
          <a:ext cx="1496624" cy="1499178"/>
        </a:xfrm>
        <a:prstGeom prst="rect">
          <a:avLst/>
        </a:prstGeom>
        <a:solidFill>
          <a:schemeClr val="bg2"/>
        </a:solidFill>
        <a:ln w="400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2"/>
              </a:solidFill>
            </a:rPr>
            <a:t>2. Рассмотрение проекта бюджета</a:t>
          </a:r>
        </a:p>
      </dsp:txBody>
      <dsp:txXfrm>
        <a:off x="1798586" y="1000873"/>
        <a:ext cx="1496624" cy="1499178"/>
      </dsp:txXfrm>
    </dsp:sp>
    <dsp:sp modelId="{1C9FE83A-22D2-43B9-8B78-355219D6DADC}">
      <dsp:nvSpPr>
        <dsp:cNvPr id="0" name=""/>
        <dsp:cNvSpPr/>
      </dsp:nvSpPr>
      <dsp:spPr>
        <a:xfrm>
          <a:off x="3589915" y="1000873"/>
          <a:ext cx="1496624" cy="1499178"/>
        </a:xfrm>
        <a:prstGeom prst="rect">
          <a:avLst/>
        </a:prstGeom>
        <a:solidFill>
          <a:schemeClr val="bg2"/>
        </a:solidFill>
        <a:ln w="400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2"/>
              </a:solidFill>
            </a:rPr>
            <a:t>3. Утверждение проекта бюджета</a:t>
          </a:r>
        </a:p>
      </dsp:txBody>
      <dsp:txXfrm>
        <a:off x="3589915" y="1000873"/>
        <a:ext cx="1496624" cy="1499178"/>
      </dsp:txXfrm>
    </dsp:sp>
    <dsp:sp modelId="{F9F59E84-68E7-4AB6-8042-6BADE1906BFB}">
      <dsp:nvSpPr>
        <dsp:cNvPr id="0" name=""/>
        <dsp:cNvSpPr/>
      </dsp:nvSpPr>
      <dsp:spPr>
        <a:xfrm>
          <a:off x="5381245" y="1000873"/>
          <a:ext cx="1496624" cy="1499178"/>
        </a:xfrm>
        <a:prstGeom prst="rect">
          <a:avLst/>
        </a:prstGeom>
        <a:solidFill>
          <a:schemeClr val="bg2"/>
        </a:solidFill>
        <a:ln w="400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2"/>
              </a:solidFill>
            </a:rPr>
            <a:t>4. Исполнение бюджета</a:t>
          </a:r>
        </a:p>
      </dsp:txBody>
      <dsp:txXfrm>
        <a:off x="5381245" y="1000873"/>
        <a:ext cx="1496624" cy="1499178"/>
      </dsp:txXfrm>
    </dsp:sp>
    <dsp:sp modelId="{5686F5E6-E730-4A4F-B86A-D334955A4BF3}">
      <dsp:nvSpPr>
        <dsp:cNvPr id="0" name=""/>
        <dsp:cNvSpPr/>
      </dsp:nvSpPr>
      <dsp:spPr>
        <a:xfrm>
          <a:off x="7172575" y="1000873"/>
          <a:ext cx="1496624" cy="1499178"/>
        </a:xfrm>
        <a:prstGeom prst="rect">
          <a:avLst/>
        </a:prstGeom>
        <a:solidFill>
          <a:schemeClr val="bg2"/>
        </a:solidFill>
        <a:ln w="400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2"/>
              </a:solidFill>
            </a:rPr>
            <a:t>5. Рассмотрение и утверждение отчета об исполнении бюджета</a:t>
          </a:r>
        </a:p>
      </dsp:txBody>
      <dsp:txXfrm>
        <a:off x="7172575" y="1000873"/>
        <a:ext cx="1496624" cy="14991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72E44C-8498-48F8-9652-E5DD6AC5818D}">
      <dsp:nvSpPr>
        <dsp:cNvPr id="0" name=""/>
        <dsp:cNvSpPr/>
      </dsp:nvSpPr>
      <dsp:spPr>
        <a:xfrm>
          <a:off x="3689886" y="1906169"/>
          <a:ext cx="1680239" cy="171145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0" kern="1200" dirty="0"/>
        </a:p>
      </dsp:txBody>
      <dsp:txXfrm>
        <a:off x="3935951" y="2156806"/>
        <a:ext cx="1188109" cy="1210184"/>
      </dsp:txXfrm>
    </dsp:sp>
    <dsp:sp modelId="{4731EA70-1FA8-49F5-A6BF-4AE9CB97C303}">
      <dsp:nvSpPr>
        <dsp:cNvPr id="0" name=""/>
        <dsp:cNvSpPr/>
      </dsp:nvSpPr>
      <dsp:spPr>
        <a:xfrm rot="16260366">
          <a:off x="4324000" y="1270901"/>
          <a:ext cx="456740" cy="43501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2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2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2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2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4388107" y="1423146"/>
        <a:ext cx="326235" cy="261010"/>
      </dsp:txXfrm>
    </dsp:sp>
    <dsp:sp modelId="{E2EC1D87-F728-458A-8AB1-7A3D78F9D25E}">
      <dsp:nvSpPr>
        <dsp:cNvPr id="0" name=""/>
        <dsp:cNvSpPr/>
      </dsp:nvSpPr>
      <dsp:spPr>
        <a:xfrm>
          <a:off x="4057365" y="21175"/>
          <a:ext cx="1023568" cy="102356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2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2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2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2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>
        <a:off x="4207263" y="171073"/>
        <a:ext cx="723772" cy="723772"/>
      </dsp:txXfrm>
    </dsp:sp>
    <dsp:sp modelId="{A0E222DD-64BD-4A89-BBB9-2B80D8318D4A}">
      <dsp:nvSpPr>
        <dsp:cNvPr id="0" name=""/>
        <dsp:cNvSpPr/>
      </dsp:nvSpPr>
      <dsp:spPr>
        <a:xfrm rot="18342319">
          <a:off x="5042077" y="1508970"/>
          <a:ext cx="464199" cy="43501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3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3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3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3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5069247" y="1648960"/>
        <a:ext cx="333694" cy="261010"/>
      </dsp:txXfrm>
    </dsp:sp>
    <dsp:sp modelId="{73BC26A8-8D0F-45E6-9E3B-37EADD227262}">
      <dsp:nvSpPr>
        <dsp:cNvPr id="0" name=""/>
        <dsp:cNvSpPr/>
      </dsp:nvSpPr>
      <dsp:spPr>
        <a:xfrm>
          <a:off x="5324324" y="432835"/>
          <a:ext cx="1023568" cy="102356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3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3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3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3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>
        <a:off x="5474222" y="582733"/>
        <a:ext cx="723772" cy="723772"/>
      </dsp:txXfrm>
    </dsp:sp>
    <dsp:sp modelId="{C481485E-E38C-4518-A609-8D1D62CF917B}">
      <dsp:nvSpPr>
        <dsp:cNvPr id="0" name=""/>
        <dsp:cNvSpPr/>
      </dsp:nvSpPr>
      <dsp:spPr>
        <a:xfrm rot="20430380">
          <a:off x="5489351" y="2123871"/>
          <a:ext cx="457157" cy="43501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4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4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4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4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5493091" y="2232649"/>
        <a:ext cx="326652" cy="261010"/>
      </dsp:txXfrm>
    </dsp:sp>
    <dsp:sp modelId="{0A6C1809-69AA-4BA6-8257-5A11C3557B45}">
      <dsp:nvSpPr>
        <dsp:cNvPr id="0" name=""/>
        <dsp:cNvSpPr/>
      </dsp:nvSpPr>
      <dsp:spPr>
        <a:xfrm>
          <a:off x="6107348" y="1510575"/>
          <a:ext cx="1023568" cy="1023568"/>
        </a:xfrm>
        <a:prstGeom prst="ellipse">
          <a:avLst/>
        </a:prstGeom>
        <a:solidFill>
          <a:schemeClr val="tx1">
            <a:lumMod val="75000"/>
          </a:schemeClr>
        </a:solidFill>
        <a:ln>
          <a:noFill/>
        </a:ln>
        <a:effectLst>
          <a:outerShdw blurRad="39000" dist="25400" dir="5400000" rotWithShape="0">
            <a:schemeClr val="accent4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>
        <a:off x="6257246" y="1660473"/>
        <a:ext cx="723772" cy="723772"/>
      </dsp:txXfrm>
    </dsp:sp>
    <dsp:sp modelId="{FA950D33-9BD9-4D37-A533-789F5554AFB5}">
      <dsp:nvSpPr>
        <dsp:cNvPr id="0" name=""/>
        <dsp:cNvSpPr/>
      </dsp:nvSpPr>
      <dsp:spPr>
        <a:xfrm rot="950221">
          <a:off x="5504332" y="2882306"/>
          <a:ext cx="433814" cy="43501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5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5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5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5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5506802" y="2951551"/>
        <a:ext cx="303670" cy="261010"/>
      </dsp:txXfrm>
    </dsp:sp>
    <dsp:sp modelId="{EB1C3899-7B42-47CD-912B-DD035472498D}">
      <dsp:nvSpPr>
        <dsp:cNvPr id="0" name=""/>
        <dsp:cNvSpPr/>
      </dsp:nvSpPr>
      <dsp:spPr>
        <a:xfrm>
          <a:off x="6107348" y="2842735"/>
          <a:ext cx="1023568" cy="1023568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5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5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5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5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>
        <a:off x="6257246" y="2992633"/>
        <a:ext cx="723772" cy="723772"/>
      </dsp:txXfrm>
    </dsp:sp>
    <dsp:sp modelId="{2F5553CB-2478-4421-B002-5FA728364A78}">
      <dsp:nvSpPr>
        <dsp:cNvPr id="0" name=""/>
        <dsp:cNvSpPr/>
      </dsp:nvSpPr>
      <dsp:spPr>
        <a:xfrm rot="2808430">
          <a:off x="5156437" y="3404708"/>
          <a:ext cx="362518" cy="43501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6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6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6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6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5173595" y="3452067"/>
        <a:ext cx="253763" cy="261010"/>
      </dsp:txXfrm>
    </dsp:sp>
    <dsp:sp modelId="{FED909B6-8F19-4D98-AAC2-EBEEF4830C2B}">
      <dsp:nvSpPr>
        <dsp:cNvPr id="0" name=""/>
        <dsp:cNvSpPr/>
      </dsp:nvSpPr>
      <dsp:spPr>
        <a:xfrm>
          <a:off x="5403080" y="3762153"/>
          <a:ext cx="1024172" cy="95032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39000" dist="25400" dir="5400000" rotWithShape="0">
            <a:schemeClr val="accent6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>
        <a:off x="5553067" y="3901324"/>
        <a:ext cx="724198" cy="671980"/>
      </dsp:txXfrm>
    </dsp:sp>
    <dsp:sp modelId="{A0B7EB92-DF16-476D-BB87-6C0D26E26F61}">
      <dsp:nvSpPr>
        <dsp:cNvPr id="0" name=""/>
        <dsp:cNvSpPr/>
      </dsp:nvSpPr>
      <dsp:spPr>
        <a:xfrm rot="5057973">
          <a:off x="4524112" y="3597996"/>
          <a:ext cx="222132" cy="43501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2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2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2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2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4554122" y="3651844"/>
        <a:ext cx="155492" cy="261010"/>
      </dsp:txXfrm>
    </dsp:sp>
    <dsp:sp modelId="{69EA0517-EDCB-4CEB-899F-D56DCF7B4404}">
      <dsp:nvSpPr>
        <dsp:cNvPr id="0" name=""/>
        <dsp:cNvSpPr/>
      </dsp:nvSpPr>
      <dsp:spPr>
        <a:xfrm>
          <a:off x="4195667" y="4027752"/>
          <a:ext cx="1023568" cy="1023568"/>
        </a:xfrm>
        <a:prstGeom prst="ellipse">
          <a:avLst/>
        </a:prstGeom>
        <a:gradFill rotWithShape="0">
          <a:gsLst>
            <a:gs pos="0">
              <a:schemeClr val="accent4">
                <a:lumMod val="7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2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>
        <a:off x="4345565" y="4177650"/>
        <a:ext cx="723772" cy="723772"/>
      </dsp:txXfrm>
    </dsp:sp>
    <dsp:sp modelId="{7A035AEB-3A20-4DC3-9A60-032AB2743B03}">
      <dsp:nvSpPr>
        <dsp:cNvPr id="0" name=""/>
        <dsp:cNvSpPr/>
      </dsp:nvSpPr>
      <dsp:spPr>
        <a:xfrm rot="7579087">
          <a:off x="3633762" y="3507295"/>
          <a:ext cx="376901" cy="43501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3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3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3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3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0800000">
        <a:off x="3723781" y="3548745"/>
        <a:ext cx="263831" cy="261010"/>
      </dsp:txXfrm>
    </dsp:sp>
    <dsp:sp modelId="{83F11675-07D9-406F-853D-13FD28BBB805}">
      <dsp:nvSpPr>
        <dsp:cNvPr id="0" name=""/>
        <dsp:cNvSpPr/>
      </dsp:nvSpPr>
      <dsp:spPr>
        <a:xfrm>
          <a:off x="2790406" y="3920475"/>
          <a:ext cx="1023568" cy="102356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3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3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3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3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>
        <a:off x="2940304" y="4070373"/>
        <a:ext cx="723772" cy="723772"/>
      </dsp:txXfrm>
    </dsp:sp>
    <dsp:sp modelId="{DF27FC25-052B-426A-9E06-117E992234F6}">
      <dsp:nvSpPr>
        <dsp:cNvPr id="0" name=""/>
        <dsp:cNvSpPr/>
      </dsp:nvSpPr>
      <dsp:spPr>
        <a:xfrm rot="9814743">
          <a:off x="3180270" y="2884129"/>
          <a:ext cx="393910" cy="43501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4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4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4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4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0800000">
        <a:off x="3296033" y="2954429"/>
        <a:ext cx="275737" cy="261010"/>
      </dsp:txXfrm>
    </dsp:sp>
    <dsp:sp modelId="{EDA34655-9131-4731-957F-5382F53A0660}">
      <dsp:nvSpPr>
        <dsp:cNvPr id="0" name=""/>
        <dsp:cNvSpPr/>
      </dsp:nvSpPr>
      <dsp:spPr>
        <a:xfrm>
          <a:off x="2007382" y="2842735"/>
          <a:ext cx="1023568" cy="1023568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4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4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4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4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>
        <a:off x="2157280" y="2992633"/>
        <a:ext cx="723772" cy="723772"/>
      </dsp:txXfrm>
    </dsp:sp>
    <dsp:sp modelId="{553B84E4-4A31-43DB-B3BF-8E8EF2B79F2D}">
      <dsp:nvSpPr>
        <dsp:cNvPr id="0" name=""/>
        <dsp:cNvSpPr/>
      </dsp:nvSpPr>
      <dsp:spPr>
        <a:xfrm rot="12011539">
          <a:off x="3171729" y="2121725"/>
          <a:ext cx="418064" cy="43501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5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5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5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5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0800000">
        <a:off x="3293294" y="2230374"/>
        <a:ext cx="292645" cy="261010"/>
      </dsp:txXfrm>
    </dsp:sp>
    <dsp:sp modelId="{E0AC84DD-2093-416F-85DE-E547FE520660}">
      <dsp:nvSpPr>
        <dsp:cNvPr id="0" name=""/>
        <dsp:cNvSpPr/>
      </dsp:nvSpPr>
      <dsp:spPr>
        <a:xfrm>
          <a:off x="2007382" y="1510575"/>
          <a:ext cx="1023568" cy="1023568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5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5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5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5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>
        <a:off x="2157280" y="1660473"/>
        <a:ext cx="723772" cy="723772"/>
      </dsp:txXfrm>
    </dsp:sp>
    <dsp:sp modelId="{107DE4D9-AEC0-4040-B47C-2139EB24B53E}">
      <dsp:nvSpPr>
        <dsp:cNvPr id="0" name=""/>
        <dsp:cNvSpPr/>
      </dsp:nvSpPr>
      <dsp:spPr>
        <a:xfrm rot="14157341">
          <a:off x="3608071" y="1505643"/>
          <a:ext cx="440244" cy="43501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6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6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6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6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0800000">
        <a:off x="3709854" y="1646715"/>
        <a:ext cx="309739" cy="261010"/>
      </dsp:txXfrm>
    </dsp:sp>
    <dsp:sp modelId="{84169C65-A6D7-46E7-B9B5-6BD84B04DEE8}">
      <dsp:nvSpPr>
        <dsp:cNvPr id="0" name=""/>
        <dsp:cNvSpPr/>
      </dsp:nvSpPr>
      <dsp:spPr>
        <a:xfrm>
          <a:off x="2790406" y="432835"/>
          <a:ext cx="1023568" cy="1023568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6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6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6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6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2940304" y="582733"/>
        <a:ext cx="723772" cy="7237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Верхний колонтитул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Дата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F15E739-681D-4C14-A3CF-2034E684A3B3}" type="datetimeFigureOut">
              <a:rPr lang="ru-RU"/>
              <a:pPr>
                <a:defRPr/>
              </a:pPr>
              <a:t>30.01.2025</a:t>
            </a:fld>
            <a:endParaRPr lang="ru-RU"/>
          </a:p>
        </p:txBody>
      </p:sp>
      <p:sp>
        <p:nvSpPr>
          <p:cNvPr id="35844" name="Образ слайда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7" name="Заметки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3078" name="Нижний колонтитул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Номер слайда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E6422FAB-D00C-490A-880C-26351ECE4CD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218208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577040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B5140E9-BA46-4058-92B6-0EB2724B2282}" type="datetimeFigureOut">
              <a:rPr lang="ru-RU" smtClean="0"/>
              <a:pPr>
                <a:defRPr/>
              </a:pPr>
              <a:t>30.01.2025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F941C4E-CACD-4232-A9BF-61ED6E029F6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6168709-7370-4C3A-80DE-65D46272FFBC}" type="datetimeFigureOut">
              <a:rPr lang="ru-RU" smtClean="0"/>
              <a:pPr>
                <a:defRPr/>
              </a:pPr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67FBE69-A761-4676-8739-DF69A9C3818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pPr>
              <a:defRPr/>
            </a:pPr>
            <a:fld id="{173C08D3-AF82-4A78-B7FF-631CFB491D08}" type="datetimeFigureOut">
              <a:rPr lang="ru-RU" smtClean="0"/>
              <a:pPr>
                <a:defRPr/>
              </a:pPr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E2DA3EAB-0A38-4B7F-84B1-B3F608F8A47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52AB5-4216-43FA-834A-092109F35ABA}" type="datetimeFigureOut">
              <a:rPr lang="ru-RU"/>
              <a:pPr>
                <a:defRPr/>
              </a:pPr>
              <a:t>30.01.2025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4E818-0E09-489A-A487-9F80B807AE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235332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0FBAC0A-092F-4292-8748-861E72B1089B}" type="datetimeFigureOut">
              <a:rPr lang="ru-RU" smtClean="0"/>
              <a:pPr>
                <a:defRPr/>
              </a:pPr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BB7B42D-D0F3-48BD-BB22-39B9752C92C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027DF0DE-F4C4-4DBA-BC29-30B829AC8EE6}" type="datetimeFigureOut">
              <a:rPr lang="ru-RU" smtClean="0"/>
              <a:pPr>
                <a:defRPr/>
              </a:pPr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pPr>
              <a:defRPr/>
            </a:pPr>
            <a:fld id="{C99D24D8-643A-40A5-B79C-73897337A84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E1ADE45-1827-44F7-B202-F766918B667A}" type="datetimeFigureOut">
              <a:rPr lang="ru-RU" smtClean="0"/>
              <a:pPr>
                <a:defRPr/>
              </a:pPr>
              <a:t>30.01.2025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E2CD4DD-C1D1-4EA4-B32F-B8BF07A224C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F1614DC-ABB5-4BA2-A705-9789C6E9AC08}" type="datetimeFigureOut">
              <a:rPr lang="ru-RU" smtClean="0"/>
              <a:pPr>
                <a:defRPr/>
              </a:pPr>
              <a:t>30.01.2025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D9B1447-0A64-4B5D-AB03-14DC97EBAA0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41A5850-A366-4681-AE16-E5C2C309A821}" type="datetimeFigureOut">
              <a:rPr lang="ru-RU" smtClean="0"/>
              <a:pPr>
                <a:defRPr/>
              </a:pPr>
              <a:t>30.01.2025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3DD77D8-FFFE-4BC3-81A3-781C411DF47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D4A399B9-E5F6-4AD8-9D05-68B1E6E8BAEA}" type="datetimeFigureOut">
              <a:rPr lang="ru-RU" smtClean="0"/>
              <a:pPr>
                <a:defRPr/>
              </a:pPr>
              <a:t>30.01.2025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1C0EF01-3EB9-4615-BA2F-163ED16D6E1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FFFCDA5-BB35-4A2C-AB04-B9F8BD79C902}" type="datetimeFigureOut">
              <a:rPr lang="ru-RU" smtClean="0"/>
              <a:pPr>
                <a:defRPr/>
              </a:pPr>
              <a:t>30.01.2025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C69FFFB-0D88-4A0D-9B48-F6CFE6E3B24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B7E119E-B77F-4F4F-8BDF-A682169FCD8B}" type="datetimeFigureOut">
              <a:rPr lang="ru-RU" smtClean="0"/>
              <a:pPr>
                <a:defRPr/>
              </a:pPr>
              <a:t>30.01.2025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18D0A60-5E52-4B21-B95B-AA20AEEEF97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094E93BA-10FF-42DA-A3FB-AE274F65BED2}" type="datetimeFigureOut">
              <a:rPr lang="ru-RU" smtClean="0"/>
              <a:pPr>
                <a:defRPr/>
              </a:pPr>
              <a:t>30.01.2025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18D038F2-AB78-4240-8185-0A286B066D2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3" r:id="rId1"/>
    <p:sldLayoutId id="2147484114" r:id="rId2"/>
    <p:sldLayoutId id="2147484115" r:id="rId3"/>
    <p:sldLayoutId id="2147484116" r:id="rId4"/>
    <p:sldLayoutId id="2147484117" r:id="rId5"/>
    <p:sldLayoutId id="2147484118" r:id="rId6"/>
    <p:sldLayoutId id="2147484119" r:id="rId7"/>
    <p:sldLayoutId id="2147484120" r:id="rId8"/>
    <p:sldLayoutId id="2147484121" r:id="rId9"/>
    <p:sldLayoutId id="2147484122" r:id="rId10"/>
    <p:sldLayoutId id="2147484123" r:id="rId11"/>
    <p:sldLayoutId id="2147484124" r:id="rId12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7.jpeg"/><Relationship Id="rId7" Type="http://schemas.openxmlformats.org/officeDocument/2006/relationships/image" Target="../media/image4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13.png"/><Relationship Id="rId10" Type="http://schemas.openxmlformats.org/officeDocument/2006/relationships/image" Target="../media/image43.jpeg"/><Relationship Id="rId4" Type="http://schemas.openxmlformats.org/officeDocument/2006/relationships/image" Target="../media/image38.jpeg"/><Relationship Id="rId9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13" Type="http://schemas.openxmlformats.org/officeDocument/2006/relationships/image" Target="../media/image57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12" Type="http://schemas.openxmlformats.org/officeDocument/2006/relationships/image" Target="../media/image5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55.jpeg"/><Relationship Id="rId5" Type="http://schemas.openxmlformats.org/officeDocument/2006/relationships/image" Target="../media/image49.jpeg"/><Relationship Id="rId15" Type="http://schemas.openxmlformats.org/officeDocument/2006/relationships/image" Target="../media/image13.png"/><Relationship Id="rId10" Type="http://schemas.openxmlformats.org/officeDocument/2006/relationships/image" Target="../media/image54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Relationship Id="rId14" Type="http://schemas.openxmlformats.org/officeDocument/2006/relationships/image" Target="../media/image5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13" Type="http://schemas.openxmlformats.org/officeDocument/2006/relationships/image" Target="../media/image70.jpeg"/><Relationship Id="rId18" Type="http://schemas.microsoft.com/office/2007/relationships/diagramDrawing" Target="../diagrams/drawing2.xml"/><Relationship Id="rId3" Type="http://schemas.openxmlformats.org/officeDocument/2006/relationships/diagramData" Target="../diagrams/data2.xml"/><Relationship Id="rId7" Type="http://schemas.openxmlformats.org/officeDocument/2006/relationships/image" Target="../media/image64.jpeg"/><Relationship Id="rId12" Type="http://schemas.openxmlformats.org/officeDocument/2006/relationships/image" Target="../media/image69.png"/><Relationship Id="rId17" Type="http://schemas.openxmlformats.org/officeDocument/2006/relationships/image" Target="../media/image13.png"/><Relationship Id="rId2" Type="http://schemas.openxmlformats.org/officeDocument/2006/relationships/image" Target="../media/image2.jpeg"/><Relationship Id="rId16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68.jpeg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72.jpeg"/><Relationship Id="rId10" Type="http://schemas.openxmlformats.org/officeDocument/2006/relationships/image" Target="../media/image67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66.jpeg"/><Relationship Id="rId14" Type="http://schemas.openxmlformats.org/officeDocument/2006/relationships/image" Target="../media/image7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image" Target="../media/image2.jpe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5" Type="http://schemas.openxmlformats.org/officeDocument/2006/relationships/image" Target="../media/image2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Relationship Id="rId1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Data" Target="../diagrams/data1.xml"/><Relationship Id="rId7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TextBox 2">
            <a:extLst>
              <a:ext uri="{FF2B5EF4-FFF2-40B4-BE49-F238E27FC236}">
                <a16:creationId xmlns="" xmlns:a16="http://schemas.microsoft.com/office/drawing/2014/main" id="{57AAFD63-BA0B-49BC-9B64-2B442A21021E}"/>
              </a:ext>
            </a:extLst>
          </p:cNvPr>
          <p:cNvSpPr txBox="1"/>
          <p:nvPr/>
        </p:nvSpPr>
        <p:spPr>
          <a:xfrm>
            <a:off x="2339752" y="548680"/>
            <a:ext cx="49914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БЮДЖЕТ ДЛЯ Г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РАЖДАН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МУНИЦИПАЛЬНОГО РАЙОНА «НЕРЧИНСКИЙ РАЙОН» НА 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2024 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ГОД И ПЛАНОВЫЙ ПЕРИОД 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2025 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И 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2026 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ГОДЫ</a:t>
            </a:r>
          </a:p>
        </p:txBody>
      </p:sp>
      <p:sp>
        <p:nvSpPr>
          <p:cNvPr id="6" name="Подзаголовок 2">
            <a:extLst>
              <a:ext uri="{FF2B5EF4-FFF2-40B4-BE49-F238E27FC236}">
                <a16:creationId xmlns="" xmlns:a16="http://schemas.microsoft.com/office/drawing/2014/main" id="{14E87B6F-80E6-4D80-945A-F2D9D81B6D3F}"/>
              </a:ext>
            </a:extLst>
          </p:cNvPr>
          <p:cNvSpPr txBox="1">
            <a:spLocks/>
          </p:cNvSpPr>
          <p:nvPr/>
        </p:nvSpPr>
        <p:spPr>
          <a:xfrm>
            <a:off x="179512" y="2708919"/>
            <a:ext cx="8605713" cy="1512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 fontAlgn="auto">
              <a:buFont typeface="Wingdings 2" pitchFamily="18" charset="2"/>
              <a:buNone/>
            </a:pP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в </a:t>
            </a:r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соответствии с решением Совета муниципального района «Нерчинский район» Забайкальского края</a:t>
            </a:r>
          </a:p>
          <a:p>
            <a:pPr marL="0" indent="0" algn="ctr" fontAlgn="auto">
              <a:buFont typeface="Wingdings 2" pitchFamily="18" charset="2"/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от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27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декабря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2023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года №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120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«О бюджете муниципального района «Нерчинский район» на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2024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год и плановый период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2025-2026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годов»)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49FE185C-C578-4408-A156-E3BFC58EA3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1138" y="4366079"/>
            <a:ext cx="3064718" cy="2029878"/>
          </a:xfrm>
          <a:prstGeom prst="rect">
            <a:avLst/>
          </a:prstGeom>
        </p:spPr>
      </p:pic>
      <p:pic>
        <p:nvPicPr>
          <p:cNvPr id="8" name="Рисунок 7" descr="i.jpg">
            <a:extLst>
              <a:ext uri="{FF2B5EF4-FFF2-40B4-BE49-F238E27FC236}">
                <a16:creationId xmlns="" xmlns:a16="http://schemas.microsoft.com/office/drawing/2014/main" id="{7953A19A-BF11-4CF3-A71B-04EB9F721E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992" y="4362293"/>
            <a:ext cx="2733675" cy="204787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0FE6D8C0-8B60-4559-9E23-2C10DD0556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96309" y="4621037"/>
            <a:ext cx="2720693" cy="153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1084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16632"/>
            <a:ext cx="864096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</a:rPr>
              <a:t>ГРАЖДАНИН, </a:t>
            </a:r>
          </a:p>
          <a:p>
            <a:pPr algn="ctr" eaLnBrk="0" hangingPunct="0">
              <a:defRPr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</a:rPr>
              <a:t>ЕГО УЧАСТИЕ В БЮДЖЕТНОМ ПРОЦЕССЕ</a:t>
            </a:r>
          </a:p>
        </p:txBody>
      </p:sp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1512540" y="2720976"/>
            <a:ext cx="58324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Помогает формировать доходную часть бюджета</a:t>
            </a:r>
          </a:p>
        </p:txBody>
      </p:sp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1835150" y="4110038"/>
            <a:ext cx="52578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Получает социальные гарантии (образование, здравоохранение, жилищно-коммунальное хозяйство, культура, физическая культура и спорт, социальные льготы и другие направления социальных гарантий населению) – расходная часть бюджета </a:t>
            </a: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2303115" y="1989138"/>
            <a:ext cx="4249737" cy="792163"/>
          </a:xfrm>
          <a:prstGeom prst="downArrowCallout">
            <a:avLst>
              <a:gd name="adj1" fmla="val 100522"/>
              <a:gd name="adj2" fmla="val 9297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5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ГРАЖДАНИН </a:t>
            </a:r>
          </a:p>
          <a:p>
            <a:pPr algn="ctr" eaLnBrk="0" hangingPunct="0">
              <a:defRPr/>
            </a:pPr>
            <a:r>
              <a:rPr lang="ru-RU" sz="15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как налогоплательщик</a:t>
            </a: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2338388" y="3294063"/>
            <a:ext cx="4249737" cy="792162"/>
          </a:xfrm>
          <a:prstGeom prst="downArrowCallout">
            <a:avLst>
              <a:gd name="adj1" fmla="val 100522"/>
              <a:gd name="adj2" fmla="val 9297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5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ГРАЖДАНИН </a:t>
            </a:r>
          </a:p>
          <a:p>
            <a:pPr algn="ctr" eaLnBrk="0" hangingPunct="0">
              <a:defRPr/>
            </a:pPr>
            <a:r>
              <a:rPr lang="ru-RU" sz="15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как получатель социальных гарантий</a:t>
            </a:r>
          </a:p>
        </p:txBody>
      </p:sp>
      <p:pic>
        <p:nvPicPr>
          <p:cNvPr id="12296" name="Picture 3" descr="C:\Users\Public\Pictures\Sample Pictures\зд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88988" y="3990975"/>
            <a:ext cx="614362" cy="6365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7" name="Picture 4" descr="C:\Users\Public\Pictures\Sample Pictures\обра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88988" y="5187950"/>
            <a:ext cx="614362" cy="6413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5" descr="C:\Users\Public\Pictures\Sample Pictures\культ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00950" y="3990975"/>
            <a:ext cx="6350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9" name="Picture 6" descr="C:\Users\Public\Pictures\Sample Pictures\жкх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20000" y="5187950"/>
            <a:ext cx="617538" cy="641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7" descr="C:\Users\Public\Pictures\Sample Pictures\спорт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03350" y="4618038"/>
            <a:ext cx="569913" cy="56991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301" name="Picture 8" descr="C:\Users\Public\Pictures\Sample Pictures\обр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48488" y="4581525"/>
            <a:ext cx="671512" cy="6064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302" name="TextBox 6"/>
          <p:cNvSpPr txBox="1">
            <a:spLocks noChangeArrowheads="1"/>
          </p:cNvSpPr>
          <p:nvPr/>
        </p:nvSpPr>
        <p:spPr bwMode="auto">
          <a:xfrm>
            <a:off x="323850" y="5829300"/>
            <a:ext cx="864076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1300" dirty="0">
                <a:solidFill>
                  <a:schemeClr val="accent1">
                    <a:lumMod val="75000"/>
                  </a:schemeClr>
                </a:solidFill>
              </a:rPr>
              <a:t>Граждане – как налогоплательщики, и как потребители муниципальных услуг – должны быть уверены в том, что передаваемые ими в распоряжение муниципального образования средства используются прозрачно и эффективно, приносят конкретные результаты как для общества в целом, так и для каждой семьи, для каждого человека</a:t>
            </a:r>
            <a:endParaRPr lang="ru-RU" sz="1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4282" y="214290"/>
            <a:ext cx="4857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2467" y="548680"/>
            <a:ext cx="885698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700" dirty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</a:rPr>
              <a:t>ВОЗМОЖНОСТИ ВЛИЯНИЯ ГРАЖДАНИНА</a:t>
            </a:r>
          </a:p>
          <a:p>
            <a:pPr algn="ctr" eaLnBrk="0" hangingPunct="0">
              <a:defRPr/>
            </a:pPr>
            <a:r>
              <a:rPr lang="ru-RU" sz="2700" dirty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</a:rPr>
              <a:t> НА СОСТАВ БЮДЖЕТА</a:t>
            </a:r>
          </a:p>
        </p:txBody>
      </p:sp>
      <p:grpSp>
        <p:nvGrpSpPr>
          <p:cNvPr id="13316" name="Группа 1"/>
          <p:cNvGrpSpPr>
            <a:grpSpLocks/>
          </p:cNvGrpSpPr>
          <p:nvPr/>
        </p:nvGrpSpPr>
        <p:grpSpPr bwMode="auto">
          <a:xfrm>
            <a:off x="1285852" y="1628775"/>
            <a:ext cx="4870473" cy="4349750"/>
            <a:chOff x="1699286" y="1918726"/>
            <a:chExt cx="4053363" cy="4060210"/>
          </a:xfrm>
        </p:grpSpPr>
        <p:sp>
          <p:nvSpPr>
            <p:cNvPr id="5" name="Полилиния 4"/>
            <p:cNvSpPr/>
            <p:nvPr/>
          </p:nvSpPr>
          <p:spPr>
            <a:xfrm>
              <a:off x="1699286" y="1918726"/>
              <a:ext cx="4053363" cy="1129153"/>
            </a:xfrm>
            <a:custGeom>
              <a:avLst/>
              <a:gdLst>
                <a:gd name="connsiteX0" fmla="*/ 0 w 4053840"/>
                <a:gd name="connsiteY0" fmla="*/ 0 h 1128772"/>
                <a:gd name="connsiteX1" fmla="*/ 3489454 w 4053840"/>
                <a:gd name="connsiteY1" fmla="*/ 0 h 1128772"/>
                <a:gd name="connsiteX2" fmla="*/ 4053840 w 4053840"/>
                <a:gd name="connsiteY2" fmla="*/ 564386 h 1128772"/>
                <a:gd name="connsiteX3" fmla="*/ 3489454 w 4053840"/>
                <a:gd name="connsiteY3" fmla="*/ 1128772 h 1128772"/>
                <a:gd name="connsiteX4" fmla="*/ 0 w 4053840"/>
                <a:gd name="connsiteY4" fmla="*/ 1128772 h 1128772"/>
                <a:gd name="connsiteX5" fmla="*/ 0 w 4053840"/>
                <a:gd name="connsiteY5" fmla="*/ 0 h 1128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3840" h="1128772">
                  <a:moveTo>
                    <a:pt x="4053840" y="1128771"/>
                  </a:moveTo>
                  <a:lnTo>
                    <a:pt x="564386" y="1128771"/>
                  </a:lnTo>
                  <a:lnTo>
                    <a:pt x="0" y="564386"/>
                  </a:lnTo>
                  <a:lnTo>
                    <a:pt x="564386" y="1"/>
                  </a:lnTo>
                  <a:lnTo>
                    <a:pt x="4053840" y="1"/>
                  </a:lnTo>
                  <a:lnTo>
                    <a:pt x="4053840" y="112877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79950" tIns="57151" rIns="106680" bIns="57151" anchor="ctr"/>
            <a:lstStyle/>
            <a:p>
              <a:pPr algn="ctr" defTabSz="6667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500" dirty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Публичные обсуждения  муниципальных программ  Нерчинского района</a:t>
              </a:r>
            </a:p>
            <a:p>
              <a:pPr algn="ctr" defTabSz="6667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500" dirty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 (размещаются на сайте ОМСУ) </a:t>
              </a:r>
            </a:p>
          </p:txBody>
        </p:sp>
        <p:sp>
          <p:nvSpPr>
            <p:cNvPr id="7" name="Полилиния 6"/>
            <p:cNvSpPr/>
            <p:nvPr/>
          </p:nvSpPr>
          <p:spPr>
            <a:xfrm rot="21600000">
              <a:off x="1699286" y="3384255"/>
              <a:ext cx="4053363" cy="1129153"/>
            </a:xfrm>
            <a:custGeom>
              <a:avLst/>
              <a:gdLst>
                <a:gd name="connsiteX0" fmla="*/ 0 w 4053840"/>
                <a:gd name="connsiteY0" fmla="*/ 0 h 1128772"/>
                <a:gd name="connsiteX1" fmla="*/ 3489454 w 4053840"/>
                <a:gd name="connsiteY1" fmla="*/ 0 h 1128772"/>
                <a:gd name="connsiteX2" fmla="*/ 4053840 w 4053840"/>
                <a:gd name="connsiteY2" fmla="*/ 564386 h 1128772"/>
                <a:gd name="connsiteX3" fmla="*/ 3489454 w 4053840"/>
                <a:gd name="connsiteY3" fmla="*/ 1128772 h 1128772"/>
                <a:gd name="connsiteX4" fmla="*/ 0 w 4053840"/>
                <a:gd name="connsiteY4" fmla="*/ 1128772 h 1128772"/>
                <a:gd name="connsiteX5" fmla="*/ 0 w 4053840"/>
                <a:gd name="connsiteY5" fmla="*/ 0 h 1128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3840" h="1128772">
                  <a:moveTo>
                    <a:pt x="4053840" y="1128771"/>
                  </a:moveTo>
                  <a:lnTo>
                    <a:pt x="564386" y="1128771"/>
                  </a:lnTo>
                  <a:lnTo>
                    <a:pt x="0" y="564386"/>
                  </a:lnTo>
                  <a:lnTo>
                    <a:pt x="564386" y="1"/>
                  </a:lnTo>
                  <a:lnTo>
                    <a:pt x="4053840" y="1"/>
                  </a:lnTo>
                  <a:lnTo>
                    <a:pt x="4053840" y="112877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79950" tIns="57150" rIns="106680" bIns="57150" anchor="ctr"/>
            <a:lstStyle/>
            <a:p>
              <a:pPr algn="ctr" defTabSz="6667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500" dirty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Публичные слушания по проекту бюджета муниципального района «Нерчинский район» (районного бюджета)</a:t>
              </a:r>
            </a:p>
            <a:p>
              <a:pPr algn="ctr" defTabSz="6667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500" dirty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(проходят ежегодно в декабре)</a:t>
              </a:r>
            </a:p>
          </p:txBody>
        </p:sp>
        <p:sp>
          <p:nvSpPr>
            <p:cNvPr id="9" name="Полилиния 8"/>
            <p:cNvSpPr/>
            <p:nvPr/>
          </p:nvSpPr>
          <p:spPr>
            <a:xfrm rot="21600000">
              <a:off x="1699286" y="4849783"/>
              <a:ext cx="4053363" cy="1129153"/>
            </a:xfrm>
            <a:custGeom>
              <a:avLst/>
              <a:gdLst>
                <a:gd name="connsiteX0" fmla="*/ 0 w 4053840"/>
                <a:gd name="connsiteY0" fmla="*/ 0 h 1128772"/>
                <a:gd name="connsiteX1" fmla="*/ 3489454 w 4053840"/>
                <a:gd name="connsiteY1" fmla="*/ 0 h 1128772"/>
                <a:gd name="connsiteX2" fmla="*/ 4053840 w 4053840"/>
                <a:gd name="connsiteY2" fmla="*/ 564386 h 1128772"/>
                <a:gd name="connsiteX3" fmla="*/ 3489454 w 4053840"/>
                <a:gd name="connsiteY3" fmla="*/ 1128772 h 1128772"/>
                <a:gd name="connsiteX4" fmla="*/ 0 w 4053840"/>
                <a:gd name="connsiteY4" fmla="*/ 1128772 h 1128772"/>
                <a:gd name="connsiteX5" fmla="*/ 0 w 4053840"/>
                <a:gd name="connsiteY5" fmla="*/ 0 h 1128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3840" h="1128772">
                  <a:moveTo>
                    <a:pt x="4053840" y="1128771"/>
                  </a:moveTo>
                  <a:lnTo>
                    <a:pt x="564386" y="1128771"/>
                  </a:lnTo>
                  <a:lnTo>
                    <a:pt x="0" y="564386"/>
                  </a:lnTo>
                  <a:lnTo>
                    <a:pt x="564386" y="1"/>
                  </a:lnTo>
                  <a:lnTo>
                    <a:pt x="4053840" y="1"/>
                  </a:lnTo>
                  <a:lnTo>
                    <a:pt x="4053840" y="112877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79950" tIns="57151" rIns="106680" bIns="57150" anchor="ctr"/>
            <a:lstStyle/>
            <a:p>
              <a:pPr algn="ctr" defTabSz="6667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500" dirty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Публичные слушания по отчету об исполнении бюджета </a:t>
              </a:r>
              <a:r>
                <a:rPr lang="ru-RU" sz="1400" dirty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муниципального района «Нерчинский район» (районного бюджета)</a:t>
              </a:r>
            </a:p>
          </p:txBody>
        </p:sp>
      </p:grpSp>
      <p:pic>
        <p:nvPicPr>
          <p:cNvPr id="2054" name="Picture 6" descr="C:\Users\Public\Pictures\Sample Pictures\пуб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52081" y="2348880"/>
            <a:ext cx="1416263" cy="967544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softEdge rad="63500"/>
          </a:effectLst>
        </p:spPr>
      </p:pic>
      <p:pic>
        <p:nvPicPr>
          <p:cNvPr id="2055" name="Picture 7" descr="C:\Users\Public\Pictures\Sample Pictures\обр гражд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28635" y="4653136"/>
            <a:ext cx="1463154" cy="936104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softEdge rad="127000"/>
          </a:effectLst>
        </p:spPr>
      </p:pic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285728"/>
            <a:ext cx="4857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DSC_062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643050"/>
            <a:ext cx="1778489" cy="1182506"/>
          </a:xfrm>
          <a:prstGeom prst="rect">
            <a:avLst/>
          </a:prstGeom>
        </p:spPr>
      </p:pic>
      <p:pic>
        <p:nvPicPr>
          <p:cNvPr id="20" name="Рисунок 19" descr="IMG_007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4714884"/>
            <a:ext cx="1821669" cy="1214446"/>
          </a:xfrm>
          <a:prstGeom prst="rect">
            <a:avLst/>
          </a:prstGeom>
        </p:spPr>
      </p:pic>
      <p:pic>
        <p:nvPicPr>
          <p:cNvPr id="15" name="Рисунок 14" descr="http://xn--e1aggjcqj9b.xn--80aaaac8algcbgbck3fl0q.xn--p1ai/u/xn--e1aggjcqj9b/images/IMG_9353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233920"/>
            <a:ext cx="1821669" cy="1174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xn--e1aggjcqj9b.xn--80aaaac8algcbgbck3fl0q.xn--p1ai/u/xn--e1aggjcqj9b/images/IMG_9352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36583" y="3408997"/>
            <a:ext cx="1628775" cy="999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://xn--e1aggjcqj9b.xn--80aaaac8algcbgbck3fl0q.xn--p1ai/u/xn--e1aggjcqj9b/images/IMG_9351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36583" y="5527601"/>
            <a:ext cx="159585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кругленный прямоугольник 3"/>
          <p:cNvSpPr>
            <a:spLocks noChangeArrowheads="1"/>
          </p:cNvSpPr>
          <p:nvPr/>
        </p:nvSpPr>
        <p:spPr bwMode="auto">
          <a:xfrm>
            <a:off x="395288" y="1844675"/>
            <a:ext cx="8208962" cy="1295400"/>
          </a:xfrm>
          <a:prstGeom prst="roundRect">
            <a:avLst>
              <a:gd name="adj" fmla="val 11236"/>
            </a:avLst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rgbClr val="B48200"/>
            </a:solidFill>
            <a:round/>
            <a:headEnd/>
            <a:tailEnd/>
          </a:ln>
          <a:effectLst>
            <a:outerShdw dist="38100" dir="2700000" algn="ctr" rotWithShape="0">
              <a:srgbClr val="000000">
                <a:alpha val="32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altLang="ru-RU" sz="2000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Проект бюджета муниципального района «Нерчинский район» составляется и утверждается на очередной финансовый год и плановый период.</a:t>
            </a:r>
          </a:p>
        </p:txBody>
      </p:sp>
      <p:grpSp>
        <p:nvGrpSpPr>
          <p:cNvPr id="14339" name="Group 3"/>
          <p:cNvGrpSpPr>
            <a:grpSpLocks/>
          </p:cNvGrpSpPr>
          <p:nvPr/>
        </p:nvGrpSpPr>
        <p:grpSpPr bwMode="auto">
          <a:xfrm>
            <a:off x="107950" y="765175"/>
            <a:ext cx="8845550" cy="923925"/>
            <a:chOff x="0" y="0"/>
            <a:chExt cx="5572" cy="391"/>
          </a:xfrm>
        </p:grpSpPr>
        <p:pic>
          <p:nvPicPr>
            <p:cNvPr id="14354" name="Скругленный прямоугольник 2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72" cy="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6" name="Text Box 5"/>
            <p:cNvSpPr txBox="1">
              <a:spLocks noChangeArrowheads="1"/>
            </p:cNvSpPr>
            <p:nvPr/>
          </p:nvSpPr>
          <p:spPr bwMode="auto">
            <a:xfrm>
              <a:off x="32" y="48"/>
              <a:ext cx="5512" cy="29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ru-RU" altLang="en-US" sz="2600" b="1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Constantia" pitchFamily="18" charset="0"/>
                </a:rPr>
                <a:t>На </a:t>
              </a:r>
              <a:r>
                <a:rPr lang="en-US" altLang="ru-RU" sz="2600" b="1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Constantia" pitchFamily="18" charset="0"/>
                </a:rPr>
                <a:t> </a:t>
              </a:r>
              <a:r>
                <a:rPr lang="ru-RU" altLang="en-US" sz="2600" b="1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Constantia" pitchFamily="18" charset="0"/>
                </a:rPr>
                <a:t>чем основывается </a:t>
              </a:r>
              <a:r>
                <a:rPr lang="en-US" altLang="ru-RU" sz="2600" b="1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Constantia" pitchFamily="18" charset="0"/>
                </a:rPr>
                <a:t> </a:t>
              </a:r>
              <a:r>
                <a:rPr lang="ru-RU" altLang="en-US" sz="2600" b="1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Constantia" pitchFamily="18" charset="0"/>
                </a:rPr>
                <a:t>проект </a:t>
              </a:r>
              <a:r>
                <a:rPr lang="en-US" altLang="ru-RU" sz="2600" b="1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Constantia" pitchFamily="18" charset="0"/>
                </a:rPr>
                <a:t> </a:t>
              </a:r>
              <a:r>
                <a:rPr lang="ru-RU" altLang="en-US" sz="2600" b="1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Constantia" pitchFamily="18" charset="0"/>
                </a:rPr>
                <a:t>районного </a:t>
              </a:r>
              <a:r>
                <a:rPr lang="en-US" altLang="ru-RU" sz="2600" b="1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Constantia" pitchFamily="18" charset="0"/>
                </a:rPr>
                <a:t> </a:t>
              </a:r>
              <a:r>
                <a:rPr lang="ru-RU" altLang="en-US" sz="2600" b="1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Constantia" pitchFamily="18" charset="0"/>
                </a:rPr>
                <a:t>бюджета?</a:t>
              </a:r>
              <a:endParaRPr lang="ru-RU" altLang="en-US" sz="2600" dirty="0">
                <a:solidFill>
                  <a:schemeClr val="tx2">
                    <a:lumMod val="40000"/>
                    <a:lumOff val="60000"/>
                  </a:schemeClr>
                </a:solidFill>
                <a:latin typeface="Constantia" pitchFamily="18" charset="0"/>
              </a:endParaRPr>
            </a:p>
          </p:txBody>
        </p:sp>
      </p:grpSp>
      <p:sp>
        <p:nvSpPr>
          <p:cNvPr id="11268" name="Скругленный прямоугольник 4"/>
          <p:cNvSpPr>
            <a:spLocks noChangeArrowheads="1"/>
          </p:cNvSpPr>
          <p:nvPr/>
        </p:nvSpPr>
        <p:spPr bwMode="auto">
          <a:xfrm>
            <a:off x="179388" y="4652963"/>
            <a:ext cx="1622425" cy="2016125"/>
          </a:xfrm>
          <a:prstGeom prst="roundRect">
            <a:avLst>
              <a:gd name="adj" fmla="val 11236"/>
            </a:avLst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B48200"/>
            </a:solidFill>
            <a:round/>
            <a:headEnd/>
            <a:tailEnd/>
          </a:ln>
          <a:effectLst>
            <a:outerShdw dist="38100" dir="2700000" algn="ctr" rotWithShape="0">
              <a:srgbClr val="000000">
                <a:alpha val="32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0082"/>
                </a:solidFill>
                <a:latin typeface="Times New Roman" pitchFamily="18" charset="0"/>
              </a:rPr>
              <a:t>Бюджетном послании Президента Российской Федерации</a:t>
            </a:r>
            <a:endParaRPr lang="ru-RU" altLang="ru-RU" sz="1600" b="1" dirty="0">
              <a:solidFill>
                <a:srgbClr val="000082"/>
              </a:solidFill>
              <a:latin typeface="Times New Roman" pitchFamily="18" charset="0"/>
            </a:endParaRPr>
          </a:p>
        </p:txBody>
      </p:sp>
      <p:grpSp>
        <p:nvGrpSpPr>
          <p:cNvPr id="14341" name="Group 7"/>
          <p:cNvGrpSpPr>
            <a:grpSpLocks/>
          </p:cNvGrpSpPr>
          <p:nvPr/>
        </p:nvGrpSpPr>
        <p:grpSpPr bwMode="auto">
          <a:xfrm>
            <a:off x="179388" y="3141663"/>
            <a:ext cx="8772525" cy="754062"/>
            <a:chOff x="0" y="0"/>
            <a:chExt cx="5526" cy="353"/>
          </a:xfrm>
        </p:grpSpPr>
        <p:pic>
          <p:nvPicPr>
            <p:cNvPr id="14352" name="Скругленный прямоугольник 5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4" name="Text Box 9"/>
            <p:cNvSpPr txBox="1">
              <a:spLocks noChangeArrowheads="1"/>
            </p:cNvSpPr>
            <p:nvPr/>
          </p:nvSpPr>
          <p:spPr bwMode="auto">
            <a:xfrm>
              <a:off x="30" y="31"/>
              <a:ext cx="5469" cy="29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ru-RU" altLang="ru-RU" sz="2100" b="1" i="1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Constantia" pitchFamily="18" charset="0"/>
                </a:rPr>
                <a:t>Составление проекта районного бюджета основывается на</a:t>
              </a:r>
              <a:endParaRPr lang="ru-RU" altLang="ru-RU" sz="21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Constantia" pitchFamily="18" charset="0"/>
              </a:endParaRPr>
            </a:p>
          </p:txBody>
        </p:sp>
      </p:grpSp>
      <p:sp>
        <p:nvSpPr>
          <p:cNvPr id="11270" name="Скругленный прямоугольник 7"/>
          <p:cNvSpPr>
            <a:spLocks noChangeArrowheads="1"/>
          </p:cNvSpPr>
          <p:nvPr/>
        </p:nvSpPr>
        <p:spPr bwMode="auto">
          <a:xfrm>
            <a:off x="3779838" y="4652963"/>
            <a:ext cx="1800225" cy="2016125"/>
          </a:xfrm>
          <a:prstGeom prst="roundRect">
            <a:avLst>
              <a:gd name="adj" fmla="val 11236"/>
            </a:avLst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B48200"/>
            </a:solidFill>
            <a:round/>
            <a:headEnd/>
            <a:tailEnd/>
          </a:ln>
          <a:effectLst>
            <a:outerShdw dist="38100" dir="2700000" algn="ctr" rotWithShape="0">
              <a:srgbClr val="000000">
                <a:alpha val="32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altLang="ru-RU" sz="1600" b="1" dirty="0">
                <a:solidFill>
                  <a:srgbClr val="000082"/>
                </a:solidFill>
                <a:latin typeface="Constantia" pitchFamily="18" charset="0"/>
              </a:rPr>
              <a:t>Основных направлениях бюджетной и налоговой политики Нерчинского района</a:t>
            </a:r>
            <a:endParaRPr lang="ru-RU" altLang="ru-RU" sz="1600" dirty="0">
              <a:solidFill>
                <a:srgbClr val="000082"/>
              </a:solidFill>
              <a:latin typeface="Constantia" pitchFamily="18" charset="0"/>
            </a:endParaRPr>
          </a:p>
        </p:txBody>
      </p:sp>
      <p:sp>
        <p:nvSpPr>
          <p:cNvPr id="11271" name="Скругленный прямоугольник 9"/>
          <p:cNvSpPr>
            <a:spLocks noChangeArrowheads="1"/>
          </p:cNvSpPr>
          <p:nvPr/>
        </p:nvSpPr>
        <p:spPr bwMode="auto">
          <a:xfrm>
            <a:off x="5651500" y="4652963"/>
            <a:ext cx="1584325" cy="2016125"/>
          </a:xfrm>
          <a:prstGeom prst="roundRect">
            <a:avLst>
              <a:gd name="adj" fmla="val 11236"/>
            </a:avLst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B48200"/>
            </a:solidFill>
            <a:round/>
            <a:headEnd/>
            <a:tailEnd/>
          </a:ln>
          <a:effectLst>
            <a:outerShdw dist="38100" dir="2700000" algn="ctr" rotWithShape="0">
              <a:srgbClr val="000000">
                <a:alpha val="32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altLang="ru-RU" sz="1600" b="1" dirty="0">
                <a:solidFill>
                  <a:srgbClr val="000082"/>
                </a:solidFill>
                <a:latin typeface="Constantia" pitchFamily="18" charset="0"/>
              </a:rPr>
              <a:t>Прогнозе социально-экономического развития Нерчинского района</a:t>
            </a:r>
            <a:endParaRPr lang="ru-RU" altLang="ru-RU" sz="1600" dirty="0">
              <a:solidFill>
                <a:srgbClr val="000082"/>
              </a:solidFill>
              <a:latin typeface="Constantia" pitchFamily="18" charset="0"/>
            </a:endParaRPr>
          </a:p>
        </p:txBody>
      </p:sp>
      <p:sp>
        <p:nvSpPr>
          <p:cNvPr id="11272" name="Скругленный прямоугольник 10"/>
          <p:cNvSpPr>
            <a:spLocks noChangeArrowheads="1"/>
          </p:cNvSpPr>
          <p:nvPr/>
        </p:nvSpPr>
        <p:spPr bwMode="auto">
          <a:xfrm>
            <a:off x="7308850" y="4652963"/>
            <a:ext cx="1657350" cy="2016125"/>
          </a:xfrm>
          <a:prstGeom prst="roundRect">
            <a:avLst>
              <a:gd name="adj" fmla="val 11236"/>
            </a:avLst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B48200"/>
            </a:solidFill>
            <a:round/>
            <a:headEnd/>
            <a:tailEnd/>
          </a:ln>
          <a:effectLst>
            <a:outerShdw dist="38100" dir="2700000" algn="ctr" rotWithShape="0">
              <a:srgbClr val="000000">
                <a:alpha val="32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altLang="ru-RU" sz="1600" b="1" dirty="0">
                <a:solidFill>
                  <a:srgbClr val="000082"/>
                </a:solidFill>
                <a:latin typeface="Constantia" pitchFamily="18" charset="0"/>
              </a:rPr>
              <a:t>Муниципальных программах Нерчинского района</a:t>
            </a:r>
            <a:endParaRPr lang="ru-RU" altLang="ru-RU" sz="1600" dirty="0">
              <a:solidFill>
                <a:srgbClr val="000082"/>
              </a:solidFill>
              <a:latin typeface="Constantia" pitchFamily="18" charset="0"/>
            </a:endParaRPr>
          </a:p>
        </p:txBody>
      </p:sp>
      <p:sp>
        <p:nvSpPr>
          <p:cNvPr id="11274" name="Стрелка вправо 13"/>
          <p:cNvSpPr>
            <a:spLocks noChangeArrowheads="1"/>
          </p:cNvSpPr>
          <p:nvPr/>
        </p:nvSpPr>
        <p:spPr bwMode="auto">
          <a:xfrm rot="5400000">
            <a:off x="4202112" y="4014788"/>
            <a:ext cx="792163" cy="484188"/>
          </a:xfrm>
          <a:prstGeom prst="rightArrow">
            <a:avLst>
              <a:gd name="adj1" fmla="val 50000"/>
              <a:gd name="adj2" fmla="val 32358"/>
            </a:avLst>
          </a:prstGeom>
          <a:solidFill>
            <a:srgbClr val="59AAF2"/>
          </a:solidFill>
          <a:ln w="25400">
            <a:solidFill>
              <a:srgbClr val="785700"/>
            </a:solidFill>
            <a:miter lim="800000"/>
            <a:headEnd/>
            <a:tailEnd/>
          </a:ln>
          <a:effectLst>
            <a:outerShdw dist="38100" dir="2700000" algn="ctr" rotWithShape="0">
              <a:srgbClr val="000000">
                <a:alpha val="32999"/>
              </a:srgbClr>
            </a:outerShdw>
          </a:effectLst>
        </p:spPr>
        <p:txBody>
          <a:bodyPr rot="10800000" vert="eaVert" anchor="ctr"/>
          <a:lstStyle/>
          <a:p>
            <a:pPr algn="ctr">
              <a:defRPr/>
            </a:pPr>
            <a:endParaRPr lang="ru-RU" altLang="ru-RU">
              <a:solidFill>
                <a:srgbClr val="FFD25D"/>
              </a:solidFill>
              <a:latin typeface="Constantia" pitchFamily="18" charset="0"/>
            </a:endParaRPr>
          </a:p>
        </p:txBody>
      </p:sp>
      <p:sp>
        <p:nvSpPr>
          <p:cNvPr id="11275" name="Стрелка вправо 14"/>
          <p:cNvSpPr>
            <a:spLocks noChangeArrowheads="1"/>
          </p:cNvSpPr>
          <p:nvPr/>
        </p:nvSpPr>
        <p:spPr bwMode="auto">
          <a:xfrm rot="5400000">
            <a:off x="6011862" y="4005263"/>
            <a:ext cx="792163" cy="503238"/>
          </a:xfrm>
          <a:prstGeom prst="rightArrow">
            <a:avLst>
              <a:gd name="adj1" fmla="val 50000"/>
              <a:gd name="adj2" fmla="val 32360"/>
            </a:avLst>
          </a:prstGeom>
          <a:solidFill>
            <a:srgbClr val="59AAF2"/>
          </a:solidFill>
          <a:ln w="25400">
            <a:solidFill>
              <a:srgbClr val="785700"/>
            </a:solidFill>
            <a:miter lim="800000"/>
            <a:headEnd/>
            <a:tailEnd/>
          </a:ln>
          <a:effectLst>
            <a:outerShdw dist="38100" dir="2700000" algn="ctr" rotWithShape="0">
              <a:srgbClr val="000000">
                <a:alpha val="32999"/>
              </a:srgbClr>
            </a:outerShdw>
          </a:effectLst>
        </p:spPr>
        <p:txBody>
          <a:bodyPr rot="10800000" vert="eaVert" anchor="ctr"/>
          <a:lstStyle/>
          <a:p>
            <a:pPr algn="ctr">
              <a:defRPr/>
            </a:pPr>
            <a:endParaRPr lang="ru-RU" altLang="ru-RU">
              <a:solidFill>
                <a:srgbClr val="FFD25D"/>
              </a:solidFill>
              <a:latin typeface="Constantia" pitchFamily="18" charset="0"/>
            </a:endParaRPr>
          </a:p>
        </p:txBody>
      </p:sp>
      <p:sp>
        <p:nvSpPr>
          <p:cNvPr id="11276" name="Стрелка вправо 15"/>
          <p:cNvSpPr>
            <a:spLocks noChangeArrowheads="1"/>
          </p:cNvSpPr>
          <p:nvPr/>
        </p:nvSpPr>
        <p:spPr bwMode="auto">
          <a:xfrm rot="5400000">
            <a:off x="7766844" y="3979069"/>
            <a:ext cx="792163" cy="555625"/>
          </a:xfrm>
          <a:prstGeom prst="rightArrow">
            <a:avLst>
              <a:gd name="adj1" fmla="val 50000"/>
              <a:gd name="adj2" fmla="val 28197"/>
            </a:avLst>
          </a:prstGeom>
          <a:solidFill>
            <a:srgbClr val="59AAF2"/>
          </a:solidFill>
          <a:ln w="25400">
            <a:solidFill>
              <a:srgbClr val="785700"/>
            </a:solidFill>
            <a:miter lim="800000"/>
            <a:headEnd/>
            <a:tailEnd/>
          </a:ln>
          <a:effectLst>
            <a:outerShdw dist="38100" dir="2700000" algn="ctr" rotWithShape="0">
              <a:srgbClr val="000000">
                <a:alpha val="32999"/>
              </a:srgbClr>
            </a:outerShdw>
          </a:effectLst>
        </p:spPr>
        <p:txBody>
          <a:bodyPr rot="10800000" vert="eaVert" anchor="ctr"/>
          <a:lstStyle/>
          <a:p>
            <a:pPr algn="ctr">
              <a:defRPr/>
            </a:pPr>
            <a:endParaRPr lang="ru-RU" altLang="ru-RU">
              <a:solidFill>
                <a:srgbClr val="FFD25D"/>
              </a:solidFill>
              <a:latin typeface="Constantia" pitchFamily="18" charset="0"/>
            </a:endParaRPr>
          </a:p>
        </p:txBody>
      </p:sp>
      <p:sp>
        <p:nvSpPr>
          <p:cNvPr id="18" name="Стрелка вправо 11"/>
          <p:cNvSpPr>
            <a:spLocks noChangeArrowheads="1"/>
          </p:cNvSpPr>
          <p:nvPr/>
        </p:nvSpPr>
        <p:spPr bwMode="auto">
          <a:xfrm rot="5400000">
            <a:off x="492919" y="3979069"/>
            <a:ext cx="792163" cy="555625"/>
          </a:xfrm>
          <a:prstGeom prst="rightArrow">
            <a:avLst>
              <a:gd name="adj1" fmla="val 50000"/>
              <a:gd name="adj2" fmla="val 28197"/>
            </a:avLst>
          </a:prstGeom>
          <a:solidFill>
            <a:srgbClr val="59AAF2"/>
          </a:solidFill>
          <a:ln w="25400">
            <a:solidFill>
              <a:srgbClr val="785700"/>
            </a:solidFill>
            <a:miter lim="800000"/>
            <a:headEnd/>
            <a:tailEnd/>
          </a:ln>
          <a:effectLst>
            <a:outerShdw dist="38100" dir="2700000" algn="ctr" rotWithShape="0">
              <a:srgbClr val="000000">
                <a:alpha val="32999"/>
              </a:srgbClr>
            </a:outerShdw>
          </a:effectLst>
        </p:spPr>
        <p:txBody>
          <a:bodyPr rot="10800000" vert="eaVert" anchor="ctr"/>
          <a:lstStyle/>
          <a:p>
            <a:pPr algn="ctr">
              <a:defRPr/>
            </a:pPr>
            <a:endParaRPr lang="ru-RU" altLang="ru-RU">
              <a:solidFill>
                <a:srgbClr val="FFD25D"/>
              </a:solidFill>
              <a:latin typeface="Constantia" pitchFamily="18" charset="0"/>
            </a:endParaRPr>
          </a:p>
        </p:txBody>
      </p:sp>
      <p:sp>
        <p:nvSpPr>
          <p:cNvPr id="19" name="Скругленный прямоугольник 7"/>
          <p:cNvSpPr>
            <a:spLocks noChangeArrowheads="1"/>
          </p:cNvSpPr>
          <p:nvPr/>
        </p:nvSpPr>
        <p:spPr bwMode="auto">
          <a:xfrm>
            <a:off x="1908175" y="4652963"/>
            <a:ext cx="1800225" cy="2016125"/>
          </a:xfrm>
          <a:prstGeom prst="roundRect">
            <a:avLst>
              <a:gd name="adj" fmla="val 11236"/>
            </a:avLst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B48200"/>
            </a:solidFill>
            <a:round/>
            <a:headEnd/>
            <a:tailEnd/>
          </a:ln>
          <a:effectLst>
            <a:outerShdw dist="38100" dir="2700000" algn="ctr" rotWithShape="0">
              <a:srgbClr val="000000">
                <a:alpha val="32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altLang="ru-RU" sz="1600" b="1" dirty="0">
                <a:solidFill>
                  <a:srgbClr val="000082"/>
                </a:solidFill>
                <a:latin typeface="Constantia" pitchFamily="18" charset="0"/>
              </a:rPr>
              <a:t>Основных направлениях бюджетной и налоговой политики Министерства  финансов</a:t>
            </a:r>
            <a:endParaRPr lang="ru-RU" altLang="ru-RU" sz="1600" dirty="0">
              <a:solidFill>
                <a:srgbClr val="000082"/>
              </a:solidFill>
              <a:latin typeface="Constantia" pitchFamily="18" charset="0"/>
            </a:endParaRPr>
          </a:p>
        </p:txBody>
      </p:sp>
      <p:sp>
        <p:nvSpPr>
          <p:cNvPr id="20" name="Стрелка вправо 13"/>
          <p:cNvSpPr>
            <a:spLocks noChangeArrowheads="1"/>
          </p:cNvSpPr>
          <p:nvPr/>
        </p:nvSpPr>
        <p:spPr bwMode="auto">
          <a:xfrm rot="5400000">
            <a:off x="2330450" y="4014788"/>
            <a:ext cx="792163" cy="484187"/>
          </a:xfrm>
          <a:prstGeom prst="rightArrow">
            <a:avLst>
              <a:gd name="adj1" fmla="val 50000"/>
              <a:gd name="adj2" fmla="val 32358"/>
            </a:avLst>
          </a:prstGeom>
          <a:solidFill>
            <a:srgbClr val="59AAF2"/>
          </a:solidFill>
          <a:ln w="25400">
            <a:solidFill>
              <a:srgbClr val="785700"/>
            </a:solidFill>
            <a:miter lim="800000"/>
            <a:headEnd/>
            <a:tailEnd/>
          </a:ln>
          <a:effectLst>
            <a:outerShdw dist="38100" dir="2700000" algn="ctr" rotWithShape="0">
              <a:srgbClr val="000000">
                <a:alpha val="32999"/>
              </a:srgbClr>
            </a:outerShdw>
          </a:effectLst>
        </p:spPr>
        <p:txBody>
          <a:bodyPr rot="10800000" vert="eaVert" anchor="ctr"/>
          <a:lstStyle/>
          <a:p>
            <a:pPr algn="ctr">
              <a:defRPr/>
            </a:pPr>
            <a:endParaRPr lang="ru-RU" altLang="ru-RU">
              <a:solidFill>
                <a:srgbClr val="FFD25D"/>
              </a:solidFill>
              <a:latin typeface="Constantia" pitchFamily="18" charset="0"/>
            </a:endParaRPr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214290"/>
            <a:ext cx="617515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3"/>
          <p:cNvGrpSpPr>
            <a:grpSpLocks/>
          </p:cNvGrpSpPr>
          <p:nvPr/>
        </p:nvGrpSpPr>
        <p:grpSpPr bwMode="auto">
          <a:xfrm>
            <a:off x="1187450" y="476250"/>
            <a:ext cx="7235825" cy="1628776"/>
            <a:chOff x="0" y="0"/>
            <a:chExt cx="5572" cy="595"/>
          </a:xfrm>
          <a:noFill/>
        </p:grpSpPr>
        <p:pic>
          <p:nvPicPr>
            <p:cNvPr id="15409" name="Скругленный прямоугольник 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72" cy="59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15410" name="Text Box 5"/>
            <p:cNvSpPr txBox="1">
              <a:spLocks noChangeArrowheads="1"/>
            </p:cNvSpPr>
            <p:nvPr/>
          </p:nvSpPr>
          <p:spPr bwMode="auto">
            <a:xfrm>
              <a:off x="64" y="93"/>
              <a:ext cx="5444" cy="40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2400" b="1" dirty="0" smtClean="0">
                  <a:solidFill>
                    <a:schemeClr val="accent1">
                      <a:lumMod val="75000"/>
                    </a:schemeClr>
                  </a:solidFill>
                  <a:latin typeface="Constantia" pitchFamily="18" charset="0"/>
                </a:rPr>
                <a:t>Основные показатели </a:t>
              </a:r>
              <a:r>
                <a:rPr lang="ru-RU" altLang="ru-RU" sz="2400" b="1" dirty="0">
                  <a:solidFill>
                    <a:schemeClr val="accent1">
                      <a:lumMod val="75000"/>
                    </a:schemeClr>
                  </a:solidFill>
                  <a:latin typeface="Constantia" pitchFamily="18" charset="0"/>
                </a:rPr>
                <a:t>прогноза социально-экономического развития Нерчинского  </a:t>
              </a:r>
              <a:r>
                <a:rPr lang="ru-RU" altLang="ru-RU" sz="2400" b="1" dirty="0" smtClean="0">
                  <a:solidFill>
                    <a:schemeClr val="accent1">
                      <a:lumMod val="75000"/>
                    </a:schemeClr>
                  </a:solidFill>
                  <a:latin typeface="Constantia" pitchFamily="18" charset="0"/>
                </a:rPr>
                <a:t>района на 2024год и плановый период 2025-2026 годов</a:t>
              </a:r>
              <a:endParaRPr lang="ru-RU" altLang="ru-RU" sz="2400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endParaRPr>
            </a:p>
          </p:txBody>
        </p:sp>
      </p:grpSp>
      <p:graphicFrame>
        <p:nvGraphicFramePr>
          <p:cNvPr id="29845" name="Group 1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17645428"/>
              </p:ext>
            </p:extLst>
          </p:nvPr>
        </p:nvGraphicFramePr>
        <p:xfrm>
          <a:off x="428596" y="2071677"/>
          <a:ext cx="7715305" cy="3000394"/>
        </p:xfrm>
        <a:graphic>
          <a:graphicData uri="http://schemas.openxmlformats.org/drawingml/2006/table">
            <a:tbl>
              <a:tblPr/>
              <a:tblGrid>
                <a:gridCol w="2925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1732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6215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6215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62151"/>
                <a:gridCol w="662151"/>
                <a:gridCol w="662151"/>
                <a:gridCol w="76218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21261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523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Наименование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Единица измерения</a:t>
                      </a:r>
                      <a:endParaRPr kumimoji="0" 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2022 год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отчет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2023 год оценка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2024 год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2025 год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2026 год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683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8328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1.Объем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отгруженных товаров собственного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производства,выполненных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 работ и услуг собственными силами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Млн.руб.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854,1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918,1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972,5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1019,3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1070,8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126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2.Среднесписочная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численность работников организаций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Чел.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5064,0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4983,0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5012,0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5130,0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5132,0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126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3.Среднемесячная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заработная плата одного работающего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руб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43072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49157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53432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57450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61678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126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4.Фонд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начисленной заработной платы работников организаций - всего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млн.руб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.</a:t>
                      </a:r>
                      <a:endParaRPr kumimoji="0" 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2617,4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2939,4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3213,6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3536,6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3798,4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85728"/>
            <a:ext cx="571504" cy="661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08050"/>
            <a:ext cx="9144000" cy="1141413"/>
          </a:xfr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40" rIns="91440" bIns="45720" anchor="ctr"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Основные характеристики консолидированного  бюджета  Нерчинского района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за 2023 год 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на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2024-2026гг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6387" name="Text Box 75"/>
          <p:cNvSpPr txBox="1">
            <a:spLocks noChangeArrowheads="1"/>
          </p:cNvSpPr>
          <p:nvPr/>
        </p:nvSpPr>
        <p:spPr bwMode="auto">
          <a:xfrm>
            <a:off x="7588250" y="2133600"/>
            <a:ext cx="12969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Arial" charset="0"/>
              </a:rPr>
              <a:t>(</a:t>
            </a:r>
            <a:r>
              <a:rPr lang="ru-RU" sz="1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рублей)</a:t>
            </a:r>
          </a:p>
        </p:txBody>
      </p:sp>
      <p:sp>
        <p:nvSpPr>
          <p:cNvPr id="16388" name="TextBox 1"/>
          <p:cNvSpPr txBox="1">
            <a:spLocks noChangeArrowheads="1"/>
          </p:cNvSpPr>
          <p:nvPr/>
        </p:nvSpPr>
        <p:spPr bwMode="auto">
          <a:xfrm>
            <a:off x="7994650" y="60325"/>
            <a:ext cx="1062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sz="1400">
              <a:solidFill>
                <a:srgbClr val="363636"/>
              </a:solidFill>
              <a:latin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29760" name="Group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8072951"/>
              </p:ext>
            </p:extLst>
          </p:nvPr>
        </p:nvGraphicFramePr>
        <p:xfrm>
          <a:off x="193675" y="2438400"/>
          <a:ext cx="7593035" cy="3145788"/>
        </p:xfrm>
        <a:graphic>
          <a:graphicData uri="http://schemas.openxmlformats.org/drawingml/2006/table">
            <a:tbl>
              <a:tblPr/>
              <a:tblGrid>
                <a:gridCol w="6258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0935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5732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1444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4300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43008"/>
              </a:tblGrid>
              <a:tr h="41909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показателей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16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16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1 167 818,6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1 165 728,3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925 079,7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926 193,7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16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1.1.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Собственные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313 527,5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301 052,7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322 753,8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340 673,8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206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1 155 089,4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1164635,7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922457,4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923571,4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Дефицит /профицит (+/-)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+12729,2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+1092,6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+2622,3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+2622,3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4857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88913"/>
            <a:ext cx="8229600" cy="638175"/>
          </a:xfrm>
          <a:ln>
            <a:miter lim="800000"/>
            <a:headEnd/>
            <a:tailEnd/>
          </a:ln>
        </p:spPr>
        <p:txBody>
          <a:bodyPr lIns="91440" tIns="0" rIns="91440" bIns="4572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kern="1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Доходы бюджета</a:t>
            </a:r>
          </a:p>
        </p:txBody>
      </p:sp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1692275" y="727075"/>
            <a:ext cx="54721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бюджета – безвозмездные и безвозвратные поступления денежных средств в бюджет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1727200" y="1341438"/>
            <a:ext cx="5400675" cy="127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276725" y="1328738"/>
            <a:ext cx="0" cy="34448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7127875" y="1357313"/>
            <a:ext cx="0" cy="37623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727200" y="1338263"/>
            <a:ext cx="0" cy="36195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79388" y="1700213"/>
            <a:ext cx="2468562" cy="304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НАЛОГОВЫЕ ДОХОДЫ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843213" y="1700213"/>
            <a:ext cx="2970212" cy="304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НЕНАЛОГОВЫЕ ДОХОДЫ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940425" y="1733550"/>
            <a:ext cx="2771775" cy="5492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БЕЗВОЗМЕЗДНЫЕ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ПОСТУПЛЕНИЯ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40425" y="2420938"/>
            <a:ext cx="2771775" cy="1558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Поступления от других бюджетов (межбюджетные трансферты), организаций, граждан (кроме налоговых и неналоговых доходов)</a:t>
            </a:r>
          </a:p>
          <a:p>
            <a:pPr algn="ctr">
              <a:defRPr/>
            </a:pPr>
            <a:endParaRPr lang="ru-RU" sz="16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43213" y="2133600"/>
            <a:ext cx="2970212" cy="403187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0"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Поступления от уплаты других пошлин и сборов, установленных законодательством Российской Федерации, а также штрафов за нарушение законодательства, например: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от использования государственного имущества;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плата за негативное воздействие на окружающую среду;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штрафы за нарушение законодательства о налогах и сборах;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другие.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9388" y="2133600"/>
            <a:ext cx="2468562" cy="37856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Поступления от уплаты налогов, установленных Налоговым кодексом Российской Федерации, например: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 на доходы физических лиц;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налоги на товары;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земельный налог;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 на имущество физических лиц;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 на добычу полезных ископаемых;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другие.</a:t>
            </a:r>
          </a:p>
          <a:p>
            <a:pPr algn="just">
              <a:buFont typeface="Wingdings" pitchFamily="2" charset="2"/>
              <a:buChar char="ü"/>
              <a:defRPr/>
            </a:pPr>
            <a:endParaRPr lang="ru-RU" sz="16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74101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511300" y="692150"/>
            <a:ext cx="7632700" cy="1093788"/>
          </a:xfrm>
          <a:ln>
            <a:miter lim="800000"/>
            <a:headEnd/>
            <a:tailEnd/>
          </a:ln>
        </p:spPr>
        <p:txBody>
          <a:bodyPr tIns="0" rIns="18288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kern="1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Межбюджетные трансферты (безвозмездные поступления) – это средства одного бюджета бюджетной системы РФ, перечисляемые другому бюджету бюджетной системы РФ</a:t>
            </a:r>
            <a:br>
              <a:rPr lang="ru-RU" sz="2000" b="1" kern="1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2000" b="1" kern="1200" dirty="0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2813050" y="2060575"/>
            <a:ext cx="6330950" cy="360363"/>
          </a:xfrm>
          <a:noFill/>
          <a:ln>
            <a:noFill/>
            <a:miter lim="800000"/>
            <a:headEnd/>
            <a:tailEnd/>
          </a:ln>
          <a:effectLst>
            <a:outerShdw blurRad="57150" dist="38100" dir="5400000" algn="ctr" rotWithShape="0">
              <a:schemeClr val="accent4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rIns="18288">
            <a:normAutofit/>
          </a:bodyPr>
          <a:lstStyle/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Формы межбюджетных трансфертов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4643438" y="2565400"/>
            <a:ext cx="328612" cy="428625"/>
          </a:xfrm>
          <a:prstGeom prst="downArrow">
            <a:avLst>
              <a:gd name="adj1" fmla="val 4404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трелка углом 7"/>
          <p:cNvSpPr/>
          <p:nvPr/>
        </p:nvSpPr>
        <p:spPr>
          <a:xfrm flipV="1">
            <a:off x="755650" y="2278063"/>
            <a:ext cx="360363" cy="1295400"/>
          </a:xfrm>
          <a:prstGeom prst="bentArrow">
            <a:avLst>
              <a:gd name="adj1" fmla="val 25000"/>
              <a:gd name="adj2" fmla="val 27030"/>
              <a:gd name="adj3" fmla="val 25000"/>
              <a:gd name="adj4" fmla="val 647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Стрелка углом 9"/>
          <p:cNvSpPr/>
          <p:nvPr/>
        </p:nvSpPr>
        <p:spPr>
          <a:xfrm flipH="1" flipV="1">
            <a:off x="8243888" y="2420938"/>
            <a:ext cx="461962" cy="1357312"/>
          </a:xfrm>
          <a:prstGeom prst="bentArrow">
            <a:avLst>
              <a:gd name="adj1" fmla="val 25000"/>
              <a:gd name="adj2" fmla="val 50000"/>
              <a:gd name="adj3" fmla="val 25000"/>
              <a:gd name="adj4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2838" y="2986088"/>
            <a:ext cx="2163762" cy="249299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Субсидии – бюджетные средства, предоставляемые бюджету другого уровня бюджетной системы РФ, в целях софинансирования расходных  обязательств, возникающих  при выполнении полномочий  органов местного самоуправления по вопросам местного значения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43663" y="3054350"/>
            <a:ext cx="1785937" cy="212365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Дотации – 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84563" y="3054350"/>
            <a:ext cx="2767012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Субвенции – бюджетные средства, предоставляемые бюджету другого уровня бюджетной системы РФ на безвозмездной и безвозвратной основах на осуществление определенных целевых расходов, возникающих при выполнении полномочий РФ, переданных для осуществления органам государственной власти другого уровня бюджетной системы РФ </a:t>
            </a: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4857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846" name="Group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88890328"/>
              </p:ext>
            </p:extLst>
          </p:nvPr>
        </p:nvGraphicFramePr>
        <p:xfrm>
          <a:off x="755575" y="2167694"/>
          <a:ext cx="7201645" cy="3554516"/>
        </p:xfrm>
        <a:graphic>
          <a:graphicData uri="http://schemas.openxmlformats.org/drawingml/2006/table">
            <a:tbl>
              <a:tblPr/>
              <a:tblGrid>
                <a:gridCol w="17161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519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7138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4757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7138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7474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onstantia" pitchFamily="18" charset="0"/>
                        </a:rPr>
                        <a:t>Наименование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Утверждено на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Утверждено на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Утверждено на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06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onstantia" pitchFamily="18" charset="0"/>
                        </a:rPr>
                        <a:t>ИТОГО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855 237,9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864 675,6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602 325,9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585 519,9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29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onstantia" pitchFamily="18" charset="0"/>
                        </a:rPr>
                        <a:t>в том числе: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9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292 884,6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182 823,0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136 466,0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134 278,0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75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50 251,8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169 108,9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75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423 753,4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467 184,9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424 124,1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412 431,1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693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88 348,2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45 558,8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41 735,8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38 810,8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22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38175"/>
            <a:ext cx="7272338" cy="1112838"/>
          </a:xfr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40" rIns="91440" bIns="45720" anchor="ctr">
            <a:normAutofit/>
          </a:bodyPr>
          <a:lstStyle/>
          <a:p>
            <a:pPr algn="ctr" eaLnBrk="1" hangingPunct="1">
              <a:defRPr/>
            </a:pP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Объем межбюджетных трансфертов 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/>
            </a:r>
            <a:b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</a:b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Нерчинского района за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2023, 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на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2024 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год и плановый период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2025-2026 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гг.</a:t>
            </a:r>
          </a:p>
        </p:txBody>
      </p:sp>
      <p:sp>
        <p:nvSpPr>
          <p:cNvPr id="19494" name="Text Box 75"/>
          <p:cNvSpPr txBox="1">
            <a:spLocks noChangeArrowheads="1"/>
          </p:cNvSpPr>
          <p:nvPr/>
        </p:nvSpPr>
        <p:spPr bwMode="auto">
          <a:xfrm>
            <a:off x="6660232" y="1862895"/>
            <a:ext cx="12969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Arial" charset="0"/>
              </a:rPr>
              <a:t>(</a:t>
            </a:r>
            <a:r>
              <a:rPr lang="ru-RU" sz="1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рублей)</a:t>
            </a: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57166"/>
            <a:ext cx="4857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F7DE729-FB63-45B1-912F-4D8F43826713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0483" name="TextBox 9"/>
          <p:cNvSpPr txBox="1">
            <a:spLocks noChangeArrowheads="1"/>
          </p:cNvSpPr>
          <p:nvPr/>
        </p:nvSpPr>
        <p:spPr bwMode="auto">
          <a:xfrm>
            <a:off x="1293813" y="134143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sz="2000" b="1">
              <a:latin typeface="Arial Cyr" charset="-52"/>
              <a:cs typeface="Arial" charset="0"/>
            </a:endParaRPr>
          </a:p>
        </p:txBody>
      </p:sp>
      <p:sp>
        <p:nvSpPr>
          <p:cNvPr id="20485" name="Rectangle 7"/>
          <p:cNvSpPr>
            <a:spLocks noChangeArrowheads="1"/>
          </p:cNvSpPr>
          <p:nvPr/>
        </p:nvSpPr>
        <p:spPr bwMode="auto">
          <a:xfrm>
            <a:off x="611188" y="735013"/>
            <a:ext cx="84248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ДОХОДЫ</a:t>
            </a:r>
            <a:endParaRPr lang="ru-RU" sz="1600" dirty="0">
              <a:solidFill>
                <a:schemeClr val="accent1">
                  <a:lumMod val="75000"/>
                </a:schemeClr>
              </a:solidFill>
              <a:cs typeface="Arial" charset="0"/>
            </a:endParaRPr>
          </a:p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бюджета Нерчинского района на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2024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год и плановый период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2025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и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2026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годов </a:t>
            </a:r>
            <a:endParaRPr lang="ru-RU" sz="1400" dirty="0">
              <a:solidFill>
                <a:schemeClr val="accent1">
                  <a:lumMod val="75000"/>
                </a:schemeClr>
              </a:solidFill>
              <a:cs typeface="Arial" charset="0"/>
            </a:endParaRPr>
          </a:p>
        </p:txBody>
      </p:sp>
      <p:graphicFrame>
        <p:nvGraphicFramePr>
          <p:cNvPr id="33932" name="Group 1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3000747"/>
              </p:ext>
            </p:extLst>
          </p:nvPr>
        </p:nvGraphicFramePr>
        <p:xfrm>
          <a:off x="323528" y="1700213"/>
          <a:ext cx="8249000" cy="4459371"/>
        </p:xfrm>
        <a:graphic>
          <a:graphicData uri="http://schemas.openxmlformats.org/drawingml/2006/table">
            <a:tbl>
              <a:tblPr/>
              <a:tblGrid>
                <a:gridCol w="38198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0019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001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2876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85779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доходов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2024г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2025г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2026г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466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5294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прибыль, доходы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219 141,1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240 623,5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260 372,7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657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219 141,1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240 623,5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260 372,7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5294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Акцизы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16 278,7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  </a:t>
                      </a:r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17 </a:t>
                      </a:r>
                      <a:r>
                        <a:rPr lang="ru-RU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257,9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18 </a:t>
                      </a:r>
                      <a:r>
                        <a:rPr lang="ru-RU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260,2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657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15 479,2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  16 </a:t>
                      </a:r>
                      <a:r>
                        <a:rPr lang="ru-RU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098,4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16 </a:t>
                      </a:r>
                      <a:r>
                        <a:rPr lang="ru-RU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742,3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657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связи с применением упрощенной системы налогообложения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13 046,1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    </a:t>
                      </a:r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13 568,0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14 </a:t>
                      </a:r>
                      <a:r>
                        <a:rPr lang="ru-RU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110,7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35294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 налог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                 </a:t>
                      </a:r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16,6   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           </a:t>
                      </a:r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17,3   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3657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связи с применением патентной системы налогообложения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2 417,1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    </a:t>
                      </a:r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2 </a:t>
                      </a:r>
                      <a:r>
                        <a:rPr lang="ru-RU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513,8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2 </a:t>
                      </a:r>
                      <a:r>
                        <a:rPr lang="ru-RU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614,3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35294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добычу прочих полезных ископаемых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37 762,2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               37 841,6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       33 974,6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35294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3 495,8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                 3 635,6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         3 781,0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0530" name="Rectangle 141"/>
          <p:cNvSpPr>
            <a:spLocks noChangeArrowheads="1"/>
          </p:cNvSpPr>
          <p:nvPr/>
        </p:nvSpPr>
        <p:spPr bwMode="auto">
          <a:xfrm>
            <a:off x="6877050" y="1341438"/>
            <a:ext cx="1511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(тыс. руб.)</a:t>
            </a: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4857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977" name="Group 161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xmlns="" val="3222388321"/>
              </p:ext>
            </p:extLst>
          </p:nvPr>
        </p:nvGraphicFramePr>
        <p:xfrm>
          <a:off x="684213" y="549275"/>
          <a:ext cx="7959753" cy="6298568"/>
        </p:xfrm>
        <a:graphic>
          <a:graphicData uri="http://schemas.openxmlformats.org/drawingml/2006/table">
            <a:tbl>
              <a:tblPr/>
              <a:tblGrid>
                <a:gridCol w="367347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287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1444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4307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74367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9207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имущества, находящегося в муниципальной собственности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4 259,0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4121,8   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       4 219,9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533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Арендная плата за землю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2 357,9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2452,2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2550,3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533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Аренда имущества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1669,6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1669,6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1669,9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533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перечисления части прибыли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231,5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533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реализации имущества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1500,0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                    100,0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            100,0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533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земельных участков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350,0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                    364,0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            378,6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96928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Плата за негативное воздействие на окружающую среду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567,3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375,3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390,3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3533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доходы от оказания платных услуг 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690,0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745,0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800,0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3533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Штрафы, санкции, возмещение ущерба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1529,4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1590,6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1654,2</a:t>
                      </a: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3533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собственных доходов 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301 052,7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322 753,8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340 673,8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3533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 на выравнивание бюджетной обеспеченности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182 823,0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136 466,0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134 278,0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3533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 бюджетам субъектов РФ                  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169 108,9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3533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субъектов РФ                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467 184,9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424 124,1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412 431,1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3533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45 558,8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41 735,8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38 810,8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35335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ДОХОДОВ: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1 165 728,3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925 079,7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926 193,7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21562" name="Rectangle 339"/>
          <p:cNvSpPr>
            <a:spLocks noChangeArrowheads="1"/>
          </p:cNvSpPr>
          <p:nvPr/>
        </p:nvSpPr>
        <p:spPr bwMode="auto">
          <a:xfrm>
            <a:off x="7596188" y="166688"/>
            <a:ext cx="10366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400"/>
              <a:t>(тыс. руб.)</a:t>
            </a: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4857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114423" y="476672"/>
            <a:ext cx="8772525" cy="1368425"/>
            <a:chOff x="0" y="0"/>
            <a:chExt cx="5526" cy="441"/>
          </a:xfrm>
        </p:grpSpPr>
        <p:pic>
          <p:nvPicPr>
            <p:cNvPr id="4101" name="Скругленный прямоугольник 1"/>
            <p:cNvPicPr>
              <a:picLocks noChangeArrowheads="1"/>
            </p:cNvPicPr>
            <p:nvPr/>
          </p:nvPicPr>
          <p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2" name="Text Box 4"/>
            <p:cNvSpPr txBox="1">
              <a:spLocks noChangeArrowheads="1"/>
            </p:cNvSpPr>
            <p:nvPr/>
          </p:nvSpPr>
          <p:spPr bwMode="auto">
            <a:xfrm>
              <a:off x="41" y="39"/>
              <a:ext cx="544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3200" b="1" dirty="0">
                  <a:solidFill>
                    <a:schemeClr val="accent1">
                      <a:lumMod val="75000"/>
                    </a:schemeClr>
                  </a:solidFill>
                  <a:latin typeface="Constantia" pitchFamily="18" charset="0"/>
                </a:rPr>
                <a:t>Уважаемые  жители Нерчинского  района!</a:t>
              </a:r>
              <a:endParaRPr lang="ru-RU" altLang="ru-RU" sz="3200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endParaRPr>
            </a:p>
          </p:txBody>
        </p:sp>
      </p:grp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4925" y="2132856"/>
            <a:ext cx="8858250" cy="44640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4100" name="TextBox 6"/>
          <p:cNvSpPr txBox="1">
            <a:spLocks noChangeArrowheads="1"/>
          </p:cNvSpPr>
          <p:nvPr/>
        </p:nvSpPr>
        <p:spPr bwMode="auto">
          <a:xfrm>
            <a:off x="468313" y="2276475"/>
            <a:ext cx="7991475" cy="547842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«Бюджет для граждан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познакомит вас с положениями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решения о бюджете муниципального района  «Нерчинский район» на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2024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год и плановый период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2025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и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2026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годов.</a:t>
            </a:r>
          </a:p>
          <a:p>
            <a:pPr algn="just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муниципальным служащим, пенсионерам и другим категориям населения, так как районный </a:t>
            </a:r>
          </a:p>
          <a:p>
            <a:pPr algn="just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затрагивает интересы каждого жителя Нерчинского района. Мы постарались в доступной и понятной форме для граждан, показать основные показатели бюджета Нерчинского района.</a:t>
            </a:r>
          </a:p>
          <a:p>
            <a:pPr algn="just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«Бюджет для граждан»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нацелен на получение обратной связи от граждан, которым интересны современные проблемы финансов в Нерчинском районе.</a:t>
            </a:r>
          </a:p>
          <a:p>
            <a:endParaRPr lang="ru-RU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9"/>
          <p:cNvSpPr txBox="1">
            <a:spLocks noChangeArrowheads="1"/>
          </p:cNvSpPr>
          <p:nvPr/>
        </p:nvSpPr>
        <p:spPr bwMode="auto">
          <a:xfrm>
            <a:off x="1293813" y="134143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sz="2000" b="1">
              <a:latin typeface="Arial Cyr" charset="-52"/>
              <a:cs typeface="Arial" charset="0"/>
            </a:endParaRPr>
          </a:p>
        </p:txBody>
      </p:sp>
      <p:sp>
        <p:nvSpPr>
          <p:cNvPr id="22531" name="Содержимое 8"/>
          <p:cNvSpPr>
            <a:spLocks/>
          </p:cNvSpPr>
          <p:nvPr/>
        </p:nvSpPr>
        <p:spPr bwMode="auto">
          <a:xfrm>
            <a:off x="8243888" y="0"/>
            <a:ext cx="90011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endParaRPr lang="ru-RU" sz="1200">
              <a:solidFill>
                <a:schemeClr val="bg1"/>
              </a:solidFill>
              <a:latin typeface="Arial Cyr" charset="-52"/>
            </a:endParaRPr>
          </a:p>
        </p:txBody>
      </p:sp>
      <p:sp>
        <p:nvSpPr>
          <p:cNvPr id="22533" name="TextBox 1"/>
          <p:cNvSpPr txBox="1">
            <a:spLocks noChangeArrowheads="1"/>
          </p:cNvSpPr>
          <p:nvPr/>
        </p:nvSpPr>
        <p:spPr bwMode="auto">
          <a:xfrm>
            <a:off x="971550" y="620713"/>
            <a:ext cx="7956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Структура собственных доходов бюджета</a:t>
            </a:r>
          </a:p>
          <a:p>
            <a:pPr algn="ctr" eaLnBrk="1" hangingPunct="1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Нерчинского района на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2024-2026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годы</a:t>
            </a:r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2852"/>
            <a:ext cx="4857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897066015"/>
              </p:ext>
            </p:extLst>
          </p:nvPr>
        </p:nvGraphicFramePr>
        <p:xfrm>
          <a:off x="1524000" y="1397000"/>
          <a:ext cx="6834214" cy="5103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540143"/>
            <a:ext cx="8424936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</a:rPr>
              <a:t>КАК КЛАССИФИЦИРУЮТСЯ РАСХОДЫ БЮДЖЕТА?</a:t>
            </a:r>
          </a:p>
        </p:txBody>
      </p:sp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395288" y="1052513"/>
            <a:ext cx="82804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sz="1500" dirty="0"/>
              <a:t>      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Расходы бюджета – выплачиваемые из бюджета денежные средства, за исключением средств, являющихся источниками финансирования дефицита бюджета, и направляемые на финансовое обеспечение задач и функций государства и местного самоуправления</a:t>
            </a:r>
            <a:r>
              <a:rPr lang="ru-RU" sz="1500" dirty="0"/>
              <a:t>.</a:t>
            </a:r>
          </a:p>
        </p:txBody>
      </p:sp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468313" y="2089150"/>
            <a:ext cx="820737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sz="1400" dirty="0"/>
              <a:t>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Формирование расходов бюджетов бюджетной системы Российской Федерации осуществляется в соответствии с расходными обязательствами, обусловленными установленным законодательством Российской Федерации разграничением полномочий федеральных органов государственной власти, органов государственной власти субъектов Российской Федерации и органов местного самоуправления, исполнение которых согласно законодательству Российской Федерации, международным и иным договорам и соглашениям должно происходить в очередном финансовом году (очередном финансовом году и плановом периоде) за счет средств соответствующих бюджетов.</a:t>
            </a:r>
          </a:p>
          <a:p>
            <a:pPr algn="just"/>
            <a:endParaRPr lang="ru-RU" sz="1400" dirty="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3743325" y="3703638"/>
            <a:ext cx="1657350" cy="1381125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Классификация расходов </a:t>
            </a:r>
          </a:p>
          <a:p>
            <a:pPr algn="ctr" eaLnBrk="0" hangingPunct="0">
              <a:defRPr/>
            </a:pPr>
            <a:r>
              <a:rPr lang="ru-RU" sz="1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по признакам</a:t>
            </a:r>
          </a:p>
        </p:txBody>
      </p:sp>
      <p:sp>
        <p:nvSpPr>
          <p:cNvPr id="13" name="Стрелка влево 12"/>
          <p:cNvSpPr/>
          <p:nvPr/>
        </p:nvSpPr>
        <p:spPr>
          <a:xfrm>
            <a:off x="2124075" y="4151313"/>
            <a:ext cx="1581150" cy="485775"/>
          </a:xfrm>
          <a:prstGeom prst="leftArrow">
            <a:avLst>
              <a:gd name="adj1" fmla="val 50000"/>
              <a:gd name="adj2" fmla="val 32366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200" dirty="0"/>
              <a:t>Функциональная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5430838" y="4151313"/>
            <a:ext cx="1620837" cy="485775"/>
          </a:xfrm>
          <a:prstGeom prst="rightArrow">
            <a:avLst>
              <a:gd name="adj1" fmla="val 50000"/>
              <a:gd name="adj2" fmla="val 27076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200" dirty="0"/>
              <a:t>Ведомственная</a:t>
            </a: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374034" y="3684588"/>
            <a:ext cx="1800225" cy="2652713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классификация отражает направление средств бюджета на выполнение основных функций государства (раздел-подраздел-целевые статьи-виды расходов)</a:t>
            </a:r>
          </a:p>
          <a:p>
            <a:pPr algn="ctr" eaLnBrk="0" hangingPunct="0">
              <a:defRPr/>
            </a:pPr>
            <a:endParaRPr lang="ru-RU" sz="1200" dirty="0"/>
          </a:p>
          <a:p>
            <a:pPr algn="ctr" eaLnBrk="0" hangingPunct="0">
              <a:defRPr/>
            </a:pPr>
            <a:endParaRPr lang="ru-RU" sz="1200" dirty="0"/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7051675" y="3684588"/>
            <a:ext cx="1819275" cy="2616200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Классификация расходов бюджета непосредственно связана со структурой управления, она отображает группировку юридических лиц, получающих бюджетные средства (главные распорядители средств бюджета)</a:t>
            </a:r>
          </a:p>
        </p:txBody>
      </p:sp>
      <p:sp>
        <p:nvSpPr>
          <p:cNvPr id="18" name="Стрелка вниз 17"/>
          <p:cNvSpPr/>
          <p:nvPr/>
        </p:nvSpPr>
        <p:spPr>
          <a:xfrm>
            <a:off x="3238500" y="5194300"/>
            <a:ext cx="2592388" cy="360363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200" dirty="0"/>
              <a:t>Экономическая</a:t>
            </a: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2243138" y="5643563"/>
            <a:ext cx="4705350" cy="657225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Классификация показывает деление расходов на текущие и капитальные, а также на выплату заработной платы, на материальные затраты, на приобретение товаров и услуг</a:t>
            </a: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4857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TextBox 22"/>
          <p:cNvSpPr txBox="1">
            <a:spLocks noChangeArrowheads="1"/>
          </p:cNvSpPr>
          <p:nvPr/>
        </p:nvSpPr>
        <p:spPr bwMode="auto">
          <a:xfrm>
            <a:off x="0" y="142875"/>
            <a:ext cx="8286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>
                <a:solidFill>
                  <a:srgbClr val="FFFFFF"/>
                </a:solidFill>
                <a:cs typeface="Times New Roman" pitchFamily="18" charset="0"/>
              </a:rPr>
              <a:t>Создание единой системы муниципальных программ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547664" y="764704"/>
            <a:ext cx="6612552" cy="316923"/>
          </a:xfrm>
          <a:prstGeom prst="roundRect">
            <a:avLst/>
          </a:prstGeom>
          <a:solidFill>
            <a:schemeClr val="accent3"/>
          </a:solidFill>
          <a:ln w="63500" cap="flat" cmpd="dbl" algn="ctr">
            <a:solidFill>
              <a:srgbClr val="085172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marL="107950" indent="-179388" algn="ctr">
              <a:lnSpc>
                <a:spcPct val="85000"/>
              </a:lnSpc>
              <a:buSzPct val="100000"/>
              <a:defRPr/>
            </a:pPr>
            <a:r>
              <a:rPr lang="ru-RU" sz="15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Times New Roman" pitchFamily="18" charset="0"/>
              </a:rPr>
              <a:t>22 муниципальные программы</a:t>
            </a:r>
            <a:endParaRPr lang="ru-RU" sz="1500" dirty="0">
              <a:solidFill>
                <a:schemeClr val="tx2">
                  <a:lumMod val="40000"/>
                  <a:lumOff val="60000"/>
                </a:schemeClr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24585" name="TextBox 19"/>
          <p:cNvSpPr txBox="1">
            <a:spLocks noChangeArrowheads="1"/>
          </p:cNvSpPr>
          <p:nvPr/>
        </p:nvSpPr>
        <p:spPr bwMode="auto">
          <a:xfrm>
            <a:off x="107504" y="1124744"/>
            <a:ext cx="9038084" cy="461664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buFont typeface="+mj-lt"/>
              <a:buAutoNum type="arabicPeriod"/>
            </a:pP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Управление муниципальными финансами муниципального района «Нерчинский район»</a:t>
            </a:r>
          </a:p>
          <a:p>
            <a:pPr marL="228600" indent="-228600" eaLnBrk="1" hangingPunct="1">
              <a:buFont typeface="+mj-lt"/>
              <a:buAutoNum type="arabicPeriod"/>
            </a:pP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Комплексное развитие сельских территорий муниципального района «Нерчинский район»</a:t>
            </a:r>
          </a:p>
          <a:p>
            <a:pPr marL="228600" indent="-228600" eaLnBrk="1" hangingPunct="1">
              <a:buFont typeface="+mj-lt"/>
              <a:buAutoNum type="arabicPeriod"/>
            </a:pP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Управление и распоряжение муниципальной собственностью муниципального района «Нерчинский район» </a:t>
            </a:r>
          </a:p>
          <a:p>
            <a:pPr marL="228600" indent="-228600" eaLnBrk="1" hangingPunct="1">
              <a:buFont typeface="+mj-lt"/>
              <a:buAutoNum type="arabicPeriod"/>
            </a:pP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</a:rPr>
              <a:t>Совершенствование муниципального управления муниципального района «Нерчинский район»</a:t>
            </a:r>
            <a:endParaRPr lang="ru-RU" sz="1000" b="1" dirty="0">
              <a:solidFill>
                <a:schemeClr val="accent1">
                  <a:lumMod val="75000"/>
                </a:schemeClr>
              </a:solidFill>
              <a:latin typeface="Arial" pitchFamily="34" charset="0"/>
            </a:endParaRPr>
          </a:p>
          <a:p>
            <a:pPr marL="228600" indent="-228600" eaLnBrk="1" hangingPunct="1">
              <a:buFont typeface="+mj-lt"/>
              <a:buAutoNum type="arabicPeriod"/>
            </a:pP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</a:rPr>
              <a:t>Развитие системы образования муниципального района «Нерчинский район»</a:t>
            </a:r>
          </a:p>
          <a:p>
            <a:pPr marL="228600" indent="-228600" eaLnBrk="1" hangingPunct="1">
              <a:buFont typeface="+mj-lt"/>
              <a:buAutoNum type="arabicPeriod"/>
            </a:pP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Развитие инфраструктуры детского образовательно-оздоровительного лагеря «Солнечный» муниципального района «Нерчинский район»</a:t>
            </a:r>
          </a:p>
          <a:p>
            <a:pPr marL="228600" indent="-228600" eaLnBrk="1" hangingPunct="1">
              <a:buFont typeface="+mj-lt"/>
              <a:buAutoNum type="arabicPeriod"/>
            </a:pP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Развитие культуры в муниципальном районе «Нерчинский район» </a:t>
            </a:r>
          </a:p>
          <a:p>
            <a:pPr marL="228600" indent="-228600" eaLnBrk="1" hangingPunct="1">
              <a:buFont typeface="+mj-lt"/>
              <a:buAutoNum type="arabicPeriod"/>
            </a:pP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</a:rPr>
              <a:t>Социальная поддержка инвалидов муниципального района «Нерчинский район»</a:t>
            </a:r>
          </a:p>
          <a:p>
            <a:pPr marL="228600" indent="-228600" eaLnBrk="1" hangingPunct="1">
              <a:buFont typeface="+mj-lt"/>
              <a:buAutoNum type="arabicPeriod"/>
            </a:pP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«Старшее поколение" муниципального района «Нерчинский район»</a:t>
            </a:r>
          </a:p>
          <a:p>
            <a:pPr marL="228600" indent="-228600" eaLnBrk="1" hangingPunct="1">
              <a:buFont typeface="+mj-lt"/>
              <a:buAutoNum type="arabicPeriod"/>
            </a:pP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«Нерчинская молодежь» муниципального района «Нерчинский район»</a:t>
            </a:r>
          </a:p>
          <a:p>
            <a:pPr marL="228600" indent="-228600" eaLnBrk="1" hangingPunct="1">
              <a:buFont typeface="+mj-lt"/>
              <a:buAutoNum type="arabicPeriod"/>
            </a:pP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Развитие физической культуры и спорта в муниципальном районе «Нерчинский район»</a:t>
            </a:r>
          </a:p>
          <a:p>
            <a:pPr marL="228600" indent="-228600" eaLnBrk="1" hangingPunct="1">
              <a:buFont typeface="+mj-lt"/>
              <a:buAutoNum type="arabicPeriod"/>
            </a:pP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Комплексное развитие коммунальной инфраструктуры муниципального района «Нерчинский район» </a:t>
            </a:r>
          </a:p>
          <a:p>
            <a:pPr marL="228600" indent="-228600" eaLnBrk="1" hangingPunct="1">
              <a:buFont typeface="+mj-lt"/>
              <a:buAutoNum type="arabicPeriod"/>
            </a:pP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Развитие субъекта малого и среднего предпринимательства в муниципальном районе «Нерчинский район»</a:t>
            </a:r>
          </a:p>
          <a:p>
            <a:pPr marL="228600" indent="-228600" eaLnBrk="1" hangingPunct="1">
              <a:buFont typeface="+mj-lt"/>
              <a:buAutoNum type="arabicPeriod"/>
            </a:pP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Профилактика безнадзорности и правонарушений среди несовершеннолетних в муниципальном районе «Нерчинский район»</a:t>
            </a:r>
          </a:p>
          <a:p>
            <a:pPr marL="228600" indent="-228600" eaLnBrk="1" hangingPunct="1">
              <a:buFont typeface="+mj-lt"/>
              <a:buAutoNum type="arabicPeriod"/>
            </a:pP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"Комплексная поддержка и развитие муниципального автономного учреждения "Редакция газеты "Нерчинская звезда«</a:t>
            </a:r>
          </a:p>
          <a:p>
            <a:pPr marL="228600" indent="-228600" eaLnBrk="1" hangingPunct="1">
              <a:buFont typeface="+mj-lt"/>
              <a:buAutoNum type="arabicPeriod"/>
            </a:pP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 Обеспечение жильем молодых семей, проживающих на территории муниципального района «Нерчинский район»</a:t>
            </a:r>
          </a:p>
          <a:p>
            <a:pPr marL="228600" indent="-228600" eaLnBrk="1" hangingPunct="1">
              <a:buFont typeface="+mj-lt"/>
              <a:buAutoNum type="arabicPeriod"/>
            </a:pP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Профилактика терроризма и экстремизма на территории муниципального района «Нерчинский район» на 2020-2022гг.</a:t>
            </a:r>
          </a:p>
          <a:p>
            <a:pPr marL="228600" indent="-228600" eaLnBrk="1" hangingPunct="1">
              <a:buFont typeface="+mj-lt"/>
              <a:buAutoNum type="arabicPeriod"/>
            </a:pP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Профилактика и предупреждение употребления наркотических средств, алкоголизма, пьянства и табакокурения в муниципальном районе «Нерчинский район» </a:t>
            </a:r>
          </a:p>
          <a:p>
            <a:pPr marL="228600" indent="-228600" eaLnBrk="1" hangingPunct="1">
              <a:buFont typeface="+mj-lt"/>
              <a:buAutoNum type="arabicPeriod"/>
            </a:pP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Укрепление общественного здоровья населения в муниципальном районе «Нерчинский район</a:t>
            </a: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»</a:t>
            </a:r>
          </a:p>
          <a:p>
            <a:pPr marL="228600" indent="-228600" eaLnBrk="1" hangingPunct="1">
              <a:buFont typeface="+mj-lt"/>
              <a:buAutoNum type="arabicPeriod"/>
            </a:pP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Развитие информационного общества и формирование электронного правительства в муниципальном районе «Нерчинский район»</a:t>
            </a:r>
          </a:p>
          <a:p>
            <a:pPr marL="228600" indent="-228600" eaLnBrk="1" hangingPunct="1">
              <a:buFont typeface="+mj-lt"/>
              <a:buAutoNum type="arabicPeriod"/>
            </a:pP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Поддержка и развитие агропромышленного комплекса муниципального района «Нерчинский район» </a:t>
            </a:r>
          </a:p>
          <a:p>
            <a:pPr marL="228600" indent="-228600" eaLnBrk="1" hangingPunct="1">
              <a:buFont typeface="+mj-lt"/>
              <a:buAutoNum type="arabicPeriod"/>
            </a:pP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Управление и распоряжение муниципальной собственностью муниципального района «Нерчинский район»</a:t>
            </a:r>
            <a:endParaRPr lang="ru-RU" sz="1000" b="1" dirty="0">
              <a:solidFill>
                <a:schemeClr val="accent1">
                  <a:lumMod val="75000"/>
                </a:schemeClr>
              </a:solidFill>
              <a:latin typeface="Arial" pitchFamily="34" charset="0"/>
            </a:endParaRPr>
          </a:p>
          <a:p>
            <a:pPr eaLnBrk="1" hangingPunct="1"/>
            <a:r>
              <a:rPr lang="ru-RU" sz="1000" b="1" dirty="0">
                <a:solidFill>
                  <a:schemeClr val="accent1">
                    <a:lumMod val="75000"/>
                  </a:schemeClr>
                </a:solidFill>
              </a:rPr>
              <a:t>В качестве непрограммных расходов –глава муниципального образования, центральный аппарат, руководитель, аудитор контрольного органа, организация и проведение мероприятий по содержанию безнадзорных животных, </a:t>
            </a: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</a:rPr>
              <a:t>организация льготного проезда, администрирование государственных полномочий, ремонт улично-дорожной сети, осуществление полномочий по составлению списков в присяжные </a:t>
            </a: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</a:rPr>
              <a:t>заседатели,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строительство,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реконструкция и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капитальный ремонт и ремонт автомобильных дорог общего пользования местного значения</a:t>
            </a: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1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0" y="-7937"/>
            <a:ext cx="9145588" cy="6508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rgbClr val="FFFFFF"/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Программное планирование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муниципального района «Нерчинский район»</a:t>
            </a: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52"/>
            <a:ext cx="4857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Скругленный прямоугольник 26"/>
          <p:cNvSpPr/>
          <p:nvPr/>
        </p:nvSpPr>
        <p:spPr>
          <a:xfrm>
            <a:off x="179512" y="3501008"/>
            <a:ext cx="2736304" cy="1440160"/>
          </a:xfrm>
          <a:prstGeom prst="roundRect">
            <a:avLst/>
          </a:prstGeom>
          <a:solidFill>
            <a:schemeClr val="bg1"/>
          </a:solidFill>
          <a:ln w="63500" cap="flat" cmpd="dbl" algn="ctr">
            <a:solidFill>
              <a:srgbClr val="085172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marL="108000" indent="-180000" algn="ctr">
              <a:lnSpc>
                <a:spcPct val="85000"/>
              </a:lnSpc>
              <a:buSzPct val="100000"/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93,7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общем объеме расходов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0" y="2852738"/>
            <a:ext cx="3203575" cy="500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428992" y="3429000"/>
            <a:ext cx="2664296" cy="1141868"/>
          </a:xfrm>
          <a:prstGeom prst="roundRect">
            <a:avLst/>
          </a:prstGeom>
          <a:solidFill>
            <a:schemeClr val="bg1"/>
          </a:solidFill>
          <a:ln w="63500" cap="flat" cmpd="dbl" algn="ctr">
            <a:solidFill>
              <a:srgbClr val="085172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marL="108000" indent="-180000" algn="ctr">
              <a:lnSpc>
                <a:spcPct val="85000"/>
              </a:lnSpc>
              <a:buSzPct val="100000"/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94,6 %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общем объеме расходов</a:t>
            </a:r>
          </a:p>
        </p:txBody>
      </p:sp>
      <p:sp>
        <p:nvSpPr>
          <p:cNvPr id="23" name="Овал 22"/>
          <p:cNvSpPr/>
          <p:nvPr/>
        </p:nvSpPr>
        <p:spPr>
          <a:xfrm>
            <a:off x="2285984" y="4797152"/>
            <a:ext cx="5072098" cy="1944216"/>
          </a:xfrm>
          <a:prstGeom prst="ellipse">
            <a:avLst/>
          </a:prstGeom>
          <a:solidFill>
            <a:schemeClr val="bg1"/>
          </a:solidFill>
          <a:ln w="63500" cap="flat" cmpd="dbl" algn="ctr">
            <a:solidFill>
              <a:srgbClr val="085172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marL="274320" indent="-274320" algn="ctr">
              <a:lnSpc>
                <a:spcPct val="85000"/>
              </a:lnSpc>
              <a:buSzPct val="100000"/>
              <a:defRPr/>
            </a:pPr>
            <a:endParaRPr lang="ru-RU" sz="2400" dirty="0">
              <a:solidFill>
                <a:srgbClr val="F79646">
                  <a:lumMod val="75000"/>
                </a:srgbClr>
              </a:solidFill>
              <a:cs typeface="Times New Roman" pitchFamily="18" charset="0"/>
            </a:endParaRPr>
          </a:p>
        </p:txBody>
      </p:sp>
      <p:sp>
        <p:nvSpPr>
          <p:cNvPr id="25615" name="TextBox 19"/>
          <p:cNvSpPr txBox="1">
            <a:spLocks noChangeArrowheads="1"/>
          </p:cNvSpPr>
          <p:nvPr/>
        </p:nvSpPr>
        <p:spPr bwMode="auto">
          <a:xfrm>
            <a:off x="3348038" y="4786322"/>
            <a:ext cx="3438540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600" b="1" dirty="0">
                <a:solidFill>
                  <a:srgbClr val="E46C0A"/>
                </a:solidFill>
              </a:rPr>
              <a:t> </a:t>
            </a: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</a:rPr>
              <a:t>В качестве </a:t>
            </a:r>
          </a:p>
          <a:p>
            <a:pPr algn="ctr" eaLnBrk="1" hangingPunct="1"/>
            <a:r>
              <a:rPr lang="ru-RU" sz="1000" b="1" dirty="0" err="1">
                <a:solidFill>
                  <a:schemeClr val="accent1">
                    <a:lumMod val="75000"/>
                  </a:schemeClr>
                </a:solidFill>
              </a:rPr>
              <a:t>непрограммных</a:t>
            </a: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</a:rPr>
              <a:t> расходов – </a:t>
            </a:r>
          </a:p>
          <a:p>
            <a:pPr algn="ctr" eaLnBrk="1" hangingPunct="1"/>
            <a:r>
              <a:rPr lang="ru-RU" sz="1000" b="1" dirty="0">
                <a:solidFill>
                  <a:schemeClr val="accent1">
                    <a:lumMod val="75000"/>
                  </a:schemeClr>
                </a:solidFill>
              </a:rPr>
              <a:t>глава муниципального образования, содержание представительного органов местного самоуправления, руководитель, аудитор контрольного органа, субвенции поселениям, организация и проведение мероприятий по содержанию безнадзорных животных, доплаты к пенсиям, организация льготного проезда и периодическая печать и издательства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-1588" y="1196975"/>
            <a:ext cx="9145588" cy="1020763"/>
          </a:xfrm>
          <a:prstGeom prst="rect">
            <a:avLst/>
          </a:prstGeom>
          <a:solidFill>
            <a:srgbClr val="0000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Программное планирование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Нерчинского района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5617" name="TextBox 32"/>
          <p:cNvSpPr txBox="1">
            <a:spLocks noChangeArrowheads="1"/>
          </p:cNvSpPr>
          <p:nvPr/>
        </p:nvSpPr>
        <p:spPr bwMode="auto">
          <a:xfrm>
            <a:off x="6262688" y="2857496"/>
            <a:ext cx="28813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 dirty="0">
                <a:solidFill>
                  <a:srgbClr val="E46C0A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28860" y="2357430"/>
            <a:ext cx="47863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22 муниципальные программы</a:t>
            </a:r>
            <a:endParaRPr lang="ru-RU" sz="2400" b="1" dirty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0"/>
            <a:ext cx="9144000" cy="1052513"/>
          </a:xfrm>
          <a:prstGeom prst="rect">
            <a:avLst/>
          </a:prstGeom>
          <a:solidFill>
            <a:srgbClr val="0000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5621" name="TextBox 6"/>
          <p:cNvSpPr txBox="1">
            <a:spLocks noChangeArrowheads="1"/>
          </p:cNvSpPr>
          <p:nvPr/>
        </p:nvSpPr>
        <p:spPr bwMode="auto">
          <a:xfrm>
            <a:off x="1116013" y="188913"/>
            <a:ext cx="802798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МУНИЦИПАЛЬНЫЙ РАЙОН «НЕРЧИНСКИЙ РАЙОН» ЗАБАЙКАЛЬСКОГО КРАЯ</a:t>
            </a:r>
          </a:p>
          <a:p>
            <a:pPr eaLnBrk="1" hangingPunct="1"/>
            <a:endParaRPr lang="ru-RU" sz="2000" b="1" dirty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4857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Скругленный прямоугольник 15"/>
          <p:cNvSpPr/>
          <p:nvPr/>
        </p:nvSpPr>
        <p:spPr>
          <a:xfrm>
            <a:off x="6286512" y="3571876"/>
            <a:ext cx="2736304" cy="1440160"/>
          </a:xfrm>
          <a:prstGeom prst="roundRect">
            <a:avLst/>
          </a:prstGeom>
          <a:solidFill>
            <a:schemeClr val="bg1"/>
          </a:solidFill>
          <a:ln w="63500" cap="flat" cmpd="dbl" algn="ctr">
            <a:solidFill>
              <a:srgbClr val="085172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marL="108000" indent="-180000" algn="ctr">
              <a:lnSpc>
                <a:spcPct val="85000"/>
              </a:lnSpc>
              <a:buSzPct val="100000"/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96,4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%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общем объеме расходов</a:t>
            </a:r>
          </a:p>
        </p:txBody>
      </p:sp>
      <p:sp>
        <p:nvSpPr>
          <p:cNvPr id="17" name="TextBox 32"/>
          <p:cNvSpPr txBox="1">
            <a:spLocks noChangeArrowheads="1"/>
          </p:cNvSpPr>
          <p:nvPr/>
        </p:nvSpPr>
        <p:spPr bwMode="auto">
          <a:xfrm>
            <a:off x="3428992" y="2857496"/>
            <a:ext cx="28813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 dirty="0">
                <a:solidFill>
                  <a:srgbClr val="E46C0A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35"/>
          <p:cNvSpPr txBox="1">
            <a:spLocks noChangeArrowheads="1"/>
          </p:cNvSpPr>
          <p:nvPr/>
        </p:nvSpPr>
        <p:spPr bwMode="auto">
          <a:xfrm>
            <a:off x="3143240" y="908719"/>
            <a:ext cx="2571768" cy="734331"/>
          </a:xfrm>
          <a:prstGeom prst="rect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 муниципальной программы </a:t>
            </a:r>
          </a:p>
        </p:txBody>
      </p:sp>
      <p:sp>
        <p:nvSpPr>
          <p:cNvPr id="36" name="Двойная стрелка влево/вправо 35"/>
          <p:cNvSpPr/>
          <p:nvPr/>
        </p:nvSpPr>
        <p:spPr bwMode="auto">
          <a:xfrm rot="16200000">
            <a:off x="4179091" y="1678772"/>
            <a:ext cx="571504" cy="500066"/>
          </a:xfrm>
          <a:prstGeom prst="leftRightArrow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37" name="Text Box 35"/>
          <p:cNvSpPr txBox="1">
            <a:spLocks noChangeArrowheads="1"/>
          </p:cNvSpPr>
          <p:nvPr/>
        </p:nvSpPr>
        <p:spPr bwMode="auto">
          <a:xfrm>
            <a:off x="3000366" y="2214554"/>
            <a:ext cx="2928958" cy="571504"/>
          </a:xfrm>
          <a:prstGeom prst="rect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Мероприятия муниципальной программы </a:t>
            </a:r>
          </a:p>
        </p:txBody>
      </p:sp>
      <p:sp>
        <p:nvSpPr>
          <p:cNvPr id="40" name="Двойная стрелка влево/вверх 39"/>
          <p:cNvSpPr/>
          <p:nvPr/>
        </p:nvSpPr>
        <p:spPr bwMode="auto">
          <a:xfrm rot="5400000">
            <a:off x="1357290" y="1285863"/>
            <a:ext cx="1285884" cy="2000264"/>
          </a:xfrm>
          <a:prstGeom prst="leftUpArrow">
            <a:avLst>
              <a:gd name="adj1" fmla="val 30793"/>
              <a:gd name="adj2" fmla="val 25000"/>
              <a:gd name="adj3" fmla="val 42858"/>
            </a:avLst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42" name="Стрелка вниз 41"/>
          <p:cNvSpPr/>
          <p:nvPr/>
        </p:nvSpPr>
        <p:spPr bwMode="auto">
          <a:xfrm>
            <a:off x="3071802" y="2786058"/>
            <a:ext cx="2786082" cy="428628"/>
          </a:xfrm>
          <a:prstGeom prst="downArrow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44" name="Прямоугольник 8"/>
          <p:cNvSpPr>
            <a:spLocks noChangeArrowheads="1"/>
          </p:cNvSpPr>
          <p:nvPr/>
        </p:nvSpPr>
        <p:spPr bwMode="auto">
          <a:xfrm>
            <a:off x="357161" y="3214686"/>
            <a:ext cx="8286807" cy="2214578"/>
          </a:xfrm>
          <a:prstGeom prst="round2SameRect">
            <a:avLst/>
          </a:prstGeom>
          <a:solidFill>
            <a:srgbClr val="C19721"/>
          </a:solidFill>
          <a:ln w="15875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pic>
        <p:nvPicPr>
          <p:cNvPr id="53" name="Рисунок 52" descr="библиотека.jpe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072332" y="4500570"/>
            <a:ext cx="142876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</p:pic>
      <p:sp>
        <p:nvSpPr>
          <p:cNvPr id="26645" name="TextBox 54"/>
          <p:cNvSpPr txBox="1">
            <a:spLocks noChangeArrowheads="1"/>
          </p:cNvSpPr>
          <p:nvPr/>
        </p:nvSpPr>
        <p:spPr bwMode="auto">
          <a:xfrm>
            <a:off x="0" y="3214688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ЦЕЛЬ:  ДОСТИЖЕНИЕ ЦЕЛЕВЫХ ПОКАЗАТЕЛЕЙ </a:t>
            </a:r>
          </a:p>
          <a:p>
            <a:pPr algn="ctr" eaLnBrk="1" hangingPunct="1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реализации  муниципальной программы</a:t>
            </a:r>
          </a:p>
        </p:txBody>
      </p:sp>
      <p:grpSp>
        <p:nvGrpSpPr>
          <p:cNvPr id="26646" name="Группа 57"/>
          <p:cNvGrpSpPr>
            <a:grpSpLocks/>
          </p:cNvGrpSpPr>
          <p:nvPr/>
        </p:nvGrpSpPr>
        <p:grpSpPr bwMode="auto">
          <a:xfrm>
            <a:off x="500063" y="3714750"/>
            <a:ext cx="8001000" cy="1643063"/>
            <a:chOff x="500072" y="4477686"/>
            <a:chExt cx="8072494" cy="2387505"/>
          </a:xfrm>
        </p:grpSpPr>
        <p:pic>
          <p:nvPicPr>
            <p:cNvPr id="48" name="Рисунок 47" descr="молодёжьi.jpe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5572164" y="5709534"/>
              <a:ext cx="1486810" cy="11556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52" name="Рисунок 51" descr="школа.jpg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000924" y="4500593"/>
              <a:ext cx="1571642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26675" name="Рисунок 7" descr="ремонт дорог.jpeg"/>
            <p:cNvPicPr>
              <a:picLocks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b="-726"/>
            <a:stretch>
              <a:fillRect/>
            </a:stretch>
          </p:blipFill>
          <p:spPr bwMode="auto">
            <a:xfrm>
              <a:off x="5429256" y="4500516"/>
              <a:ext cx="1500188" cy="1071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Рисунок 33" descr="ATGWE6XCA1FS9T3CAD97UH0CAE516VJCAPNL9MZCADLBRSZCAGUT4UVCAMDTBS9CA7YF7Q0CAI1WCYDCAOXHOQNCAIL83UWCA1UOO6BCA6PK4Z8CA2Z1NRTCAXA18DGCA4S62JTCA4H2O9DCA5SXOORCA3QLIIE.jpg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3929095" y="5643554"/>
              <a:ext cx="1571637" cy="1214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39" name="Рисунок 38" descr="thCAX7WV99.jpg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3786220" y="4477686"/>
              <a:ext cx="1609456" cy="1094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43" name="Рисунок 42" descr="культура.jpg"/>
            <p:cNvPicPr>
              <a:picLocks noChangeAspect="1"/>
            </p:cNvPicPr>
            <p:nvPr/>
          </p:nvPicPr>
          <p:blipFill>
            <a:blip r:embed="rId9" cstate="email"/>
            <a:stretch>
              <a:fillRect/>
            </a:stretch>
          </p:blipFill>
          <p:spPr>
            <a:xfrm>
              <a:off x="2286022" y="4500546"/>
              <a:ext cx="1466860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45" name="Рисунок 44" descr="лагерь4.jpg"/>
            <p:cNvPicPr>
              <a:picLocks noChangeAspect="1"/>
            </p:cNvPicPr>
            <p:nvPr/>
          </p:nvPicPr>
          <p:blipFill>
            <a:blip r:embed="rId10" cstate="email"/>
            <a:stretch>
              <a:fillRect/>
            </a:stretch>
          </p:blipFill>
          <p:spPr>
            <a:xfrm>
              <a:off x="500072" y="5643554"/>
              <a:ext cx="1714512" cy="1214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56" name="Рисунок 55" descr="спорт.jpg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500072" y="4500546"/>
              <a:ext cx="1714512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57" name="Рисунок 56" descr="дороги.png"/>
            <p:cNvPicPr>
              <a:picLocks noChangeAspect="1"/>
            </p:cNvPicPr>
            <p:nvPr/>
          </p:nvPicPr>
          <p:blipFill>
            <a:blip r:embed="rId12" cstate="email"/>
            <a:stretch>
              <a:fillRect/>
            </a:stretch>
          </p:blipFill>
          <p:spPr>
            <a:xfrm>
              <a:off x="2286022" y="5643554"/>
              <a:ext cx="1571636" cy="1214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</p:grpSp>
      <p:grpSp>
        <p:nvGrpSpPr>
          <p:cNvPr id="26647" name="Группа 59"/>
          <p:cNvGrpSpPr>
            <a:grpSpLocks/>
          </p:cNvGrpSpPr>
          <p:nvPr/>
        </p:nvGrpSpPr>
        <p:grpSpPr bwMode="auto">
          <a:xfrm>
            <a:off x="0" y="873125"/>
            <a:ext cx="2428875" cy="1412875"/>
            <a:chOff x="6786563" y="823897"/>
            <a:chExt cx="2344737" cy="1667683"/>
          </a:xfrm>
        </p:grpSpPr>
        <p:pic>
          <p:nvPicPr>
            <p:cNvPr id="61" name="Рисунок 60" descr="bizness.jpg"/>
            <p:cNvPicPr>
              <a:picLocks noChangeAspect="1"/>
            </p:cNvPicPr>
            <p:nvPr/>
          </p:nvPicPr>
          <p:blipFill>
            <a:blip r:embed="rId13" cstate="email"/>
            <a:stretch>
              <a:fillRect/>
            </a:stretch>
          </p:blipFill>
          <p:spPr>
            <a:xfrm>
              <a:off x="7143721" y="1354510"/>
              <a:ext cx="1632311" cy="1137070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sp>
          <p:nvSpPr>
            <p:cNvPr id="26671" name="TextBox 61"/>
            <p:cNvSpPr txBox="1">
              <a:spLocks noChangeArrowheads="1"/>
            </p:cNvSpPr>
            <p:nvPr/>
          </p:nvSpPr>
          <p:spPr bwMode="auto">
            <a:xfrm>
              <a:off x="6786563" y="823897"/>
              <a:ext cx="2344737" cy="617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1400" b="1" dirty="0">
                  <a:solidFill>
                    <a:schemeClr val="tx2"/>
                  </a:solidFill>
                </a:rPr>
                <a:t>Соисполнители, участники программы</a:t>
              </a:r>
            </a:p>
          </p:txBody>
        </p:sp>
        <p:sp>
          <p:nvSpPr>
            <p:cNvPr id="63" name="Прямоугольник 8"/>
            <p:cNvSpPr>
              <a:spLocks noChangeArrowheads="1"/>
            </p:cNvSpPr>
            <p:nvPr/>
          </p:nvSpPr>
          <p:spPr bwMode="auto">
            <a:xfrm>
              <a:off x="7001114" y="857625"/>
              <a:ext cx="1987663" cy="1633955"/>
            </a:xfrm>
            <a:prstGeom prst="rect">
              <a:avLst/>
            </a:prstGeom>
            <a:noFill/>
            <a:ln w="1587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64" name="Двойная стрелка влево/вправо 63"/>
          <p:cNvSpPr/>
          <p:nvPr/>
        </p:nvSpPr>
        <p:spPr bwMode="auto">
          <a:xfrm>
            <a:off x="5715008" y="1000108"/>
            <a:ext cx="857256" cy="642942"/>
          </a:xfrm>
          <a:prstGeom prst="leftRightArrow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65" name="Двойная стрелка влево/вверх 64"/>
          <p:cNvSpPr/>
          <p:nvPr/>
        </p:nvSpPr>
        <p:spPr bwMode="auto">
          <a:xfrm>
            <a:off x="5929323" y="1643050"/>
            <a:ext cx="2071702" cy="1285884"/>
          </a:xfrm>
          <a:prstGeom prst="leftUpArrow">
            <a:avLst>
              <a:gd name="adj1" fmla="val 30793"/>
              <a:gd name="adj2" fmla="val 25000"/>
              <a:gd name="adj3" fmla="val 39524"/>
            </a:avLst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66" name="Двойная стрелка влево/вправо 65"/>
          <p:cNvSpPr/>
          <p:nvPr/>
        </p:nvSpPr>
        <p:spPr bwMode="auto">
          <a:xfrm>
            <a:off x="2285984" y="1000108"/>
            <a:ext cx="857256" cy="642942"/>
          </a:xfrm>
          <a:prstGeom prst="leftRightArrow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26657" name="TextBox 22"/>
          <p:cNvSpPr txBox="1">
            <a:spLocks noChangeArrowheads="1"/>
          </p:cNvSpPr>
          <p:nvPr/>
        </p:nvSpPr>
        <p:spPr bwMode="auto">
          <a:xfrm>
            <a:off x="0" y="44450"/>
            <a:ext cx="8286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>
                <a:solidFill>
                  <a:srgbClr val="FFFFFF"/>
                </a:solidFill>
                <a:cs typeface="Times New Roman" pitchFamily="18" charset="0"/>
              </a:rPr>
              <a:t>Создание единой системы муниципальных программ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0" y="0"/>
            <a:ext cx="9144000" cy="8159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rgbClr val="FFFFFF"/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ru-RU" sz="17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Положительные аспекты перехода на программный формат </a:t>
            </a:r>
          </a:p>
          <a:p>
            <a:pPr algn="ctr">
              <a:defRPr/>
            </a:pPr>
            <a:r>
              <a:rPr lang="ru-RU" sz="17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– достижение результатов реализации муниципальных </a:t>
            </a:r>
          </a:p>
          <a:p>
            <a:pPr algn="ctr">
              <a:defRPr/>
            </a:pPr>
            <a:r>
              <a:rPr lang="ru-RU" sz="17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 района с возможностью оптимизации затрат </a:t>
            </a:r>
          </a:p>
          <a:p>
            <a:pPr algn="ctr">
              <a:defRPr/>
            </a:pPr>
            <a:endParaRPr lang="ru-RU" dirty="0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26659" name="Группа 59"/>
          <p:cNvGrpSpPr>
            <a:grpSpLocks/>
          </p:cNvGrpSpPr>
          <p:nvPr/>
        </p:nvGrpSpPr>
        <p:grpSpPr bwMode="auto">
          <a:xfrm>
            <a:off x="6357938" y="844550"/>
            <a:ext cx="2571750" cy="1370013"/>
            <a:chOff x="6786563" y="823898"/>
            <a:chExt cx="2344737" cy="1591897"/>
          </a:xfrm>
        </p:grpSpPr>
        <p:pic>
          <p:nvPicPr>
            <p:cNvPr id="46" name="Рисунок 45" descr="bizness.jpg"/>
            <p:cNvPicPr>
              <a:picLocks noChangeAspect="1"/>
            </p:cNvPicPr>
            <p:nvPr/>
          </p:nvPicPr>
          <p:blipFill>
            <a:blip r:embed="rId14" cstate="email"/>
            <a:stretch>
              <a:fillRect/>
            </a:stretch>
          </p:blipFill>
          <p:spPr>
            <a:xfrm>
              <a:off x="7141831" y="1354530"/>
              <a:ext cx="1563179" cy="1061265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sp>
          <p:nvSpPr>
            <p:cNvPr id="26668" name="TextBox 50"/>
            <p:cNvSpPr txBox="1">
              <a:spLocks noChangeArrowheads="1"/>
            </p:cNvSpPr>
            <p:nvPr/>
          </p:nvSpPr>
          <p:spPr bwMode="auto">
            <a:xfrm>
              <a:off x="6786563" y="823898"/>
              <a:ext cx="2344737" cy="607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1400" b="1" dirty="0">
                  <a:solidFill>
                    <a:schemeClr val="tx2"/>
                  </a:solidFill>
                </a:rPr>
                <a:t>Соисполнители, участники программы</a:t>
              </a:r>
            </a:p>
          </p:txBody>
        </p:sp>
        <p:sp>
          <p:nvSpPr>
            <p:cNvPr id="54" name="Прямоугольник 8"/>
            <p:cNvSpPr>
              <a:spLocks noChangeArrowheads="1"/>
            </p:cNvSpPr>
            <p:nvPr/>
          </p:nvSpPr>
          <p:spPr bwMode="auto">
            <a:xfrm>
              <a:off x="7000774" y="857101"/>
              <a:ext cx="1917763" cy="1558694"/>
            </a:xfrm>
            <a:prstGeom prst="rect">
              <a:avLst/>
            </a:prstGeom>
            <a:noFill/>
            <a:ln w="1587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58" name="Text Box 35"/>
          <p:cNvSpPr txBox="1">
            <a:spLocks noChangeArrowheads="1"/>
          </p:cNvSpPr>
          <p:nvPr/>
        </p:nvSpPr>
        <p:spPr bwMode="auto">
          <a:xfrm>
            <a:off x="348366" y="5786934"/>
            <a:ext cx="8358246" cy="1053961"/>
          </a:xfrm>
          <a:prstGeom prst="rect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Решения по результатам мониторинга реализации муниципальных программ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внесение изменений и дополнений в муниципальную программу в части корректировки показателей, сроков реализации мероприятий;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сокращение бюджетных ассигнований на реализацию муниципальной программы (подпрограмм, мероприятий);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дальнейшая реализация муниципальной программы в плановом объеме</a:t>
            </a:r>
          </a:p>
          <a:p>
            <a:pPr algn="ctr">
              <a:defRPr/>
            </a:pPr>
            <a:endParaRPr lang="ru-RU" sz="1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Стрелка вниз 58"/>
          <p:cNvSpPr/>
          <p:nvPr/>
        </p:nvSpPr>
        <p:spPr bwMode="auto">
          <a:xfrm>
            <a:off x="3214678" y="5429264"/>
            <a:ext cx="2786082" cy="428628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solidFill>
                <a:prstClr val="white"/>
              </a:solidFill>
              <a:cs typeface="Times New Roman" pitchFamily="18" charset="0"/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28596" y="0"/>
            <a:ext cx="4857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object 6"/>
          <p:cNvSpPr txBox="1">
            <a:spLocks noChangeArrowheads="1"/>
          </p:cNvSpPr>
          <p:nvPr/>
        </p:nvSpPr>
        <p:spPr bwMode="auto">
          <a:xfrm>
            <a:off x="1116013" y="692150"/>
            <a:ext cx="7561262" cy="733425"/>
          </a:xfrm>
          <a:prstGeom prst="rect">
            <a:avLst/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Переход на формирование и выполнение муниципального задания казенными, бюджетными и автономными учреждениями района в новых условиях </a:t>
            </a:r>
            <a:endParaRPr lang="ru-RU" sz="16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652" name="Группа 8"/>
          <p:cNvGrpSpPr>
            <a:grpSpLocks/>
          </p:cNvGrpSpPr>
          <p:nvPr/>
        </p:nvGrpSpPr>
        <p:grpSpPr bwMode="auto">
          <a:xfrm>
            <a:off x="0" y="1773238"/>
            <a:ext cx="9144000" cy="963612"/>
            <a:chOff x="75910" y="1489051"/>
            <a:chExt cx="8168442" cy="820613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75910" y="1489051"/>
              <a:ext cx="8168442" cy="820613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75910" y="1560702"/>
              <a:ext cx="7976995" cy="6570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01952" tIns="0" rIns="201952" bIns="0" spcCol="1270" anchor="ctr"/>
            <a:lstStyle/>
            <a:p>
              <a:pPr algn="ctr" defTabSz="622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Бюджетный кодекс  РФ (статья 69.2) </a:t>
              </a:r>
            </a:p>
            <a:p>
              <a:pPr algn="ctr" defTabSz="622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Обеспечение выполнения государственного задания рассчитывается с учетом нормативных затрат на оказание государственных (муниципальных) услуг  физическим или юридическим лицам и нормативных затрат на содержание государственного (муниципального) имущества</a:t>
              </a:r>
            </a:p>
          </p:txBody>
        </p:sp>
      </p:grpSp>
      <p:grpSp>
        <p:nvGrpSpPr>
          <p:cNvPr id="27653" name="Группа 11"/>
          <p:cNvGrpSpPr>
            <a:grpSpLocks/>
          </p:cNvGrpSpPr>
          <p:nvPr/>
        </p:nvGrpSpPr>
        <p:grpSpPr bwMode="auto">
          <a:xfrm>
            <a:off x="0" y="2852738"/>
            <a:ext cx="9144000" cy="909637"/>
            <a:chOff x="415770" y="1248257"/>
            <a:chExt cx="8362474" cy="909178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415770" y="1248257"/>
              <a:ext cx="8362474" cy="909178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579826" y="1392646"/>
              <a:ext cx="7947254" cy="6981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2910" tIns="0" rIns="222910" bIns="0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Постановление Правительства Забайкальского края от 05.02. 2015 года № 45 «Об утверждении порядка  формирования, ведения и утверждения ведомственных перечней государственных услуг и работ, оказываемых и выполняемых государственными учреждениями Забайкальского края»</a:t>
              </a:r>
            </a:p>
          </p:txBody>
        </p:sp>
      </p:grpSp>
      <p:grpSp>
        <p:nvGrpSpPr>
          <p:cNvPr id="27654" name="Группа 14"/>
          <p:cNvGrpSpPr>
            <a:grpSpLocks/>
          </p:cNvGrpSpPr>
          <p:nvPr/>
        </p:nvGrpSpPr>
        <p:grpSpPr bwMode="auto">
          <a:xfrm>
            <a:off x="0" y="4214818"/>
            <a:ext cx="9144000" cy="933450"/>
            <a:chOff x="-468560" y="3573355"/>
            <a:chExt cx="8928992" cy="934246"/>
          </a:xfrm>
          <a:solidFill>
            <a:schemeClr val="accent2">
              <a:lumMod val="50000"/>
            </a:schemeClr>
          </a:solidFill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-468560" y="3573355"/>
              <a:ext cx="8928992" cy="92948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Скругленный прямоугольник 4"/>
            <p:cNvSpPr/>
            <p:nvPr/>
          </p:nvSpPr>
          <p:spPr>
            <a:xfrm>
              <a:off x="-259317" y="3573355"/>
              <a:ext cx="8353878" cy="93424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2910" tIns="0" rIns="222910" bIns="0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Постановление Правительства Забайкальского края от 17.11. 2015 года №556 «О порядке формирования государственного задания на оказание государственных услуг (выполнение работ) в отношении государственных учреждений Забайкальского края и о финансовом обеспечении выполнения государственного задания»</a:t>
              </a:r>
            </a:p>
          </p:txBody>
        </p:sp>
      </p:grpSp>
      <p:grpSp>
        <p:nvGrpSpPr>
          <p:cNvPr id="27655" name="Группа 18"/>
          <p:cNvGrpSpPr>
            <a:grpSpLocks/>
          </p:cNvGrpSpPr>
          <p:nvPr/>
        </p:nvGrpSpPr>
        <p:grpSpPr bwMode="auto">
          <a:xfrm>
            <a:off x="0" y="5572141"/>
            <a:ext cx="9144000" cy="647701"/>
            <a:chOff x="-163416" y="4549783"/>
            <a:chExt cx="8658837" cy="763721"/>
          </a:xfrm>
          <a:solidFill>
            <a:schemeClr val="accent2">
              <a:lumMod val="50000"/>
            </a:schemeClr>
          </a:solidFill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-163416" y="4549784"/>
              <a:ext cx="8658837" cy="76372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Скругленный прямоугольник 4"/>
            <p:cNvSpPr/>
            <p:nvPr/>
          </p:nvSpPr>
          <p:spPr>
            <a:xfrm>
              <a:off x="107144" y="4549783"/>
              <a:ext cx="7839554" cy="72628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2910" tIns="0" rIns="222910" bIns="0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Распоряжение администрации Забайкальского края от 30.12.2011 года № 14075 «Об утверждении примерной формы соглашения о порядке и условий предоставления субсидий на финансовое обеспечение выполнение муниципального задания»</a:t>
              </a:r>
            </a:p>
          </p:txBody>
        </p:sp>
      </p:grp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0"/>
            <a:ext cx="4857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9"/>
          <p:cNvGrpSpPr>
            <a:grpSpLocks/>
          </p:cNvGrpSpPr>
          <p:nvPr/>
        </p:nvGrpSpPr>
        <p:grpSpPr bwMode="auto">
          <a:xfrm>
            <a:off x="215106" y="1499188"/>
            <a:ext cx="8713788" cy="1167543"/>
            <a:chOff x="3284852" y="918221"/>
            <a:chExt cx="4177900" cy="10001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3284852" y="918221"/>
              <a:ext cx="4177900" cy="1000132"/>
            </a:xfrm>
            <a:prstGeom prst="roundRect">
              <a:avLst/>
            </a:prstGeom>
            <a:solidFill>
              <a:srgbClr val="0033CC"/>
            </a:solidFill>
            <a:ln w="63500" cap="flat" cmpd="dbl" algn="ctr">
              <a:solidFill>
                <a:srgbClr val="08517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/>
            <a:lstStyle/>
            <a:p>
              <a:pPr algn="ctr">
                <a:defRPr/>
              </a:pPr>
              <a:endParaRPr lang="en-US" sz="2000" b="1" dirty="0">
                <a:solidFill>
                  <a:srgbClr val="F79646">
                    <a:lumMod val="75000"/>
                  </a:srgbClr>
                </a:solidFill>
                <a:cs typeface="Times New Roman" pitchFamily="18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 bwMode="auto">
            <a:xfrm>
              <a:off x="3355412" y="1048898"/>
              <a:ext cx="4037850" cy="738206"/>
            </a:xfrm>
            <a:prstGeom prst="rect">
              <a:avLst/>
            </a:prstGeom>
            <a:solidFill>
              <a:srgbClr val="0033CC"/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600" dirty="0">
                  <a:solidFill>
                    <a:schemeClr val="tx2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Повышение эффективности предоставления муниципальных</a:t>
              </a:r>
            </a:p>
            <a:p>
              <a:pPr>
                <a:defRPr/>
              </a:pPr>
              <a:r>
                <a:rPr lang="ru-RU" sz="1600" dirty="0">
                  <a:solidFill>
                    <a:schemeClr val="tx2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услуг на основе ведомственного</a:t>
              </a:r>
            </a:p>
            <a:p>
              <a:pPr>
                <a:defRPr/>
              </a:pPr>
              <a:r>
                <a:rPr lang="ru-RU" sz="1600" dirty="0">
                  <a:solidFill>
                    <a:schemeClr val="tx2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перечня работ (услуг</a:t>
              </a:r>
              <a:r>
                <a:rPr lang="ru-RU" dirty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) </a:t>
              </a:r>
            </a:p>
          </p:txBody>
        </p:sp>
      </p:grpSp>
      <p:sp>
        <p:nvSpPr>
          <p:cNvPr id="28675" name="TextBox 5"/>
          <p:cNvSpPr txBox="1">
            <a:spLocks noChangeArrowheads="1"/>
          </p:cNvSpPr>
          <p:nvPr/>
        </p:nvSpPr>
        <p:spPr bwMode="auto">
          <a:xfrm>
            <a:off x="0" y="4929188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>
                <a:solidFill>
                  <a:srgbClr val="000000"/>
                </a:solidFill>
              </a:rPr>
              <a:t>  </a:t>
            </a:r>
            <a:endParaRPr lang="ru-RU" altLang="ru-RU" sz="3200" b="1">
              <a:solidFill>
                <a:srgbClr val="000000"/>
              </a:solidFill>
            </a:endParaRPr>
          </a:p>
        </p:txBody>
      </p:sp>
      <p:sp>
        <p:nvSpPr>
          <p:cNvPr id="19468" name="WordArt 29"/>
          <p:cNvSpPr>
            <a:spLocks noChangeArrowheads="1" noChangeShapeType="1" noTextEdit="1"/>
          </p:cNvSpPr>
          <p:nvPr/>
        </p:nvSpPr>
        <p:spPr bwMode="auto">
          <a:xfrm rot="655655">
            <a:off x="1189038" y="4603750"/>
            <a:ext cx="4941887" cy="9652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endParaRPr lang="ru-RU" sz="2000" kern="10">
              <a:ln w="9525">
                <a:solidFill>
                  <a:srgbClr val="17365D"/>
                </a:solidFill>
                <a:round/>
                <a:headEnd/>
                <a:tailEnd/>
              </a:ln>
              <a:solidFill>
                <a:srgbClr val="17365D"/>
              </a:solidFill>
              <a:latin typeface="Times New Roman"/>
              <a:cs typeface="Times New Roman"/>
            </a:endParaRPr>
          </a:p>
        </p:txBody>
      </p:sp>
      <p:grpSp>
        <p:nvGrpSpPr>
          <p:cNvPr id="28677" name="Группа 57"/>
          <p:cNvGrpSpPr>
            <a:grpSpLocks/>
          </p:cNvGrpSpPr>
          <p:nvPr/>
        </p:nvGrpSpPr>
        <p:grpSpPr bwMode="auto">
          <a:xfrm>
            <a:off x="246628" y="1575859"/>
            <a:ext cx="8713788" cy="2366963"/>
            <a:chOff x="141697" y="1002937"/>
            <a:chExt cx="8713095" cy="2366591"/>
          </a:xfrm>
          <a:solidFill>
            <a:srgbClr val="0033CC"/>
          </a:solidFill>
        </p:grpSpPr>
        <p:sp>
          <p:nvSpPr>
            <p:cNvPr id="42" name="AutoShape 35"/>
            <p:cNvSpPr>
              <a:spLocks noChangeArrowheads="1"/>
            </p:cNvSpPr>
            <p:nvPr/>
          </p:nvSpPr>
          <p:spPr bwMode="auto">
            <a:xfrm>
              <a:off x="141697" y="2299100"/>
              <a:ext cx="8713095" cy="1070428"/>
            </a:xfrm>
            <a:prstGeom prst="roundRect">
              <a:avLst/>
            </a:prstGeom>
            <a:grpFill/>
            <a:ln w="63500" cap="flat" cmpd="dbl" algn="ctr">
              <a:solidFill>
                <a:srgbClr val="08517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/>
            <a:lstStyle/>
            <a:p>
              <a:pPr algn="ctr">
                <a:defRPr/>
              </a:pPr>
              <a:endParaRPr lang="en-US" sz="2000" b="1" dirty="0">
                <a:solidFill>
                  <a:srgbClr val="F79646">
                    <a:lumMod val="75000"/>
                  </a:srgbClr>
                </a:solidFill>
                <a:cs typeface="Times New Roman" pitchFamily="18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57580" y="2371147"/>
              <a:ext cx="6408228" cy="646011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dirty="0">
                  <a:solidFill>
                    <a:schemeClr val="tx2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Дальнейшая реализация принципа формирования бюджетов на основе муниципальных программ</a:t>
              </a:r>
            </a:p>
          </p:txBody>
        </p:sp>
        <p:pic>
          <p:nvPicPr>
            <p:cNvPr id="28698" name="Рисунок 38" descr="net f1f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4566" y="1002937"/>
              <a:ext cx="1285903" cy="92870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678" name="Группа 56"/>
          <p:cNvGrpSpPr>
            <a:grpSpLocks/>
          </p:cNvGrpSpPr>
          <p:nvPr/>
        </p:nvGrpSpPr>
        <p:grpSpPr bwMode="auto">
          <a:xfrm>
            <a:off x="230382" y="4120011"/>
            <a:ext cx="8785225" cy="1215821"/>
            <a:chOff x="72090" y="3361979"/>
            <a:chExt cx="8350521" cy="1214446"/>
          </a:xfrm>
          <a:solidFill>
            <a:srgbClr val="0033CC"/>
          </a:solidFill>
        </p:grpSpPr>
        <p:sp>
          <p:nvSpPr>
            <p:cNvPr id="47" name="AutoShape 35"/>
            <p:cNvSpPr>
              <a:spLocks noChangeArrowheads="1"/>
            </p:cNvSpPr>
            <p:nvPr/>
          </p:nvSpPr>
          <p:spPr bwMode="auto">
            <a:xfrm>
              <a:off x="72090" y="3361979"/>
              <a:ext cx="8350521" cy="1214446"/>
            </a:xfrm>
            <a:prstGeom prst="roundRect">
              <a:avLst/>
            </a:prstGeom>
            <a:grpFill/>
            <a:ln w="63500" cap="flat" cmpd="dbl" algn="ctr">
              <a:solidFill>
                <a:srgbClr val="08517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/>
            <a:lstStyle/>
            <a:p>
              <a:pPr marL="274320" indent="-274320" algn="ctr">
                <a:buSzPct val="100000"/>
                <a:defRPr/>
              </a:pPr>
              <a:endParaRPr lang="ru-RU" sz="2000" b="1" dirty="0">
                <a:solidFill>
                  <a:srgbClr val="F79646">
                    <a:lumMod val="75000"/>
                  </a:srgbClr>
                </a:solidFill>
                <a:cs typeface="Times New Roman" pitchFamily="18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75799" y="3506280"/>
              <a:ext cx="7982338" cy="922286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dirty="0">
                  <a:solidFill>
                    <a:schemeClr val="tx2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Совершенствование системы муниципальных закупок </a:t>
              </a:r>
            </a:p>
            <a:p>
              <a:pPr>
                <a:defRPr/>
              </a:pPr>
              <a:r>
                <a:rPr lang="ru-RU" dirty="0">
                  <a:solidFill>
                    <a:schemeClr val="tx2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 рамках работы государственного казенного учреждения </a:t>
              </a:r>
            </a:p>
            <a:p>
              <a:pPr>
                <a:defRPr/>
              </a:pPr>
              <a:r>
                <a:rPr lang="ru-RU" dirty="0">
                  <a:solidFill>
                    <a:schemeClr val="tx2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«Забайкальский центр государственных закупок»</a:t>
              </a:r>
              <a:endParaRPr lang="ru-RU" dirty="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</p:grpSp>
      <p:sp>
        <p:nvSpPr>
          <p:cNvPr id="58" name="Прямоугольник 57"/>
          <p:cNvSpPr/>
          <p:nvPr/>
        </p:nvSpPr>
        <p:spPr>
          <a:xfrm>
            <a:off x="1403350" y="404813"/>
            <a:ext cx="6985000" cy="78581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prstClr val="white"/>
              </a:solidFill>
            </a:endParaRPr>
          </a:p>
          <a:p>
            <a:pPr algn="ctr">
              <a:defRPr/>
            </a:pPr>
            <a:r>
              <a:rPr lang="ru-RU" altLang="ru-RU" b="1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Меры по повышению эффективности, результативности и оптимизации бюджетных расходов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28680" name="Рисунок 57" descr="e9f8d0bfbb48029c95c52b264619fdb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700883" y="4356080"/>
            <a:ext cx="92868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Рисунок 28" descr="рейтинг4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85050" y="2941549"/>
            <a:ext cx="128587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82" name="Группа 56"/>
          <p:cNvGrpSpPr>
            <a:grpSpLocks/>
          </p:cNvGrpSpPr>
          <p:nvPr/>
        </p:nvGrpSpPr>
        <p:grpSpPr bwMode="auto">
          <a:xfrm>
            <a:off x="230382" y="5578956"/>
            <a:ext cx="8751917" cy="923330"/>
            <a:chOff x="-80273" y="3088021"/>
            <a:chExt cx="8811137" cy="1148314"/>
          </a:xfrm>
          <a:solidFill>
            <a:srgbClr val="0033CC"/>
          </a:solidFill>
        </p:grpSpPr>
        <p:sp>
          <p:nvSpPr>
            <p:cNvPr id="64" name="AutoShape 35"/>
            <p:cNvSpPr>
              <a:spLocks noChangeArrowheads="1"/>
            </p:cNvSpPr>
            <p:nvPr/>
          </p:nvSpPr>
          <p:spPr bwMode="auto">
            <a:xfrm>
              <a:off x="-4034" y="3146457"/>
              <a:ext cx="8734898" cy="866657"/>
            </a:xfrm>
            <a:prstGeom prst="roundRect">
              <a:avLst/>
            </a:prstGeom>
            <a:grpFill/>
            <a:ln w="63500" cap="flat" cmpd="dbl" algn="ctr">
              <a:solidFill>
                <a:srgbClr val="08517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/>
            <a:lstStyle/>
            <a:p>
              <a:pPr marL="274320" indent="-274320" algn="ctr">
                <a:buSzPct val="100000"/>
                <a:defRPr/>
              </a:pPr>
              <a:endParaRPr lang="ru-RU" sz="2000" b="1" dirty="0">
                <a:solidFill>
                  <a:srgbClr val="F79646">
                    <a:lumMod val="75000"/>
                  </a:srgbClr>
                </a:solidFill>
                <a:cs typeface="Times New Roman" pitchFamily="18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-80273" y="3088021"/>
              <a:ext cx="8593628" cy="114831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ru-RU" dirty="0">
                  <a:solidFill>
                    <a:schemeClr val="tx2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Увеличение доходов от платных услуг и</a:t>
              </a:r>
            </a:p>
            <a:p>
              <a:pPr>
                <a:defRPr/>
              </a:pPr>
              <a:r>
                <a:rPr lang="ru-RU" dirty="0">
                  <a:solidFill>
                    <a:schemeClr val="tx2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замещение ими бюджетных ассигнований</a:t>
              </a:r>
            </a:p>
            <a:p>
              <a:pPr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pic>
        <p:nvPicPr>
          <p:cNvPr id="28683" name="Рисунок 27" descr="i.jpe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915196" y="5740480"/>
            <a:ext cx="7143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214290"/>
            <a:ext cx="617515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ятиугольник 21"/>
          <p:cNvSpPr/>
          <p:nvPr/>
        </p:nvSpPr>
        <p:spPr bwMode="auto">
          <a:xfrm>
            <a:off x="179512" y="4365104"/>
            <a:ext cx="5000660" cy="1000132"/>
          </a:xfrm>
          <a:prstGeom prst="homePlat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6200000" scaled="0"/>
          </a:gradFill>
          <a:ln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 bwMode="auto">
          <a:xfrm>
            <a:off x="6156176" y="4725144"/>
            <a:ext cx="2786082" cy="928694"/>
          </a:xfrm>
          <a:prstGeom prst="round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6200000" scaled="0"/>
          </a:gradFill>
          <a:ln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29704" name="object 6"/>
          <p:cNvSpPr txBox="1">
            <a:spLocks noChangeArrowheads="1"/>
          </p:cNvSpPr>
          <p:nvPr/>
        </p:nvSpPr>
        <p:spPr bwMode="auto">
          <a:xfrm>
            <a:off x="1258888" y="549275"/>
            <a:ext cx="6985000" cy="1222375"/>
          </a:xfrm>
          <a:prstGeom prst="rect">
            <a:avLst/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sz="1600" b="1" dirty="0">
              <a:solidFill>
                <a:srgbClr val="000000"/>
              </a:solidFill>
            </a:endParaRPr>
          </a:p>
          <a:p>
            <a:pPr algn="ctr" eaLnBrk="1" hangingPunct="1"/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Нормативные правовые основы подключения муниципального района и поселений к интегрированной информационной системе управления общественными финансами «Электронный бюджет»</a:t>
            </a:r>
            <a:endParaRPr lang="en-US" sz="16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 eaLnBrk="1" hangingPunct="1"/>
            <a:endParaRPr lang="ru-RU" sz="16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ятиугольник 8"/>
          <p:cNvSpPr/>
          <p:nvPr/>
        </p:nvSpPr>
        <p:spPr bwMode="auto">
          <a:xfrm>
            <a:off x="179512" y="1916832"/>
            <a:ext cx="4786346" cy="1500198"/>
          </a:xfrm>
          <a:prstGeom prst="homePlat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  <a:ln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29708" name="TextBox 9"/>
          <p:cNvSpPr txBox="1">
            <a:spLocks noChangeArrowheads="1"/>
          </p:cNvSpPr>
          <p:nvPr/>
        </p:nvSpPr>
        <p:spPr bwMode="auto">
          <a:xfrm>
            <a:off x="250825" y="1989138"/>
            <a:ext cx="421481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Формирование и ведение Ведомственных перечней государственных (муниципальных) услуг и работ, оказываемых и выполняемых государственными учреждениями субъектов РФ (муниципальными учреждениями)</a:t>
            </a:r>
          </a:p>
        </p:txBody>
      </p:sp>
      <p:sp>
        <p:nvSpPr>
          <p:cNvPr id="11" name="Пятиугольник 10"/>
          <p:cNvSpPr/>
          <p:nvPr/>
        </p:nvSpPr>
        <p:spPr bwMode="auto">
          <a:xfrm>
            <a:off x="179512" y="3573016"/>
            <a:ext cx="4857784" cy="639522"/>
          </a:xfrm>
          <a:prstGeom prst="homePlat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  <a:ln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29712" name="TextBox 11"/>
          <p:cNvSpPr txBox="1">
            <a:spLocks noChangeArrowheads="1"/>
          </p:cNvSpPr>
          <p:nvPr/>
        </p:nvSpPr>
        <p:spPr bwMode="auto">
          <a:xfrm>
            <a:off x="250825" y="3644900"/>
            <a:ext cx="42148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Формирование предложений о внесении изменений в Базовые (отраслевые) перечни</a:t>
            </a:r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6156176" y="2204864"/>
            <a:ext cx="2786082" cy="642372"/>
          </a:xfrm>
          <a:prstGeom prst="round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  <a:ln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29716" name="TextBox 13"/>
          <p:cNvSpPr txBox="1">
            <a:spLocks noChangeArrowheads="1"/>
          </p:cNvSpPr>
          <p:nvPr/>
        </p:nvSpPr>
        <p:spPr bwMode="auto">
          <a:xfrm>
            <a:off x="6156325" y="2276475"/>
            <a:ext cx="2714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Постановление Правительства РФ от 26.02.2014 г.№151</a:t>
            </a: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6156176" y="2996952"/>
            <a:ext cx="2786082" cy="784678"/>
          </a:xfrm>
          <a:prstGeom prst="round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  <a:ln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29720" name="TextBox 15"/>
          <p:cNvSpPr txBox="1">
            <a:spLocks noChangeArrowheads="1"/>
          </p:cNvSpPr>
          <p:nvPr/>
        </p:nvSpPr>
        <p:spPr bwMode="auto">
          <a:xfrm>
            <a:off x="6227763" y="3141663"/>
            <a:ext cx="2714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Приказ Минфина России от 29.12.2014 г.№ 174н</a:t>
            </a:r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6156176" y="3933056"/>
            <a:ext cx="2786082" cy="640662"/>
          </a:xfrm>
          <a:prstGeom prst="round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  <a:ln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 bwMode="auto">
          <a:xfrm>
            <a:off x="6156176" y="5805264"/>
            <a:ext cx="2786082" cy="928694"/>
          </a:xfrm>
          <a:prstGeom prst="round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6200000" scaled="0"/>
          </a:gradFill>
          <a:ln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29727" name="TextBox 19"/>
          <p:cNvSpPr txBox="1">
            <a:spLocks noChangeArrowheads="1"/>
          </p:cNvSpPr>
          <p:nvPr/>
        </p:nvSpPr>
        <p:spPr bwMode="auto">
          <a:xfrm>
            <a:off x="6156325" y="4005263"/>
            <a:ext cx="2714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Приказ Минфина России от 26.03.2015 г.№ 4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8н</a:t>
            </a:r>
          </a:p>
        </p:txBody>
      </p:sp>
      <p:sp>
        <p:nvSpPr>
          <p:cNvPr id="29728" name="TextBox 21"/>
          <p:cNvSpPr txBox="1">
            <a:spLocks noChangeArrowheads="1"/>
          </p:cNvSpPr>
          <p:nvPr/>
        </p:nvSpPr>
        <p:spPr bwMode="auto">
          <a:xfrm>
            <a:off x="6156325" y="4941888"/>
            <a:ext cx="2714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Приказ Минфина России от 23.12.2014 г.№ 163н</a:t>
            </a:r>
          </a:p>
        </p:txBody>
      </p:sp>
      <p:sp>
        <p:nvSpPr>
          <p:cNvPr id="23" name="Пятиугольник 22"/>
          <p:cNvSpPr/>
          <p:nvPr/>
        </p:nvSpPr>
        <p:spPr bwMode="auto">
          <a:xfrm>
            <a:off x="179512" y="5445224"/>
            <a:ext cx="5000660" cy="1196752"/>
          </a:xfrm>
          <a:prstGeom prst="homePlat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6200000" scaled="0"/>
          </a:gradFill>
          <a:ln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29732" name="TextBox 23"/>
          <p:cNvSpPr txBox="1">
            <a:spLocks noChangeArrowheads="1"/>
          </p:cNvSpPr>
          <p:nvPr/>
        </p:nvSpPr>
        <p:spPr bwMode="auto">
          <a:xfrm>
            <a:off x="250825" y="5516563"/>
            <a:ext cx="45720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О порядке формирования, ведения и утверждения ведомственных перечней муниципальных услуг и работ, оказываемых и выполняемых муниципальными учреждениями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Нерчинского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района</a:t>
            </a:r>
          </a:p>
        </p:txBody>
      </p:sp>
      <p:sp>
        <p:nvSpPr>
          <p:cNvPr id="29733" name="TextBox 23"/>
          <p:cNvSpPr txBox="1">
            <a:spLocks noChangeArrowheads="1"/>
          </p:cNvSpPr>
          <p:nvPr/>
        </p:nvSpPr>
        <p:spPr bwMode="auto">
          <a:xfrm>
            <a:off x="179388" y="4365625"/>
            <a:ext cx="4572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Формирование и ведение реестра участников бюджетного процесса, а также юридических лиц, не являющихся участниками бюджетного процесса</a:t>
            </a:r>
          </a:p>
        </p:txBody>
      </p:sp>
      <p:sp>
        <p:nvSpPr>
          <p:cNvPr id="29734" name="TextBox 21"/>
          <p:cNvSpPr txBox="1">
            <a:spLocks noChangeArrowheads="1"/>
          </p:cNvSpPr>
          <p:nvPr/>
        </p:nvSpPr>
        <p:spPr bwMode="auto">
          <a:xfrm>
            <a:off x="6227763" y="5876925"/>
            <a:ext cx="271462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Постановление администрации Нерчинского района №132 от  31.12.2015 г.</a:t>
            </a: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4857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xmlns="" val="2035362299"/>
              </p:ext>
            </p:extLst>
          </p:nvPr>
        </p:nvGraphicFramePr>
        <p:xfrm>
          <a:off x="0" y="1481120"/>
          <a:ext cx="9138300" cy="53768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78780" y="3642109"/>
            <a:ext cx="1843763" cy="453821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8100">
            <a:solidFill>
              <a:srgbClr val="7030A0"/>
            </a:solidFill>
          </a:ln>
          <a:effectLst>
            <a:glow rad="1778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marL="228600" indent="-228600" algn="ctr" eaLnBrk="0" hangingPunct="0">
              <a:defRPr/>
            </a:pPr>
            <a:r>
              <a:rPr lang="ru-RU" sz="1000" b="1" dirty="0">
                <a:latin typeface="Arial" pitchFamily="34" charset="0"/>
              </a:rPr>
              <a:t>0700 Образование</a:t>
            </a:r>
          </a:p>
          <a:p>
            <a:pPr marL="228600" indent="-228600" algn="ctr" eaLnBrk="0" hangingPunct="0">
              <a:defRPr/>
            </a:pPr>
            <a:r>
              <a:rPr lang="ru-RU" sz="1000" b="1" dirty="0" smtClean="0">
                <a:latin typeface="Arial" pitchFamily="34" charset="0"/>
              </a:rPr>
              <a:t>929 867,5 </a:t>
            </a:r>
            <a:r>
              <a:rPr lang="ru-RU" sz="1000" b="1" dirty="0">
                <a:latin typeface="Arial" pitchFamily="34" charset="0"/>
              </a:rPr>
              <a:t>тыс. руб.</a:t>
            </a:r>
            <a:endParaRPr lang="ru-RU" sz="1000" b="1" dirty="0">
              <a:solidFill>
                <a:srgbClr val="F28660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9512" y="2501440"/>
            <a:ext cx="1854179" cy="574170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ru-RU" sz="1000" b="1" dirty="0">
                <a:latin typeface="Arial" pitchFamily="34" charset="0"/>
              </a:rPr>
              <a:t>0400  Национальная экономика  </a:t>
            </a:r>
            <a:r>
              <a:rPr lang="ru-RU" sz="1000" b="1" dirty="0" smtClean="0">
                <a:latin typeface="Arial" pitchFamily="34" charset="0"/>
              </a:rPr>
              <a:t>19 765,0 </a:t>
            </a:r>
            <a:r>
              <a:rPr lang="ru-RU" sz="1000" b="1" dirty="0">
                <a:latin typeface="Arial" pitchFamily="34" charset="0"/>
              </a:rPr>
              <a:t>тыс. руб.</a:t>
            </a:r>
          </a:p>
        </p:txBody>
      </p:sp>
      <p:sp>
        <p:nvSpPr>
          <p:cNvPr id="90162" name="Rectangle 50"/>
          <p:cNvSpPr>
            <a:spLocks noChangeArrowheads="1"/>
          </p:cNvSpPr>
          <p:nvPr/>
        </p:nvSpPr>
        <p:spPr bwMode="auto">
          <a:xfrm>
            <a:off x="0" y="115888"/>
            <a:ext cx="90773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РАСХОДЫ БЮДЖЕТА МУНИЦИПАЛЬНОГО РАЙОНА ПО РАЗДЕЛАМ БЮДЖЕТНОЙ КЛАССИФИКАЦИИ БЮДЖЕТОВ НА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2024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ГОД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50027" y="5703854"/>
            <a:ext cx="2016224" cy="74948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ru-RU" sz="1000" b="1" dirty="0">
                <a:latin typeface="Arial" pitchFamily="34" charset="0"/>
              </a:rPr>
              <a:t>1100  Физическая культура и спорт  </a:t>
            </a:r>
            <a:r>
              <a:rPr lang="ru-RU" sz="1000" b="1" dirty="0" smtClean="0">
                <a:latin typeface="Arial" pitchFamily="34" charset="0"/>
              </a:rPr>
              <a:t>600,0 </a:t>
            </a:r>
            <a:r>
              <a:rPr lang="ru-RU" sz="1000" b="1" dirty="0">
                <a:latin typeface="Arial" pitchFamily="34" charset="0"/>
              </a:rPr>
              <a:t>тыс. руб.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82393" y="4602841"/>
            <a:ext cx="1710124" cy="552450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>
            <a:solidFill>
              <a:srgbClr val="6D8838"/>
            </a:solidFill>
          </a:ln>
          <a:effectLst>
            <a:glow rad="127000">
              <a:srgbClr val="83A343">
                <a:alpha val="40000"/>
              </a:srgbClr>
            </a:glo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ru-RU" sz="1000" b="1" dirty="0">
                <a:latin typeface="Arial" pitchFamily="34" charset="0"/>
              </a:rPr>
              <a:t>0800  Культура и кинематография</a:t>
            </a:r>
          </a:p>
          <a:p>
            <a:pPr algn="ctr" eaLnBrk="0" hangingPunct="0">
              <a:defRPr/>
            </a:pPr>
            <a:r>
              <a:rPr lang="ru-RU" sz="1000" b="1" dirty="0">
                <a:latin typeface="Arial" pitchFamily="34" charset="0"/>
              </a:rPr>
              <a:t> </a:t>
            </a:r>
            <a:r>
              <a:rPr lang="ru-RU" sz="1000" b="1" dirty="0" smtClean="0">
                <a:latin typeface="Arial" pitchFamily="34" charset="0"/>
              </a:rPr>
              <a:t>45 519,3 </a:t>
            </a:r>
            <a:r>
              <a:rPr lang="ru-RU" sz="1000" b="1" dirty="0">
                <a:latin typeface="Arial" pitchFamily="34" charset="0"/>
              </a:rPr>
              <a:t>тыс. руб.</a:t>
            </a:r>
            <a:endParaRPr lang="ru-RU" sz="1000" b="1" dirty="0">
              <a:solidFill>
                <a:srgbClr val="F28660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357634" y="4191363"/>
            <a:ext cx="1619722" cy="74980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ru-RU" sz="1000" b="1" dirty="0">
                <a:latin typeface="Arial" pitchFamily="34" charset="0"/>
              </a:rPr>
              <a:t>1300  Обслуживание государственного и муниципального долга  </a:t>
            </a:r>
            <a:r>
              <a:rPr lang="ru-RU" sz="1000" b="1" dirty="0" smtClean="0">
                <a:latin typeface="Arial" pitchFamily="34" charset="0"/>
              </a:rPr>
              <a:t>15,3 </a:t>
            </a:r>
            <a:r>
              <a:rPr lang="ru-RU" sz="1000" b="1" dirty="0">
                <a:latin typeface="Arial" pitchFamily="34" charset="0"/>
              </a:rPr>
              <a:t>тыс. руб.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372200" y="1587522"/>
            <a:ext cx="2605156" cy="709971"/>
          </a:xfrm>
          <a:prstGeom prst="rect">
            <a:avLst/>
          </a:prstGeom>
          <a:solidFill>
            <a:schemeClr val="accent2"/>
          </a:solidFill>
          <a:ln w="38100">
            <a:solidFill>
              <a:srgbClr val="6D8838"/>
            </a:solidFill>
          </a:ln>
          <a:effectLst>
            <a:glow rad="114300">
              <a:schemeClr val="accent3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ru-RU" sz="1000" b="1" dirty="0">
                <a:latin typeface="Arial" pitchFamily="34" charset="0"/>
              </a:rPr>
              <a:t>0300 Национальная безопасность и правоохранительная деятельность </a:t>
            </a:r>
            <a:r>
              <a:rPr lang="ru-RU" sz="1000" b="1" dirty="0" smtClean="0">
                <a:latin typeface="Arial" pitchFamily="34" charset="0"/>
              </a:rPr>
              <a:t>5830,2 </a:t>
            </a:r>
            <a:r>
              <a:rPr lang="ru-RU" sz="1000" b="1" dirty="0">
                <a:latin typeface="Arial" pitchFamily="34" charset="0"/>
              </a:rPr>
              <a:t>тыс. руб.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50028" y="1739836"/>
            <a:ext cx="2318244" cy="510986"/>
          </a:xfrm>
          <a:prstGeom prst="rect">
            <a:avLst/>
          </a:prstGeom>
          <a:solidFill>
            <a:srgbClr val="00B050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ru-RU" sz="1000" b="1" dirty="0">
                <a:latin typeface="Arial" pitchFamily="34" charset="0"/>
              </a:rPr>
              <a:t>1000  Социальная политика </a:t>
            </a:r>
            <a:r>
              <a:rPr lang="ru-RU" sz="1000" b="1" dirty="0" smtClean="0">
                <a:latin typeface="Arial" pitchFamily="34" charset="0"/>
              </a:rPr>
              <a:t>30425,3 </a:t>
            </a:r>
            <a:r>
              <a:rPr lang="ru-RU" sz="1000" b="1" dirty="0">
                <a:latin typeface="Arial" pitchFamily="34" charset="0"/>
              </a:rPr>
              <a:t>тыс. руб.</a:t>
            </a:r>
          </a:p>
        </p:txBody>
      </p:sp>
      <p:pic>
        <p:nvPicPr>
          <p:cNvPr id="3074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87111" y="4563544"/>
            <a:ext cx="576263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9" name="Picture 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556037" y="2142159"/>
            <a:ext cx="5873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0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973756" y="5576009"/>
            <a:ext cx="608012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1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66847" y="5787541"/>
            <a:ext cx="579438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2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263554" y="1655280"/>
            <a:ext cx="6159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3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86673" y="4563544"/>
            <a:ext cx="5429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6" name="Picture 3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66473" y="3269964"/>
            <a:ext cx="6175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8" name="Рисунок 75" descr="sz_logo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010089" y="2120728"/>
            <a:ext cx="550863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954570" y="888082"/>
            <a:ext cx="2428444" cy="4613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ru-RU" sz="1000" b="1" dirty="0">
                <a:latin typeface="Arial" pitchFamily="34" charset="0"/>
              </a:rPr>
              <a:t>0100  Общегосударственные вопросы </a:t>
            </a:r>
            <a:r>
              <a:rPr lang="ru-RU" sz="1000" b="1" dirty="0" smtClean="0">
                <a:latin typeface="Arial" pitchFamily="34" charset="0"/>
              </a:rPr>
              <a:t>52 144,8 </a:t>
            </a:r>
            <a:r>
              <a:rPr lang="ru-RU" sz="1000" b="1" dirty="0">
                <a:latin typeface="Arial" pitchFamily="34" charset="0"/>
              </a:rPr>
              <a:t>тыс. руб.</a:t>
            </a:r>
          </a:p>
        </p:txBody>
      </p:sp>
      <p:pic>
        <p:nvPicPr>
          <p:cNvPr id="30765" name="Picture 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41345" y="3310717"/>
            <a:ext cx="600075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Скругленный прямоугольник 18" descr="Фиолетовый узор"/>
          <p:cNvSpPr>
            <a:spLocks noChangeArrowheads="1"/>
          </p:cNvSpPr>
          <p:nvPr/>
        </p:nvSpPr>
        <p:spPr bwMode="auto">
          <a:xfrm>
            <a:off x="3385547" y="3075609"/>
            <a:ext cx="2333625" cy="2179637"/>
          </a:xfrm>
          <a:prstGeom prst="roundRect">
            <a:avLst>
              <a:gd name="adj" fmla="val 50000"/>
            </a:avLst>
          </a:prstGeom>
          <a:blipFill dpi="0" rotWithShape="1">
            <a:blip r:embed="rId16" cstate="print"/>
            <a:srcRect/>
            <a:tile tx="0" ty="0" sx="100000" sy="100000" flip="none" algn="tl"/>
          </a:blip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1400" i="1" dirty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РАСХОДЫ бюджета Нерчинского района</a:t>
            </a:r>
          </a:p>
          <a:p>
            <a:pPr algn="ctr" eaLnBrk="0" hangingPunct="0">
              <a:defRPr/>
            </a:pPr>
            <a:r>
              <a:rPr lang="ru-RU" sz="1400" i="1" dirty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ru-RU" sz="1600" i="1" dirty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всего </a:t>
            </a:r>
          </a:p>
          <a:p>
            <a:pPr algn="ctr" eaLnBrk="0" hangingPunct="0">
              <a:defRPr/>
            </a:pPr>
            <a:r>
              <a:rPr lang="ru-RU" sz="1600" i="1" dirty="0" smtClean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1 164 635,7 тыс</a:t>
            </a:r>
            <a:r>
              <a:rPr lang="ru-RU" sz="1600" i="1" dirty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. </a:t>
            </a:r>
            <a:r>
              <a:rPr lang="ru-RU" sz="1600" i="1" dirty="0" err="1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руб</a:t>
            </a:r>
            <a:endParaRPr lang="ru-RU" sz="1600" i="1" dirty="0">
              <a:solidFill>
                <a:srgbClr val="EEACE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4929190" y="928670"/>
            <a:ext cx="2428444" cy="461336"/>
          </a:xfrm>
          <a:prstGeom prst="rect">
            <a:avLst/>
          </a:prstGeom>
          <a:solidFill>
            <a:schemeClr val="accent3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ru-RU" sz="1000" b="1" dirty="0">
                <a:latin typeface="Arial" pitchFamily="34" charset="0"/>
              </a:rPr>
              <a:t>1400  Межбюджетные трансферты </a:t>
            </a:r>
            <a:r>
              <a:rPr lang="ru-RU" sz="1000" b="1" dirty="0" smtClean="0">
                <a:latin typeface="Arial" pitchFamily="34" charset="0"/>
              </a:rPr>
              <a:t>78457,0 </a:t>
            </a:r>
            <a:r>
              <a:rPr lang="ru-RU" sz="1000" b="1" dirty="0">
                <a:latin typeface="Arial" pitchFamily="34" charset="0"/>
              </a:rPr>
              <a:t>тыс. </a:t>
            </a:r>
            <a:r>
              <a:rPr lang="ru-RU" sz="1000" b="1" dirty="0" err="1">
                <a:latin typeface="Arial" pitchFamily="34" charset="0"/>
              </a:rPr>
              <a:t>руб</a:t>
            </a:r>
            <a:endParaRPr lang="ru-RU" sz="1000" b="1" dirty="0">
              <a:latin typeface="Arial" pitchFamily="34" charset="0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42844" y="785794"/>
            <a:ext cx="4857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Заголовок 1"/>
          <p:cNvSpPr txBox="1">
            <a:spLocks/>
          </p:cNvSpPr>
          <p:nvPr/>
        </p:nvSpPr>
        <p:spPr>
          <a:xfrm>
            <a:off x="7357634" y="2757509"/>
            <a:ext cx="1719691" cy="709971"/>
          </a:xfrm>
          <a:prstGeom prst="rect">
            <a:avLst/>
          </a:prstGeom>
          <a:solidFill>
            <a:schemeClr val="tx1">
              <a:lumMod val="65000"/>
            </a:schemeClr>
          </a:solidFill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ru-RU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</a:rPr>
              <a:t>0500 Жилищно-коммунальное </a:t>
            </a:r>
            <a:r>
              <a:rPr lang="ru-RU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</a:rPr>
              <a:t>хозяйство </a:t>
            </a:r>
          </a:p>
          <a:p>
            <a:pPr algn="ctr" eaLnBrk="0" hangingPunct="0">
              <a:defRPr/>
            </a:pPr>
            <a:r>
              <a:rPr lang="ru-RU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</a:rPr>
              <a:t>931,3 </a:t>
            </a:r>
            <a:r>
              <a:rPr lang="ru-RU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</a:rPr>
              <a:t>тыс</a:t>
            </a:r>
            <a:r>
              <a:rPr lang="ru-RU" sz="1000" b="1" dirty="0">
                <a:latin typeface="Arial" pitchFamily="34" charset="0"/>
              </a:rPr>
              <a:t>. руб.</a:t>
            </a: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6641382" y="5787541"/>
            <a:ext cx="2100728" cy="538163"/>
          </a:xfrm>
          <a:prstGeom prst="rect">
            <a:avLst/>
          </a:prstGeom>
          <a:solidFill>
            <a:srgbClr val="696CEF"/>
          </a:solidFill>
          <a:ln w="38100">
            <a:noFill/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ru-RU" sz="1000" b="1" dirty="0">
                <a:latin typeface="Arial" pitchFamily="34" charset="0"/>
              </a:rPr>
              <a:t>1200 Средства массовой информации  </a:t>
            </a:r>
            <a:r>
              <a:rPr lang="ru-RU" sz="1000" b="1" dirty="0" smtClean="0">
                <a:latin typeface="Arial" pitchFamily="34" charset="0"/>
              </a:rPr>
              <a:t>1080,0 </a:t>
            </a:r>
            <a:r>
              <a:rPr lang="ru-RU" sz="1000" b="1" dirty="0">
                <a:latin typeface="Arial" pitchFamily="34" charset="0"/>
              </a:rPr>
              <a:t>тыс. руб.</a:t>
            </a:r>
          </a:p>
        </p:txBody>
      </p:sp>
    </p:spTree>
  </p:cSld>
  <p:clrMapOvr>
    <a:masterClrMapping/>
  </p:clrMapOvr>
  <p:transition advClick="0" advTm="1000">
    <p:dissolv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47710EF-801B-4B48-AD56-30D4B8159CE5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29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31747" name="TextBox 9"/>
          <p:cNvSpPr txBox="1">
            <a:spLocks noChangeArrowheads="1"/>
          </p:cNvSpPr>
          <p:nvPr/>
        </p:nvSpPr>
        <p:spPr bwMode="auto">
          <a:xfrm>
            <a:off x="1293813" y="134143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sz="2000" b="1">
              <a:latin typeface="Arial Cyr" charset="-52"/>
              <a:cs typeface="Arial" charset="0"/>
            </a:endParaRPr>
          </a:p>
        </p:txBody>
      </p:sp>
      <p:sp>
        <p:nvSpPr>
          <p:cNvPr id="31749" name="Rectangle 7"/>
          <p:cNvSpPr>
            <a:spLocks noChangeArrowheads="1"/>
          </p:cNvSpPr>
          <p:nvPr/>
        </p:nvSpPr>
        <p:spPr bwMode="auto">
          <a:xfrm>
            <a:off x="1381125" y="404813"/>
            <a:ext cx="69786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Расходы бюджета муниципального района «Нерчинский район» на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2024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год и плановый период  на 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2025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и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2026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годы</a:t>
            </a:r>
          </a:p>
        </p:txBody>
      </p:sp>
      <p:sp>
        <p:nvSpPr>
          <p:cNvPr id="31750" name="Rectangle 8"/>
          <p:cNvSpPr>
            <a:spLocks noChangeArrowheads="1"/>
          </p:cNvSpPr>
          <p:nvPr/>
        </p:nvSpPr>
        <p:spPr bwMode="auto">
          <a:xfrm>
            <a:off x="7896225" y="908050"/>
            <a:ext cx="104547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bg2">
                    <a:lumMod val="75000"/>
                  </a:schemeClr>
                </a:solidFill>
                <a:cs typeface="Arial" charset="0"/>
              </a:rPr>
              <a:t>(тыс. руб.)</a:t>
            </a:r>
          </a:p>
        </p:txBody>
      </p:sp>
      <p:graphicFrame>
        <p:nvGraphicFramePr>
          <p:cNvPr id="55010" name="Group 17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5398575"/>
              </p:ext>
            </p:extLst>
          </p:nvPr>
        </p:nvGraphicFramePr>
        <p:xfrm>
          <a:off x="0" y="1268413"/>
          <a:ext cx="9144000" cy="5334300"/>
        </p:xfrm>
        <a:graphic>
          <a:graphicData uri="http://schemas.openxmlformats.org/drawingml/2006/table">
            <a:tbl>
              <a:tblPr/>
              <a:tblGrid>
                <a:gridCol w="7007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565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6222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6222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6222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731827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Коды </a:t>
                      </a:r>
                      <a:r>
                        <a:rPr kumimoji="0" lang="ru-RU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клас-сифи-кации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показателей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Плановые назначения на 2022 год 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Плановые назначения на 2023 год 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Плановые назначения на 2024 год 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4609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483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0100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52144,8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52094,9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52119,9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841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0102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1466,2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1466,2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1466,2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572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0103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1514,0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1514,0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1514,0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03320876"/>
                  </a:ext>
                </a:extLst>
              </a:tr>
              <a:tr h="1572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0104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местных администраций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19413,2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19439,3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19356,0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483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0105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Судебная система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8,6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8,9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50,4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483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0106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7237,5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7161,2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7228,0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0483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0113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22505,3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22505,3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22505,3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1822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0300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5830,2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5830,2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5830,2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51822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0309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Предупреждение и ликвидация чрезвычайных ситуаций и стихийных бедствий 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5557,4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5557,4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5557,4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7984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0310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272,80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272,80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272,80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2852"/>
            <a:ext cx="4857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79388" y="1557338"/>
            <a:ext cx="8699500" cy="554037"/>
            <a:chOff x="0" y="0"/>
            <a:chExt cx="5480" cy="349"/>
          </a:xfrm>
        </p:grpSpPr>
        <p:pic>
          <p:nvPicPr>
            <p:cNvPr id="5136" name="Скругленный прямоугольник 7"/>
            <p:cNvPicPr>
              <a:picLocks noChangeArrowheads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480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7" name="Text Box 4"/>
            <p:cNvSpPr txBox="1">
              <a:spLocks noChangeArrowheads="1"/>
            </p:cNvSpPr>
            <p:nvPr/>
          </p:nvSpPr>
          <p:spPr bwMode="auto">
            <a:xfrm>
              <a:off x="30" y="28"/>
              <a:ext cx="5424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2400" b="1" dirty="0">
                  <a:solidFill>
                    <a:srgbClr val="343437"/>
                  </a:solidFill>
                  <a:latin typeface="Constantia" pitchFamily="18" charset="0"/>
                </a:rPr>
                <a:t>БЮДЖЕТ – ЭТО ПЛАН ДОХОДОВ И РАСХОДОВ </a:t>
              </a:r>
            </a:p>
          </p:txBody>
        </p:sp>
      </p:grpSp>
      <p:grpSp>
        <p:nvGrpSpPr>
          <p:cNvPr id="5123" name="Group 5"/>
          <p:cNvGrpSpPr>
            <a:grpSpLocks/>
          </p:cNvGrpSpPr>
          <p:nvPr/>
        </p:nvGrpSpPr>
        <p:grpSpPr bwMode="auto">
          <a:xfrm>
            <a:off x="179388" y="836613"/>
            <a:ext cx="8772525" cy="701675"/>
            <a:chOff x="0" y="0"/>
            <a:chExt cx="5526" cy="442"/>
          </a:xfrm>
        </p:grpSpPr>
        <p:pic>
          <p:nvPicPr>
            <p:cNvPr id="5134" name="Скругленный прямоугольник 8"/>
            <p:cNvPicPr>
              <a:picLocks noChangeArrowheads="1"/>
            </p:cNvPicPr>
            <p:nvPr/>
          </p:nvPicPr>
          <p:blipFill>
            <a:blip r:embed="rId4">
              <a:duotone>
                <a:prstClr val="black"/>
                <a:srgbClr val="00B05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5" name="Text Box 7"/>
            <p:cNvSpPr txBox="1">
              <a:spLocks noChangeArrowheads="1"/>
            </p:cNvSpPr>
            <p:nvPr/>
          </p:nvSpPr>
          <p:spPr bwMode="auto">
            <a:xfrm>
              <a:off x="34" y="33"/>
              <a:ext cx="5463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600" dirty="0">
                  <a:solidFill>
                    <a:schemeClr val="accent1">
                      <a:lumMod val="75000"/>
                    </a:schemeClr>
                  </a:solidFill>
                  <a:latin typeface="Constantia" pitchFamily="18" charset="0"/>
                </a:rPr>
                <a:t>Со </a:t>
              </a:r>
              <a:r>
                <a:rPr lang="ru-RU" altLang="ru-RU" sz="1600" dirty="0" err="1">
                  <a:solidFill>
                    <a:schemeClr val="accent1">
                      <a:lumMod val="75000"/>
                    </a:schemeClr>
                  </a:solidFill>
                  <a:latin typeface="Constantia" pitchFamily="18" charset="0"/>
                </a:rPr>
                <a:t>старонормандского</a:t>
              </a:r>
              <a:r>
                <a:rPr lang="ru-RU" altLang="ru-RU" sz="1600" dirty="0">
                  <a:solidFill>
                    <a:schemeClr val="accent1">
                      <a:lumMod val="75000"/>
                    </a:schemeClr>
                  </a:solidFill>
                  <a:latin typeface="Constantia" pitchFamily="18" charset="0"/>
                </a:rPr>
                <a:t> </a:t>
              </a:r>
              <a:r>
                <a:rPr lang="ru-RU" altLang="ru-RU" sz="1600" dirty="0" err="1">
                  <a:solidFill>
                    <a:schemeClr val="accent1">
                      <a:lumMod val="75000"/>
                    </a:schemeClr>
                  </a:solidFill>
                  <a:latin typeface="Constantia" pitchFamily="18" charset="0"/>
                </a:rPr>
                <a:t>bougette</a:t>
              </a:r>
              <a:r>
                <a:rPr lang="ru-RU" altLang="ru-RU" sz="1600" dirty="0">
                  <a:solidFill>
                    <a:schemeClr val="accent1">
                      <a:lumMod val="75000"/>
                    </a:schemeClr>
                  </a:solidFill>
                  <a:latin typeface="Constantia" pitchFamily="18" charset="0"/>
                </a:rPr>
                <a:t> — </a:t>
              </a:r>
              <a:r>
                <a:rPr lang="ru-RU" altLang="ru-RU" sz="1600" dirty="0" err="1">
                  <a:solidFill>
                    <a:schemeClr val="accent1">
                      <a:lumMod val="75000"/>
                    </a:schemeClr>
                  </a:solidFill>
                  <a:latin typeface="Constantia" pitchFamily="18" charset="0"/>
                </a:rPr>
                <a:t>кошелѐк</a:t>
              </a:r>
              <a:r>
                <a:rPr lang="ru-RU" altLang="ru-RU" sz="1600" dirty="0">
                  <a:solidFill>
                    <a:schemeClr val="accent1">
                      <a:lumMod val="75000"/>
                    </a:schemeClr>
                  </a:solidFill>
                  <a:latin typeface="Constantia" pitchFamily="18" charset="0"/>
                </a:rPr>
                <a:t>, сумка, кожаный мешок, мешок с деньгами </a:t>
              </a:r>
            </a:p>
          </p:txBody>
        </p:sp>
      </p:grpSp>
      <p:grpSp>
        <p:nvGrpSpPr>
          <p:cNvPr id="5124" name="Group 8"/>
          <p:cNvGrpSpPr>
            <a:grpSpLocks/>
          </p:cNvGrpSpPr>
          <p:nvPr/>
        </p:nvGrpSpPr>
        <p:grpSpPr bwMode="auto">
          <a:xfrm>
            <a:off x="179388" y="2205038"/>
            <a:ext cx="8845550" cy="2865437"/>
            <a:chOff x="0" y="0"/>
            <a:chExt cx="5572" cy="1805"/>
          </a:xfrm>
        </p:grpSpPr>
        <p:pic>
          <p:nvPicPr>
            <p:cNvPr id="5132" name="Скругленный прямоугольник 9"/>
            <p:cNvPicPr>
              <a:picLocks noChangeArrowheads="1"/>
            </p:cNvPicPr>
            <p:nvPr/>
          </p:nvPicPr>
          <p:blipFill>
            <a:blip r:embed="rId5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72" cy="1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3" name="Text Box 10"/>
            <p:cNvSpPr txBox="1">
              <a:spLocks noChangeArrowheads="1"/>
            </p:cNvSpPr>
            <p:nvPr/>
          </p:nvSpPr>
          <p:spPr bwMode="auto">
            <a:xfrm>
              <a:off x="79" y="77"/>
              <a:ext cx="5418" cy="1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eaLnBrk="1" hangingPunct="1"/>
              <a:r>
                <a:rPr lang="ru-RU" altLang="ru-RU" sz="2000" dirty="0">
                  <a:solidFill>
                    <a:schemeClr val="accent1">
                      <a:lumMod val="75000"/>
                    </a:schemeClr>
                  </a:solidFill>
                  <a:latin typeface="Constantia" pitchFamily="18" charset="0"/>
                </a:rPr>
                <a:t>Каждый житель Нерчинского района является участником формирования этого плана с одной стороны как налогоплательщик, наполняя доходы бюджета, с другой - он получает часть расходов как потребитель общественных услуг. Государство расходует поступившие доходы для выполнения своих функций и предоставление общественных (муниципальных) услуг: образование, здравоохранение, культура, спорт, социальное обеспечение, поддержка экономики, гарантии безопасности и правопорядка, защита общественных интересов, гражданских прав и свобод и др. </a:t>
              </a:r>
            </a:p>
          </p:txBody>
        </p:sp>
      </p:grpSp>
      <p:grpSp>
        <p:nvGrpSpPr>
          <p:cNvPr id="5125" name="Group 11"/>
          <p:cNvGrpSpPr>
            <a:grpSpLocks/>
          </p:cNvGrpSpPr>
          <p:nvPr/>
        </p:nvGrpSpPr>
        <p:grpSpPr bwMode="auto">
          <a:xfrm>
            <a:off x="219075" y="5126038"/>
            <a:ext cx="8772525" cy="1609725"/>
            <a:chOff x="0" y="0"/>
            <a:chExt cx="5526" cy="1014"/>
          </a:xfrm>
        </p:grpSpPr>
        <p:pic>
          <p:nvPicPr>
            <p:cNvPr id="5130" name="Скругленный прямоугольник 10"/>
            <p:cNvPicPr>
              <a:picLocks noChangeArrowheads="1"/>
            </p:cNvPicPr>
            <p:nvPr/>
          </p:nvPicPr>
          <p:blipFill>
            <a:blip r:embed="rId6">
              <a:duotone>
                <a:prstClr val="black"/>
                <a:srgbClr val="00B0F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1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1" name="Text Box 13"/>
            <p:cNvSpPr txBox="1">
              <a:spLocks noChangeArrowheads="1"/>
            </p:cNvSpPr>
            <p:nvPr/>
          </p:nvSpPr>
          <p:spPr bwMode="auto">
            <a:xfrm>
              <a:off x="52" y="52"/>
              <a:ext cx="5425" cy="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eaLnBrk="1" hangingPunct="1"/>
              <a:r>
                <a:rPr lang="ru-RU" altLang="ru-RU" sz="2000" dirty="0">
                  <a:solidFill>
                    <a:schemeClr val="accent1">
                      <a:lumMod val="75000"/>
                    </a:schemeClr>
                  </a:solidFill>
                  <a:latin typeface="Constantia" pitchFamily="18" charset="0"/>
                </a:rPr>
                <a:t>Граждане — и как налогоплательщики, и как потребители общественных услуг —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для каждого человека. </a:t>
              </a:r>
            </a:p>
          </p:txBody>
        </p:sp>
      </p:grpSp>
      <p:grpSp>
        <p:nvGrpSpPr>
          <p:cNvPr id="5126" name="Group 14"/>
          <p:cNvGrpSpPr>
            <a:grpSpLocks/>
          </p:cNvGrpSpPr>
          <p:nvPr/>
        </p:nvGrpSpPr>
        <p:grpSpPr bwMode="auto">
          <a:xfrm>
            <a:off x="1979613" y="188913"/>
            <a:ext cx="4808537" cy="658812"/>
            <a:chOff x="0" y="0"/>
            <a:chExt cx="3029" cy="415"/>
          </a:xfrm>
        </p:grpSpPr>
        <p:pic>
          <p:nvPicPr>
            <p:cNvPr id="5128" name="Скругленный прямоугольник 1"/>
            <p:cNvPicPr>
              <a:picLocks noChangeArrowheads="1"/>
            </p:cNvPicPr>
            <p:nvPr/>
          </p:nvPicPr>
          <p:blipFill>
            <a:blip r:embed="rId7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029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9" name="Text Box 16"/>
            <p:cNvSpPr txBox="1">
              <a:spLocks noChangeArrowheads="1"/>
            </p:cNvSpPr>
            <p:nvPr/>
          </p:nvSpPr>
          <p:spPr bwMode="auto">
            <a:xfrm>
              <a:off x="32" y="31"/>
              <a:ext cx="2970" cy="33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2800" b="1" dirty="0">
                  <a:solidFill>
                    <a:schemeClr val="accent1">
                      <a:lumMod val="75000"/>
                    </a:schemeClr>
                  </a:solidFill>
                  <a:latin typeface="Constantia" pitchFamily="18" charset="0"/>
                </a:rPr>
                <a:t>Что такое бюджет?</a:t>
              </a:r>
              <a:endParaRPr lang="ru-RU" altLang="ru-RU" sz="2800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endParaRPr>
            </a:p>
          </p:txBody>
        </p:sp>
      </p:grp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0034" y="142852"/>
            <a:ext cx="642942" cy="743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29874221"/>
              </p:ext>
            </p:extLst>
          </p:nvPr>
        </p:nvGraphicFramePr>
        <p:xfrm>
          <a:off x="0" y="274320"/>
          <a:ext cx="9144000" cy="7132320"/>
        </p:xfrm>
        <a:graphic>
          <a:graphicData uri="http://schemas.openxmlformats.org/drawingml/2006/table">
            <a:tbl>
              <a:tblPr/>
              <a:tblGrid>
                <a:gridCol w="7007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565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6222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6222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6222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1950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522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0400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19765,0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20604,2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21578,0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0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Сельское хозяйство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3083,2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2944,4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2915,8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0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0409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Дорожное  хозяйство (дорожные фонды)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16278,7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17257,9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18260,2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20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0410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Связь и информатика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200,0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200,0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200,0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национальной экономики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203,1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201,9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202,0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20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931,3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931,3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931,3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20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Модернизация объектов коммунальной инфраструктуры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931,3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931,3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931,3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825529433"/>
                  </a:ext>
                </a:extLst>
              </a:tr>
              <a:tr h="120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929867,5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697447,0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697256,0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20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219729,9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205599,8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200699,9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20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619766,5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401887,8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406707,1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20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Дополнительное образование детей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38572,3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38572,3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38572,3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20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Молодежная политика и оздоровление детей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213,0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213,0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213,0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20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образования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4960,0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4540,2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4421,4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20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 И КИНЕМАТОГРАФИЯ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45519,3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34810,4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34810,4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20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44385,7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33676,8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33676,8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39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0804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культуры, кинематографии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1133,6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1133,6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1133,6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20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30425,3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30588,2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30897,1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2287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Пенсионное обеспечение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5233,2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5233,2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5233,2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120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Социальное обеспечение населения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5111,5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4971,2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4852,4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120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 семьи и детства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19075,1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19128,3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19656,0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120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социальной политики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1005,5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1255,5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1155,5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120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600,0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600,0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600,0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  <a:tr h="120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600,0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600,0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600,0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5"/>
                  </a:ext>
                </a:extLst>
              </a:tr>
              <a:tr h="120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1200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СРЕДСТВА МАССОВОЙ ИНФОРМАЦИИ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1080,0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1080,0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1080,0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6"/>
                  </a:ext>
                </a:extLst>
              </a:tr>
              <a:tr h="120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Периодическая печать и издательства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1080,0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1080,0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1080,0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7"/>
                  </a:ext>
                </a:extLst>
              </a:tr>
            </a:tbl>
          </a:graphicData>
        </a:graphic>
      </p:graphicFrame>
      <p:sp>
        <p:nvSpPr>
          <p:cNvPr id="32892" name="Rectangle 8"/>
          <p:cNvSpPr>
            <a:spLocks noChangeArrowheads="1"/>
          </p:cNvSpPr>
          <p:nvPr/>
        </p:nvSpPr>
        <p:spPr bwMode="auto">
          <a:xfrm>
            <a:off x="7812088" y="188913"/>
            <a:ext cx="104547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bg2">
                    <a:lumMod val="75000"/>
                  </a:schemeClr>
                </a:solidFill>
                <a:cs typeface="Arial" charset="0"/>
              </a:rPr>
              <a:t>(тыс. руб.)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8"/>
          <p:cNvSpPr>
            <a:spLocks noChangeArrowheads="1"/>
          </p:cNvSpPr>
          <p:nvPr/>
        </p:nvSpPr>
        <p:spPr bwMode="auto">
          <a:xfrm>
            <a:off x="7812088" y="188913"/>
            <a:ext cx="104547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bg2">
                    <a:lumMod val="75000"/>
                  </a:schemeClr>
                </a:solidFill>
                <a:cs typeface="Arial" charset="0"/>
              </a:rPr>
              <a:t>(тыс. руб.)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63129488"/>
              </p:ext>
            </p:extLst>
          </p:nvPr>
        </p:nvGraphicFramePr>
        <p:xfrm>
          <a:off x="0" y="620713"/>
          <a:ext cx="9144000" cy="2264156"/>
        </p:xfrm>
        <a:graphic>
          <a:graphicData uri="http://schemas.openxmlformats.org/drawingml/2006/table">
            <a:tbl>
              <a:tblPr/>
              <a:tblGrid>
                <a:gridCol w="7007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565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6222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6222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6222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9624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996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ОБСУЖИВАНИЕ  МУНИЦИПАЛЬНОГО ДОЛГА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15,3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14,2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11,5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996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1400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ОБЩЕГО ХАРАКТЕРА БЮДЖЕТАМ МУНИЦИПАЛЬНЫХ ОБРАЗОВАНИЙ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78457,0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78457,0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78457,0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996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1401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 на выравнивание бюджетной обеспеченности муниципальных образований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49085,0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49085,0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49085,0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357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1403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29372,0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29372,0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29372,0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996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: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1164635,7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922457,4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923571,4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Box 9"/>
          <p:cNvSpPr txBox="1">
            <a:spLocks noChangeArrowheads="1"/>
          </p:cNvSpPr>
          <p:nvPr/>
        </p:nvSpPr>
        <p:spPr bwMode="auto">
          <a:xfrm>
            <a:off x="1293813" y="134143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sz="2000" b="1">
              <a:latin typeface="Arial Cyr" charset="-52"/>
              <a:cs typeface="Arial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57158" y="500042"/>
            <a:ext cx="8424863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Удельный вес расходов по отраслям в общем объеме расходов  бюджета муниципального района «Нерчинский район» на </a:t>
            </a:r>
            <a:r>
              <a:rPr lang="ru-RU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2024 </a:t>
            </a:r>
            <a:r>
              <a:rPr lang="ru-RU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год</a:t>
            </a: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52"/>
            <a:ext cx="4857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324778405"/>
              </p:ext>
            </p:extLst>
          </p:nvPr>
        </p:nvGraphicFramePr>
        <p:xfrm>
          <a:off x="642910" y="1071546"/>
          <a:ext cx="7715304" cy="53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9"/>
          <p:cNvSpPr txBox="1">
            <a:spLocks noChangeArrowheads="1"/>
          </p:cNvSpPr>
          <p:nvPr/>
        </p:nvSpPr>
        <p:spPr bwMode="auto">
          <a:xfrm>
            <a:off x="1293813" y="134143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sz="2000" b="1">
              <a:latin typeface="Arial Cyr" charset="-52"/>
              <a:cs typeface="Arial" charset="0"/>
            </a:endParaRP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78391" y="1201138"/>
            <a:ext cx="8841167" cy="859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Constantia" pitchFamily="18" charset="0"/>
              </a:rPr>
              <a:t>Контактная информация</a:t>
            </a:r>
          </a:p>
        </p:txBody>
      </p:sp>
      <p:sp>
        <p:nvSpPr>
          <p:cNvPr id="40965" name="TextBox 2"/>
          <p:cNvSpPr txBox="1">
            <a:spLocks noChangeArrowheads="1"/>
          </p:cNvSpPr>
          <p:nvPr/>
        </p:nvSpPr>
        <p:spPr bwMode="auto">
          <a:xfrm>
            <a:off x="250825" y="2636838"/>
            <a:ext cx="84963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«Бюджет для граждан» </a:t>
            </a:r>
          </a:p>
          <a:p>
            <a:pPr algn="ctr">
              <a:defRPr/>
            </a:pPr>
            <a:r>
              <a:rPr lang="ru-RU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Подготовлен Комитетом по финансам администрации муниципального района «Нерчинский район» </a:t>
            </a:r>
          </a:p>
          <a:p>
            <a:pPr algn="ctr">
              <a:defRPr/>
            </a:pPr>
            <a:r>
              <a:rPr lang="ru-RU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Забайкальского края</a:t>
            </a:r>
            <a:endParaRPr lang="en-US" sz="2000" b="1" dirty="0">
              <a:effectLst>
                <a:outerShdw blurRad="38100" dist="38100" dir="2700000" algn="tl">
                  <a:srgbClr val="C0C0C0"/>
                </a:outerShdw>
              </a:effectLst>
              <a:latin typeface="Antique Olive Compact" pitchFamily="34" charset="0"/>
            </a:endParaRPr>
          </a:p>
          <a:p>
            <a:pPr algn="ctr">
              <a:defRPr/>
            </a:pPr>
            <a:endParaRPr lang="ru-RU" altLang="en-US" sz="2000" b="1" dirty="0">
              <a:latin typeface="Constantia" pitchFamily="18" charset="0"/>
            </a:endParaRPr>
          </a:p>
          <a:p>
            <a:pPr algn="ctr">
              <a:defRPr/>
            </a:pPr>
            <a:endParaRPr lang="ru-RU" alt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Адрес: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673400</a:t>
            </a:r>
            <a:r>
              <a:rPr lang="ru-RU" altLang="en-US" sz="2000" b="1" dirty="0">
                <a:latin typeface="Times New Roman" pitchFamily="18" charset="0"/>
                <a:cs typeface="Times New Roman" pitchFamily="18" charset="0"/>
              </a:rPr>
              <a:t>,  г.Нерчинск, Забайкальский край, ул. Шилова, д.3 , </a:t>
            </a:r>
          </a:p>
          <a:p>
            <a:pPr algn="ctr">
              <a:defRPr/>
            </a:pPr>
            <a:r>
              <a:rPr lang="ru-RU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Телефон: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altLang="en-US" sz="2000" b="1" dirty="0">
                <a:latin typeface="Times New Roman" pitchFamily="18" charset="0"/>
                <a:cs typeface="Times New Roman" pitchFamily="18" charset="0"/>
              </a:rPr>
              <a:t>(30242)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4-13-09</a:t>
            </a:r>
            <a:r>
              <a:rPr lang="ru-RU" altLang="en-US" sz="2000" b="1" dirty="0">
                <a:latin typeface="Times New Roman" pitchFamily="18" charset="0"/>
                <a:cs typeface="Times New Roman" pitchFamily="18" charset="0"/>
              </a:rPr>
              <a:t> , 4-12-57, </a:t>
            </a:r>
          </a:p>
          <a:p>
            <a:pPr algn="ctr">
              <a:defRPr/>
            </a:pPr>
            <a:r>
              <a:rPr lang="ru-RU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Адрес электронной почты: 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rfonerchinsk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@yandex.ru</a:t>
            </a:r>
            <a:endParaRPr lang="ru-RU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67926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14"/>
          <p:cNvGrpSpPr>
            <a:grpSpLocks/>
          </p:cNvGrpSpPr>
          <p:nvPr/>
        </p:nvGrpSpPr>
        <p:grpSpPr bwMode="auto">
          <a:xfrm>
            <a:off x="2268538" y="188913"/>
            <a:ext cx="4806950" cy="658812"/>
            <a:chOff x="0" y="0"/>
            <a:chExt cx="3029" cy="415"/>
          </a:xfrm>
          <a:solidFill>
            <a:schemeClr val="bg2">
              <a:lumMod val="60000"/>
              <a:lumOff val="40000"/>
            </a:schemeClr>
          </a:solidFill>
        </p:grpSpPr>
        <p:pic>
          <p:nvPicPr>
            <p:cNvPr id="6169" name="Скругленный прямоугольник 1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029" cy="41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70" name="Text Box 16"/>
            <p:cNvSpPr txBox="1">
              <a:spLocks noChangeArrowheads="1"/>
            </p:cNvSpPr>
            <p:nvPr/>
          </p:nvSpPr>
          <p:spPr bwMode="auto">
            <a:xfrm>
              <a:off x="32" y="31"/>
              <a:ext cx="2970" cy="33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ru-RU" altLang="ru-RU" sz="2800">
                <a:solidFill>
                  <a:srgbClr val="0033CC"/>
                </a:solidFill>
                <a:latin typeface="Constantia" pitchFamily="18" charset="0"/>
              </a:endParaRPr>
            </a:p>
          </p:txBody>
        </p:sp>
      </p:grpSp>
      <p:grpSp>
        <p:nvGrpSpPr>
          <p:cNvPr id="6147" name="Блок-схема: альтернативный процесс 5"/>
          <p:cNvGrpSpPr>
            <a:grpSpLocks/>
          </p:cNvGrpSpPr>
          <p:nvPr/>
        </p:nvGrpSpPr>
        <p:grpSpPr bwMode="auto">
          <a:xfrm>
            <a:off x="1076594" y="1662980"/>
            <a:ext cx="7113588" cy="635000"/>
            <a:chOff x="123" y="588"/>
            <a:chExt cx="5345" cy="672"/>
          </a:xfrm>
        </p:grpSpPr>
        <p:pic>
          <p:nvPicPr>
            <p:cNvPr id="6167" name="Блок-схема: альтернативный процесс 5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" y="588"/>
              <a:ext cx="5345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4" name="Text Box 4"/>
            <p:cNvSpPr txBox="1">
              <a:spLocks noChangeArrowheads="1"/>
            </p:cNvSpPr>
            <p:nvPr/>
          </p:nvSpPr>
          <p:spPr bwMode="auto">
            <a:xfrm>
              <a:off x="190" y="637"/>
              <a:ext cx="5214" cy="541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ru-RU" sz="2000" b="1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Бюджетная система Российской Федерации</a:t>
              </a:r>
            </a:p>
          </p:txBody>
        </p:sp>
      </p:grp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2411413" y="260350"/>
            <a:ext cx="45958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БЮДЖЕТНАЯ  СИСТЕМА</a:t>
            </a:r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395288" y="936625"/>
            <a:ext cx="8353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ЭТО СОВОКУПНОСТЬ  БЮДЖЕТОВ РАЗНЫХ УРОВНЕЙ, ОСНОВАННАЯ НА СОЦИАЛЬНО-ЭКОНОМИЧЕСКИХ ВЗАИМООТНОШЕНИЯХ И БЮДЖЕТНОМ ЗАКОНОДАТЕЛЬСТВЕ</a:t>
            </a:r>
          </a:p>
        </p:txBody>
      </p:sp>
      <p:sp>
        <p:nvSpPr>
          <p:cNvPr id="19" name="Скругленный прямоугольник 18"/>
          <p:cNvSpPr>
            <a:spLocks noChangeArrowheads="1"/>
          </p:cNvSpPr>
          <p:nvPr/>
        </p:nvSpPr>
        <p:spPr bwMode="auto">
          <a:xfrm>
            <a:off x="654547" y="2852738"/>
            <a:ext cx="1512888" cy="576262"/>
          </a:xfrm>
          <a:prstGeom prst="roundRect">
            <a:avLst>
              <a:gd name="adj" fmla="val 3097"/>
            </a:avLst>
          </a:prstGeom>
          <a:solidFill>
            <a:schemeClr val="bg2">
              <a:lumMod val="60000"/>
              <a:lumOff val="40000"/>
            </a:schemeClr>
          </a:soli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Федеральный бюджет</a:t>
            </a:r>
          </a:p>
        </p:txBody>
      </p:sp>
      <p:sp>
        <p:nvSpPr>
          <p:cNvPr id="2" name="Скругленный прямоугольник 18"/>
          <p:cNvSpPr>
            <a:spLocks noChangeArrowheads="1"/>
          </p:cNvSpPr>
          <p:nvPr/>
        </p:nvSpPr>
        <p:spPr bwMode="auto">
          <a:xfrm>
            <a:off x="684213" y="4146550"/>
            <a:ext cx="1943100" cy="1081088"/>
          </a:xfrm>
          <a:prstGeom prst="roundRect">
            <a:avLst>
              <a:gd name="adj" fmla="val 3097"/>
            </a:avLst>
          </a:prstGeom>
          <a:solidFill>
            <a:schemeClr val="bg2">
              <a:lumMod val="60000"/>
              <a:lumOff val="40000"/>
            </a:schemeClr>
          </a:soli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Бюджеты государственных внебюджетных фондов РФ</a:t>
            </a:r>
          </a:p>
        </p:txBody>
      </p:sp>
      <p:sp>
        <p:nvSpPr>
          <p:cNvPr id="3" name="Скругленный прямоугольник 18"/>
          <p:cNvSpPr>
            <a:spLocks noChangeArrowheads="1"/>
          </p:cNvSpPr>
          <p:nvPr/>
        </p:nvSpPr>
        <p:spPr bwMode="auto">
          <a:xfrm>
            <a:off x="2771775" y="2852738"/>
            <a:ext cx="1584325" cy="576262"/>
          </a:xfrm>
          <a:prstGeom prst="roundRect">
            <a:avLst>
              <a:gd name="adj" fmla="val 3097"/>
            </a:avLst>
          </a:prstGeom>
          <a:solidFill>
            <a:schemeClr val="bg2">
              <a:lumMod val="60000"/>
              <a:lumOff val="40000"/>
            </a:schemeClr>
          </a:soli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Бюджеты субъектов РФ</a:t>
            </a:r>
          </a:p>
        </p:txBody>
      </p:sp>
      <p:sp>
        <p:nvSpPr>
          <p:cNvPr id="4" name="Скругленный прямоугольник 18"/>
          <p:cNvSpPr>
            <a:spLocks noChangeArrowheads="1"/>
          </p:cNvSpPr>
          <p:nvPr/>
        </p:nvSpPr>
        <p:spPr bwMode="auto">
          <a:xfrm>
            <a:off x="2771775" y="4146550"/>
            <a:ext cx="2017713" cy="1081088"/>
          </a:xfrm>
          <a:prstGeom prst="roundRect">
            <a:avLst>
              <a:gd name="adj" fmla="val 3097"/>
            </a:avLst>
          </a:prstGeom>
          <a:solidFill>
            <a:schemeClr val="bg2">
              <a:lumMod val="60000"/>
              <a:lumOff val="40000"/>
            </a:schemeClr>
          </a:soli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Бюджеты территориальных государственных внебюджетных фондов</a:t>
            </a:r>
          </a:p>
        </p:txBody>
      </p:sp>
      <p:sp>
        <p:nvSpPr>
          <p:cNvPr id="5" name="Скругленный прямоугольник 18"/>
          <p:cNvSpPr>
            <a:spLocks noChangeArrowheads="1"/>
          </p:cNvSpPr>
          <p:nvPr/>
        </p:nvSpPr>
        <p:spPr bwMode="auto">
          <a:xfrm>
            <a:off x="4953622" y="2860675"/>
            <a:ext cx="3671887" cy="576262"/>
          </a:xfrm>
          <a:prstGeom prst="roundRect">
            <a:avLst>
              <a:gd name="adj" fmla="val 3097"/>
            </a:avLst>
          </a:prstGeom>
          <a:solidFill>
            <a:schemeClr val="bg2">
              <a:lumMod val="60000"/>
              <a:lumOff val="40000"/>
            </a:schemeClr>
          </a:soli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Местные Бюджеты</a:t>
            </a:r>
          </a:p>
        </p:txBody>
      </p:sp>
      <p:sp>
        <p:nvSpPr>
          <p:cNvPr id="14" name="Стрелка вниз 13"/>
          <p:cNvSpPr>
            <a:spLocks noChangeArrowheads="1"/>
          </p:cNvSpPr>
          <p:nvPr/>
        </p:nvSpPr>
        <p:spPr bwMode="auto">
          <a:xfrm>
            <a:off x="2285984" y="2143116"/>
            <a:ext cx="358775" cy="1728787"/>
          </a:xfrm>
          <a:prstGeom prst="downArrow">
            <a:avLst>
              <a:gd name="adj1" fmla="val 45139"/>
              <a:gd name="adj2" fmla="val 89389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7" name="Стрелка вниз 13"/>
          <p:cNvSpPr>
            <a:spLocks noChangeArrowheads="1"/>
          </p:cNvSpPr>
          <p:nvPr/>
        </p:nvSpPr>
        <p:spPr bwMode="auto">
          <a:xfrm rot="24300000">
            <a:off x="1547813" y="2286000"/>
            <a:ext cx="287337" cy="576263"/>
          </a:xfrm>
          <a:prstGeom prst="downArrow">
            <a:avLst>
              <a:gd name="adj1" fmla="val 43852"/>
              <a:gd name="adj2" fmla="val 106080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eaLnBrk="0" hangingPunct="0"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8" name="Стрелка вниз 13"/>
          <p:cNvSpPr>
            <a:spLocks noChangeArrowheads="1"/>
          </p:cNvSpPr>
          <p:nvPr/>
        </p:nvSpPr>
        <p:spPr bwMode="auto">
          <a:xfrm rot="18900000">
            <a:off x="6526213" y="2276475"/>
            <a:ext cx="287337" cy="576263"/>
          </a:xfrm>
          <a:prstGeom prst="downArrow">
            <a:avLst>
              <a:gd name="adj1" fmla="val 43852"/>
              <a:gd name="adj2" fmla="val 106080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9" name="Стрелка вниз 13"/>
          <p:cNvSpPr>
            <a:spLocks noChangeArrowheads="1"/>
          </p:cNvSpPr>
          <p:nvPr/>
        </p:nvSpPr>
        <p:spPr bwMode="auto">
          <a:xfrm rot="21600000">
            <a:off x="6732588" y="3500438"/>
            <a:ext cx="431800" cy="2016125"/>
          </a:xfrm>
          <a:prstGeom prst="downArrow">
            <a:avLst>
              <a:gd name="adj1" fmla="val 40667"/>
              <a:gd name="adj2" fmla="val 68869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10" name="Стрелка вниз 13"/>
          <p:cNvSpPr>
            <a:spLocks noChangeArrowheads="1"/>
          </p:cNvSpPr>
          <p:nvPr/>
        </p:nvSpPr>
        <p:spPr bwMode="auto">
          <a:xfrm rot="21600000">
            <a:off x="7740650" y="3500438"/>
            <a:ext cx="352425" cy="936625"/>
          </a:xfrm>
          <a:prstGeom prst="downArrow">
            <a:avLst>
              <a:gd name="adj1" fmla="val 49620"/>
              <a:gd name="adj2" fmla="val 66441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11" name="Скругленный прямоугольник 18"/>
          <p:cNvSpPr>
            <a:spLocks noChangeArrowheads="1"/>
          </p:cNvSpPr>
          <p:nvPr/>
        </p:nvSpPr>
        <p:spPr bwMode="auto">
          <a:xfrm>
            <a:off x="4932363" y="4508500"/>
            <a:ext cx="1655762" cy="720725"/>
          </a:xfrm>
          <a:prstGeom prst="roundRect">
            <a:avLst>
              <a:gd name="adj" fmla="val 3097"/>
            </a:avLst>
          </a:prstGeom>
          <a:solidFill>
            <a:schemeClr val="bg2">
              <a:lumMod val="60000"/>
              <a:lumOff val="40000"/>
            </a:schemeClr>
          </a:soli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Бюджеты муниципальных районов</a:t>
            </a:r>
          </a:p>
        </p:txBody>
      </p:sp>
      <p:sp>
        <p:nvSpPr>
          <p:cNvPr id="12" name="Скругленный прямоугольник 18"/>
          <p:cNvSpPr>
            <a:spLocks noChangeArrowheads="1"/>
          </p:cNvSpPr>
          <p:nvPr/>
        </p:nvSpPr>
        <p:spPr bwMode="auto">
          <a:xfrm>
            <a:off x="7307263" y="4508500"/>
            <a:ext cx="1296987" cy="719138"/>
          </a:xfrm>
          <a:prstGeom prst="roundRect">
            <a:avLst>
              <a:gd name="adj" fmla="val 3097"/>
            </a:avLst>
          </a:prstGeom>
          <a:solidFill>
            <a:schemeClr val="bg2">
              <a:lumMod val="60000"/>
              <a:lumOff val="40000"/>
            </a:schemeClr>
          </a:soli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Бюджеты поселений</a:t>
            </a:r>
          </a:p>
        </p:txBody>
      </p:sp>
      <p:sp>
        <p:nvSpPr>
          <p:cNvPr id="13" name="Скругленный прямоугольник 18"/>
          <p:cNvSpPr>
            <a:spLocks noChangeArrowheads="1"/>
          </p:cNvSpPr>
          <p:nvPr/>
        </p:nvSpPr>
        <p:spPr bwMode="auto">
          <a:xfrm>
            <a:off x="6226175" y="5588000"/>
            <a:ext cx="1441450" cy="720725"/>
          </a:xfrm>
          <a:prstGeom prst="roundRect">
            <a:avLst>
              <a:gd name="adj" fmla="val 3097"/>
            </a:avLst>
          </a:prstGeom>
          <a:solidFill>
            <a:schemeClr val="bg2">
              <a:lumMod val="60000"/>
              <a:lumOff val="40000"/>
            </a:schemeClr>
          </a:soli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Бюджеты городских округов</a:t>
            </a:r>
          </a:p>
        </p:txBody>
      </p:sp>
      <p:sp>
        <p:nvSpPr>
          <p:cNvPr id="15" name="Стрелка вниз 13"/>
          <p:cNvSpPr>
            <a:spLocks noChangeArrowheads="1"/>
          </p:cNvSpPr>
          <p:nvPr/>
        </p:nvSpPr>
        <p:spPr bwMode="auto">
          <a:xfrm rot="21600000">
            <a:off x="5651500" y="3500438"/>
            <a:ext cx="352425" cy="936625"/>
          </a:xfrm>
          <a:prstGeom prst="downArrow">
            <a:avLst>
              <a:gd name="adj1" fmla="val 49620"/>
              <a:gd name="adj2" fmla="val 66441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16" name="Стрелка вниз 13"/>
          <p:cNvSpPr>
            <a:spLocks noChangeArrowheads="1"/>
          </p:cNvSpPr>
          <p:nvPr/>
        </p:nvSpPr>
        <p:spPr bwMode="auto">
          <a:xfrm rot="21600000">
            <a:off x="3421063" y="2347913"/>
            <a:ext cx="287337" cy="431800"/>
          </a:xfrm>
          <a:prstGeom prst="downArrow">
            <a:avLst>
              <a:gd name="adj1" fmla="val 43852"/>
              <a:gd name="adj2" fmla="val 79487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17" name="Стрелка вниз 13"/>
          <p:cNvSpPr>
            <a:spLocks noChangeArrowheads="1"/>
          </p:cNvSpPr>
          <p:nvPr/>
        </p:nvSpPr>
        <p:spPr bwMode="auto">
          <a:xfrm rot="21600000">
            <a:off x="4460875" y="2347913"/>
            <a:ext cx="358775" cy="1728787"/>
          </a:xfrm>
          <a:prstGeom prst="downArrow">
            <a:avLst>
              <a:gd name="adj1" fmla="val 45139"/>
              <a:gd name="adj2" fmla="val 89389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214290"/>
            <a:ext cx="642942" cy="743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50521" y="2950143"/>
            <a:ext cx="3260323" cy="2026670"/>
          </a:xfrm>
          <a:prstGeom prst="round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КОНСОЛИДИРО 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ВАННЫЙ МУНИЦИПАЛЬ-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НЫЙ БЮДЖЕТ</a:t>
            </a:r>
          </a:p>
        </p:txBody>
      </p:sp>
      <p:sp>
        <p:nvSpPr>
          <p:cNvPr id="31760" name="AutoShape 19"/>
          <p:cNvSpPr>
            <a:spLocks noChangeArrowheads="1"/>
          </p:cNvSpPr>
          <p:nvPr/>
        </p:nvSpPr>
        <p:spPr bwMode="auto">
          <a:xfrm>
            <a:off x="5514984" y="2911461"/>
            <a:ext cx="2735263" cy="144145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Бюджет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муниципального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 района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31762" name="AutoShape 22"/>
          <p:cNvSpPr>
            <a:spLocks noChangeArrowheads="1"/>
          </p:cNvSpPr>
          <p:nvPr/>
        </p:nvSpPr>
        <p:spPr bwMode="auto">
          <a:xfrm>
            <a:off x="5536730" y="4869160"/>
            <a:ext cx="2663825" cy="146685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Бюджеты сельских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 (13) и городских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 (2) поселений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-15098" y="1452578"/>
            <a:ext cx="9144000" cy="1052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4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Бюджетная система Нерчинского района</a:t>
            </a:r>
            <a:endParaRPr lang="ru-RU" sz="34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4" name="Line 7"/>
          <p:cNvSpPr>
            <a:spLocks noChangeShapeType="1"/>
          </p:cNvSpPr>
          <p:nvPr/>
        </p:nvSpPr>
        <p:spPr bwMode="auto">
          <a:xfrm flipH="1">
            <a:off x="4578359" y="3573016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5" name="Line 8"/>
          <p:cNvSpPr>
            <a:spLocks noChangeShapeType="1"/>
          </p:cNvSpPr>
          <p:nvPr/>
        </p:nvSpPr>
        <p:spPr bwMode="auto">
          <a:xfrm flipH="1">
            <a:off x="4600105" y="5517232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6" name="Line 9"/>
          <p:cNvSpPr>
            <a:spLocks noChangeShapeType="1"/>
          </p:cNvSpPr>
          <p:nvPr/>
        </p:nvSpPr>
        <p:spPr bwMode="auto">
          <a:xfrm>
            <a:off x="4572000" y="3573016"/>
            <a:ext cx="28105" cy="194421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7" name="Line 10"/>
          <p:cNvSpPr>
            <a:spLocks noChangeShapeType="1"/>
          </p:cNvSpPr>
          <p:nvPr/>
        </p:nvSpPr>
        <p:spPr bwMode="auto">
          <a:xfrm>
            <a:off x="4210844" y="4077072"/>
            <a:ext cx="34605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66"/>
            <a:ext cx="714380" cy="82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0" y="476250"/>
            <a:ext cx="8832850" cy="854075"/>
            <a:chOff x="0" y="0"/>
            <a:chExt cx="5564" cy="538"/>
          </a:xfrm>
        </p:grpSpPr>
        <p:pic>
          <p:nvPicPr>
            <p:cNvPr id="8225" name="Скругленный прямоугольник 3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64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6" name="Text Box 4"/>
            <p:cNvSpPr txBox="1">
              <a:spLocks noChangeArrowheads="1"/>
            </p:cNvSpPr>
            <p:nvPr/>
          </p:nvSpPr>
          <p:spPr bwMode="auto">
            <a:xfrm>
              <a:off x="60" y="97"/>
              <a:ext cx="5449" cy="3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3600" dirty="0">
                  <a:solidFill>
                    <a:srgbClr val="660033"/>
                  </a:solidFill>
                  <a:latin typeface="Constantia" pitchFamily="18" charset="0"/>
                </a:rPr>
                <a:t>Основные понятия</a:t>
              </a:r>
            </a:p>
          </p:txBody>
        </p:sp>
      </p:grpSp>
      <p:sp>
        <p:nvSpPr>
          <p:cNvPr id="8195" name="TextBox 12"/>
          <p:cNvSpPr txBox="1">
            <a:spLocks noChangeArrowheads="1"/>
          </p:cNvSpPr>
          <p:nvPr/>
        </p:nvSpPr>
        <p:spPr bwMode="auto">
          <a:xfrm>
            <a:off x="395288" y="1341438"/>
            <a:ext cx="2808287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Поступающие в бюджет денежные средства являются </a:t>
            </a:r>
            <a:r>
              <a:rPr lang="ru-RU" altLang="ru-RU" sz="1600" b="1" dirty="0">
                <a:solidFill>
                  <a:srgbClr val="C00000"/>
                </a:solidFill>
                <a:latin typeface="Constantia" pitchFamily="18" charset="0"/>
              </a:rPr>
              <a:t>ДОХОДАМИ БЮДЖЕТА</a:t>
            </a:r>
          </a:p>
        </p:txBody>
      </p:sp>
      <p:sp>
        <p:nvSpPr>
          <p:cNvPr id="8196" name="Стрелка вниз 13"/>
          <p:cNvSpPr>
            <a:spLocks noChangeArrowheads="1"/>
          </p:cNvSpPr>
          <p:nvPr/>
        </p:nvSpPr>
        <p:spPr bwMode="auto">
          <a:xfrm rot="2358155">
            <a:off x="684213" y="2420938"/>
            <a:ext cx="223837" cy="809625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FFF0C9"/>
          </a:solidFill>
          <a:ln w="25400">
            <a:solidFill>
              <a:srgbClr val="B07E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8197" name="Стрелка вниз 14"/>
          <p:cNvSpPr>
            <a:spLocks noChangeArrowheads="1"/>
          </p:cNvSpPr>
          <p:nvPr/>
        </p:nvSpPr>
        <p:spPr bwMode="auto">
          <a:xfrm rot="-2450574">
            <a:off x="2916238" y="2276475"/>
            <a:ext cx="223837" cy="1006475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FFF0C9"/>
          </a:solidFill>
          <a:ln w="25400">
            <a:solidFill>
              <a:srgbClr val="B07E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8198" name="Стрелка вниз 15"/>
          <p:cNvSpPr>
            <a:spLocks noChangeArrowheads="1"/>
          </p:cNvSpPr>
          <p:nvPr/>
        </p:nvSpPr>
        <p:spPr bwMode="auto">
          <a:xfrm rot="-491821">
            <a:off x="1835150" y="2565400"/>
            <a:ext cx="223838" cy="650875"/>
          </a:xfrm>
          <a:prstGeom prst="downArrow">
            <a:avLst>
              <a:gd name="adj1" fmla="val 50000"/>
              <a:gd name="adj2" fmla="val 49998"/>
            </a:avLst>
          </a:prstGeom>
          <a:solidFill>
            <a:srgbClr val="FFF0C9"/>
          </a:solidFill>
          <a:ln w="25400">
            <a:solidFill>
              <a:srgbClr val="B07E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8199" name="Скругленный прямоугольник 16"/>
          <p:cNvSpPr>
            <a:spLocks noChangeArrowheads="1"/>
          </p:cNvSpPr>
          <p:nvPr/>
        </p:nvSpPr>
        <p:spPr bwMode="auto">
          <a:xfrm>
            <a:off x="107950" y="3213100"/>
            <a:ext cx="1295400" cy="3527425"/>
          </a:xfrm>
          <a:prstGeom prst="roundRect">
            <a:avLst>
              <a:gd name="adj" fmla="val 16667"/>
            </a:avLst>
          </a:prstGeom>
          <a:solidFill>
            <a:srgbClr val="FFF0C9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200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НАЛОГИ</a:t>
            </a:r>
            <a:r>
              <a:rPr lang="ru-RU" altLang="ru-RU" sz="1200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 – часть доходов граждан и организаций, которые они обязаны заплатить государству </a:t>
            </a:r>
            <a:r>
              <a:rPr lang="ru-RU" altLang="ru-RU" sz="1000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(например, налог на доходы физических лиц, налог на прибыль, налог на имущество физических лиц, земельный налог, транспортный налог и др.)</a:t>
            </a:r>
          </a:p>
        </p:txBody>
      </p:sp>
      <p:sp>
        <p:nvSpPr>
          <p:cNvPr id="8200" name="Скругленный прямоугольник 17"/>
          <p:cNvSpPr>
            <a:spLocks noChangeArrowheads="1"/>
          </p:cNvSpPr>
          <p:nvPr/>
        </p:nvSpPr>
        <p:spPr bwMode="auto">
          <a:xfrm>
            <a:off x="1476375" y="3213100"/>
            <a:ext cx="1366838" cy="3527425"/>
          </a:xfrm>
          <a:prstGeom prst="roundRect">
            <a:avLst>
              <a:gd name="adj" fmla="val 16667"/>
            </a:avLst>
          </a:prstGeom>
          <a:solidFill>
            <a:srgbClr val="FFF0C9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000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НЕНАЛОГОВЫЕ ДОХОДЫ </a:t>
            </a:r>
            <a:r>
              <a:rPr lang="ru-RU" altLang="ru-RU" sz="1000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– платежи в виде штрафов, санкций за нарушение законодательства, платежи за пользование имуществом государства, средства самообложения граждан, доходы от оказания платных услуг</a:t>
            </a:r>
          </a:p>
        </p:txBody>
      </p:sp>
      <p:sp>
        <p:nvSpPr>
          <p:cNvPr id="8201" name="Скругленный прямоугольник 18"/>
          <p:cNvSpPr>
            <a:spLocks noChangeArrowheads="1"/>
          </p:cNvSpPr>
          <p:nvPr/>
        </p:nvSpPr>
        <p:spPr bwMode="auto">
          <a:xfrm>
            <a:off x="2916238" y="3213100"/>
            <a:ext cx="1511300" cy="3527425"/>
          </a:xfrm>
          <a:prstGeom prst="roundRect">
            <a:avLst>
              <a:gd name="adj" fmla="val 16667"/>
            </a:avLst>
          </a:prstGeom>
          <a:solidFill>
            <a:srgbClr val="FFF0C9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900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БЕЗВОЗМЕЗДНЫЕ ПОСТУПЛЕНИЯ</a:t>
            </a:r>
            <a:r>
              <a:rPr lang="ru-RU" altLang="ru-RU" sz="1000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 </a:t>
            </a:r>
            <a:r>
              <a:rPr lang="ru-RU" altLang="ru-RU" sz="1000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– </a:t>
            </a:r>
            <a:r>
              <a:rPr lang="ru-RU" altLang="ru-RU" sz="1200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средства, которые поступают в бюджет безвозмездно </a:t>
            </a:r>
            <a:r>
              <a:rPr lang="ru-RU" altLang="ru-RU" sz="1000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(денежные средства, поступающие из вышестоящего бюджета (например, дотация из краевого бюджета), а также безвозмездные перечисления от физических и юридических лиц) </a:t>
            </a:r>
          </a:p>
        </p:txBody>
      </p:sp>
      <p:sp>
        <p:nvSpPr>
          <p:cNvPr id="8202" name="Прямоугольник 24"/>
          <p:cNvSpPr>
            <a:spLocks noChangeArrowheads="1"/>
          </p:cNvSpPr>
          <p:nvPr/>
        </p:nvSpPr>
        <p:spPr bwMode="auto">
          <a:xfrm>
            <a:off x="5940425" y="1196975"/>
            <a:ext cx="2519363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600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Выплачиваемые из бюджета денежные средства называются </a:t>
            </a:r>
            <a:r>
              <a:rPr lang="ru-RU" altLang="ru-RU" sz="1600" b="1" dirty="0">
                <a:solidFill>
                  <a:srgbClr val="C00000"/>
                </a:solidFill>
                <a:latin typeface="Constantia" pitchFamily="18" charset="0"/>
              </a:rPr>
              <a:t>РАСХОДАМИ БЮДЖЕТА</a:t>
            </a:r>
          </a:p>
        </p:txBody>
      </p:sp>
      <p:pic>
        <p:nvPicPr>
          <p:cNvPr id="8203" name="Рисунок 25" descr="чиновники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027988" y="4005263"/>
            <a:ext cx="79216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4" name="Прямоугольник 26"/>
          <p:cNvSpPr>
            <a:spLocks noChangeArrowheads="1"/>
          </p:cNvSpPr>
          <p:nvPr/>
        </p:nvSpPr>
        <p:spPr bwMode="auto">
          <a:xfrm>
            <a:off x="8027988" y="4724400"/>
            <a:ext cx="936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000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на общегосударственные вопросы </a:t>
            </a:r>
          </a:p>
        </p:txBody>
      </p:sp>
      <p:sp>
        <p:nvSpPr>
          <p:cNvPr id="8205" name="Прямоугольник 28"/>
          <p:cNvSpPr>
            <a:spLocks noChangeArrowheads="1"/>
          </p:cNvSpPr>
          <p:nvPr/>
        </p:nvSpPr>
        <p:spPr bwMode="auto">
          <a:xfrm>
            <a:off x="6084888" y="6303963"/>
            <a:ext cx="1295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000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на обслуживание муниципального долга</a:t>
            </a:r>
          </a:p>
        </p:txBody>
      </p:sp>
      <p:sp>
        <p:nvSpPr>
          <p:cNvPr id="8206" name="Прямоугольник 29"/>
          <p:cNvSpPr>
            <a:spLocks noChangeArrowheads="1"/>
          </p:cNvSpPr>
          <p:nvPr/>
        </p:nvSpPr>
        <p:spPr bwMode="auto">
          <a:xfrm>
            <a:off x="5580063" y="3500438"/>
            <a:ext cx="15128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000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на культуру, </a:t>
            </a:r>
            <a:r>
              <a:rPr lang="ru-RU" altLang="ru-RU" sz="1000" b="1" dirty="0" err="1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киноматографию</a:t>
            </a:r>
            <a:endParaRPr lang="ru-RU" altLang="ru-RU" sz="1000" b="1" dirty="0">
              <a:solidFill>
                <a:schemeClr val="accent1">
                  <a:lumMod val="75000"/>
                </a:schemeClr>
              </a:solidFill>
              <a:latin typeface="Constantia" pitchFamily="18" charset="0"/>
            </a:endParaRPr>
          </a:p>
        </p:txBody>
      </p:sp>
      <p:pic>
        <p:nvPicPr>
          <p:cNvPr id="8207" name="Рисунок 30" descr="культура 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651500" y="2781300"/>
            <a:ext cx="7207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8" name="Прямоугольник 31"/>
          <p:cNvSpPr>
            <a:spLocks noChangeArrowheads="1"/>
          </p:cNvSpPr>
          <p:nvPr/>
        </p:nvSpPr>
        <p:spPr bwMode="auto">
          <a:xfrm rot="10800000" flipV="1">
            <a:off x="4427538" y="4837113"/>
            <a:ext cx="1081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000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на образование</a:t>
            </a:r>
          </a:p>
        </p:txBody>
      </p:sp>
      <p:pic>
        <p:nvPicPr>
          <p:cNvPr id="8209" name="Рисунок 32" descr="жкх 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67625" y="2636838"/>
            <a:ext cx="7921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Рисунок 33" descr="экологи 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04025" y="4005263"/>
            <a:ext cx="8636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1" name="Рисунок 34" descr="школа 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00563" y="4005263"/>
            <a:ext cx="93503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2" name="Прямоугольник 35"/>
          <p:cNvSpPr>
            <a:spLocks noChangeArrowheads="1"/>
          </p:cNvSpPr>
          <p:nvPr/>
        </p:nvSpPr>
        <p:spPr bwMode="auto">
          <a:xfrm>
            <a:off x="7451725" y="3429000"/>
            <a:ext cx="12969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000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на жилищно-коммунальное хозяйство</a:t>
            </a:r>
          </a:p>
        </p:txBody>
      </p:sp>
      <p:pic>
        <p:nvPicPr>
          <p:cNvPr id="8213" name="Рисунок 36" descr="дороги 4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72000" y="5732463"/>
            <a:ext cx="6477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4" name="Рисунок 37" descr="сельское хозяйство 2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932363" y="5516563"/>
            <a:ext cx="6477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5" name="Прямоугольник 38"/>
          <p:cNvSpPr>
            <a:spLocks noChangeArrowheads="1"/>
          </p:cNvSpPr>
          <p:nvPr/>
        </p:nvSpPr>
        <p:spPr bwMode="auto">
          <a:xfrm>
            <a:off x="4500563" y="6381750"/>
            <a:ext cx="14541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000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на национальную экономику </a:t>
            </a:r>
          </a:p>
        </p:txBody>
      </p:sp>
      <p:pic>
        <p:nvPicPr>
          <p:cNvPr id="8216" name="Рисунок 39" descr="библиотекарь 3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56325" y="2565400"/>
            <a:ext cx="863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7" name="Прямоугольник 40"/>
          <p:cNvSpPr>
            <a:spLocks noChangeArrowheads="1"/>
          </p:cNvSpPr>
          <p:nvPr/>
        </p:nvSpPr>
        <p:spPr bwMode="auto">
          <a:xfrm>
            <a:off x="6732588" y="4868863"/>
            <a:ext cx="11525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000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на охрану </a:t>
            </a:r>
          </a:p>
          <a:p>
            <a:pPr algn="ctr"/>
            <a:r>
              <a:rPr lang="ru-RU" altLang="ru-RU" sz="1000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окружающей среды</a:t>
            </a:r>
          </a:p>
        </p:txBody>
      </p:sp>
      <p:sp>
        <p:nvSpPr>
          <p:cNvPr id="8218" name="Прямоугольник 42"/>
          <p:cNvSpPr>
            <a:spLocks noChangeArrowheads="1"/>
          </p:cNvSpPr>
          <p:nvPr/>
        </p:nvSpPr>
        <p:spPr bwMode="auto">
          <a:xfrm>
            <a:off x="5364163" y="4868863"/>
            <a:ext cx="122396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000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на физическую культуру и спорт</a:t>
            </a:r>
          </a:p>
        </p:txBody>
      </p:sp>
      <p:pic>
        <p:nvPicPr>
          <p:cNvPr id="8219" name="Рисунок 43" descr="деньги 5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027988" y="5516563"/>
            <a:ext cx="7191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20" name="Прямоугольник 44"/>
          <p:cNvSpPr>
            <a:spLocks noChangeArrowheads="1"/>
          </p:cNvSpPr>
          <p:nvPr/>
        </p:nvSpPr>
        <p:spPr bwMode="auto">
          <a:xfrm>
            <a:off x="7380288" y="6237288"/>
            <a:ext cx="17637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800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на предоставление межбюджетных трансфертов общего характера бюджетам поселений</a:t>
            </a:r>
          </a:p>
        </p:txBody>
      </p:sp>
      <p:pic>
        <p:nvPicPr>
          <p:cNvPr id="8221" name="Рисунок 45" descr="спорт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651500" y="4076700"/>
            <a:ext cx="7921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2" name="Рисунок 46" descr="долг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227763" y="5516563"/>
            <a:ext cx="7921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3" name="Picture 34" descr="1_5254fd44ba66e5254fd44ba6b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348038" y="1700213"/>
            <a:ext cx="22860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85720" y="214290"/>
            <a:ext cx="4857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166533" y="700882"/>
            <a:ext cx="8772525" cy="700088"/>
            <a:chOff x="0" y="0"/>
            <a:chExt cx="5526" cy="441"/>
          </a:xfrm>
          <a:solidFill>
            <a:schemeClr val="accent3"/>
          </a:solidFill>
        </p:grpSpPr>
        <p:pic>
          <p:nvPicPr>
            <p:cNvPr id="9224" name="Скругленный прямоугольник 1"/>
            <p:cNvPicPr>
              <a:picLocks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441"/>
            </a:xfrm>
            <a:prstGeom prst="rect">
              <a:avLst/>
            </a:prstGeom>
            <a:grpFill/>
            <a:ln>
              <a:solidFill>
                <a:schemeClr val="accent6"/>
              </a:solidFill>
            </a:ln>
          </p:spPr>
        </p:pic>
        <p:sp>
          <p:nvSpPr>
            <p:cNvPr id="9225" name="Text Box 4"/>
            <p:cNvSpPr txBox="1">
              <a:spLocks noChangeArrowheads="1"/>
            </p:cNvSpPr>
            <p:nvPr/>
          </p:nvSpPr>
          <p:spPr bwMode="auto">
            <a:xfrm>
              <a:off x="41" y="39"/>
              <a:ext cx="5449" cy="36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3600" dirty="0">
                  <a:solidFill>
                    <a:schemeClr val="accent1">
                      <a:lumMod val="75000"/>
                    </a:schemeClr>
                  </a:solidFill>
                  <a:latin typeface="Constantia" pitchFamily="18" charset="0"/>
                </a:rPr>
                <a:t>Основные понятия</a:t>
              </a:r>
            </a:p>
          </p:txBody>
        </p:sp>
      </p:grpSp>
      <p:sp>
        <p:nvSpPr>
          <p:cNvPr id="9219" name="Прямоугольник 2"/>
          <p:cNvSpPr>
            <a:spLocks noChangeArrowheads="1"/>
          </p:cNvSpPr>
          <p:nvPr/>
        </p:nvSpPr>
        <p:spPr bwMode="auto">
          <a:xfrm>
            <a:off x="179388" y="1700213"/>
            <a:ext cx="316865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000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ДОХОДЫ &lt; РАСХОДЫ = ДЕФИЦИТ БЮДЖЕТА</a:t>
            </a:r>
          </a:p>
          <a:p>
            <a:pPr algn="ctr"/>
            <a:endParaRPr lang="ru-RU" altLang="ru-RU" sz="2000" b="1" dirty="0">
              <a:solidFill>
                <a:srgbClr val="D9253E"/>
              </a:solidFill>
              <a:latin typeface="Constantia" pitchFamily="18" charset="0"/>
            </a:endParaRPr>
          </a:p>
          <a:p>
            <a:pPr algn="ctr"/>
            <a:r>
              <a:rPr lang="ru-RU" altLang="ru-RU" sz="2000" b="1" i="1" dirty="0">
                <a:solidFill>
                  <a:srgbClr val="672020"/>
                </a:solidFill>
                <a:latin typeface="Constantia" pitchFamily="18" charset="0"/>
              </a:rPr>
              <a:t>НЕДОСТАЮЩИЕ СРЕДСТВА БЕРУТ В ДОЛГ ИЛИ ИЗ НАКОПЛЕНИЙ </a:t>
            </a:r>
            <a:endParaRPr lang="ru-RU" altLang="ru-RU" sz="2000" b="1" dirty="0">
              <a:latin typeface="Constantia" pitchFamily="18" charset="0"/>
            </a:endParaRPr>
          </a:p>
        </p:txBody>
      </p:sp>
      <p:sp>
        <p:nvSpPr>
          <p:cNvPr id="9220" name="Прямоугольник 3"/>
          <p:cNvSpPr>
            <a:spLocks noChangeArrowheads="1"/>
          </p:cNvSpPr>
          <p:nvPr/>
        </p:nvSpPr>
        <p:spPr bwMode="auto">
          <a:xfrm>
            <a:off x="5651500" y="1773238"/>
            <a:ext cx="3313113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000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ДОХОДЫ &gt; РАСХОДЫ = ПРОФИЦИТ БЮДЖЕТА</a:t>
            </a:r>
          </a:p>
          <a:p>
            <a:pPr algn="ctr"/>
            <a:endParaRPr lang="ru-RU" altLang="ru-RU" sz="2000" b="1" dirty="0">
              <a:solidFill>
                <a:srgbClr val="D9253E"/>
              </a:solidFill>
              <a:latin typeface="Constantia" pitchFamily="18" charset="0"/>
            </a:endParaRPr>
          </a:p>
          <a:p>
            <a:pPr algn="ctr"/>
            <a:r>
              <a:rPr lang="ru-RU" altLang="ru-RU" sz="2000" b="1" i="1" dirty="0">
                <a:solidFill>
                  <a:srgbClr val="672020"/>
                </a:solidFill>
                <a:latin typeface="Constantia" pitchFamily="18" charset="0"/>
              </a:rPr>
              <a:t>ИЗЛИШКИ СРЕДСТВ  НАПРАВЛЯЮТ </a:t>
            </a:r>
          </a:p>
          <a:p>
            <a:pPr algn="ctr"/>
            <a:r>
              <a:rPr lang="ru-RU" altLang="ru-RU" sz="2000" b="1" i="1" dirty="0">
                <a:solidFill>
                  <a:srgbClr val="672020"/>
                </a:solidFill>
                <a:latin typeface="Constantia" pitchFamily="18" charset="0"/>
              </a:rPr>
              <a:t>В НАКОПЛЕНИЯ</a:t>
            </a:r>
            <a:endParaRPr lang="ru-RU" altLang="ru-RU" sz="2000" b="1" dirty="0">
              <a:latin typeface="Constantia" pitchFamily="18" charset="0"/>
            </a:endParaRPr>
          </a:p>
        </p:txBody>
      </p:sp>
      <p:pic>
        <p:nvPicPr>
          <p:cNvPr id="9221" name="Рисунок 6" descr="весы 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070680" y="1458616"/>
            <a:ext cx="2822575" cy="245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Box 7"/>
          <p:cNvSpPr txBox="1">
            <a:spLocks noChangeArrowheads="1"/>
          </p:cNvSpPr>
          <p:nvPr/>
        </p:nvSpPr>
        <p:spPr bwMode="auto">
          <a:xfrm>
            <a:off x="250825" y="3860800"/>
            <a:ext cx="878522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endParaRPr lang="ru-RU" altLang="en-US" sz="2000" b="1" dirty="0">
              <a:solidFill>
                <a:srgbClr val="67202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altLang="en-US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бюджета </a:t>
            </a:r>
            <a:r>
              <a:rPr lang="ru-RU" altLang="en-US" sz="20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составл</a:t>
            </a:r>
            <a:r>
              <a:rPr lang="en-US" altLang="en-US" sz="20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ен</a:t>
            </a:r>
            <a:r>
              <a:rPr lang="ru-RU" altLang="en-US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очередной финансовый год и плановый период </a:t>
            </a:r>
            <a:r>
              <a:rPr lang="ru-RU" alt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en-US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altLang="en-US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годов</a:t>
            </a:r>
            <a:r>
              <a:rPr lang="en-US" altLang="en-US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en-US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ru-RU" altLang="en-US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ru-RU" altLang="en-US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altLang="en-US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Очередной финансовый год </a:t>
            </a:r>
            <a:r>
              <a:rPr lang="ru-RU" altLang="en-US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год, на который составляется проект бюджета (например </a:t>
            </a:r>
            <a:r>
              <a:rPr lang="ru-RU" alt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en-US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год)</a:t>
            </a:r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285728"/>
            <a:ext cx="617515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107950" y="692150"/>
            <a:ext cx="8832850" cy="854075"/>
            <a:chOff x="0" y="0"/>
            <a:chExt cx="5564" cy="538"/>
          </a:xfrm>
        </p:grpSpPr>
        <p:pic>
          <p:nvPicPr>
            <p:cNvPr id="10245" name="Скругленный прямоугольник 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64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6" name="Text Box 4"/>
            <p:cNvSpPr txBox="1">
              <a:spLocks noChangeArrowheads="1"/>
            </p:cNvSpPr>
            <p:nvPr/>
          </p:nvSpPr>
          <p:spPr bwMode="auto">
            <a:xfrm>
              <a:off x="60" y="97"/>
              <a:ext cx="544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3600" dirty="0">
                  <a:solidFill>
                    <a:schemeClr val="accent1">
                      <a:lumMod val="75000"/>
                    </a:schemeClr>
                  </a:solidFill>
                  <a:latin typeface="Constantia" pitchFamily="18" charset="0"/>
                </a:rPr>
                <a:t>Этапы формирования бюджета</a:t>
              </a:r>
            </a:p>
          </p:txBody>
        </p:sp>
      </p:grpSp>
      <p:pic>
        <p:nvPicPr>
          <p:cNvPr id="10243" name="Схема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5288" y="1628775"/>
            <a:ext cx="8353425" cy="497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428604"/>
            <a:ext cx="555763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3640" y="435444"/>
            <a:ext cx="6480720" cy="6155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3400" dirty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</a:rPr>
              <a:t>БЮДЖЕТНЫЙ ПРОЦЕСС</a:t>
            </a:r>
          </a:p>
        </p:txBody>
      </p:sp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468313" y="1065213"/>
            <a:ext cx="86407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Представляет собой деятельность органов местного самоуправления района по составлению и рассмотрению проекта бюджета, утверждению и  исполнению бюджета, внешней проверке, рассмотрению и составлению отчета об исполнении бюджета и его утверждению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1114064562"/>
              </p:ext>
            </p:extLst>
          </p:nvPr>
        </p:nvGraphicFramePr>
        <p:xfrm>
          <a:off x="179512" y="2420888"/>
          <a:ext cx="8676456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011863" y="5229225"/>
            <a:ext cx="2447925" cy="36036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Бюджетный год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03575" y="5661025"/>
            <a:ext cx="2592388" cy="3587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Бюджетный период</a:t>
            </a:r>
          </a:p>
        </p:txBody>
      </p:sp>
      <p:cxnSp>
        <p:nvCxnSpPr>
          <p:cNvPr id="25" name="Прямая со стрелкой 24"/>
          <p:cNvCxnSpPr/>
          <p:nvPr/>
        </p:nvCxnSpPr>
        <p:spPr>
          <a:xfrm flipV="1">
            <a:off x="250825" y="5581650"/>
            <a:ext cx="0" cy="5111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250825" y="6091238"/>
            <a:ext cx="8642350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8893175" y="5588000"/>
            <a:ext cx="0" cy="50482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6300788" y="4941888"/>
            <a:ext cx="0" cy="2159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8101013" y="4941888"/>
            <a:ext cx="0" cy="2159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6300788" y="5157788"/>
            <a:ext cx="180022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214290"/>
            <a:ext cx="571504" cy="661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3944</TotalTime>
  <Pages>0</Pages>
  <Words>3254</Words>
  <Characters>0</Characters>
  <Application>Microsoft Office PowerPoint</Application>
  <DocSecurity>0</DocSecurity>
  <PresentationFormat>Экран (4:3)</PresentationFormat>
  <Lines>0</Lines>
  <Paragraphs>713</Paragraphs>
  <Slides>33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Основные характеристики консолидированного  бюджета  Нерчинского района за 2023 год  на 2024-2026гг.</vt:lpstr>
      <vt:lpstr>Доходы бюджета</vt:lpstr>
      <vt:lpstr>Межбюджетные трансферты (безвозмездные поступления) – это средства одного бюджета бюджетной системы РФ, перечисляемые другому бюджету бюджетной системы РФ </vt:lpstr>
      <vt:lpstr>Объем межбюджетных трансфертов   Нерчинского района за 2023, на 2024 год и плановый период 2025-2026 гг.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Company>Кировская область</Company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skutina</dc:creator>
  <cp:lastModifiedBy>Windows User</cp:lastModifiedBy>
  <cp:revision>1109</cp:revision>
  <cp:lastPrinted>2022-04-07T05:37:29Z</cp:lastPrinted>
  <dcterms:created xsi:type="dcterms:W3CDTF">2013-11-12T07:49:12Z</dcterms:created>
  <dcterms:modified xsi:type="dcterms:W3CDTF">2025-01-30T10:00:58Z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1033-8.1.0.3030</vt:lpwstr>
  </property>
</Properties>
</file>