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9144000" cy="5143500"/>
  <p:defaultTextStyle>
    <a:defPPr lvl="0">
      <a:defRPr lang="en-US"/>
    </a:defPPr>
    <a:lvl1pPr marL="0" lvl="0" algn="l" defTabSz="291506">
      <a:defRPr sz="1100">
        <a:solidFill>
          <a:schemeClr val="tx1"/>
        </a:solidFill>
        <a:latin typeface="+mn-lt"/>
        <a:ea typeface="+mn-ea"/>
        <a:cs typeface="+mn-cs"/>
      </a:defRPr>
    </a:lvl1pPr>
    <a:lvl2pPr marL="291506" lvl="1" algn="l" defTabSz="291506">
      <a:defRPr sz="1100">
        <a:solidFill>
          <a:schemeClr val="tx1"/>
        </a:solidFill>
        <a:latin typeface="+mn-lt"/>
        <a:ea typeface="+mn-ea"/>
        <a:cs typeface="+mn-cs"/>
      </a:defRPr>
    </a:lvl2pPr>
    <a:lvl3pPr marL="583013" lvl="2" algn="l" defTabSz="291506">
      <a:defRPr sz="1100">
        <a:solidFill>
          <a:schemeClr val="tx1"/>
        </a:solidFill>
        <a:latin typeface="+mn-lt"/>
        <a:ea typeface="+mn-ea"/>
        <a:cs typeface="+mn-cs"/>
      </a:defRPr>
    </a:lvl3pPr>
    <a:lvl4pPr marL="874518" lvl="3" algn="l" defTabSz="291506">
      <a:defRPr sz="1100">
        <a:solidFill>
          <a:schemeClr val="tx1"/>
        </a:solidFill>
        <a:latin typeface="+mn-lt"/>
        <a:ea typeface="+mn-ea"/>
        <a:cs typeface="+mn-cs"/>
      </a:defRPr>
    </a:lvl4pPr>
    <a:lvl5pPr marL="1166024" lvl="4" algn="l" defTabSz="291506">
      <a:defRPr sz="1100">
        <a:solidFill>
          <a:schemeClr val="tx1"/>
        </a:solidFill>
        <a:latin typeface="+mn-lt"/>
        <a:ea typeface="+mn-ea"/>
        <a:cs typeface="+mn-cs"/>
      </a:defRPr>
    </a:lvl5pPr>
    <a:lvl6pPr marL="1457530" lvl="5" algn="l" defTabSz="291506">
      <a:defRPr sz="1100">
        <a:solidFill>
          <a:schemeClr val="tx1"/>
        </a:solidFill>
        <a:latin typeface="+mn-lt"/>
        <a:ea typeface="+mn-ea"/>
        <a:cs typeface="+mn-cs"/>
      </a:defRPr>
    </a:lvl6pPr>
    <a:lvl7pPr marL="1749037" lvl="6" algn="l" defTabSz="291506">
      <a:defRPr sz="1100">
        <a:solidFill>
          <a:schemeClr val="tx1"/>
        </a:solidFill>
        <a:latin typeface="+mn-lt"/>
        <a:ea typeface="+mn-ea"/>
        <a:cs typeface="+mn-cs"/>
      </a:defRPr>
    </a:lvl7pPr>
    <a:lvl8pPr marL="2040542" lvl="7" algn="l" defTabSz="291506">
      <a:defRPr sz="1100">
        <a:solidFill>
          <a:schemeClr val="tx1"/>
        </a:solidFill>
        <a:latin typeface="+mn-lt"/>
        <a:ea typeface="+mn-ea"/>
        <a:cs typeface="+mn-cs"/>
      </a:defRPr>
    </a:lvl8pPr>
    <a:lvl9pPr marL="2332050" lvl="8" algn="l" defTabSz="291506">
      <a:defRPr sz="1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4" d="100"/>
          <a:sy n="104" d="100"/>
        </p:scale>
        <p:origin x="-1824" y="-792"/>
      </p:cViewPr>
      <p:guideLst>
        <p:guide pos="3024" orient="horz"/>
        <p:guide pos="1561" orient="horz"/>
        <p:guide pos="4032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9.bin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0.bin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1.bin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2.bin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3.bin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4.bin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5.bin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6.bin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7.bin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8.bin"/><Relationship Id="rId3" Type="http://schemas.openxmlformats.org/officeDocument/2006/relationships/oleObject" Target="../embeddings/oleObject19.bin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2.bin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20.bin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21.bin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3.bin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4.bin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5.bin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6.bin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7.bin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rcRect l="0" t="1" r="0" b="17936"/>
          <a:stretch/>
        </p:blipFill>
        <p:spPr bwMode="auto">
          <a:xfrm>
            <a:off x="223736" y="1126714"/>
            <a:ext cx="8792308" cy="310706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 bwMode="auto">
          <a:xfrm>
            <a:off x="308151" y="1126716"/>
            <a:ext cx="6026257" cy="2116414"/>
          </a:xfrm>
          <a:prstGeom prst="rect">
            <a:avLst/>
          </a:prstGeom>
          <a:gradFill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ru-RU" sz="1500" b="0" i="0"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08151" y="1126719"/>
            <a:ext cx="6026257" cy="1411699"/>
          </a:xfrm>
        </p:spPr>
        <p:txBody>
          <a:bodyPr bIns="149196" anchor="b">
            <a:normAutofit/>
          </a:bodyPr>
          <a:lstStyle>
            <a:lvl1pPr marL="366260" indent="0" algn="l">
              <a:defRPr sz="1500" b="1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1042" y="1369220"/>
            <a:ext cx="8543925" cy="3263503"/>
          </a:xfrm>
          <a:prstGeom prst="rect">
            <a:avLst/>
          </a:prstGeom>
        </p:spPr>
        <p:txBody>
          <a:bodyPr vert="horz" lIns="58301" tIns="29151" rIns="58301" bIns="29151" rtlCol="0">
            <a:normAutofit/>
          </a:bodyPr>
          <a:lstStyle>
            <a:lvl1pPr marL="204054" indent="-204054" algn="l" defTabSz="816216">
              <a:lnSpc>
                <a:spcPct val="90000"/>
              </a:lnSpc>
              <a:spcBef>
                <a:spcPts val="893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612163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1020272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1428380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1836488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244597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706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815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922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81037" y="4767266"/>
            <a:ext cx="222885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defPPr lvl="0">
              <a:defRPr lang="en-US"/>
            </a:defPPr>
            <a:lvl1pPr marL="0" lvl="0" algn="l" defTabSz="408109">
              <a:defRPr sz="11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08109" lvl="1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16" lvl="2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24" lvl="3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4" lvl="4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2" lvl="5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1" lvl="6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59" lvl="7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68" lvl="8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81367" y="4767266"/>
            <a:ext cx="3343275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defPPr lvl="0">
              <a:defRPr lang="en-US"/>
            </a:defPPr>
            <a:lvl1pPr marL="0" lvl="0" algn="ctr" defTabSz="408109">
              <a:defRPr sz="11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08109" lvl="1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16" lvl="2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24" lvl="3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4" lvl="4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2" lvl="5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1" lvl="6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59" lvl="7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68" lvl="8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48A8BB-B201-495E-AE28-3EB55DFDA6C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2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09" indent="0">
              <a:buNone/>
              <a:defRPr sz="2500"/>
            </a:lvl2pPr>
            <a:lvl3pPr marL="816216" indent="0">
              <a:buNone/>
              <a:defRPr sz="2100"/>
            </a:lvl3pPr>
            <a:lvl4pPr marL="1224324" indent="0">
              <a:buNone/>
              <a:defRPr sz="1800"/>
            </a:lvl4pPr>
            <a:lvl5pPr marL="1632434" indent="0">
              <a:buNone/>
              <a:defRPr sz="1800"/>
            </a:lvl5pPr>
            <a:lvl6pPr marL="2040542" indent="0">
              <a:buNone/>
              <a:defRPr sz="1800"/>
            </a:lvl6pPr>
            <a:lvl7pPr marL="2448651" indent="0">
              <a:buNone/>
              <a:defRPr sz="1800"/>
            </a:lvl7pPr>
            <a:lvl8pPr marL="2856759" indent="0">
              <a:buNone/>
              <a:defRPr sz="1800"/>
            </a:lvl8pPr>
            <a:lvl9pPr marL="3264868" indent="0">
              <a:buNone/>
              <a:defRPr sz="18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09" indent="0">
              <a:buNone/>
              <a:defRPr sz="1200"/>
            </a:lvl2pPr>
            <a:lvl3pPr marL="816216" indent="0">
              <a:buNone/>
              <a:defRPr sz="1100"/>
            </a:lvl3pPr>
            <a:lvl4pPr marL="1224324" indent="0">
              <a:buNone/>
              <a:defRPr sz="900"/>
            </a:lvl4pPr>
            <a:lvl5pPr marL="1632434" indent="0">
              <a:buNone/>
              <a:defRPr sz="900"/>
            </a:lvl5pPr>
            <a:lvl6pPr marL="2040542" indent="0">
              <a:buNone/>
              <a:defRPr sz="900"/>
            </a:lvl6pPr>
            <a:lvl7pPr marL="2448651" indent="0">
              <a:buNone/>
              <a:defRPr sz="900"/>
            </a:lvl7pPr>
            <a:lvl8pPr marL="2856759" indent="0">
              <a:buNone/>
              <a:defRPr sz="900"/>
            </a:lvl8pPr>
            <a:lvl9pPr marL="3264868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3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4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8" y="273844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3" y="273844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5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273845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6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0061" y="202850"/>
            <a:ext cx="8483878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ru-RU"/>
              <a:t>Введи наименование отрасли</a:t>
            </a:r>
            <a:endParaRPr lang="en-GB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30061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246201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59397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14" name="Flowchart: Off-page Connector 13"/>
          <p:cNvSpPr/>
          <p:nvPr userDrawn="1"/>
        </p:nvSpPr>
        <p:spPr bwMode="auto">
          <a:xfrm>
            <a:off x="2462020" y="799762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Заделы региона</a:t>
            </a:r>
            <a:endParaRPr lang="en-GB" sz="1000" b="1"/>
          </a:p>
        </p:txBody>
      </p:sp>
      <p:sp>
        <p:nvSpPr>
          <p:cNvPr id="15" name="Flowchart: Off-page Connector 14"/>
          <p:cNvSpPr/>
          <p:nvPr userDrawn="1"/>
        </p:nvSpPr>
        <p:spPr bwMode="auto">
          <a:xfrm>
            <a:off x="4593979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Тренды отрасли</a:t>
            </a:r>
            <a:endParaRPr lang="en-GB" sz="1000" b="1"/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330061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1.1. Ключевые показатели: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330061" y="277366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1.2. Связанные отрасли: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2462019" y="1111678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chemeClr val="bg1"/>
                </a:solidFill>
              </a:rPr>
              <a:t>2.1. Топ</a:t>
            </a:r>
            <a:r>
              <a:rPr lang="en-US" sz="900" b="1">
                <a:solidFill>
                  <a:schemeClr val="bg1"/>
                </a:solidFill>
              </a:rPr>
              <a:t>-5 </a:t>
            </a:r>
            <a:r>
              <a:rPr lang="ru-RU" sz="900" b="1">
                <a:solidFill>
                  <a:schemeClr val="bg1"/>
                </a:solidFill>
              </a:rPr>
              <a:t>орг-ий </a:t>
            </a:r>
            <a:r>
              <a:rPr lang="en-GB" sz="900" b="1">
                <a:solidFill>
                  <a:schemeClr val="bg1"/>
                </a:solidFill>
              </a:rPr>
              <a:t>(&gt;50 </a:t>
            </a:r>
            <a:r>
              <a:rPr lang="ru-RU" sz="900" b="1">
                <a:solidFill>
                  <a:schemeClr val="bg1"/>
                </a:solidFill>
              </a:rPr>
              <a:t>млн р.):</a:t>
            </a:r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 bwMode="auto">
          <a:xfrm>
            <a:off x="2462019" y="206061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chemeClr val="bg1"/>
                </a:solidFill>
              </a:rPr>
              <a:t>2.2 Ключевые продукты:</a:t>
            </a:r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6725938" y="1007535"/>
            <a:ext cx="2088000" cy="3291576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29" name="TextBox 28"/>
          <p:cNvSpPr txBox="1"/>
          <p:nvPr userDrawn="1"/>
        </p:nvSpPr>
        <p:spPr bwMode="auto">
          <a:xfrm>
            <a:off x="2462019" y="277366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chemeClr val="bg1"/>
                </a:solidFill>
              </a:rPr>
              <a:t>2.3. Ресурсы:</a:t>
            </a:r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 bwMode="auto">
          <a:xfrm>
            <a:off x="6725938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672" tIns="29151" rIns="0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Возможности локализации</a:t>
            </a:r>
            <a:endParaRPr lang="en-GB" sz="1000" b="1"/>
          </a:p>
        </p:txBody>
      </p:sp>
      <p:sp>
        <p:nvSpPr>
          <p:cNvPr id="30" name="TextBox 29"/>
          <p:cNvSpPr txBox="1"/>
          <p:nvPr userDrawn="1"/>
        </p:nvSpPr>
        <p:spPr bwMode="auto">
          <a:xfrm>
            <a:off x="4593979" y="1111678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3.1. Мировые тренды: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 bwMode="auto">
          <a:xfrm>
            <a:off x="4610960" y="1267549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>
              <a:defRPr/>
            </a:pPr>
            <a:r>
              <a:rPr lang="ru-RU" sz="900"/>
              <a:t>Новые продукты:</a:t>
            </a:r>
            <a:endParaRPr lang="en-GB" sz="900"/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4593979" y="277366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3.2. Российские тренды: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340220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>
              <a:defRPr/>
            </a:pPr>
            <a:r>
              <a:rPr lang="ru-RU" sz="900"/>
              <a:t>Производство</a:t>
            </a:r>
            <a:r>
              <a:rPr lang="en-US" sz="900"/>
              <a:t> (2017)</a:t>
            </a:r>
            <a:r>
              <a:rPr lang="ru-RU" sz="900"/>
              <a:t>, млрд руб.</a:t>
            </a:r>
            <a:endParaRPr lang="en-GB" sz="900"/>
          </a:p>
        </p:txBody>
      </p:sp>
      <p:sp>
        <p:nvSpPr>
          <p:cNvPr id="35" name="TextBox 34"/>
          <p:cNvSpPr txBox="1"/>
          <p:nvPr userDrawn="1"/>
        </p:nvSpPr>
        <p:spPr bwMode="auto">
          <a:xfrm>
            <a:off x="340220" y="2060611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Рабочие места</a:t>
            </a:r>
            <a:r>
              <a:rPr lang="en-US" sz="900"/>
              <a:t> (2017)</a:t>
            </a:r>
            <a:r>
              <a:rPr lang="ru-RU" sz="900"/>
              <a:t>, тыс. ед.</a:t>
            </a:r>
            <a:endParaRPr lang="en-GB" sz="900"/>
          </a:p>
        </p:txBody>
      </p:sp>
      <p:sp>
        <p:nvSpPr>
          <p:cNvPr id="40" name="TextBox 39"/>
          <p:cNvSpPr txBox="1"/>
          <p:nvPr userDrawn="1"/>
        </p:nvSpPr>
        <p:spPr bwMode="auto">
          <a:xfrm>
            <a:off x="2479003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>
              <a:defRPr/>
            </a:pPr>
            <a:r>
              <a:rPr lang="ru-RU" sz="900"/>
              <a:t>Выручка (2017), млрд руб.</a:t>
            </a:r>
            <a:endParaRPr lang="en-GB" sz="900"/>
          </a:p>
        </p:txBody>
      </p:sp>
      <p:sp>
        <p:nvSpPr>
          <p:cNvPr id="43" name="TextBox 42"/>
          <p:cNvSpPr txBox="1"/>
          <p:nvPr userDrawn="1"/>
        </p:nvSpPr>
        <p:spPr bwMode="auto">
          <a:xfrm>
            <a:off x="2479003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Природные ресурсы:</a:t>
            </a:r>
            <a:endParaRPr lang="en-GB" sz="900"/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2479003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Человеческий потенциал:</a:t>
            </a:r>
            <a:endParaRPr lang="en-GB" sz="900"/>
          </a:p>
        </p:txBody>
      </p:sp>
      <p:sp>
        <p:nvSpPr>
          <p:cNvPr id="45" name="TextBox 44"/>
          <p:cNvSpPr txBox="1"/>
          <p:nvPr userDrawn="1"/>
        </p:nvSpPr>
        <p:spPr bwMode="auto">
          <a:xfrm>
            <a:off x="4610960" y="2055921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Растущие рынки:</a:t>
            </a:r>
            <a:endParaRPr lang="en-GB" sz="900"/>
          </a:p>
        </p:txBody>
      </p:sp>
      <p:sp>
        <p:nvSpPr>
          <p:cNvPr id="46" name="TextBox 45"/>
          <p:cNvSpPr txBox="1"/>
          <p:nvPr userDrawn="1"/>
        </p:nvSpPr>
        <p:spPr bwMode="auto">
          <a:xfrm>
            <a:off x="4610963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Госполитика:</a:t>
            </a:r>
            <a:endParaRPr lang="en-GB" sz="900"/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4610963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Импортозамещение:</a:t>
            </a:r>
            <a:endParaRPr lang="en-GB" sz="900"/>
          </a:p>
        </p:txBody>
      </p:sp>
      <p:sp>
        <p:nvSpPr>
          <p:cNvPr id="48" name="Text Placeholder 37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2462018" y="2220103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49" name="Text Placeholder 3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2477850" y="3074657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ресурсы	</a:t>
            </a:r>
            <a:endParaRPr lang="en-GB"/>
          </a:p>
        </p:txBody>
      </p:sp>
      <p:sp>
        <p:nvSpPr>
          <p:cNvPr id="50" name="Text Placeholder 37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4604138" y="3074657"/>
            <a:ext cx="2046185" cy="516401"/>
          </a:xfrm>
          <a:prstGeom prst="rect">
            <a:avLst/>
          </a:prstGeom>
        </p:spPr>
        <p:txBody>
          <a:bodyPr lIns="34430" tIns="0" rIns="0" bIns="0"/>
          <a:lstStyle>
            <a:lvl1pPr marL="0" indent="321669"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информацию	</a:t>
            </a:r>
            <a:endParaRPr lang="en-GB"/>
          </a:p>
        </p:txBody>
      </p:sp>
      <p:sp>
        <p:nvSpPr>
          <p:cNvPr id="51" name="Text Placeholder 37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477846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потенциал	</a:t>
            </a:r>
            <a:endParaRPr lang="en-GB"/>
          </a:p>
        </p:txBody>
      </p:sp>
      <p:sp>
        <p:nvSpPr>
          <p:cNvPr id="52" name="Text Placeholder 37"/>
          <p:cNvSpPr>
            <a:spLocks noGrp="1"/>
          </p:cNvSpPr>
          <p:nvPr userDrawn="1">
            <p:ph type="body" sz="quarter" idx="15" hasCustomPrompt="1"/>
          </p:nvPr>
        </p:nvSpPr>
        <p:spPr bwMode="auto">
          <a:xfrm>
            <a:off x="4593976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информацию об импортозамещении	</a:t>
            </a:r>
            <a:endParaRPr lang="en-GB"/>
          </a:p>
        </p:txBody>
      </p:sp>
      <p:sp>
        <p:nvSpPr>
          <p:cNvPr id="53" name="Text Placeholder 3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93980" y="1412569"/>
            <a:ext cx="2056342" cy="592000"/>
          </a:xfrm>
          <a:prstGeom prst="rect">
            <a:avLst/>
          </a:prstGeom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54" name="Text Placeholder 3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93976" y="2220103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рынки 	</a:t>
            </a:r>
            <a:endParaRPr lang="en-GB"/>
          </a:p>
        </p:txBody>
      </p:sp>
      <p:sp>
        <p:nvSpPr>
          <p:cNvPr id="55" name="TextBox 54"/>
          <p:cNvSpPr txBox="1"/>
          <p:nvPr userDrawn="1"/>
        </p:nvSpPr>
        <p:spPr bwMode="auto">
          <a:xfrm>
            <a:off x="340220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Отрасли-поставщики:</a:t>
            </a:r>
            <a:endParaRPr lang="en-GB" sz="900"/>
          </a:p>
        </p:txBody>
      </p:sp>
      <p:sp>
        <p:nvSpPr>
          <p:cNvPr id="56" name="TextBox 55"/>
          <p:cNvSpPr txBox="1"/>
          <p:nvPr userDrawn="1"/>
        </p:nvSpPr>
        <p:spPr bwMode="auto">
          <a:xfrm>
            <a:off x="340220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Отрасли-потребители:</a:t>
            </a:r>
            <a:endParaRPr lang="en-GB" sz="900"/>
          </a:p>
        </p:txBody>
      </p:sp>
      <p:sp>
        <p:nvSpPr>
          <p:cNvPr id="57" name="Text Placeholder 37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40220" y="3074657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поставщиков	</a:t>
            </a:r>
            <a:endParaRPr lang="en-GB"/>
          </a:p>
        </p:txBody>
      </p:sp>
      <p:sp>
        <p:nvSpPr>
          <p:cNvPr id="58" name="Text Placeholder 37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40220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потребителей	</a:t>
            </a:r>
            <a:endParaRPr lang="en-GB"/>
          </a:p>
        </p:txBody>
      </p:sp>
      <p:sp>
        <p:nvSpPr>
          <p:cNvPr id="59" name="TextBox 58"/>
          <p:cNvSpPr txBox="1"/>
          <p:nvPr userDrawn="1"/>
        </p:nvSpPr>
        <p:spPr bwMode="auto">
          <a:xfrm>
            <a:off x="6725938" y="1111677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4.1. Поставщики: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auto">
          <a:xfrm>
            <a:off x="6725938" y="205592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4.2. Потребители: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 bwMode="auto">
          <a:xfrm>
            <a:off x="6725938" y="2767302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4.3. Ремонт/монтаж оборуд-ия: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 userDrawn="1"/>
        </p:nvSpPr>
        <p:spPr bwMode="auto">
          <a:xfrm>
            <a:off x="6725938" y="360653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4.4. Новые продукты: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25938" y="1267550"/>
            <a:ext cx="2056342" cy="73702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поставщиков	</a:t>
            </a:r>
            <a:endParaRPr lang="en-GB"/>
          </a:p>
        </p:txBody>
      </p:sp>
      <p:sp>
        <p:nvSpPr>
          <p:cNvPr id="64" name="Text Placeholder 3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725938" y="2220099"/>
            <a:ext cx="2056342" cy="531728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потребителей	</a:t>
            </a:r>
            <a:endParaRPr lang="en-GB"/>
          </a:p>
        </p:txBody>
      </p:sp>
      <p:sp>
        <p:nvSpPr>
          <p:cNvPr id="65" name="Text Placeholder 37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725938" y="2940427"/>
            <a:ext cx="2056342" cy="65063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партнеров	</a:t>
            </a:r>
            <a:endParaRPr lang="en-GB"/>
          </a:p>
        </p:txBody>
      </p:sp>
      <p:sp>
        <p:nvSpPr>
          <p:cNvPr id="66" name="Text Placeholder 37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725938" y="3737420"/>
            <a:ext cx="2056342" cy="51640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67" name="Isosceles Triangle 66"/>
          <p:cNvSpPr/>
          <p:nvPr userDrawn="1"/>
        </p:nvSpPr>
        <p:spPr bwMode="auto">
          <a:xfrm flipV="1">
            <a:off x="340220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68" name="Isosceles Triangle 67"/>
          <p:cNvSpPr/>
          <p:nvPr userDrawn="1"/>
        </p:nvSpPr>
        <p:spPr bwMode="auto">
          <a:xfrm flipV="1">
            <a:off x="2472180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69" name="Isosceles Triangle 68"/>
          <p:cNvSpPr/>
          <p:nvPr userDrawn="1"/>
        </p:nvSpPr>
        <p:spPr bwMode="auto">
          <a:xfrm flipV="1">
            <a:off x="4604139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70" name="Isosceles Triangle 69"/>
          <p:cNvSpPr/>
          <p:nvPr userDrawn="1"/>
        </p:nvSpPr>
        <p:spPr bwMode="auto">
          <a:xfrm flipV="1">
            <a:off x="6736098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71" name="Text Placeholder 37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24395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отрасли	</a:t>
            </a:r>
            <a:endParaRPr lang="en-GB"/>
          </a:p>
        </p:txBody>
      </p:sp>
      <p:sp>
        <p:nvSpPr>
          <p:cNvPr id="72" name="Text Placeholder 37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2458244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заделам	</a:t>
            </a:r>
            <a:endParaRPr lang="en-GB"/>
          </a:p>
        </p:txBody>
      </p:sp>
      <p:sp>
        <p:nvSpPr>
          <p:cNvPr id="73" name="Text Placeholder 37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592093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трендам	</a:t>
            </a:r>
            <a:endParaRPr lang="en-GB"/>
          </a:p>
        </p:txBody>
      </p:sp>
      <p:sp>
        <p:nvSpPr>
          <p:cNvPr id="74" name="Text Placeholder 37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725942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marR="0" indent="157291" algn="l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marR="0" lvl="0" indent="157291" algn="l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/>
              <a:t>Введи выводы по локализации	</a:t>
            </a:r>
            <a:endParaRPr lang="en-GB"/>
          </a:p>
        </p:txBody>
      </p:sp>
      <p:sp>
        <p:nvSpPr>
          <p:cNvPr id="13" name="Flowchart: Off-page Connector 12"/>
          <p:cNvSpPr/>
          <p:nvPr userDrawn="1"/>
        </p:nvSpPr>
        <p:spPr bwMode="auto">
          <a:xfrm>
            <a:off x="330061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Описание отрасли</a:t>
            </a:r>
            <a:endParaRPr lang="en-GB" sz="1000" b="1"/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 bwMode="auto">
          <a:xfrm>
            <a:off x="2431540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2</a:t>
            </a: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 bwMode="auto">
          <a:xfrm>
            <a:off x="4563499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3</a:t>
            </a: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 bwMode="auto">
          <a:xfrm>
            <a:off x="299581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1</a:t>
            </a: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 bwMode="auto">
          <a:xfrm>
            <a:off x="6695458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4</a:t>
            </a:r>
            <a:endParaRPr lang="en-GB" sz="1000" b="1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75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76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77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78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userDrawn="1">
  <p:cSld name="7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79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9" y="1192"/>
                    <a:ext cx="1587" cy="119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p:oleObj name="oleObj" r:id="rId3" imgW="0" imgH="0" progId="">
              <p:embed/>
              <p:pic>
                <p:nvPicPr>
                  <p:cNvPr id="80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9" y="1192"/>
                    <a:ext cx="1587" cy="119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AD3085C-6FB1-4502-B296-0A7CA1533296}" type="slidenum">
              <a:rPr lang="en-GB"/>
              <a:t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15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09" indent="0" algn="ctr">
              <a:buNone/>
              <a:defRPr sz="1800"/>
            </a:lvl2pPr>
            <a:lvl3pPr marL="816216" indent="0" algn="ctr">
              <a:buNone/>
              <a:defRPr sz="1600"/>
            </a:lvl3pPr>
            <a:lvl4pPr marL="1224324" indent="0" algn="ctr">
              <a:buNone/>
              <a:defRPr sz="1400"/>
            </a:lvl4pPr>
            <a:lvl5pPr marL="1632434" indent="0" algn="ctr">
              <a:buNone/>
              <a:defRPr sz="1400"/>
            </a:lvl5pPr>
            <a:lvl6pPr marL="2040542" indent="0" algn="ctr">
              <a:buNone/>
              <a:defRPr sz="1400"/>
            </a:lvl6pPr>
            <a:lvl7pPr marL="2448651" indent="0" algn="ctr">
              <a:buNone/>
              <a:defRPr sz="1400"/>
            </a:lvl7pPr>
            <a:lvl8pPr marL="2856759" indent="0" algn="ctr">
              <a:buNone/>
              <a:defRPr sz="1400"/>
            </a:lvl8pPr>
            <a:lvl9pPr marL="3264868" indent="0" algn="ctr">
              <a:buNone/>
              <a:defRPr sz="14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81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Title Slide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4" y="1193"/>
          <a:ext cx="1191" cy="119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82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94" y="1193"/>
                    <a:ext cx="1191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9" name="TextBox 8"/>
          <p:cNvSpPr txBox="1"/>
          <p:nvPr userDrawn="1"/>
        </p:nvSpPr>
        <p:spPr bwMode="auto">
          <a:xfrm>
            <a:off x="317898" y="135733"/>
            <a:ext cx="8508206" cy="570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317896" y="145817"/>
            <a:ext cx="8508206" cy="594000"/>
          </a:xfrm>
        </p:spPr>
        <p:txBody>
          <a:bodyPr lIns="0" tIns="0" rIns="0" bIns="0">
            <a:no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en-US"/>
              <a:t>Action Title</a:t>
            </a:r>
            <a:r>
              <a:rPr lang="ru-RU"/>
              <a:t> 2</a:t>
            </a: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4860762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E2C090-557E-40C8-A4B4-D264F76CF2AA}" type="slidenum">
              <a:rPr lang="ru-RU"/>
              <a:t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17500" y="971551"/>
            <a:ext cx="8605838" cy="2526505"/>
          </a:xfrm>
        </p:spPr>
        <p:txBody>
          <a:bodyPr>
            <a:normAutofit/>
          </a:bodyPr>
          <a:lstStyle>
            <a:lvl1pPr>
              <a:defRPr sz="2100"/>
            </a:lvl1pPr>
            <a:lvl2pPr marL="612163" indent="-204054">
              <a:buFont typeface="Arial"/>
              <a:buChar char="−"/>
              <a:defRPr sz="1800"/>
            </a:lvl2pPr>
            <a:lvl3pPr marL="1020272" indent="-204054">
              <a:buFont typeface="Wingdings"/>
              <a:buChar char="§"/>
              <a:defRPr sz="1600"/>
            </a:lvl3pPr>
            <a:lvl4pPr marL="1428380" indent="-204054">
              <a:buFont typeface="Courier New"/>
              <a:buChar char="o"/>
              <a:defRPr sz="1400"/>
            </a:lvl4pPr>
            <a:lvl5pPr marL="1836488" indent="-204054">
              <a:buFont typeface="Wingdings"/>
              <a:buChar char="ü"/>
              <a:defRPr sz="1400"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16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17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18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20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20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19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5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09" indent="0">
              <a:buNone/>
              <a:defRPr sz="1800" b="1"/>
            </a:lvl2pPr>
            <a:lvl3pPr marL="816216" indent="0">
              <a:buNone/>
              <a:defRPr sz="1600" b="1"/>
            </a:lvl3pPr>
            <a:lvl4pPr marL="1224324" indent="0">
              <a:buNone/>
              <a:defRPr sz="1400" b="1"/>
            </a:lvl4pPr>
            <a:lvl5pPr marL="1632434" indent="0">
              <a:buNone/>
              <a:defRPr sz="1400" b="1"/>
            </a:lvl5pPr>
            <a:lvl6pPr marL="2040542" indent="0">
              <a:buNone/>
              <a:defRPr sz="1400" b="1"/>
            </a:lvl6pPr>
            <a:lvl7pPr marL="2448651" indent="0">
              <a:buNone/>
              <a:defRPr sz="1400" b="1"/>
            </a:lvl7pPr>
            <a:lvl8pPr marL="2856759" indent="0">
              <a:buNone/>
              <a:defRPr sz="1400" b="1"/>
            </a:lvl8pPr>
            <a:lvl9pPr marL="3264868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8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09" indent="0">
              <a:buNone/>
              <a:defRPr sz="1800" b="1"/>
            </a:lvl2pPr>
            <a:lvl3pPr marL="816216" indent="0">
              <a:buNone/>
              <a:defRPr sz="1600" b="1"/>
            </a:lvl3pPr>
            <a:lvl4pPr marL="1224324" indent="0">
              <a:buNone/>
              <a:defRPr sz="1400" b="1"/>
            </a:lvl4pPr>
            <a:lvl5pPr marL="1632434" indent="0">
              <a:buNone/>
              <a:defRPr sz="1400" b="1"/>
            </a:lvl5pPr>
            <a:lvl6pPr marL="2040542" indent="0">
              <a:buNone/>
              <a:defRPr sz="1400" b="1"/>
            </a:lvl6pPr>
            <a:lvl7pPr marL="2448651" indent="0">
              <a:buNone/>
              <a:defRPr sz="1400" b="1"/>
            </a:lvl7pPr>
            <a:lvl8pPr marL="2856759" indent="0">
              <a:buNone/>
              <a:defRPr sz="1400" b="1"/>
            </a:lvl8pPr>
            <a:lvl9pPr marL="3264868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3" y="1878808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0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p:oleObj name="oleObj" r:id="rId2" imgW="0" imgH="0" progId="">
              <p:embed/>
              <p:pic>
                <p:nvPicPr>
                  <p:cNvPr id="21" name=""/>
                  <p:cNvPicPr/>
                  <p:nvPr/>
                </p:nvPicPr>
                <p:blipFill>
                  <a:blip/>
                  <a:stretch/>
                </p:blipFill>
                <p:spPr bwMode="auto">
                  <a:xfrm>
                    <a:off x="1134" y="853"/>
                    <a:ext cx="1134" cy="85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09" indent="0">
              <a:buNone/>
              <a:defRPr sz="1200"/>
            </a:lvl2pPr>
            <a:lvl3pPr marL="816216" indent="0">
              <a:buNone/>
              <a:defRPr sz="1100"/>
            </a:lvl3pPr>
            <a:lvl4pPr marL="1224324" indent="0">
              <a:buNone/>
              <a:defRPr sz="900"/>
            </a:lvl4pPr>
            <a:lvl5pPr marL="1632434" indent="0">
              <a:buNone/>
              <a:defRPr sz="900"/>
            </a:lvl5pPr>
            <a:lvl6pPr marL="2040542" indent="0">
              <a:buNone/>
              <a:defRPr sz="900"/>
            </a:lvl6pPr>
            <a:lvl7pPr marL="2448651" indent="0">
              <a:buNone/>
              <a:defRPr sz="900"/>
            </a:lvl7pPr>
            <a:lvl8pPr marL="2856759" indent="0">
              <a:buNone/>
              <a:defRPr sz="900"/>
            </a:lvl8pPr>
            <a:lvl9pPr marL="3264868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</p:spTree>
  </p:cSld>
  <p:clrMapOvr>
    <a:masterClrMapping/>
  </p:clrMapOvr>
  <p:hf dt="0" ftr="0" hdr="0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emf"/><Relationship Id="rId2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8301" tIns="29151" rIns="58301" bIns="29151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20"/>
            <a:ext cx="7886700" cy="3263503"/>
          </a:xfrm>
          <a:prstGeom prst="rect">
            <a:avLst/>
          </a:prstGeom>
        </p:spPr>
        <p:txBody>
          <a:bodyPr vert="horz" lIns="58301" tIns="29151" rIns="58301" bIns="29151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p:oleObj name="oleObj" r:id="rId24" imgW="0" imgH="0" progId="">
              <p:embed/>
              <p:pic>
                <p:nvPicPr>
                  <p:cNvPr id="7" name=""/>
                  <p:cNvPicPr/>
                  <p:nvPr/>
                </p:nvPicPr>
                <p:blipFill>
                  <a:blip r:embed="rId23"/>
                  <a:stretch/>
                </p:blipFill>
                <p:spPr bwMode="auto">
                  <a:xfrm>
                    <a:off x="1587" y="1193"/>
                    <a:ext cx="1587" cy="11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1"/>
  <p:txStyles>
    <p:titleStyle>
      <a:lvl1pPr algn="l" defTabSz="816216">
        <a:lnSpc>
          <a:spcPct val="90000"/>
        </a:lnSpc>
        <a:spcBef>
          <a:spcPts val="0"/>
        </a:spcBef>
        <a:buNone/>
        <a:defRPr sz="3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54" indent="-204054" algn="l" defTabSz="816216">
        <a:lnSpc>
          <a:spcPct val="90000"/>
        </a:lnSpc>
        <a:spcBef>
          <a:spcPts val="893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12163" indent="-204054" algn="l" defTabSz="816216">
        <a:lnSpc>
          <a:spcPct val="90000"/>
        </a:lnSpc>
        <a:spcBef>
          <a:spcPts val="446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020272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428380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36488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44597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52706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60815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468922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8109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16216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24324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32434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40542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48651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6759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64868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5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5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jpg"/><Relationship Id="rId5" Type="http://schemas.openxmlformats.org/officeDocument/2006/relationships/image" Target="../media/image60.png"/><Relationship Id="rId6" Type="http://schemas.openxmlformats.org/officeDocument/2006/relationships/image" Target="../media/image6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28.png"/><Relationship Id="rId15" Type="http://schemas.openxmlformats.org/officeDocument/2006/relationships/image" Target="../media/image4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5.png"/><Relationship Id="rId13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4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28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4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4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876461" y="392001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800"/>
          </a:p>
        </p:txBody>
      </p:sp>
      <p:sp>
        <p:nvSpPr>
          <p:cNvPr id="5" name="object 17"/>
          <p:cNvSpPr txBox="1"/>
          <p:nvPr/>
        </p:nvSpPr>
        <p:spPr bwMode="auto">
          <a:xfrm>
            <a:off x="285345" y="3062264"/>
            <a:ext cx="867154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>
              <a:defRPr/>
            </a:pPr>
            <a:r>
              <a:rPr lang="ru-RU" sz="2000">
                <a:solidFill>
                  <a:srgbClr val="002060"/>
                </a:solidFill>
                <a:cs typeface="Arial"/>
              </a:rPr>
              <a:t>Для родителей предусмотрен ряд мер господдержки на разных этапах жизни ребенка. Так, существуют выплаты беременным, семьям с детьми до трех лет и старше и др. Помимо пособий, семьи могут получить единовременные выплаты. Подробности о том, какие меры поддержки забайкальских семей с детьми существуют, кто может претендовать и как рассчитывается их размер, - в наших карточках. </a:t>
            </a:r>
            <a:endParaRPr/>
          </a:p>
        </p:txBody>
      </p:sp>
      <p:pic>
        <p:nvPicPr>
          <p:cNvPr id="3" name="Объект 2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512231" y="-1858"/>
            <a:ext cx="3532646" cy="2960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19704" t="6551" r="23103" b="14400"/>
          <a:stretch/>
        </p:blipFill>
        <p:spPr bwMode="auto">
          <a:xfrm>
            <a:off x="214841" y="985506"/>
            <a:ext cx="677694" cy="696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799989" flipH="1" flipV="1">
            <a:off x="285344" y="392000"/>
            <a:ext cx="630664" cy="518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5502" y="1806394"/>
            <a:ext cx="856371" cy="851717"/>
          </a:xfrm>
          <a:prstGeom prst="rect">
            <a:avLst/>
          </a:prstGeom>
        </p:spPr>
      </p:pic>
      <p:sp>
        <p:nvSpPr>
          <p:cNvPr id="12" name="object 17"/>
          <p:cNvSpPr txBox="1"/>
          <p:nvPr/>
        </p:nvSpPr>
        <p:spPr bwMode="auto">
          <a:xfrm>
            <a:off x="1862714" y="576667"/>
            <a:ext cx="276867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ru-RU" sz="2000" b="1">
                <a:solidFill>
                  <a:srgbClr val="002060"/>
                </a:solidFill>
                <a:cs typeface="Arial"/>
              </a:rPr>
              <a:t>КАКИЕ </a:t>
            </a:r>
            <a:endParaRPr/>
          </a:p>
          <a:p>
            <a:pPr marL="12700" algn="ctr">
              <a:defRPr/>
            </a:pPr>
            <a:r>
              <a:rPr lang="ru-RU" sz="2000" b="1">
                <a:solidFill>
                  <a:srgbClr val="92D050"/>
                </a:solidFill>
                <a:cs typeface="Arial"/>
              </a:rPr>
              <a:t>МЕРЫ ПОДДЕРЖКИ </a:t>
            </a:r>
            <a:r>
              <a:rPr lang="ru-RU" sz="2000" b="1">
                <a:solidFill>
                  <a:srgbClr val="002060"/>
                </a:solidFill>
                <a:cs typeface="Arial"/>
              </a:rPr>
              <a:t>СУЩЕСТВУЮТ ДЛЯ СЕМЕЙ С ДЕТЬМИ </a:t>
            </a:r>
            <a:endParaRPr/>
          </a:p>
          <a:p>
            <a:pPr marL="12700" algn="ctr">
              <a:defRPr/>
            </a:pPr>
            <a:r>
              <a:rPr lang="ru-RU" sz="2000" b="1">
                <a:solidFill>
                  <a:srgbClr val="002060"/>
                </a:solidFill>
                <a:cs typeface="Arial"/>
              </a:rPr>
              <a:t>В ЗАБАЙКАЛЬСКОМ КРАЕ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908680" name="Скругленный прямоугольник 17"/>
          <p:cNvSpPr/>
          <p:nvPr/>
        </p:nvSpPr>
        <p:spPr bwMode="auto">
          <a:xfrm>
            <a:off x="3083193" y="2800914"/>
            <a:ext cx="2654416" cy="43998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ЛЕКАРСТВЕННЫЕ ПРЕПАРАТЫ ДЛЯ БЕРЕМЕННЫХ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097699766" name="Скругленный прямоугольник 16"/>
          <p:cNvSpPr/>
          <p:nvPr/>
        </p:nvSpPr>
        <p:spPr bwMode="auto">
          <a:xfrm>
            <a:off x="210171" y="638965"/>
            <a:ext cx="2873020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КОНСУЛЬТИРОВАНИЕ БЕРЕМЕННЫХ 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1015888257" name="Прямая соединительная линия 6"/>
          <p:cNvCxnSpPr>
            <a:cxnSpLocks/>
          </p:cNvCxnSpPr>
          <p:nvPr/>
        </p:nvCxnSpPr>
        <p:spPr bwMode="auto">
          <a:xfrm>
            <a:off x="46663" y="519706"/>
            <a:ext cx="908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4411382" name="Прямоугольник 8"/>
          <p:cNvSpPr/>
          <p:nvPr/>
        </p:nvSpPr>
        <p:spPr bwMode="auto">
          <a:xfrm>
            <a:off x="145251" y="1252033"/>
            <a:ext cx="2939382" cy="291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Любая беременная женщина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медицинскую организацию по месту жительства</a:t>
            </a:r>
            <a:endParaRPr/>
          </a:p>
          <a:p>
            <a:pPr algn="ctr">
              <a:defRPr/>
            </a:pPr>
            <a:endParaRPr sz="1200"/>
          </a:p>
          <a:p>
            <a:pPr algn="ctr">
              <a:defRPr/>
            </a:pPr>
            <a:r>
              <a:rPr lang="ru-RU" sz="1200" b="1"/>
              <a:t>Консультанты:</a:t>
            </a:r>
            <a:endParaRPr sz="1200" b="1"/>
          </a:p>
          <a:p>
            <a:pPr algn="ctr">
              <a:defRPr/>
            </a:pPr>
            <a:r>
              <a:rPr lang="ru-RU" sz="1200"/>
              <a:t>медицинские работники и </a:t>
            </a:r>
            <a:endParaRPr/>
          </a:p>
          <a:p>
            <a:pPr algn="ctr">
              <a:defRPr/>
            </a:pPr>
            <a:r>
              <a:rPr lang="ru-RU" sz="1200"/>
              <a:t>специалисты социальной защиты</a:t>
            </a:r>
            <a:endParaRPr/>
          </a:p>
          <a:p>
            <a:pPr algn="ctr">
              <a:defRPr/>
            </a:pPr>
            <a:endParaRPr lang="ru-RU" sz="1200"/>
          </a:p>
          <a:p>
            <a:pPr algn="ctr">
              <a:defRPr/>
            </a:pPr>
            <a:r>
              <a:rPr lang="ru-RU" sz="1200" b="1"/>
              <a:t>Взаимодействие</a:t>
            </a:r>
            <a:endParaRPr sz="1200" b="1"/>
          </a:p>
          <a:p>
            <a:pPr algn="ctr">
              <a:defRPr/>
            </a:pPr>
            <a:r>
              <a:rPr lang="ru-RU" sz="1200"/>
              <a:t>МФЦ, служба занятости, медицинские и социальные учреждения, некоммерческие организации</a:t>
            </a:r>
            <a:endParaRPr/>
          </a:p>
        </p:txBody>
      </p:sp>
      <p:sp>
        <p:nvSpPr>
          <p:cNvPr id="956492409" name="Прямоугольник 25"/>
          <p:cNvSpPr/>
          <p:nvPr/>
        </p:nvSpPr>
        <p:spPr bwMode="auto">
          <a:xfrm>
            <a:off x="2510377" y="122982"/>
            <a:ext cx="4123244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ПОДДЕРЖКА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БЕРЕМЕННЫХ 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ЖЕНЩИН </a:t>
            </a:r>
            <a:endParaRPr/>
          </a:p>
        </p:txBody>
      </p:sp>
      <p:pic>
        <p:nvPicPr>
          <p:cNvPr id="53910285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251" y="61898"/>
            <a:ext cx="610890" cy="457807"/>
          </a:xfrm>
          <a:prstGeom prst="rect">
            <a:avLst/>
          </a:prstGeom>
        </p:spPr>
      </p:pic>
      <p:pic>
        <p:nvPicPr>
          <p:cNvPr id="1306541909" name="Рисунок 130654190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63542" y="558095"/>
            <a:ext cx="2010135" cy="2065208"/>
          </a:xfrm>
          <a:prstGeom prst="rect">
            <a:avLst/>
          </a:prstGeom>
        </p:spPr>
      </p:pic>
      <p:sp>
        <p:nvSpPr>
          <p:cNvPr id="668672028" name="Прямоугольник 8"/>
          <p:cNvSpPr/>
          <p:nvPr/>
        </p:nvSpPr>
        <p:spPr bwMode="auto">
          <a:xfrm>
            <a:off x="3083192" y="3422814"/>
            <a:ext cx="2655137" cy="145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Беременная женщина по показаниям врача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медицинскую организацию по месту жительства</a:t>
            </a:r>
            <a:endParaRPr/>
          </a:p>
        </p:txBody>
      </p:sp>
      <p:sp>
        <p:nvSpPr>
          <p:cNvPr id="2114752214" name="Скругленный прямоугольник 16"/>
          <p:cNvSpPr/>
          <p:nvPr/>
        </p:nvSpPr>
        <p:spPr bwMode="auto">
          <a:xfrm>
            <a:off x="5899888" y="638965"/>
            <a:ext cx="3084478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ПИТАНИЕ 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424706783" name="Прямоугольник 8"/>
          <p:cNvSpPr/>
          <p:nvPr/>
        </p:nvSpPr>
        <p:spPr bwMode="auto">
          <a:xfrm>
            <a:off x="5899888" y="1158636"/>
            <a:ext cx="3086638" cy="396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Беременная женщина, кормящая мама, дети до 3-х лет по показаниям врача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медицинскую организацию по месту жительства</a:t>
            </a:r>
            <a:endParaRPr/>
          </a:p>
          <a:p>
            <a:pPr algn="ctr">
              <a:defRPr/>
            </a:pPr>
            <a:endParaRPr sz="800"/>
          </a:p>
          <a:p>
            <a:pPr algn="ctr">
              <a:defRPr/>
            </a:pPr>
            <a:r>
              <a:rPr lang="ru-RU" sz="1200" b="1"/>
              <a:t>Показания для получения: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беременным женщинам при анемии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кормящим матерям: при недостатке грудного молока у женщины, вскармливающей двух и более детей. - детям первого года жизни: 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а) приобретенная (постнеонатальная) дистрофия по типу гипотрофии; 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б) анеми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я;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в) перинатальный контакт по ВИЧ-инфекции; 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г) недостаток грудного молока у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матери, родившей и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вскармливающей двух и более детей</a:t>
            </a:r>
            <a:endParaRPr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399396" name="Скругленный прямоугольник 16"/>
          <p:cNvSpPr/>
          <p:nvPr/>
        </p:nvSpPr>
        <p:spPr bwMode="auto">
          <a:xfrm>
            <a:off x="210171" y="638964"/>
            <a:ext cx="2873020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ОФОРМЛЕНИЕ СОЦИАЛЬНОГО КОНТРАКТА 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1950899679" name="Прямая соединительная линия 6"/>
          <p:cNvCxnSpPr>
            <a:cxnSpLocks/>
          </p:cNvCxnSpPr>
          <p:nvPr/>
        </p:nvCxnSpPr>
        <p:spPr bwMode="auto">
          <a:xfrm>
            <a:off x="46663" y="519706"/>
            <a:ext cx="908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0018997" name="Прямоугольник 8"/>
          <p:cNvSpPr/>
          <p:nvPr/>
        </p:nvSpPr>
        <p:spPr bwMode="auto">
          <a:xfrm>
            <a:off x="145251" y="1252031"/>
            <a:ext cx="3034422" cy="3783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000">
                <a:solidFill>
                  <a:srgbClr val="000000"/>
                </a:solidFill>
              </a:rPr>
              <a:t>Малоимущая семья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000"/>
              <a:t>Обратиться в отдел социальной защиты населения, МФЦ по месту жительства</a:t>
            </a:r>
            <a:endParaRPr sz="1000"/>
          </a:p>
          <a:p>
            <a:pPr marL="0" marR="0" indent="4502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Направления использования:</a:t>
            </a:r>
            <a:endParaRPr sz="12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1.Поиск работы</a:t>
            </a:r>
            <a:endParaRPr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контракта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не более 9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Ежемесячная выплата 2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153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рублей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течении 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 более 4-х месяцев, причем 3 месяца выплата осуществляется только при условии заключения трудового договора).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2.Открытие собственного дела (ИП)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контракта 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 более чем 12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Размер единовременной выплаты до 350 тысяч рублей.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Ведение личного подсобного хозяйства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контракта 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не более 12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Размер единовременной выплаты до 200 тысяч рублей.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</a:t>
            </a:r>
            <a:r>
              <a:rPr lang="ru-RU"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</a:t>
            </a: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реодоление трудной жизненной ситуации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контракта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не более чем 6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Ежемесячная выплата 2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153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руб.</a:t>
            </a:r>
            <a:endParaRPr sz="1000"/>
          </a:p>
        </p:txBody>
      </p:sp>
      <p:sp>
        <p:nvSpPr>
          <p:cNvPr id="1732146048" name="Прямоугольник 25"/>
          <p:cNvSpPr/>
          <p:nvPr/>
        </p:nvSpPr>
        <p:spPr bwMode="auto">
          <a:xfrm>
            <a:off x="3083190" y="95232"/>
            <a:ext cx="2936301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СОДЕЙСТВИЕ ЗАНЯТОСТИ </a:t>
            </a:r>
            <a:endParaRPr/>
          </a:p>
        </p:txBody>
      </p:sp>
      <p:pic>
        <p:nvPicPr>
          <p:cNvPr id="1181398881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251" y="61898"/>
            <a:ext cx="610890" cy="457807"/>
          </a:xfrm>
          <a:prstGeom prst="rect">
            <a:avLst/>
          </a:prstGeom>
        </p:spPr>
      </p:pic>
      <p:sp>
        <p:nvSpPr>
          <p:cNvPr id="1544302998" name="Скругленный прямоугольник 16"/>
          <p:cNvSpPr/>
          <p:nvPr/>
        </p:nvSpPr>
        <p:spPr bwMode="auto">
          <a:xfrm>
            <a:off x="5899887" y="638965"/>
            <a:ext cx="3084477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СОДЕЙСТВИЕ В ПОИСКЕ РАБОТЫ 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627750706" name="Прямоугольник 8"/>
          <p:cNvSpPr/>
          <p:nvPr/>
        </p:nvSpPr>
        <p:spPr bwMode="auto">
          <a:xfrm>
            <a:off x="5899887" y="1158635"/>
            <a:ext cx="3192477" cy="323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Любой гражданин, желающий трудоустроится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службу занятости по месту жительства</a:t>
            </a:r>
            <a:endParaRPr/>
          </a:p>
          <a:p>
            <a:pPr algn="ctr">
              <a:defRPr/>
            </a:pPr>
            <a:endParaRPr sz="800"/>
          </a:p>
          <a:p>
            <a:pPr algn="ctr">
              <a:defRPr/>
            </a:pPr>
            <a:r>
              <a:rPr lang="ru-RU" sz="1200" b="1"/>
              <a:t>Содействие: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en-US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консультирование по выбору профессии;</a:t>
            </a:r>
            <a:endParaRPr/>
          </a:p>
          <a:p>
            <a:pPr marL="0" marR="0" indent="0" algn="ctr"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7793" indent="-217793" algn="ctr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подбор вакансий;</a:t>
            </a:r>
            <a:endParaRPr/>
          </a:p>
          <a:p>
            <a:pPr marL="0" marR="0" indent="0" algn="ctr">
              <a:buFont typeface="Arial"/>
              <a:buChar char="–"/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7793" indent="-217793" algn="ctr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содействие в получении новой профессии </a:t>
            </a:r>
            <a:endParaRPr/>
          </a:p>
          <a:p>
            <a:pPr algn="ctr"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(курсы обучения и переобучения)</a:t>
            </a:r>
            <a:endParaRPr/>
          </a:p>
          <a:p>
            <a:pPr marL="217793" indent="-217793" algn="ctr">
              <a:buFont typeface="Arial"/>
              <a:buChar char="–"/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74639735" name="Рисунок 4746397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24883" y="1618323"/>
            <a:ext cx="2070393" cy="2061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27094" y="4346990"/>
            <a:ext cx="495832" cy="41232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71649" y="2980294"/>
            <a:ext cx="452438" cy="3762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21210" y="1651887"/>
            <a:ext cx="385121" cy="3202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8333" y="2078120"/>
            <a:ext cx="1116518" cy="11165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/>
            </a:fld>
            <a:endParaRPr lang="en-GB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56102" y="416311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 bwMode="auto">
          <a:xfrm>
            <a:off x="1395763" y="1009420"/>
            <a:ext cx="6329459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ОТДЕЛЕНИЕ СОЦИАЛЬНОГО ФОНДА РОССИИ ПО ЗАБАЙКАЛЬСКОМУ КРАЮ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Чита, ул. Чкалова, 160б 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8-800-100-00-01</a:t>
            </a:r>
            <a:br>
              <a:rPr lang="ru-RU"/>
            </a:b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54919" y="2361845"/>
            <a:ext cx="6569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/>
              <a:t>МНОГОФУНКЦИОНАЛЬНЫЙ ЦЕНТР ЗАБАЙКАЛЬСКОГО КРАЯ «МОИ ДОКУМЕНТЫ»</a:t>
            </a: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              Чита, ул. Генерала Белика 12                    ул. Бутина 72                    ул. Ярославского 40 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8 (3022) 21-10-10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26650" y="3780802"/>
            <a:ext cx="658368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КРАЕВОЙ ЦЕНТР СОЦИАЛЬНОЙ ЗАЩИТЫ НАСЕЛЕНИЯ ЗАБАЙКАЛЬСКОГО КРАЯ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г. Чита, ул. Богомягкова 23                      Недорезова 30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8-800-1000-001</a:t>
            </a:r>
            <a:endParaRPr/>
          </a:p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rcRect l="16686" t="20223" r="16418" b="20179"/>
          <a:stretch/>
        </p:blipFill>
        <p:spPr bwMode="auto">
          <a:xfrm>
            <a:off x="846505" y="872498"/>
            <a:ext cx="680145" cy="6059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13523" y="1377299"/>
            <a:ext cx="207687" cy="2022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68539" y="2692858"/>
            <a:ext cx="287200" cy="2797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24843" y="2676956"/>
            <a:ext cx="287200" cy="27974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70683" y="2670535"/>
            <a:ext cx="287200" cy="2797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727193" y="4090302"/>
            <a:ext cx="287200" cy="2797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14837" y="4091741"/>
            <a:ext cx="287200" cy="279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0965" y="3659488"/>
            <a:ext cx="1191252" cy="89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/>
          <p:nvPr/>
        </p:nvSpPr>
        <p:spPr bwMode="auto">
          <a:xfrm>
            <a:off x="1954436" y="174948"/>
            <a:ext cx="530749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ЕДИНОЕ ПОСОБИЕ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БЕРЕМЕННЫМ ЖЕНЩИНАМ</a:t>
            </a:r>
            <a:endParaRPr lang="ru-RU" sz="1600" b="1">
              <a:solidFill>
                <a:srgbClr val="002060"/>
              </a:solidFill>
              <a:cs typeface="Arial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10770" y="542911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 bwMode="auto">
          <a:xfrm>
            <a:off x="110770" y="2642824"/>
            <a:ext cx="24437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3411">
              <a:defRPr/>
            </a:pPr>
            <a:r>
              <a:rPr lang="ru-RU" sz="1000"/>
              <a:t>Женщине, вставшей на учет в медицинскую организацию до 12 недель беременности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061403" y="727132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12 076,50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469704" y="714004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18 114,75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050749" y="74838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24 153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7866" y="2337955"/>
            <a:ext cx="1766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Кому выплачивается?</a:t>
            </a:r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621278" y="1421203"/>
            <a:ext cx="6044364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i="1"/>
              <a:t>               50%           .                                         75%                                               100% </a:t>
            </a:r>
            <a:endParaRPr/>
          </a:p>
          <a:p>
            <a:pPr algn="just">
              <a:defRPr/>
            </a:pPr>
            <a:r>
              <a:rPr lang="ru-RU" sz="1000" i="1"/>
              <a:t>              от регионального прожиточного минимума (ПМ) трудоспособного населения </a:t>
            </a:r>
            <a:endParaRPr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652593" y="2530208"/>
            <a:ext cx="2618062" cy="115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Ежемесячный доход в семье не превышает ПМ на душу населения </a:t>
            </a:r>
            <a:endParaRPr/>
          </a:p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22 159 </a:t>
            </a:r>
            <a:r>
              <a:rPr lang="ru-RU" sz="1000"/>
              <a:t>руб. </a:t>
            </a:r>
            <a:endParaRPr/>
          </a:p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Собственность семьи соответствует критериям </a:t>
            </a:r>
            <a:endParaRPr/>
          </a:p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Трудоспособные члены семьи имеют доход или причины отсутствия его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7113188" y="2361512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Условия получения?</a:t>
            </a:r>
            <a:endParaRPr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6832103" y="4350627"/>
            <a:ext cx="24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Где оформить?</a:t>
            </a:r>
            <a:endParaRPr/>
          </a:p>
          <a:p>
            <a:pPr algn="ctr" defTabSz="159341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/>
              <a:t>через Госуслуги, МФЦ, СФР</a:t>
            </a:r>
            <a:endParaRPr/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25607" y="2106699"/>
            <a:ext cx="2327656" cy="2243928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>
            <a:off x="1780364" y="1324805"/>
            <a:ext cx="5550865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65309" y="820072"/>
            <a:ext cx="304276" cy="4081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35452" y="801052"/>
            <a:ext cx="311512" cy="4178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6678" y="778308"/>
            <a:ext cx="298309" cy="440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1149" y="4090877"/>
            <a:ext cx="22510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3411">
              <a:defRPr/>
            </a:pPr>
            <a:r>
              <a:rPr lang="ru-RU" sz="1000"/>
              <a:t>С месяца постановки на учет (не ранее 6 мес) до месяца родов или прерывания беременности</a:t>
            </a:r>
            <a:endParaRPr lang="ru-RU" sz="1000" spc="-5">
              <a:latin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8534" y="3829268"/>
            <a:ext cx="1811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Когда выплачивается?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9758" y="2063695"/>
            <a:ext cx="613831" cy="336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5193" y="3378774"/>
            <a:ext cx="558396" cy="522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700735" y="3917372"/>
            <a:ext cx="485938" cy="450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65282" y="1921711"/>
            <a:ext cx="538234" cy="493381"/>
          </a:xfrm>
          <a:prstGeom prst="rect">
            <a:avLst/>
          </a:prstGeom>
        </p:spPr>
      </p:pic>
      <p:grpSp>
        <p:nvGrpSpPr>
          <p:cNvPr id="38" name="Group 45"/>
          <p:cNvGrpSpPr/>
          <p:nvPr/>
        </p:nvGrpSpPr>
        <p:grpSpPr bwMode="auto">
          <a:xfrm>
            <a:off x="395529" y="201900"/>
            <a:ext cx="466538" cy="579312"/>
            <a:chOff x="634994" y="480009"/>
            <a:chExt cx="914452" cy="1075526"/>
          </a:xfrm>
        </p:grpSpPr>
        <p:pic>
          <p:nvPicPr>
            <p:cNvPr id="39" name="object 3"/>
            <p:cNvPicPr/>
            <p:nvPr/>
          </p:nvPicPr>
          <p:blipFill>
            <a:blip r:embed="rId8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0" name="object 4"/>
            <p:cNvPicPr/>
            <p:nvPr/>
          </p:nvPicPr>
          <p:blipFill>
            <a:blip r:embed="rId9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6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fill="norm" stroke="1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fill="norm" stroke="1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7" name="object 6"/>
            <p:cNvPicPr/>
            <p:nvPr/>
          </p:nvPicPr>
          <p:blipFill>
            <a:blip r:embed="rId10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8" name="object 7"/>
            <p:cNvPicPr/>
            <p:nvPr/>
          </p:nvPicPr>
          <p:blipFill>
            <a:blip r:embed="rId11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9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fill="norm" stroke="1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9"/>
            <p:cNvPicPr/>
            <p:nvPr/>
          </p:nvPicPr>
          <p:blipFill>
            <a:blip r:embed="rId12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1" name="object 10"/>
            <p:cNvPicPr/>
            <p:nvPr/>
          </p:nvPicPr>
          <p:blipFill>
            <a:blip r:embed="rId13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2" name="object 11"/>
            <p:cNvPicPr/>
            <p:nvPr/>
          </p:nvPicPr>
          <p:blipFill>
            <a:blip r:embed="rId14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3" name="object 12"/>
            <p:cNvPicPr/>
            <p:nvPr/>
          </p:nvPicPr>
          <p:blipFill>
            <a:blip r:embed="rId15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5" name="object 13"/>
            <p:cNvPicPr/>
            <p:nvPr/>
          </p:nvPicPr>
          <p:blipFill>
            <a:blip r:embed="rId16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8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fill="norm" stroke="1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15"/>
            <p:cNvPicPr/>
            <p:nvPr/>
          </p:nvPicPr>
          <p:blipFill>
            <a:blip r:embed="rId17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 bwMode="auto">
          <a:xfrm>
            <a:off x="3981855" y="2589272"/>
            <a:ext cx="4821158" cy="56769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 bwMode="auto">
          <a:xfrm>
            <a:off x="1902049" y="165837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МАТЕРИНСКИЙ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КАПИТАЛ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35124" y="563868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 bwMode="auto">
          <a:xfrm>
            <a:off x="247571" y="751357"/>
            <a:ext cx="3183365" cy="46805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28450" y="861247"/>
            <a:ext cx="247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b="1">
                <a:solidFill>
                  <a:srgbClr val="000000"/>
                </a:solidFill>
              </a:rPr>
              <a:t>ФЕДЕРАЛЬНЫЙ МАТКАПИТАЛ 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717297" y="2691153"/>
            <a:ext cx="3962162" cy="30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050" b="1"/>
              <a:t>ЗАБАЙКАЛЬСКИЙ МАТКАПИТАЛ НА ВТОРОГО РЕБЁНКА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721011" y="3397938"/>
            <a:ext cx="21581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Семьи при рождении второго ребёнка после 2018 года</a:t>
            </a:r>
            <a:endParaRPr/>
          </a:p>
          <a:p>
            <a:pPr marL="171450" algn="ctr">
              <a:defRPr/>
            </a:pPr>
            <a:endParaRPr lang="ru-RU" sz="900"/>
          </a:p>
          <a:p>
            <a:pPr marL="171450" algn="ctr">
              <a:defRPr/>
            </a:pPr>
            <a:r>
              <a:rPr lang="ru-RU" b="1"/>
              <a:t> 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Оформить можно в МФЦ или в отделе соцзащиты по месту жительства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97306" y="1487502"/>
            <a:ext cx="1765560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728 921,9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00878" y="3544129"/>
            <a:ext cx="1468998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1209D"/>
                </a:solidFill>
                <a:latin typeface="Arial"/>
                <a:cs typeface="Arial"/>
              </a:rPr>
              <a:t>9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63</a:t>
            </a:r>
            <a:r>
              <a:rPr lang="en-US" sz="2800" b="1">
                <a:solidFill>
                  <a:srgbClr val="01209D"/>
                </a:solidFill>
                <a:latin typeface="Arial"/>
                <a:cs typeface="Arial"/>
              </a:rPr>
              <a:t> 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243</a:t>
            </a:r>
            <a:endParaRPr lang="ru-RU" sz="1400" b="1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1025" y="2075780"/>
            <a:ext cx="1426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/>
              <a:t>на первого ребёнка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4336" y="407059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/>
              <a:t>на второго ребёнка</a:t>
            </a:r>
            <a:endParaRPr/>
          </a:p>
        </p:txBody>
      </p:sp>
      <p:grpSp>
        <p:nvGrpSpPr>
          <p:cNvPr id="40" name="Group 45"/>
          <p:cNvGrpSpPr/>
          <p:nvPr/>
        </p:nvGrpSpPr>
        <p:grpSpPr bwMode="auto">
          <a:xfrm>
            <a:off x="269715" y="724007"/>
            <a:ext cx="403006" cy="535537"/>
            <a:chOff x="634994" y="480009"/>
            <a:chExt cx="914452" cy="1075526"/>
          </a:xfrm>
        </p:grpSpPr>
        <p:pic>
          <p:nvPicPr>
            <p:cNvPr id="41" name="object 3"/>
            <p:cNvPicPr/>
            <p:nvPr/>
          </p:nvPicPr>
          <p:blipFill>
            <a:blip r:embed="rId2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2" name="object 4"/>
            <p:cNvPicPr/>
            <p:nvPr/>
          </p:nvPicPr>
          <p:blipFill>
            <a:blip r:embed="rId3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3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fill="norm" stroke="1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fill="norm" stroke="1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4" name="object 6"/>
            <p:cNvPicPr/>
            <p:nvPr/>
          </p:nvPicPr>
          <p:blipFill>
            <a:blip r:embed="rId4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5" name="object 7"/>
            <p:cNvPicPr/>
            <p:nvPr/>
          </p:nvPicPr>
          <p:blipFill>
            <a:blip r:embed="rId5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6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fill="norm" stroke="1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7" name="object 9"/>
            <p:cNvPicPr/>
            <p:nvPr/>
          </p:nvPicPr>
          <p:blipFill>
            <a:blip r:embed="rId6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8" name="object 10"/>
            <p:cNvPicPr/>
            <p:nvPr/>
          </p:nvPicPr>
          <p:blipFill>
            <a:blip r:embed="rId7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9" name="object 11"/>
            <p:cNvPicPr/>
            <p:nvPr/>
          </p:nvPicPr>
          <p:blipFill>
            <a:blip r:embed="rId8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0" name="object 12"/>
            <p:cNvPicPr/>
            <p:nvPr/>
          </p:nvPicPr>
          <p:blipFill>
            <a:blip r:embed="rId9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1" name="object 13"/>
            <p:cNvPicPr/>
            <p:nvPr/>
          </p:nvPicPr>
          <p:blipFill>
            <a:blip r:embed="rId10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fill="norm" stroke="1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15"/>
            <p:cNvPicPr/>
            <p:nvPr/>
          </p:nvPicPr>
          <p:blipFill>
            <a:blip r:embed="rId11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" name="Прямоугольник 70"/>
          <p:cNvSpPr/>
          <p:nvPr/>
        </p:nvSpPr>
        <p:spPr bwMode="auto">
          <a:xfrm>
            <a:off x="4055931" y="4540338"/>
            <a:ext cx="2282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/>
              <a:t>(для детей, рожденных с 2020 г. )</a:t>
            </a:r>
            <a:endParaRPr/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4078305" y="3821132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/>
              <a:t>(для детей, рожденных в 2019 г.)</a:t>
            </a:r>
            <a:endParaRPr/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4262805" y="4083921"/>
            <a:ext cx="1577284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288 972</a:t>
            </a:r>
            <a:r>
              <a:rPr lang="ru-RU"/>
              <a:t> </a:t>
            </a:r>
            <a:endParaRPr/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4217616" y="3338651"/>
            <a:ext cx="1468998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18</a:t>
            </a:r>
            <a:r>
              <a:rPr lang="en-US" sz="2800" b="1">
                <a:solidFill>
                  <a:srgbClr val="01209D"/>
                </a:solidFill>
                <a:latin typeface="Arial"/>
                <a:cs typeface="Arial"/>
              </a:rPr>
              <a:t> 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676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4311446" y="950710"/>
            <a:ext cx="348864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 при рождении первого, второго и последующих детей, если ранее не воспользовались этим правом </a:t>
            </a:r>
            <a:endParaRPr/>
          </a:p>
          <a:p>
            <a:pPr marL="171450" algn="ctr">
              <a:defRPr/>
            </a:pPr>
            <a:endParaRPr lang="ru-RU" sz="900"/>
          </a:p>
          <a:p>
            <a:pPr algn="ctr">
              <a:defRPr/>
            </a:pPr>
            <a:r>
              <a:rPr lang="ru-RU" b="1"/>
              <a:t> 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Сертификат оформляется в беззаявительном порядке -  </a:t>
            </a:r>
            <a:endParaRPr/>
          </a:p>
          <a:p>
            <a:pPr marL="171450" algn="ctr">
              <a:defRPr/>
            </a:pPr>
            <a:r>
              <a:rPr lang="ru-RU" sz="1000"/>
              <a:t>он направляется в личный кабинет на «Госуслугах»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72768" y="1413307"/>
            <a:ext cx="461132" cy="643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47571" y="3425247"/>
            <a:ext cx="447294" cy="62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64522" y="3427443"/>
            <a:ext cx="448367" cy="6361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944729" y="1540143"/>
            <a:ext cx="304276" cy="4081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687702" y="3666105"/>
            <a:ext cx="304276" cy="4081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676270" y="4140228"/>
            <a:ext cx="304276" cy="40817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654082" y="3438347"/>
            <a:ext cx="304276" cy="408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38777" y="2630282"/>
            <a:ext cx="731753" cy="52668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 bwMode="auto">
          <a:xfrm flipH="0" flipV="0">
            <a:off x="3554331" y="1701988"/>
            <a:ext cx="790671" cy="8448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люс 15"/>
          <p:cNvSpPr/>
          <p:nvPr/>
        </p:nvSpPr>
        <p:spPr bwMode="auto">
          <a:xfrm>
            <a:off x="3249006" y="3517215"/>
            <a:ext cx="610652" cy="598788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 bwMode="auto">
          <a:xfrm>
            <a:off x="301355" y="889202"/>
            <a:ext cx="3103469" cy="58695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6009719" y="889955"/>
            <a:ext cx="2995132" cy="60710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 bwMode="auto">
          <a:xfrm>
            <a:off x="1828870" y="244179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ПОСОБИЯ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СЕМЬЯМ С ДЕТЬМИ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06744" y="738965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695099" y="977308"/>
            <a:ext cx="2614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/>
              <a:t>ЕДИНОВРЕМЕННОЕ ПОСОБИЕ </a:t>
            </a:r>
            <a:endParaRPr/>
          </a:p>
          <a:p>
            <a:pPr algn="ctr">
              <a:defRPr/>
            </a:pPr>
            <a:r>
              <a:rPr lang="ru-RU" sz="1050" b="1"/>
              <a:t>ПРИ РОЖДЕНИИ РЕБЁНКА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66106" y="1518230"/>
            <a:ext cx="1409614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42 988*</a:t>
            </a:r>
            <a:endParaRPr lang="ru-RU" sz="1600" b="1">
              <a:solidFill>
                <a:srgbClr val="00206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 bwMode="auto">
          <a:xfrm>
            <a:off x="413213" y="932782"/>
            <a:ext cx="433088" cy="499791"/>
            <a:chOff x="634994" y="480009"/>
            <a:chExt cx="914452" cy="1075526"/>
          </a:xfrm>
        </p:grpSpPr>
        <p:pic>
          <p:nvPicPr>
            <p:cNvPr id="47" name="object 3"/>
            <p:cNvPicPr/>
            <p:nvPr/>
          </p:nvPicPr>
          <p:blipFill>
            <a:blip r:embed="rId2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8" name="object 4"/>
            <p:cNvPicPr/>
            <p:nvPr/>
          </p:nvPicPr>
          <p:blipFill>
            <a:blip r:embed="rId3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9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fill="norm" stroke="1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fill="norm" stroke="1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6"/>
            <p:cNvPicPr/>
            <p:nvPr/>
          </p:nvPicPr>
          <p:blipFill>
            <a:blip r:embed="rId4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1" name="object 7"/>
            <p:cNvPicPr/>
            <p:nvPr/>
          </p:nvPicPr>
          <p:blipFill>
            <a:blip r:embed="rId5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52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fill="norm" stroke="1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9"/>
            <p:cNvPicPr/>
            <p:nvPr/>
          </p:nvPicPr>
          <p:blipFill>
            <a:blip r:embed="rId6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7" name="object 10"/>
            <p:cNvPicPr/>
            <p:nvPr/>
          </p:nvPicPr>
          <p:blipFill>
            <a:blip r:embed="rId7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8" name="object 11"/>
            <p:cNvPicPr/>
            <p:nvPr/>
          </p:nvPicPr>
          <p:blipFill>
            <a:blip r:embed="rId8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9" name="object 12"/>
            <p:cNvPicPr/>
            <p:nvPr/>
          </p:nvPicPr>
          <p:blipFill>
            <a:blip r:embed="rId9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0" name="object 13"/>
            <p:cNvPicPr/>
            <p:nvPr/>
          </p:nvPicPr>
          <p:blipFill>
            <a:blip r:embed="rId10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1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fill="norm" stroke="1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2" name="object 15"/>
            <p:cNvPicPr/>
            <p:nvPr/>
          </p:nvPicPr>
          <p:blipFill>
            <a:blip r:embed="rId11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 bwMode="auto">
          <a:xfrm>
            <a:off x="-113120" y="2219506"/>
            <a:ext cx="40399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 при рождении детей</a:t>
            </a:r>
            <a:endParaRPr/>
          </a:p>
          <a:p>
            <a:pPr marL="171450" algn="ctr">
              <a:defRPr/>
            </a:pPr>
            <a:endParaRPr lang="ru-RU" b="1"/>
          </a:p>
          <a:p>
            <a:pPr marL="171450" algn="ctr">
              <a:defRPr/>
            </a:pPr>
            <a:r>
              <a:rPr lang="ru-RU" b="1"/>
              <a:t>Условия получения?</a:t>
            </a:r>
            <a:endParaRPr/>
          </a:p>
          <a:p>
            <a:pPr marL="171450" algn="ctr">
              <a:defRPr/>
            </a:pPr>
            <a:r>
              <a:rPr lang="ru-RU" sz="1000"/>
              <a:t>Оба родителя не работают - пособие предоставляется СФР. Для работающих родителей - по месту  работы.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не позднее 6 мес. со дня рождения</a:t>
            </a:r>
            <a:endParaRPr/>
          </a:p>
          <a:p>
            <a:pPr marL="171450" algn="ctr">
              <a:defRPr/>
            </a:pPr>
            <a:endParaRPr lang="ru-RU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Обратиться в МФЦ, Госуслуги или СФР</a:t>
            </a:r>
            <a:endParaRPr/>
          </a:p>
          <a:p>
            <a:pPr marL="171450" algn="ctr">
              <a:defRPr/>
            </a:pPr>
            <a:endParaRPr lang="en-US" b="1"/>
          </a:p>
          <a:p>
            <a:pPr marL="171450" algn="ctr">
              <a:defRPr/>
            </a:pPr>
            <a:r>
              <a:rPr lang="ru-RU" b="1"/>
              <a:t> </a:t>
            </a:r>
            <a:endParaRPr/>
          </a:p>
          <a:p>
            <a:pPr marL="171450" algn="ctr">
              <a:defRPr/>
            </a:pPr>
            <a:endParaRPr lang="en-US" b="1"/>
          </a:p>
        </p:txBody>
      </p:sp>
      <p:sp>
        <p:nvSpPr>
          <p:cNvPr id="32" name="TextBox 31"/>
          <p:cNvSpPr txBox="1"/>
          <p:nvPr/>
        </p:nvSpPr>
        <p:spPr bwMode="auto">
          <a:xfrm>
            <a:off x="178308" y="425129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 b="1" i="1">
                <a:solidFill>
                  <a:srgbClr val="003BB0"/>
                </a:solidFill>
              </a:rPr>
              <a:t>* </a:t>
            </a:r>
            <a:r>
              <a:rPr lang="ru-RU" sz="1000" i="1"/>
              <a:t>Размер пособия в Забайкальском крае устанавливается </a:t>
            </a:r>
            <a:endParaRPr/>
          </a:p>
          <a:p>
            <a:pPr>
              <a:defRPr/>
            </a:pPr>
            <a:r>
              <a:rPr lang="ru-RU" sz="1000" i="1"/>
              <a:t>с учетом районных коэффициентов</a:t>
            </a:r>
            <a:endParaRPr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459015" y="904968"/>
            <a:ext cx="24595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b="1"/>
              <a:t>ЕДИНОВРЕМЕННАЯ ВЫПЛАТА</a:t>
            </a:r>
            <a:endParaRPr/>
          </a:p>
          <a:p>
            <a:pPr algn="ctr">
              <a:defRPr/>
            </a:pPr>
            <a:r>
              <a:rPr lang="ru-RU" sz="1050" b="1"/>
              <a:t> ПРИ РОЖДЕНИИ </a:t>
            </a:r>
            <a:r>
              <a:rPr lang="ru-RU" sz="1050" b="1">
                <a:solidFill>
                  <a:srgbClr val="FF0000"/>
                </a:solidFill>
              </a:rPr>
              <a:t>ПЕРВОГО </a:t>
            </a:r>
            <a:r>
              <a:rPr lang="ru-RU" sz="1050" b="1"/>
              <a:t>РЕБЕНКА</a:t>
            </a:r>
            <a:endParaRPr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713443" y="1525133"/>
            <a:ext cx="1413456" cy="589631"/>
          </a:xfrm>
          <a:prstGeom prst="rect">
            <a:avLst/>
          </a:prstGeom>
        </p:spPr>
        <p:txBody>
          <a:bodyPr wrap="none" lIns="162553" tIns="81276" rIns="162553" bIns="81276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40 252</a:t>
            </a:r>
            <a:endParaRPr lang="ru-RU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009719" y="954182"/>
            <a:ext cx="703725" cy="5273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715565" y="1595428"/>
            <a:ext cx="304276" cy="4081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990850" y="1664455"/>
            <a:ext cx="304276" cy="408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980582" y="1319090"/>
            <a:ext cx="2029137" cy="35890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5915061" y="2588838"/>
            <a:ext cx="32289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 lang="en-US" b="1"/>
          </a:p>
          <a:p>
            <a:pPr marL="171450" algn="ctr">
              <a:defRPr/>
            </a:pPr>
            <a:r>
              <a:rPr lang="ru-RU" sz="1000"/>
              <a:t>Семьи при рождении первого ребёнка после 2018 года, независимо от доходов</a:t>
            </a:r>
            <a:endParaRPr/>
          </a:p>
          <a:p>
            <a:pPr marL="171450" algn="ctr">
              <a:defRPr/>
            </a:pPr>
            <a:endParaRPr lang="ru-RU"/>
          </a:p>
          <a:p>
            <a:pPr marL="171450" algn="ctr">
              <a:defRPr/>
            </a:pPr>
            <a:r>
              <a:rPr lang="ru-RU" sz="1050" b="1"/>
              <a:t>Условия получения?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не позднее 6 мес. со дня рождения ребёнка</a:t>
            </a:r>
            <a:endParaRPr/>
          </a:p>
          <a:p>
            <a:pPr marL="171450" algn="ctr">
              <a:defRPr/>
            </a:pPr>
            <a:endParaRPr lang="ru-RU" sz="1050"/>
          </a:p>
          <a:p>
            <a:pPr algn="ctr">
              <a:defRPr/>
            </a:pPr>
            <a:r>
              <a:rPr lang="ru-RU" b="1"/>
              <a:t> 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Через Госуслуги,  МФЦ или в отделе соцзащиты по месту жительства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9322" y="1311957"/>
            <a:ext cx="304276" cy="408174"/>
          </a:xfrm>
          <a:prstGeom prst="rect">
            <a:avLst/>
          </a:prstGeom>
        </p:spPr>
      </p:pic>
      <p:sp>
        <p:nvSpPr>
          <p:cNvPr id="25" name="object 17"/>
          <p:cNvSpPr txBox="1"/>
          <p:nvPr/>
        </p:nvSpPr>
        <p:spPr bwMode="auto">
          <a:xfrm>
            <a:off x="1002566" y="164393"/>
            <a:ext cx="720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ЕЖЕМЕСЯЧНЫЕ ВЫПЛАТЫ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НА ДЕТЕЙ</a:t>
            </a:r>
            <a:endParaRPr/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5123" y="531092"/>
            <a:ext cx="91388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 bwMode="auto">
          <a:xfrm>
            <a:off x="237111" y="643268"/>
            <a:ext cx="3764593" cy="47983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860826" y="659381"/>
            <a:ext cx="29961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sz="1050" b="1"/>
              <a:t>ЕЖЕМЕСЯЧНОЕ ПОСОБИЕ ПО УХОДУ ЗА РЕБЕНКОМ</a:t>
            </a:r>
            <a:endParaRPr/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5206607" y="657896"/>
            <a:ext cx="3764593" cy="46762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206606" y="678686"/>
            <a:ext cx="3765312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sz="1050" b="1"/>
              <a:t>ЕЖЕМЕСЯЧНОЕ ПОСОБИЕ </a:t>
            </a:r>
            <a:endParaRPr/>
          </a:p>
          <a:p>
            <a:pPr marL="352250" indent="-352250" algn="ctr" defTabSz="1102423">
              <a:defRPr/>
            </a:pPr>
            <a:r>
              <a:rPr lang="ru-RU" sz="1050" b="1"/>
              <a:t>НА РЕБЁНКА ВОЕННОСЛУЖАЩЕГО</a:t>
            </a:r>
            <a:endParaRPr/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5658751" y="1889795"/>
            <a:ext cx="3234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 военнослужащих, проходящих военную службу по призыву или семьи мобилизованных</a:t>
            </a:r>
            <a:endParaRPr/>
          </a:p>
          <a:p>
            <a:pPr marL="171450" algn="ctr">
              <a:defRPr/>
            </a:pPr>
            <a:br>
              <a:rPr lang="ru-RU" sz="1000"/>
            </a:br>
            <a:r>
              <a:rPr lang="ru-RU" sz="1000" b="1"/>
              <a:t>Условия получения?</a:t>
            </a:r>
            <a:endParaRPr/>
          </a:p>
          <a:p>
            <a:pPr marL="171450" algn="ctr">
              <a:defRPr/>
            </a:pPr>
            <a:r>
              <a:rPr lang="ru-RU" sz="1000"/>
              <a:t>Предоставляется на детей в возрасте до 3-х лет.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необходимо со дня рождение ребенка, но не позднее 6 мес. со дня окончания военной службы по призыву</a:t>
            </a:r>
            <a:endParaRPr/>
          </a:p>
          <a:p>
            <a:pPr marL="171450" algn="ctr">
              <a:defRPr/>
            </a:pPr>
            <a:endParaRPr lang="ru-RU" sz="1000"/>
          </a:p>
          <a:p>
            <a:pPr marL="171450" algn="ctr">
              <a:defRPr/>
            </a:pPr>
            <a:r>
              <a:rPr lang="ru-RU" sz="1000" b="1"/>
              <a:t>Как получить?</a:t>
            </a:r>
            <a:endParaRPr lang="ru-RU" sz="1000"/>
          </a:p>
          <a:p>
            <a:pPr marL="171450" algn="ctr">
              <a:defRPr/>
            </a:pPr>
            <a:r>
              <a:rPr lang="ru-RU" sz="1000"/>
              <a:t>Обратиться в МФЦ или в клиентскую службу СФР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0" t="0" r="0" b="14828"/>
          <a:stretch/>
        </p:blipFill>
        <p:spPr bwMode="auto">
          <a:xfrm>
            <a:off x="3882389" y="2187355"/>
            <a:ext cx="1831669" cy="2863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03877" y="1240005"/>
            <a:ext cx="3158059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10 103,83*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85174" y="1196912"/>
            <a:ext cx="1409614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18 285*</a:t>
            </a:r>
            <a:endParaRPr lang="ru-RU" sz="2000" b="1">
              <a:solidFill>
                <a:srgbClr val="002060"/>
              </a:solidFill>
            </a:endParaRPr>
          </a:p>
        </p:txBody>
      </p:sp>
      <p:grpSp>
        <p:nvGrpSpPr>
          <p:cNvPr id="23" name="Group 45"/>
          <p:cNvGrpSpPr/>
          <p:nvPr/>
        </p:nvGrpSpPr>
        <p:grpSpPr bwMode="auto">
          <a:xfrm>
            <a:off x="325228" y="643268"/>
            <a:ext cx="390838" cy="479834"/>
            <a:chOff x="634994" y="480009"/>
            <a:chExt cx="914452" cy="1075526"/>
          </a:xfrm>
        </p:grpSpPr>
        <p:pic>
          <p:nvPicPr>
            <p:cNvPr id="24" name="object 3"/>
            <p:cNvPicPr/>
            <p:nvPr/>
          </p:nvPicPr>
          <p:blipFill>
            <a:blip r:embed="rId4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6" name="object 4"/>
            <p:cNvPicPr/>
            <p:nvPr/>
          </p:nvPicPr>
          <p:blipFill>
            <a:blip r:embed="rId5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7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fill="norm" stroke="1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fill="norm" stroke="1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8" name="object 6"/>
            <p:cNvPicPr/>
            <p:nvPr/>
          </p:nvPicPr>
          <p:blipFill>
            <a:blip r:embed="rId6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9" name="object 7"/>
            <p:cNvPicPr/>
            <p:nvPr/>
          </p:nvPicPr>
          <p:blipFill>
            <a:blip r:embed="rId7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0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fill="norm" stroke="1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9"/>
            <p:cNvPicPr/>
            <p:nvPr/>
          </p:nvPicPr>
          <p:blipFill>
            <a:blip r:embed="rId8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2" name="object 10"/>
            <p:cNvPicPr/>
            <p:nvPr/>
          </p:nvPicPr>
          <p:blipFill>
            <a:blip r:embed="rId9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3" name="object 11"/>
            <p:cNvPicPr/>
            <p:nvPr/>
          </p:nvPicPr>
          <p:blipFill>
            <a:blip r:embed="rId10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4" name="object 12"/>
            <p:cNvPicPr/>
            <p:nvPr/>
          </p:nvPicPr>
          <p:blipFill>
            <a:blip r:embed="rId11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5" name="object 13"/>
            <p:cNvPicPr/>
            <p:nvPr/>
          </p:nvPicPr>
          <p:blipFill>
            <a:blip r:embed="rId12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6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fill="norm" stroke="1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15"/>
            <p:cNvPicPr/>
            <p:nvPr/>
          </p:nvPicPr>
          <p:blipFill>
            <a:blip r:embed="rId13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 bwMode="auto">
          <a:xfrm>
            <a:off x="56802" y="1889795"/>
            <a:ext cx="347851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Неработающие граждане, если не оформлено единое пособие</a:t>
            </a:r>
            <a:endParaRPr/>
          </a:p>
          <a:p>
            <a:pPr marL="171450" algn="ctr">
              <a:defRPr/>
            </a:pPr>
            <a:r>
              <a:rPr lang="ru-RU" sz="1000"/>
              <a:t>Предоставляется  на детей в возрасте до 1,5 лет</a:t>
            </a:r>
            <a:endParaRPr/>
          </a:p>
          <a:p>
            <a:pPr marL="171450" algn="ctr">
              <a:defRPr/>
            </a:pPr>
            <a:endParaRPr lang="ru-RU" b="1"/>
          </a:p>
          <a:p>
            <a:pPr marL="171450" algn="ctr">
              <a:defRPr/>
            </a:pPr>
            <a:r>
              <a:rPr lang="ru-RU" sz="1000" b="1"/>
              <a:t>Условия получения?</a:t>
            </a:r>
            <a:endParaRPr lang="ru-RU" b="1"/>
          </a:p>
          <a:p>
            <a:pPr marL="171450" algn="ctr">
              <a:defRPr/>
            </a:pPr>
            <a:r>
              <a:rPr lang="ru-RU" sz="1000"/>
              <a:t>Обратиться  можно до достижения ребёнком возраста 2-х лет</a:t>
            </a:r>
            <a:endParaRPr/>
          </a:p>
          <a:p>
            <a:pPr marL="171450" algn="ctr">
              <a:defRPr/>
            </a:pPr>
            <a:endParaRPr lang="ru-RU" sz="1000" b="1"/>
          </a:p>
          <a:p>
            <a:pPr marL="171450" algn="ctr">
              <a:defRPr/>
            </a:pPr>
            <a:r>
              <a:rPr lang="ru-RU" sz="1000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МФЦ или клиентскую службу СФР</a:t>
            </a:r>
            <a:endParaRPr/>
          </a:p>
          <a:p>
            <a:pPr marL="171450" algn="ctr">
              <a:defRPr/>
            </a:pPr>
            <a:endParaRPr lang="en-US" sz="100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8385" y="1295178"/>
            <a:ext cx="304276" cy="40817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 bwMode="auto">
          <a:xfrm>
            <a:off x="188297" y="4435181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 b="1" i="1"/>
              <a:t>* </a:t>
            </a:r>
            <a:r>
              <a:rPr lang="ru-RU" sz="1000" i="1"/>
              <a:t>Размер пособия в Забайкальском крае устанавливается </a:t>
            </a:r>
            <a:endParaRPr/>
          </a:p>
          <a:p>
            <a:pPr>
              <a:defRPr/>
            </a:pPr>
            <a:r>
              <a:rPr lang="ru-RU" sz="1000" i="1"/>
              <a:t>с учетом районных коэффициентов</a:t>
            </a:r>
            <a:endParaRPr/>
          </a:p>
        </p:txBody>
      </p:sp>
      <p:grpSp>
        <p:nvGrpSpPr>
          <p:cNvPr id="59" name="Group 45"/>
          <p:cNvGrpSpPr/>
          <p:nvPr/>
        </p:nvGrpSpPr>
        <p:grpSpPr bwMode="auto">
          <a:xfrm>
            <a:off x="5311032" y="675919"/>
            <a:ext cx="403026" cy="449597"/>
            <a:chOff x="634994" y="480009"/>
            <a:chExt cx="914452" cy="1075526"/>
          </a:xfrm>
        </p:grpSpPr>
        <p:pic>
          <p:nvPicPr>
            <p:cNvPr id="60" name="object 3"/>
            <p:cNvPicPr/>
            <p:nvPr/>
          </p:nvPicPr>
          <p:blipFill>
            <a:blip r:embed="rId4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1" name="object 4"/>
            <p:cNvPicPr/>
            <p:nvPr/>
          </p:nvPicPr>
          <p:blipFill>
            <a:blip r:embed="rId5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2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fill="norm" stroke="1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fill="norm" stroke="1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7" name="object 6"/>
            <p:cNvPicPr/>
            <p:nvPr/>
          </p:nvPicPr>
          <p:blipFill>
            <a:blip r:embed="rId6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7"/>
            <p:cNvPicPr/>
            <p:nvPr/>
          </p:nvPicPr>
          <p:blipFill>
            <a:blip r:embed="rId7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4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fill="norm" stroke="1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9"/>
            <p:cNvPicPr/>
            <p:nvPr/>
          </p:nvPicPr>
          <p:blipFill>
            <a:blip r:embed="rId8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6" name="object 10"/>
            <p:cNvPicPr/>
            <p:nvPr/>
          </p:nvPicPr>
          <p:blipFill>
            <a:blip r:embed="rId9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7" name="object 11"/>
            <p:cNvPicPr/>
            <p:nvPr/>
          </p:nvPicPr>
          <p:blipFill>
            <a:blip r:embed="rId10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8" name="object 12"/>
            <p:cNvPicPr/>
            <p:nvPr/>
          </p:nvPicPr>
          <p:blipFill>
            <a:blip r:embed="rId11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9" name="object 13"/>
            <p:cNvPicPr/>
            <p:nvPr/>
          </p:nvPicPr>
          <p:blipFill>
            <a:blip r:embed="rId12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80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fill="norm" stroke="1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1" name="object 15"/>
            <p:cNvPicPr/>
            <p:nvPr/>
          </p:nvPicPr>
          <p:blipFill>
            <a:blip r:embed="rId13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6910695" y="2745198"/>
            <a:ext cx="2167440" cy="2350908"/>
          </a:xfrm>
          <a:prstGeom prst="rect">
            <a:avLst/>
          </a:prstGeom>
        </p:spPr>
      </p:pic>
      <p:sp>
        <p:nvSpPr>
          <p:cNvPr id="5" name="object 17"/>
          <p:cNvSpPr txBox="1"/>
          <p:nvPr/>
        </p:nvSpPr>
        <p:spPr bwMode="auto">
          <a:xfrm>
            <a:off x="2141708" y="190621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ЕДИНОЕ ПОСОБИЕ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НА ДЕТЕЙ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60572" y="564983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 bwMode="auto">
          <a:xfrm>
            <a:off x="160572" y="1066463"/>
            <a:ext cx="22196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в связи с рождением 1-го и 2-го ребёнка до достижения им возраста 3 лет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80284" y="1076553"/>
            <a:ext cx="21557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при рождении 3-го ребёнка или последующих детей до достижения возраста 3 лет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935472" y="1066462"/>
            <a:ext cx="1835639" cy="8080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на ребенка в возрасте от 3 до 7 лет</a:t>
            </a:r>
            <a:endParaRPr/>
          </a:p>
          <a:p>
            <a:pPr lvl="0" algn="ctr">
              <a:defRPr/>
            </a:pPr>
            <a:endParaRPr lang="ru-RU" spc="-5">
              <a:latin typeface="Montserrat"/>
              <a:cs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961847" y="1066170"/>
            <a:ext cx="1943455" cy="823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на ребенка в возрасте от 8 до 17 лет</a:t>
            </a:r>
            <a:endParaRPr/>
          </a:p>
          <a:p>
            <a:pPr lvl="0" algn="ctr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501090" y="2235432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10 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747</a:t>
            </a:r>
            <a:endParaRPr lang="ru-RU" sz="2800" b="1">
              <a:solidFill>
                <a:srgbClr val="01209D"/>
              </a:solidFill>
              <a:latin typeface="Arial"/>
              <a:cs typeface="Arial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512564" y="2255198"/>
            <a:ext cx="178606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16 120,50</a:t>
            </a:r>
            <a:endParaRPr lang="ru-RU" sz="2800" b="1">
              <a:solidFill>
                <a:srgbClr val="01209D"/>
              </a:solidFill>
              <a:latin typeface="Arial"/>
              <a:cs typeface="Arial"/>
            </a:endParaRPr>
          </a:p>
          <a:p>
            <a:pPr algn="ctr" defTabSz="816216">
              <a:defRPr/>
            </a:pPr>
            <a:endParaRPr lang="ru-RU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6013374" y="2255198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21 494</a:t>
            </a:r>
            <a:endParaRPr lang="ru-RU" sz="2800" b="1">
              <a:solidFill>
                <a:srgbClr val="01209D"/>
              </a:solidFill>
              <a:latin typeface="Arial"/>
              <a:cs typeface="Arial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553375" y="2855115"/>
            <a:ext cx="42158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i="1"/>
              <a:t>50% 75% 100% от прожиточного минимума для детей </a:t>
            </a:r>
            <a:endParaRPr/>
          </a:p>
        </p:txBody>
      </p:sp>
      <p:grpSp>
        <p:nvGrpSpPr>
          <p:cNvPr id="51" name="Group 45"/>
          <p:cNvGrpSpPr/>
          <p:nvPr/>
        </p:nvGrpSpPr>
        <p:grpSpPr bwMode="auto">
          <a:xfrm>
            <a:off x="320281" y="119035"/>
            <a:ext cx="345066" cy="390418"/>
            <a:chOff x="634994" y="480009"/>
            <a:chExt cx="914452" cy="1075526"/>
          </a:xfrm>
        </p:grpSpPr>
        <p:pic>
          <p:nvPicPr>
            <p:cNvPr id="52" name="object 3"/>
            <p:cNvPicPr/>
            <p:nvPr/>
          </p:nvPicPr>
          <p:blipFill>
            <a:blip r:embed="rId3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3" name="object 4"/>
            <p:cNvPicPr/>
            <p:nvPr/>
          </p:nvPicPr>
          <p:blipFill>
            <a:blip r:embed="rId4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57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fill="norm" stroke="1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fill="norm" stroke="1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8" name="object 6"/>
            <p:cNvPicPr/>
            <p:nvPr/>
          </p:nvPicPr>
          <p:blipFill>
            <a:blip r:embed="rId5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9" name="object 7"/>
            <p:cNvPicPr/>
            <p:nvPr/>
          </p:nvPicPr>
          <p:blipFill>
            <a:blip r:embed="rId6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0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fill="norm" stroke="1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9"/>
            <p:cNvPicPr/>
            <p:nvPr/>
          </p:nvPicPr>
          <p:blipFill>
            <a:blip r:embed="rId7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2" name="object 10"/>
            <p:cNvPicPr/>
            <p:nvPr/>
          </p:nvPicPr>
          <p:blipFill>
            <a:blip r:embed="rId8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3" name="object 11"/>
            <p:cNvPicPr/>
            <p:nvPr/>
          </p:nvPicPr>
          <p:blipFill>
            <a:blip r:embed="rId9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4" name="object 12"/>
            <p:cNvPicPr/>
            <p:nvPr/>
          </p:nvPicPr>
          <p:blipFill>
            <a:blip r:embed="rId10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5" name="object 13"/>
            <p:cNvPicPr/>
            <p:nvPr/>
          </p:nvPicPr>
          <p:blipFill>
            <a:blip r:embed="rId11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6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fill="norm" stroke="1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7" name="object 15"/>
            <p:cNvPicPr/>
            <p:nvPr/>
          </p:nvPicPr>
          <p:blipFill>
            <a:blip r:embed="rId12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 bwMode="auto">
          <a:xfrm>
            <a:off x="-67021" y="3143607"/>
            <a:ext cx="3791167" cy="176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Условия получения?</a:t>
            </a:r>
            <a:endParaRPr/>
          </a:p>
          <a:p>
            <a:pPr marL="171450" algn="ctr">
              <a:defRPr/>
            </a:pPr>
            <a:endParaRPr lang="ru-RU" sz="1000" b="1"/>
          </a:p>
          <a:p>
            <a:pPr marL="171450" algn="ctr">
              <a:defRPr/>
            </a:pPr>
            <a:r>
              <a:rPr lang="ru-RU" sz="1000"/>
              <a:t>Ежемесячный доход на человека в семье не превышает ПМ на душу населения </a:t>
            </a:r>
            <a:r>
              <a:rPr lang="ru-RU" sz="1000"/>
              <a:t>22 159 </a:t>
            </a:r>
            <a:r>
              <a:rPr lang="ru-RU" sz="1000"/>
              <a:t>руб.;</a:t>
            </a:r>
            <a:endParaRPr/>
          </a:p>
          <a:p>
            <a:pPr marL="171450" algn="ctr">
              <a:defRPr/>
            </a:pPr>
            <a:endParaRPr lang="ru-RU" sz="1000"/>
          </a:p>
          <a:p>
            <a:pPr marL="171450" algn="ctr">
              <a:defRPr/>
            </a:pPr>
            <a:r>
              <a:rPr lang="ru-RU" sz="1000"/>
              <a:t>Имущество семьи отвечает установленным требованиям;</a:t>
            </a:r>
            <a:endParaRPr/>
          </a:p>
          <a:p>
            <a:pPr marL="171450" algn="ctr">
              <a:defRPr/>
            </a:pPr>
            <a:endParaRPr lang="ru-RU" sz="1000"/>
          </a:p>
          <a:p>
            <a:pPr marL="171450" algn="ctr">
              <a:defRPr/>
            </a:pPr>
            <a:r>
              <a:rPr lang="ru-RU" sz="1000"/>
              <a:t>Трудоспособные члены семьи имеют доход от трудовой или иной деятельности или объективные причины его отсутствия.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43833" y="706877"/>
            <a:ext cx="2736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В состав пособия входят выплаты: </a:t>
            </a:r>
            <a:endParaRPr/>
          </a:p>
        </p:txBody>
      </p:sp>
      <p:sp>
        <p:nvSpPr>
          <p:cNvPr id="2" name="Плюс 1"/>
          <p:cNvSpPr/>
          <p:nvPr/>
        </p:nvSpPr>
        <p:spPr bwMode="auto">
          <a:xfrm>
            <a:off x="2381541" y="1371252"/>
            <a:ext cx="191691" cy="182885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люс 33"/>
          <p:cNvSpPr/>
          <p:nvPr/>
        </p:nvSpPr>
        <p:spPr bwMode="auto">
          <a:xfrm>
            <a:off x="4739367" y="1376741"/>
            <a:ext cx="191691" cy="182885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люс 34"/>
          <p:cNvSpPr/>
          <p:nvPr/>
        </p:nvSpPr>
        <p:spPr bwMode="auto">
          <a:xfrm>
            <a:off x="6766544" y="1359448"/>
            <a:ext cx="191691" cy="182885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531065" y="1951789"/>
            <a:ext cx="22604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Размер пособия:</a:t>
            </a:r>
            <a:endParaRPr/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>
            <a:off x="1573841" y="2847944"/>
            <a:ext cx="5875362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829228" y="2348193"/>
            <a:ext cx="304276" cy="408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5249096" y="2346394"/>
            <a:ext cx="311512" cy="4178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260145" y="2363104"/>
            <a:ext cx="298309" cy="4001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3786215" y="3491285"/>
            <a:ext cx="29257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Как получить?</a:t>
            </a:r>
            <a:endParaRPr/>
          </a:p>
          <a:p>
            <a:pPr marL="171450" algn="ctr">
              <a:defRPr/>
            </a:pPr>
            <a:endParaRPr lang="ru-RU" sz="1000" b="1"/>
          </a:p>
          <a:p>
            <a:pPr marL="171450" algn="ctr">
              <a:defRPr/>
            </a:pPr>
            <a:r>
              <a:rPr lang="ru-RU"/>
              <a:t> </a:t>
            </a:r>
            <a:r>
              <a:rPr lang="ru-RU" sz="1000"/>
              <a:t>Оформить можно через </a:t>
            </a:r>
            <a:r>
              <a:rPr lang="ru-RU" sz="1000"/>
              <a:t>Госуслуги</a:t>
            </a:r>
            <a:r>
              <a:rPr lang="ru-RU" sz="1000"/>
              <a:t>, МФЦ или в клиентской службе СФР.</a:t>
            </a:r>
            <a:endParaRPr/>
          </a:p>
          <a:p>
            <a:pPr marL="171450" algn="ctr">
              <a:defRPr/>
            </a:pPr>
            <a:endParaRPr lang="ru-RU" sz="10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268553" y="3388885"/>
            <a:ext cx="485938" cy="4505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652728" y="2900321"/>
            <a:ext cx="538234" cy="493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90943" y="3308669"/>
            <a:ext cx="1375498" cy="149193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 bwMode="auto">
          <a:xfrm>
            <a:off x="782520" y="710965"/>
            <a:ext cx="2123356" cy="64398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 bwMode="auto">
          <a:xfrm>
            <a:off x="581430" y="165227"/>
            <a:ext cx="839452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МЕРЫ ПОДДЕРЖКИ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МНОГОДЕТНЫХ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 СЕМЕЙ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99475" y="547562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815104" y="717953"/>
            <a:ext cx="2008782" cy="5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/>
              <a:t>  ЕЖЕМЕСЯЧНАЯ </a:t>
            </a:r>
            <a:endParaRPr/>
          </a:p>
          <a:p>
            <a:pPr algn="ctr">
              <a:defRPr/>
            </a:pPr>
            <a:r>
              <a:rPr lang="ru-RU" sz="1050" b="1"/>
              <a:t>ВЫПЛАТА МНОГОДЕТНЫМ (ЕДВ) </a:t>
            </a:r>
            <a:endParaRPr/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3614235" y="717953"/>
            <a:ext cx="3016685" cy="63700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ЕЖЕМЕСЯЧНАЯ КОМПЕНСАЦИЯ НА ЖИЛИЩНО-КОММУНАЛЬНЫЕ УСЛУГИ</a:t>
            </a:r>
            <a:endParaRPr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 flipH="0" flipV="0">
            <a:off x="6816228" y="739383"/>
            <a:ext cx="1953621" cy="62255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080806" y="671362"/>
            <a:ext cx="14463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r>
              <a:rPr lang="ru-RU" b="1"/>
              <a:t>ПОГАШЕНИЕ ИПОТЕКИ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825795" y="1501037"/>
            <a:ext cx="1851660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450 000 </a:t>
            </a:r>
            <a:endParaRPr sz="2400" b="1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677453" y="2003325"/>
            <a:ext cx="2472919" cy="149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Семьи, в которых с 1 января</a:t>
            </a:r>
            <a:endParaRPr/>
          </a:p>
          <a:p>
            <a:pPr marL="171450" algn="ctr">
              <a:defRPr/>
            </a:pPr>
            <a:r>
              <a:rPr lang="ru-RU" sz="1000"/>
              <a:t> 2019 г. появился 3-й или последующий ребёнок</a:t>
            </a:r>
            <a:endParaRPr/>
          </a:p>
          <a:p>
            <a:pPr algn="ctr">
              <a:defRPr/>
            </a:pPr>
            <a:endParaRPr sz="500" b="1"/>
          </a:p>
          <a:p>
            <a:pPr algn="ctr">
              <a:defRPr/>
            </a:pPr>
            <a:r>
              <a:rPr lang="ru-RU" b="1"/>
              <a:t>Как получить?</a:t>
            </a:r>
            <a:endParaRPr lang="ru-RU" sz="900"/>
          </a:p>
          <a:p>
            <a:pPr marL="171450" algn="ctr">
              <a:defRPr/>
            </a:pPr>
            <a:r>
              <a:rPr lang="ru-RU" sz="1000"/>
              <a:t>Обратиться в банк, где брали ипотечный кредит</a:t>
            </a:r>
            <a:endParaRPr/>
          </a:p>
          <a:p>
            <a:pPr marL="171450" algn="ctr">
              <a:defRPr/>
            </a:pPr>
            <a:endParaRPr sz="500"/>
          </a:p>
          <a:p>
            <a:pPr marL="171450" algn="ctr">
              <a:defRPr/>
            </a:pPr>
            <a:r>
              <a:rPr lang="ru-RU" sz="1000"/>
              <a:t>Оператор программы - ДОМ.РФ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203779" y="1398625"/>
            <a:ext cx="1710211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592</a:t>
            </a:r>
            <a:endParaRPr sz="2400" b="1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813062" y="1484807"/>
            <a:ext cx="2718878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30%, 70% СВО</a:t>
            </a:r>
            <a:endParaRPr sz="24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8101" y="46566"/>
            <a:ext cx="701658" cy="525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 flipH="0" flipV="0">
            <a:off x="99474" y="1804813"/>
            <a:ext cx="3515480" cy="135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на ребёнка начиная </a:t>
            </a:r>
            <a:r>
              <a:rPr lang="ru-RU" sz="1000"/>
              <a:t>с 3-го и до достижения им 18 лет (если обучается то до 23 лет)</a:t>
            </a:r>
            <a:endParaRPr/>
          </a:p>
          <a:p>
            <a:pPr marL="171450" algn="ctr">
              <a:defRPr/>
            </a:pPr>
            <a:r>
              <a:rPr lang="ru-RU" b="1"/>
              <a:t>Условия получения?</a:t>
            </a:r>
            <a:endParaRPr lang="ru-RU" b="1"/>
          </a:p>
          <a:p>
            <a:pPr marL="171450" algn="ctr">
              <a:defRPr/>
            </a:pPr>
            <a:r>
              <a:rPr lang="ru-RU" sz="1000"/>
              <a:t>Среднедушевой доход семьи ниже </a:t>
            </a:r>
            <a:endParaRPr lang="ru-RU" sz="1000"/>
          </a:p>
          <a:p>
            <a:pPr marL="171450" algn="ctr">
              <a:defRPr/>
            </a:pPr>
            <a:r>
              <a:rPr lang="ru-RU" sz="1000"/>
              <a:t>ПМ 20 748 руб.</a:t>
            </a:r>
            <a:endParaRPr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отдел соцзащиты по месту жительства</a:t>
            </a:r>
            <a:endParaRPr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703320" y="1973623"/>
            <a:ext cx="2953512" cy="118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где трое </a:t>
            </a:r>
            <a:endParaRPr/>
          </a:p>
          <a:p>
            <a:pPr marL="171450" algn="ctr">
              <a:defRPr/>
            </a:pPr>
            <a:r>
              <a:rPr lang="ru-RU" sz="1000"/>
              <a:t>и более детей</a:t>
            </a:r>
            <a:endParaRPr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отдел соцзащиты по месту жительства</a:t>
            </a:r>
            <a:endParaRPr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56830" y="1493063"/>
            <a:ext cx="304276" cy="4081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73328" y="1600726"/>
            <a:ext cx="304276" cy="4081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05782" y="119928"/>
            <a:ext cx="537910" cy="29513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51074" y="1600726"/>
            <a:ext cx="377368" cy="3409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03197" y="1908888"/>
            <a:ext cx="371960" cy="340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29431" y="1832622"/>
            <a:ext cx="371888" cy="341406"/>
          </a:xfrm>
          <a:prstGeom prst="rect">
            <a:avLst/>
          </a:prstGeom>
        </p:spPr>
      </p:pic>
      <p:sp>
        <p:nvSpPr>
          <p:cNvPr id="1940577708" name="Скругленный прямоугольник 69"/>
          <p:cNvSpPr/>
          <p:nvPr/>
        </p:nvSpPr>
        <p:spPr bwMode="auto">
          <a:xfrm flipH="0" flipV="0">
            <a:off x="5910428" y="3618733"/>
            <a:ext cx="2767026" cy="5015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БЕСПЛАТНОЕ ПИТАНИЕ ШКОЛЬНИКОВ</a:t>
            </a:r>
            <a:endParaRPr/>
          </a:p>
        </p:txBody>
      </p:sp>
      <p:sp>
        <p:nvSpPr>
          <p:cNvPr id="1325621854" name="Скругленный прямоугольник 69"/>
          <p:cNvSpPr/>
          <p:nvPr/>
        </p:nvSpPr>
        <p:spPr bwMode="auto">
          <a:xfrm flipH="0" flipV="0">
            <a:off x="340715" y="3212297"/>
            <a:ext cx="3033000" cy="712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ВЫПЛАТА НА ПРИОБРЕТЕНИЕ  ШКОЛЬНОЙ И СПОРТИВНОЙ ФОРМЫ</a:t>
            </a:r>
            <a:r>
              <a:rPr lang="ru-RU" b="1">
                <a:solidFill>
                  <a:srgbClr val="000000"/>
                </a:solidFill>
              </a:rPr>
              <a:t> (или ЕДВ по выбору получателя) 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81504604" name="Прямоугольник 38"/>
          <p:cNvSpPr/>
          <p:nvPr/>
        </p:nvSpPr>
        <p:spPr bwMode="auto">
          <a:xfrm flipH="0" flipV="0">
            <a:off x="5381327" y="4259678"/>
            <a:ext cx="3697747" cy="8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где дети обучаются в школе</a:t>
            </a:r>
            <a:endParaRPr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учреждение по месту обучения</a:t>
            </a:r>
            <a:endParaRPr/>
          </a:p>
        </p:txBody>
      </p:sp>
      <p:sp>
        <p:nvSpPr>
          <p:cNvPr id="299696355" name="Прямоугольник 23"/>
          <p:cNvSpPr/>
          <p:nvPr/>
        </p:nvSpPr>
        <p:spPr bwMode="auto">
          <a:xfrm>
            <a:off x="1252421" y="3980764"/>
            <a:ext cx="1713091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6000</a:t>
            </a:r>
            <a:endParaRPr sz="2400" b="1">
              <a:solidFill>
                <a:srgbClr val="002060"/>
              </a:solidFill>
            </a:endParaRPr>
          </a:p>
        </p:txBody>
      </p:sp>
      <p:pic>
        <p:nvPicPr>
          <p:cNvPr id="1477223433" name="Рисунок 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416658" y="4062617"/>
            <a:ext cx="238548" cy="320003"/>
          </a:xfrm>
          <a:prstGeom prst="rect">
            <a:avLst/>
          </a:prstGeom>
        </p:spPr>
      </p:pic>
      <p:pic>
        <p:nvPicPr>
          <p:cNvPr id="1868587168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51074" y="4120272"/>
            <a:ext cx="377368" cy="340961"/>
          </a:xfrm>
          <a:prstGeom prst="rect">
            <a:avLst/>
          </a:prstGeom>
        </p:spPr>
      </p:pic>
      <p:sp>
        <p:nvSpPr>
          <p:cNvPr id="1289690176" name="Прямоугольник 38"/>
          <p:cNvSpPr/>
          <p:nvPr/>
        </p:nvSpPr>
        <p:spPr bwMode="auto">
          <a:xfrm flipH="0" flipV="0">
            <a:off x="99474" y="4290753"/>
            <a:ext cx="3687306" cy="8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где дети обучаются в школе</a:t>
            </a:r>
            <a:endParaRPr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отдел соцзащиты по месту жительства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7802" y="1701281"/>
            <a:ext cx="2607900" cy="15938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374469" y="3470091"/>
            <a:ext cx="8575949" cy="34616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925702" y="630134"/>
            <a:ext cx="3024716" cy="43998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96647" y="634448"/>
            <a:ext cx="3114518" cy="42231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46664" y="519707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 bwMode="auto">
          <a:xfrm>
            <a:off x="679722" y="659852"/>
            <a:ext cx="2185822" cy="427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/>
              <a:t>ЖИЛЬЁ </a:t>
            </a:r>
            <a:endParaRPr/>
          </a:p>
          <a:p>
            <a:pPr algn="ctr">
              <a:defRPr/>
            </a:pPr>
            <a:r>
              <a:rPr lang="ru-RU" b="1"/>
              <a:t>ДЛЯ МНОГОДЕТНЫХ СЕМЕЙ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957513" y="647514"/>
            <a:ext cx="2738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             ЗЕМЕЛЬНЫЙ УЧАСТОК </a:t>
            </a:r>
            <a:endParaRPr/>
          </a:p>
          <a:p>
            <a:pPr algn="ctr">
              <a:defRPr/>
            </a:pPr>
            <a:r>
              <a:rPr lang="ru-RU" b="1"/>
              <a:t>ДЛЯ МНОГОДЕТНЫХ СЕМЕЙ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582829" y="2551403"/>
            <a:ext cx="3593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Размер участка</a:t>
            </a:r>
            <a:endParaRPr/>
          </a:p>
          <a:p>
            <a:pPr marL="171450" algn="ctr">
              <a:defRPr/>
            </a:pPr>
            <a:r>
              <a:rPr lang="ru-RU" sz="1000"/>
              <a:t>Предоставляется 100-200 соток бесплатно и однократно, оформляется в общую долевую собственность всех членов семьи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692426" y="1556720"/>
            <a:ext cx="34421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Семьи, где 3-е и более детей в возрасте до 18 лет</a:t>
            </a:r>
            <a:br>
              <a:rPr lang="ru-RU" sz="1000"/>
            </a:br>
            <a:endParaRPr lang="ru-RU" sz="1000"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marL="171450" algn="ctr">
              <a:defRPr/>
            </a:pPr>
            <a:r>
              <a:rPr lang="ru-RU" sz="1000"/>
              <a:t>Обратиться в администрацию по месту жительства или в МФЦ</a:t>
            </a:r>
            <a:br>
              <a:rPr lang="ru-RU" sz="1000"/>
            </a:br>
            <a:endParaRPr lang="ru-RU" sz="100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84828" y="1555543"/>
            <a:ext cx="37419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defRPr/>
            </a:pPr>
            <a:r>
              <a:rPr lang="ru-RU" sz="1000"/>
              <a:t>Семьи имеющие 8 и более несовершеннолетних детей</a:t>
            </a:r>
            <a:endParaRPr/>
          </a:p>
          <a:p>
            <a:pPr algn="ctr">
              <a:defRPr/>
            </a:pPr>
            <a:r>
              <a:rPr lang="ru-RU" sz="1000"/>
              <a:t> (если обучается - то до 23 лет) и состоящие на учете в органах местного самоуправления в качестве нуждающихся в улучшении жилищных условий</a:t>
            </a:r>
            <a:endParaRPr/>
          </a:p>
          <a:p>
            <a:pPr marL="171450" algn="ctr">
              <a:defRPr/>
            </a:pPr>
            <a:r>
              <a:rPr lang="ru-RU"/>
              <a:t> </a:t>
            </a:r>
            <a:endParaRPr lang="ru-RU" sz="1050"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000"/>
              <a:t>Обратиться в администрацию по месту жительства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066634" y="3504360"/>
            <a:ext cx="3319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ДАЛЬНЕВОСТОЧНАЯ ИПОТЕКА ДО 2%</a:t>
            </a:r>
            <a:br>
              <a:rPr lang="ru-RU" b="1"/>
            </a:br>
            <a:endParaRPr lang="ru-RU" b="1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34313" t="12060" r="0" b="23003"/>
          <a:stretch/>
        </p:blipFill>
        <p:spPr bwMode="auto">
          <a:xfrm>
            <a:off x="928383" y="4030328"/>
            <a:ext cx="3299744" cy="8440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 flipH="0" flipV="0">
            <a:off x="4621752" y="4030328"/>
            <a:ext cx="2900980" cy="56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банк, список всех банков на сайте ДОМ.РФ 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48737" y="1202444"/>
            <a:ext cx="378645" cy="2897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10800" y="1196617"/>
            <a:ext cx="523309" cy="3533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540514" y="95233"/>
            <a:ext cx="6512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УЛУЧШЕНИЕ ЖИЛИЩНЫХ УСЛОВИЙ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МНОГОДЕТНЫХ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СЕМЕЙ 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5251" y="61899"/>
            <a:ext cx="610891" cy="457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4553847" name="Скругленный прямоугольник 17"/>
          <p:cNvSpPr/>
          <p:nvPr/>
        </p:nvSpPr>
        <p:spPr bwMode="auto">
          <a:xfrm>
            <a:off x="6036283" y="630133"/>
            <a:ext cx="2914134" cy="43998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ВЫПЛАТА НА ЖИЛЬЕ МОЛОДЫМ СЕМЬЯМ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811945911" name="Скругленный прямоугольник 16"/>
          <p:cNvSpPr/>
          <p:nvPr/>
        </p:nvSpPr>
        <p:spPr bwMode="auto">
          <a:xfrm>
            <a:off x="210172" y="638965"/>
            <a:ext cx="2873021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СЕМЕЙНЫЕ КОМНАТЫ В ОБЩЕЖИТИЯХ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2005870218" name="Прямая соединительная линия 6"/>
          <p:cNvCxnSpPr>
            <a:cxnSpLocks/>
          </p:cNvCxnSpPr>
          <p:nvPr/>
        </p:nvCxnSpPr>
        <p:spPr bwMode="auto">
          <a:xfrm>
            <a:off x="46663" y="519706"/>
            <a:ext cx="908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88142" name="Прямоугольник 7"/>
          <p:cNvSpPr/>
          <p:nvPr/>
        </p:nvSpPr>
        <p:spPr bwMode="auto">
          <a:xfrm>
            <a:off x="5469759" y="1590699"/>
            <a:ext cx="3564534" cy="29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marL="0" marR="0" indent="0" algn="ctr">
              <a:defRPr/>
            </a:pPr>
            <a:endParaRPr lang="ru-RU" sz="1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олодая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семья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 т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.ч. с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ребенк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ом: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764" marR="0" indent="-195764" algn="ctr">
              <a:buFont typeface="Arial"/>
              <a:buChar char="–"/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возраст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каждого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супругов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либо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единственного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превышает 35 лет;</a:t>
            </a:r>
            <a:endParaRPr sz="1100"/>
          </a:p>
          <a:p>
            <a:pPr marL="195764" marR="0" indent="-195764" algn="ctr">
              <a:buFont typeface="Arial"/>
              <a:buChar char="–"/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молодая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семья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признана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нуждающейся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жилом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помещении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764" marR="0" indent="-195764" algn="ctr">
              <a:buFont typeface="Arial"/>
              <a:buChar char="–"/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одобрен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кредит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/ имеются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средств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оплаты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средней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стоимости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жилья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приобретаемого сверх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выплаты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жилье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1"/>
              <a:t> Как получить?</a:t>
            </a:r>
            <a:endParaRPr sz="1100"/>
          </a:p>
          <a:p>
            <a:pPr marL="171450"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Обратиться в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строительства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дорожного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хозяйства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транспорта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Забайкальского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br>
              <a:rPr lang="ru-RU" sz="1000"/>
            </a:br>
            <a:endParaRPr lang="ru-RU" sz="1000"/>
          </a:p>
        </p:txBody>
      </p:sp>
      <p:sp>
        <p:nvSpPr>
          <p:cNvPr id="925088564" name="Прямоугольник 8"/>
          <p:cNvSpPr/>
          <p:nvPr/>
        </p:nvSpPr>
        <p:spPr bwMode="auto">
          <a:xfrm>
            <a:off x="210171" y="1590699"/>
            <a:ext cx="3003583" cy="162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100" b="1"/>
              <a:t>Кто может получить?</a:t>
            </a:r>
            <a:endParaRPr sz="1100"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100"/>
              <a:t>Семья в которой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ба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супруга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студенты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очной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очно-заочной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форм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ы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обучения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endParaRPr sz="11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т.ч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о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дин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супругов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может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обуча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тся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друго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ВУЗе /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техникум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е</a:t>
            </a:r>
            <a:endParaRPr sz="1100">
              <a:solidFill>
                <a:srgbClr val="000000"/>
              </a:solidFill>
            </a:endParaRPr>
          </a:p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1"/>
              <a:t> Как получить?</a:t>
            </a:r>
            <a:endParaRPr sz="1100"/>
          </a:p>
          <a:p>
            <a:pPr algn="ctr">
              <a:defRPr/>
            </a:pPr>
            <a:r>
              <a:rPr lang="ru-RU" sz="1100"/>
              <a:t>Обратиться по месту обучения</a:t>
            </a:r>
            <a:endParaRPr sz="1200"/>
          </a:p>
        </p:txBody>
      </p:sp>
      <p:pic>
        <p:nvPicPr>
          <p:cNvPr id="1352166440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10799" y="1196616"/>
            <a:ext cx="523308" cy="353333"/>
          </a:xfrm>
          <a:prstGeom prst="rect">
            <a:avLst/>
          </a:prstGeom>
        </p:spPr>
      </p:pic>
      <p:sp>
        <p:nvSpPr>
          <p:cNvPr id="2069279513" name="Прямоугольник 25"/>
          <p:cNvSpPr/>
          <p:nvPr/>
        </p:nvSpPr>
        <p:spPr bwMode="auto">
          <a:xfrm>
            <a:off x="1988102" y="95232"/>
            <a:ext cx="5369814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ПОДДЕРЖКА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СТУДЕНЧЕСКИХ И МОЛОДЫХ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СЕМЕЙ </a:t>
            </a:r>
            <a:endParaRPr/>
          </a:p>
        </p:txBody>
      </p:sp>
      <p:pic>
        <p:nvPicPr>
          <p:cNvPr id="32958543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251" y="61898"/>
            <a:ext cx="610890" cy="457807"/>
          </a:xfrm>
          <a:prstGeom prst="rect">
            <a:avLst/>
          </a:prstGeom>
        </p:spPr>
      </p:pic>
      <p:pic>
        <p:nvPicPr>
          <p:cNvPr id="914673941" name="Рисунок 914673940"/>
          <p:cNvPicPr>
            <a:picLocks noChangeAspect="1"/>
          </p:cNvPicPr>
          <p:nvPr/>
        </p:nvPicPr>
        <p:blipFill>
          <a:blip r:embed="rId4"/>
          <a:srcRect l="6760" t="0" r="8079" b="0"/>
          <a:stretch/>
        </p:blipFill>
        <p:spPr bwMode="auto">
          <a:xfrm>
            <a:off x="3296388" y="554644"/>
            <a:ext cx="2511777" cy="2212663"/>
          </a:xfrm>
          <a:prstGeom prst="rect">
            <a:avLst/>
          </a:prstGeom>
        </p:spPr>
      </p:pic>
      <p:pic>
        <p:nvPicPr>
          <p:cNvPr id="360001608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36784" y="1172349"/>
            <a:ext cx="523308" cy="353333"/>
          </a:xfrm>
          <a:prstGeom prst="rect">
            <a:avLst/>
          </a:prstGeom>
        </p:spPr>
      </p:pic>
      <p:sp>
        <p:nvSpPr>
          <p:cNvPr id="12" name="Скругленный прямоугольник 16"/>
          <p:cNvSpPr/>
          <p:nvPr/>
        </p:nvSpPr>
        <p:spPr bwMode="auto">
          <a:xfrm>
            <a:off x="2935143" y="3080738"/>
            <a:ext cx="2873021" cy="58014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Пособие по беременности и родам женщинам, обучающимся по очной форме обучения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Прямоугольник 8"/>
          <p:cNvSpPr/>
          <p:nvPr/>
        </p:nvSpPr>
        <p:spPr bwMode="auto">
          <a:xfrm>
            <a:off x="2870041" y="3654471"/>
            <a:ext cx="3004303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100" b="1">
                <a:latin typeface="Times New Roman"/>
                <a:ea typeface="Times New Roman"/>
                <a:cs typeface="Times New Roman"/>
              </a:rPr>
              <a:t>Кто может получить?</a:t>
            </a:r>
            <a:endParaRPr sz="1100">
              <a:latin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Женщины,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обучающиеся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по очной форме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обучения</a:t>
            </a:r>
            <a:endParaRPr sz="11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100" b="1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1">
                <a:latin typeface="Times New Roman"/>
                <a:ea typeface="Times New Roman"/>
                <a:cs typeface="Times New Roman"/>
              </a:rPr>
              <a:t>Как получить?</a:t>
            </a:r>
            <a:endParaRPr sz="11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Оформить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можно через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Госуслуги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, МФЦ или в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клиентской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службе 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СФР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Р7-Офис/2024.3.1.523</Application>
  <DocSecurity>0</DocSecurity>
  <PresentationFormat>Экран (16:9)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COVID-19 В ЗАБАЙКАЛЬЕ</dc:title>
  <dc:subject/>
  <dc:creator>fin6</dc:creator>
  <cp:keywords/>
  <dc:description/>
  <dc:identifier/>
  <dc:language/>
  <cp:lastModifiedBy/>
  <cp:revision>1350</cp:revision>
  <dcterms:modified xsi:type="dcterms:W3CDTF">2026-01-29T05:07:08Z</dcterms:modified>
  <cp:category/>
  <cp:contentStatus/>
  <cp:version/>
</cp:coreProperties>
</file>