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77" r:id="rId1"/>
  </p:sldMasterIdLst>
  <p:notesMasterIdLst>
    <p:notesMasterId r:id="rId34"/>
  </p:notesMasterIdLst>
  <p:sldIdLst>
    <p:sldId id="416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321" r:id="rId14"/>
    <p:sldId id="390" r:id="rId15"/>
    <p:sldId id="391" r:id="rId16"/>
    <p:sldId id="392" r:id="rId17"/>
    <p:sldId id="381" r:id="rId18"/>
    <p:sldId id="402" r:id="rId19"/>
    <p:sldId id="403" r:id="rId20"/>
    <p:sldId id="410" r:id="rId21"/>
    <p:sldId id="385" r:id="rId22"/>
    <p:sldId id="393" r:id="rId23"/>
    <p:sldId id="394" r:id="rId24"/>
    <p:sldId id="413" r:id="rId25"/>
    <p:sldId id="412" r:id="rId26"/>
    <p:sldId id="414" r:id="rId27"/>
    <p:sldId id="396" r:id="rId28"/>
    <p:sldId id="397" r:id="rId29"/>
    <p:sldId id="398" r:id="rId30"/>
    <p:sldId id="399" r:id="rId31"/>
    <p:sldId id="415" r:id="rId32"/>
    <p:sldId id="408" r:id="rId3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33CC"/>
    <a:srgbClr val="660033"/>
    <a:srgbClr val="FFD669"/>
    <a:srgbClr val="EEACEC"/>
    <a:srgbClr val="FFE08B"/>
    <a:srgbClr val="696CE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594" y="108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375884.80000000005</c:v>
                </c:pt>
                <c:pt idx="1">
                  <c:v>18324.5</c:v>
                </c:pt>
                <c:pt idx="2">
                  <c:v>17437.599999999995</c:v>
                </c:pt>
                <c:pt idx="3">
                  <c:v>113250.9</c:v>
                </c:pt>
                <c:pt idx="4">
                  <c:v>14503.4</c:v>
                </c:pt>
                <c:pt idx="5">
                  <c:v>3131.9</c:v>
                </c:pt>
                <c:pt idx="6">
                  <c:v>8847.6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gapDepth val="204"/>
        <c:shape val="cylinder"/>
        <c:axId val="240679632"/>
        <c:axId val="240680024"/>
        <c:axId val="0"/>
      </c:bar3DChart>
      <c:catAx>
        <c:axId val="24067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40680024"/>
        <c:crosses val="autoZero"/>
        <c:auto val="1"/>
        <c:lblAlgn val="ctr"/>
        <c:lblOffset val="100"/>
        <c:noMultiLvlLbl val="0"/>
      </c:catAx>
      <c:valAx>
        <c:axId val="240680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4067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Расходы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52883360137197E-2"/>
          <c:y val="0.1579362990751893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4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86-4FD7-B664-09A24C5343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153987969884407E-2"/>
                  <c:y val="0.1431697415941098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86-4FD7-B664-09A24C5343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329363561047027"/>
                  <c:y val="9.914611271312183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6946338083373047"/>
                  <c:y val="-6.823819255858231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5604349485127314"/>
                  <c:y val="-8.62678126487303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4714585452498053E-2"/>
                  <c:y val="-5.76798529260803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6.3</c:v>
                </c:pt>
                <c:pt idx="1">
                  <c:v>0.4</c:v>
                </c:pt>
                <c:pt idx="2">
                  <c:v>5.0999999999999996</c:v>
                </c:pt>
                <c:pt idx="3">
                  <c:v>2.1</c:v>
                </c:pt>
                <c:pt idx="4">
                  <c:v>72.3</c:v>
                </c:pt>
                <c:pt idx="5">
                  <c:v>5.4</c:v>
                </c:pt>
                <c:pt idx="6">
                  <c:v>1.6</c:v>
                </c:pt>
                <c:pt idx="7">
                  <c:v>0.1</c:v>
                </c:pt>
                <c:pt idx="8">
                  <c:v>0.1</c:v>
                </c:pt>
                <c:pt idx="9">
                  <c:v>0</c:v>
                </c:pt>
                <c:pt idx="10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17.03.2026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3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6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=""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1000100" y="785794"/>
            <a:ext cx="65454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БЮДЖЕТ ДЛЯ Г</a:t>
            </a:r>
            <a:r>
              <a:rPr lang="ru-RU" sz="3200" b="1" i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РАЖДАН</a:t>
            </a:r>
            <a:r>
              <a:rPr lang="ru-RU" sz="2800" b="1" i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endParaRPr lang="ru-RU" sz="2800" b="1" i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МУНИЦИПАЛЬНОГО РАЙОНА «НЕРЧИНСКИЙ РАЙОН» </a:t>
            </a:r>
            <a:endParaRPr lang="ru-RU" sz="2000" b="1" i="1" dirty="0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ИСПОЛНЕНИЕ БЮДЖЕТА ЗА 2025 ГОД</a:t>
            </a:r>
            <a:endParaRPr lang="ru-RU" sz="2000" b="1" i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71810"/>
            <a:ext cx="3064718" cy="2324015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=""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143248"/>
            <a:ext cx="2733675" cy="2262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3" y="3214686"/>
            <a:ext cx="257176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43042" y="2214554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57356" y="35004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57422" y="135729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28860" y="2571744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286124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50057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3286124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450057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929066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92906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285720" y="5357826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dirty="0">
                <a:solidFill>
                  <a:srgbClr val="00206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785918" y="1643050"/>
            <a:ext cx="4870473" cy="4138633"/>
            <a:chOff x="2115457" y="1932051"/>
            <a:chExt cx="4053363" cy="3863146"/>
          </a:xfrm>
        </p:grpSpPr>
        <p:sp>
          <p:nvSpPr>
            <p:cNvPr id="5" name="Полилиния 4"/>
            <p:cNvSpPr/>
            <p:nvPr/>
          </p:nvSpPr>
          <p:spPr>
            <a:xfrm>
              <a:off x="2115457" y="1932051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15457" y="326570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15457" y="4666044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071942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714884"/>
            <a:ext cx="1500198" cy="1000132"/>
          </a:xfrm>
          <a:prstGeom prst="rect">
            <a:avLst/>
          </a:prstGeom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857496"/>
            <a:ext cx="1350193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143512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Olya\Downloads\17645766163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500174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Olya\Downloads\1764576567882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143249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бюджета?</a:t>
              </a:r>
              <a:endParaRPr lang="ru-RU" altLang="en-US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43298" y="427023"/>
            <a:ext cx="7235825" cy="2074041"/>
            <a:chOff x="-34" y="-15"/>
            <a:chExt cx="5572" cy="632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" y="-15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76" y="7"/>
              <a:ext cx="5444" cy="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Основные показатели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прогноза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социально-экономического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развития Нерчинского 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района на 2025 год и плановый период 2026-2027 годов</a:t>
              </a:r>
              <a:endParaRPr lang="ru-RU" altLang="ru-RU" sz="2400" b="1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45428"/>
              </p:ext>
            </p:extLst>
          </p:nvPr>
        </p:nvGraphicFramePr>
        <p:xfrm>
          <a:off x="714348" y="2428868"/>
          <a:ext cx="7643865" cy="3484561"/>
        </p:xfrm>
        <a:graphic>
          <a:graphicData uri="http://schemas.openxmlformats.org/drawingml/2006/table">
            <a:tbl>
              <a:tblPr/>
              <a:tblGrid>
                <a:gridCol w="286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25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971"/>
                <a:gridCol w="696605"/>
                <a:gridCol w="928694"/>
              </a:tblGrid>
              <a:tr h="4212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 год оценка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1.Объем отгруженных товаров собственного производства, выполненных работ и услуг собственными силами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854,1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918,1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972,5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1019,3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1070,8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2.Среднесписочная численность работников организаций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4705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4650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4699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4809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4809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3.Среднемесячная заработная плата одного работающего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50886,0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60057,0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66094,0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71585,0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77194,0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4.Фонд начисленной заработной платы работников организаций - всего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3351,2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3726,9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4131,0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4454,7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428625"/>
            <a:ext cx="7715250" cy="142875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Основные характеристики бюджета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муниципального района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Нерчинский район»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за 2025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2951"/>
              </p:ext>
            </p:extLst>
          </p:nvPr>
        </p:nvGraphicFramePr>
        <p:xfrm>
          <a:off x="1142977" y="2428868"/>
          <a:ext cx="7429551" cy="2485872"/>
        </p:xfrm>
        <a:graphic>
          <a:graphicData uri="http://schemas.openxmlformats.org/drawingml/2006/table">
            <a:tbl>
              <a:tblPr/>
              <a:tblGrid>
                <a:gridCol w="1136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9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4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1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1795487,0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566100,9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1788452,7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714375"/>
            <a:ext cx="7632700" cy="1093788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13050" y="1785938"/>
            <a:ext cx="6330950" cy="360362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571744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357158" y="2285992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7715272" y="2214554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928934"/>
            <a:ext cx="2163762" cy="2928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07181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3071810"/>
            <a:ext cx="2767012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90328"/>
              </p:ext>
            </p:extLst>
          </p:nvPr>
        </p:nvGraphicFramePr>
        <p:xfrm>
          <a:off x="755574" y="2167694"/>
          <a:ext cx="7388325" cy="3554516"/>
        </p:xfrm>
        <a:graphic>
          <a:graphicData uri="http://schemas.openxmlformats.org/drawingml/2006/table">
            <a:tbl>
              <a:tblPr/>
              <a:tblGrid>
                <a:gridCol w="4280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7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1 228 136,2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315 856,8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152 341,1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672 184,2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87 754,1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642938"/>
            <a:ext cx="7272337" cy="1112837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Нерчинского района за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2025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ДОХОДЫ</a:t>
            </a:r>
            <a:endParaRPr lang="ru-RU" sz="1600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бюджета Нерчинского района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за 2025 год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0747"/>
              </p:ext>
            </p:extLst>
          </p:nvPr>
        </p:nvGraphicFramePr>
        <p:xfrm>
          <a:off x="323528" y="1700213"/>
          <a:ext cx="7963248" cy="4219789"/>
        </p:xfrm>
        <a:graphic>
          <a:graphicData uri="http://schemas.openxmlformats.org/drawingml/2006/table">
            <a:tbl>
              <a:tblPr/>
              <a:tblGrid>
                <a:gridCol w="5717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5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на 2025г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375 884,8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375 884,8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18 324,5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25 307,5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17 437,6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7 789,1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113 250,9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14 503,4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22388321"/>
              </p:ext>
            </p:extLst>
          </p:nvPr>
        </p:nvGraphicFramePr>
        <p:xfrm>
          <a:off x="684213" y="549275"/>
          <a:ext cx="7602563" cy="5915623"/>
        </p:xfrm>
        <a:graphic>
          <a:graphicData uri="http://schemas.openxmlformats.org/drawingml/2006/table">
            <a:tbl>
              <a:tblPr/>
              <a:tblGrid>
                <a:gridCol w="5473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0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4 771,9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прибыли, или дивидендов по акциям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3 131,9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98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8 847,6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566 100,9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184 194,0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152 341,1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672 184,2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87 754,1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1 795 487,0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(тыс. руб</a:t>
            </a:r>
            <a:r>
              <a:rPr lang="ru-RU" sz="1400" dirty="0"/>
              <a:t>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2060"/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решения о бюджете муниципального района  «Нерчинский район»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а 2025 год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 Нерчинского района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за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2025 год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97066015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solidFill>
                  <a:srgbClr val="002060"/>
                </a:solidFill>
              </a:rPr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>
                <a:solidFill>
                  <a:srgbClr val="002060"/>
                </a:solidFill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</a:rPr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4034" y="3684588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C00000"/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357290" y="1357298"/>
            <a:ext cx="6612552" cy="31692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Times New Roman" pitchFamily="18" charset="0"/>
              </a:rPr>
              <a:t>22 муниципальные программы</a:t>
            </a:r>
            <a:endParaRPr lang="ru-RU" sz="15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5916" y="1714488"/>
            <a:ext cx="9038084" cy="45550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культуры в муниципальном районе «Нерчинский район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Реализация молодежной политики и развитие физической культуры и спорта муниципального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Комплексное развитие систем коммунальной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Профилактика, предупреждение правонарушений и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употребления наркотических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средств в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Поддержка и развитие агропромышленного комплекса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Обеспечение пожарной безопасности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Повышение безопасности дорожного движения.</a:t>
            </a:r>
          </a:p>
          <a:p>
            <a:pPr marL="228600" indent="-228600" eaLnBrk="1" hangingPunct="1"/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/>
            <a:r>
              <a:rPr lang="ru-RU" sz="1000" b="1" dirty="0">
                <a:solidFill>
                  <a:srgbClr val="002060"/>
                </a:solidFill>
              </a:rPr>
              <a:t>В 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</a:t>
            </a:r>
            <a:r>
              <a:rPr lang="ru-RU" sz="1000" b="1" dirty="0" smtClean="0">
                <a:solidFill>
                  <a:srgbClr val="002060"/>
                </a:solidFill>
              </a:rPr>
              <a:t>, </a:t>
            </a:r>
            <a:r>
              <a:rPr lang="ru-RU" sz="1000" b="1" dirty="0">
                <a:solidFill>
                  <a:srgbClr val="002060"/>
                </a:solidFill>
              </a:rPr>
              <a:t>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</a:t>
            </a:r>
            <a:r>
              <a:rPr lang="ru-RU" sz="1000" b="1" dirty="0" smtClean="0">
                <a:solidFill>
                  <a:srgbClr val="002060"/>
                </a:solidFill>
              </a:rPr>
              <a:t>заседатели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строительство,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и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капитальный ремонт и ремонт автомобильных дорог общего пользования местного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значения.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28604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38206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6"/>
            <a:ext cx="8751917" cy="923330"/>
            <a:chOff x="-80273" y="3088021"/>
            <a:chExt cx="8811137" cy="1148314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11483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Нерчинского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1293842,4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90497,4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</a:t>
            </a:r>
            <a:r>
              <a:rPr lang="ru-RU" b="1" i="1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</a:t>
            </a:r>
            <a:r>
              <a:rPr lang="ru-RU" b="1" i="1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r>
              <a:rPr lang="ru-RU" b="1" i="1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0000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1246,0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96747,1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00" b="1" dirty="0" smtClean="0">
                <a:latin typeface="Arial" pitchFamily="34" charset="0"/>
              </a:rPr>
              <a:t>14,2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7756,8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28937,4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112689,0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482597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788452,7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руб.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112664,2 </a:t>
            </a:r>
            <a:r>
              <a:rPr lang="ru-RU" sz="1000" b="1" dirty="0" smtClean="0"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</a:t>
            </a:r>
            <a:r>
              <a:rPr lang="ru-RU" sz="1000" b="1" dirty="0" smtClean="0">
                <a:latin typeface="Arial" pitchFamily="34" charset="0"/>
              </a:rPr>
              <a:t>руб.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0500 Жилищно-коммунальное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38066,2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1182,0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82"/>
                </a:solidFill>
                <a:cs typeface="Arial" charset="0"/>
              </a:rPr>
              <a:t>Расходы бюджета муниципального района «Нерчинский район» </a:t>
            </a:r>
            <a:endParaRPr lang="ru-RU" sz="1600" b="1" dirty="0" smtClean="0">
              <a:solidFill>
                <a:srgbClr val="000082"/>
              </a:solidFill>
              <a:cs typeface="Arial" charset="0"/>
            </a:endParaRPr>
          </a:p>
          <a:p>
            <a:pPr algn="ctr"/>
            <a:r>
              <a:rPr lang="ru-RU" sz="1600" b="1" dirty="0" smtClean="0">
                <a:solidFill>
                  <a:srgbClr val="000082"/>
                </a:solidFill>
                <a:cs typeface="Arial" charset="0"/>
              </a:rPr>
              <a:t>за 2025 год</a:t>
            </a:r>
            <a:endParaRPr lang="ru-RU" sz="1600" b="1" dirty="0">
              <a:solidFill>
                <a:srgbClr val="000082"/>
              </a:solidFill>
              <a:cs typeface="Arial" charset="0"/>
            </a:endParaRP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8457"/>
              </p:ext>
            </p:extLst>
          </p:nvPr>
        </p:nvGraphicFramePr>
        <p:xfrm>
          <a:off x="500034" y="1214422"/>
          <a:ext cx="8001057" cy="5080292"/>
        </p:xfrm>
        <a:graphic>
          <a:graphicData uri="http://schemas.openxmlformats.org/drawingml/2006/table">
            <a:tbl>
              <a:tblPr/>
              <a:tblGrid>
                <a:gridCol w="822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7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470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2025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1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112689,0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3440,8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2163,3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35347,4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15182,2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53286,1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7756,8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5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6944,6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98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812,2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26684"/>
              </p:ext>
            </p:extLst>
          </p:nvPr>
        </p:nvGraphicFramePr>
        <p:xfrm>
          <a:off x="357158" y="586764"/>
          <a:ext cx="8143932" cy="5699760"/>
        </p:xfrm>
        <a:graphic>
          <a:graphicData uri="http://schemas.openxmlformats.org/drawingml/2006/table">
            <a:tbl>
              <a:tblPr/>
              <a:tblGrid>
                <a:gridCol w="836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6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0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90497,4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8105,4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80257,5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1597,5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38066,2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36658,2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5529433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4810,0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охране окружающей среды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4810,0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1293842,4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290170,5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876075,6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70314,1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267,0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57012,2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96747,1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95043,6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1703,5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28937,4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6526,6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4776,1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6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16882,9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rgbClr val="00206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rgbClr val="00206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  </a:r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002060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61208"/>
              </p:ext>
            </p:extLst>
          </p:nvPr>
        </p:nvGraphicFramePr>
        <p:xfrm>
          <a:off x="928663" y="785794"/>
          <a:ext cx="7572427" cy="3442471"/>
        </p:xfrm>
        <a:graphic>
          <a:graphicData uri="http://schemas.openxmlformats.org/drawingml/2006/table">
            <a:tbl>
              <a:tblPr/>
              <a:tblGrid>
                <a:gridCol w="68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7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3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751,8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1246,0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1246,0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1182,0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1182,0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112664,2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65016,9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47647,3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1788452,7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2025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46024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</a:t>
            </a: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1076594" y="1662980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54547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2285984" y="2143116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2357430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429256" y="2357430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0694" y="4357694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214422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643438" y="2903214"/>
            <a:ext cx="714380" cy="971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 flipV="1">
            <a:off x="4643438" y="4929198"/>
            <a:ext cx="82185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643438" y="3000372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86248" y="3500438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Поступающие в бюджет денежные средства являются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</a:t>
            </a:r>
            <a:r>
              <a:rPr lang="ru-RU" altLang="ru-RU" sz="12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бюджет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chemeClr val="tx2">
                  <a:lumMod val="90000"/>
                </a:schemeClr>
              </a:solidFill>
              <a:latin typeface="Constantia" pitchFamily="18" charset="0"/>
            </a:endParaRPr>
          </a:p>
        </p:txBody>
      </p:sp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образование</a:t>
            </a:r>
          </a:p>
        </p:txBody>
      </p:sp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tx2">
                    <a:lumMod val="90000"/>
                  </a:schemeClr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Охотники за путешествиями Всем привет 👋! Нас зовут Мария и Даниил, и мы охотники за путешествиямиӿ..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9" y="5429264"/>
            <a:ext cx="928694" cy="796024"/>
          </a:xfrm>
          <a:prstGeom prst="rect">
            <a:avLst/>
          </a:prstGeom>
          <a:noFill/>
        </p:spPr>
      </p:pic>
      <p:pic>
        <p:nvPicPr>
          <p:cNvPr id="40972" name="Picture 1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571744"/>
            <a:ext cx="915963" cy="915963"/>
          </a:xfrm>
          <a:prstGeom prst="rect">
            <a:avLst/>
          </a:prstGeom>
          <a:noFill/>
        </p:spPr>
      </p:pic>
      <p:pic>
        <p:nvPicPr>
          <p:cNvPr id="43" name="Picture 1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500306"/>
            <a:ext cx="1285884" cy="928694"/>
          </a:xfrm>
          <a:prstGeom prst="rect">
            <a:avLst/>
          </a:prstGeom>
          <a:noFill/>
        </p:spPr>
      </p:pic>
      <p:pic>
        <p:nvPicPr>
          <p:cNvPr id="40976" name="Picture 1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857628"/>
            <a:ext cx="1000132" cy="1000132"/>
          </a:xfrm>
          <a:prstGeom prst="rect">
            <a:avLst/>
          </a:prstGeom>
          <a:noFill/>
        </p:spPr>
      </p:pic>
      <p:pic>
        <p:nvPicPr>
          <p:cNvPr id="40978" name="Picture 18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000504"/>
            <a:ext cx="1071570" cy="714380"/>
          </a:xfrm>
          <a:prstGeom prst="rect">
            <a:avLst/>
          </a:prstGeom>
          <a:noFill/>
        </p:spPr>
      </p:pic>
      <p:pic>
        <p:nvPicPr>
          <p:cNvPr id="40980" name="Picture 20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000504"/>
            <a:ext cx="1143008" cy="785818"/>
          </a:xfrm>
          <a:prstGeom prst="rect">
            <a:avLst/>
          </a:prstGeom>
          <a:noFill/>
        </p:spPr>
      </p:pic>
      <p:pic>
        <p:nvPicPr>
          <p:cNvPr id="40982" name="Picture 22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4071942"/>
            <a:ext cx="857256" cy="642942"/>
          </a:xfrm>
          <a:prstGeom prst="rect">
            <a:avLst/>
          </a:prstGeom>
          <a:noFill/>
        </p:spPr>
      </p:pic>
      <p:pic>
        <p:nvPicPr>
          <p:cNvPr id="40984" name="Picture 24" descr="https://avatars.mds.yandex.net/i?id=0094599f18aceedb05e6ff6ee4adfef81ce35ae7-16464547-images-thumbs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5286388"/>
            <a:ext cx="692897" cy="571504"/>
          </a:xfrm>
          <a:prstGeom prst="rect">
            <a:avLst/>
          </a:prstGeom>
          <a:noFill/>
        </p:spPr>
      </p:pic>
      <p:pic>
        <p:nvPicPr>
          <p:cNvPr id="40986" name="Picture 26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072066" y="5715016"/>
            <a:ext cx="1036621" cy="690529"/>
          </a:xfrm>
          <a:prstGeom prst="rect">
            <a:avLst/>
          </a:prstGeom>
          <a:noFill/>
        </p:spPr>
      </p:pic>
      <p:pic>
        <p:nvPicPr>
          <p:cNvPr id="40990" name="Picture 30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1357298"/>
            <a:ext cx="2357454" cy="1500198"/>
          </a:xfrm>
          <a:prstGeom prst="rect">
            <a:avLst/>
          </a:prstGeom>
          <a:noFill/>
        </p:spPr>
      </p:pic>
      <p:pic>
        <p:nvPicPr>
          <p:cNvPr id="40994" name="Picture 34" descr="Picture backgrou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5500702"/>
            <a:ext cx="1100145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0" y="2428868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830887" y="2428868"/>
            <a:ext cx="3313113" cy="19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428868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2060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4064562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4938</TotalTime>
  <Pages>0</Pages>
  <Words>2790</Words>
  <Characters>0</Characters>
  <Application>Microsoft Office PowerPoint</Application>
  <DocSecurity>0</DocSecurity>
  <PresentationFormat>Экран (4:3)</PresentationFormat>
  <Lines>0</Lines>
  <Paragraphs>524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Antique Olive Compact</vt:lpstr>
      <vt:lpstr>Arial</vt:lpstr>
      <vt:lpstr>Arial Cyr</vt:lpstr>
      <vt:lpstr>Bookman Old Style</vt:lpstr>
      <vt:lpstr>Calibri</vt:lpstr>
      <vt:lpstr>Constantia</vt:lpstr>
      <vt:lpstr>Georgia</vt:lpstr>
      <vt:lpstr>Tahoma</vt:lpstr>
      <vt:lpstr>Times New Roman</vt:lpstr>
      <vt:lpstr>Wingdings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  муниципального района «Нерчинский район»   за 2025 год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1332</cp:revision>
  <cp:lastPrinted>2026-03-17T07:01:44Z</cp:lastPrinted>
  <dcterms:created xsi:type="dcterms:W3CDTF">2013-11-12T07:49:12Z</dcterms:created>
  <dcterms:modified xsi:type="dcterms:W3CDTF">2026-03-17T08:10:48Z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