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94" r:id="rId7"/>
    <p:sldId id="265" r:id="rId8"/>
    <p:sldId id="259" r:id="rId9"/>
    <p:sldId id="276" r:id="rId10"/>
    <p:sldId id="286" r:id="rId11"/>
    <p:sldId id="287" r:id="rId12"/>
    <p:sldId id="289" r:id="rId13"/>
    <p:sldId id="288" r:id="rId14"/>
    <p:sldId id="290" r:id="rId15"/>
    <p:sldId id="291" r:id="rId16"/>
    <p:sldId id="292" r:id="rId17"/>
    <p:sldId id="293" r:id="rId18"/>
    <p:sldId id="263" r:id="rId19"/>
    <p:sldId id="295" r:id="rId20"/>
    <p:sldId id="300" r:id="rId21"/>
    <p:sldId id="302" r:id="rId22"/>
    <p:sldId id="303" r:id="rId23"/>
    <p:sldId id="271" r:id="rId24"/>
    <p:sldId id="296" r:id="rId25"/>
    <p:sldId id="273" r:id="rId26"/>
    <p:sldId id="274" r:id="rId27"/>
    <p:sldId id="297" r:id="rId28"/>
    <p:sldId id="277" r:id="rId29"/>
    <p:sldId id="279" r:id="rId30"/>
    <p:sldId id="270" r:id="rId31"/>
    <p:sldId id="261" r:id="rId32"/>
    <p:sldId id="262" r:id="rId33"/>
    <p:sldId id="298" r:id="rId34"/>
    <p:sldId id="268" r:id="rId35"/>
    <p:sldId id="299" r:id="rId36"/>
    <p:sldId id="267" r:id="rId37"/>
    <p:sldId id="278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664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02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171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67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892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4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351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80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356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32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413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ACD81-C3AF-459D-92C2-E4A54722F3CC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7F1F4-63D7-4DA7-BAE8-4E0F8EAC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965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5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6" y="115503"/>
            <a:ext cx="1943081" cy="202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540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820"/>
            <a:ext cx="131481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Сигнал «Внимание всем !!! Граждане!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Воздушная </a:t>
            </a:r>
            <a:r>
              <a:rPr lang="ru-RU" sz="60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тревога»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1379" y="838252"/>
            <a:ext cx="3693400" cy="30982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29582" y="1874354"/>
            <a:ext cx="94520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Bahnschrift Light Condensed" panose="020B0502040204020203" pitchFamily="34" charset="0"/>
              </a:rPr>
              <a:t> 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Подается </a:t>
            </a:r>
            <a:r>
              <a:rPr lang="ru-RU" sz="3200" dirty="0">
                <a:latin typeface="Bahnschrift Light Condensed" panose="020B0502040204020203" pitchFamily="34" charset="0"/>
              </a:rPr>
              <a:t>для предупреждения всего населения о возникшей непосредственной угрозе ракетной и авиационной опасности по поражению противником 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данной  территории с </a:t>
            </a:r>
            <a:r>
              <a:rPr lang="ru-RU" sz="3200" dirty="0">
                <a:latin typeface="Bahnschrift Light Condensed" panose="020B0502040204020203" pitchFamily="34" charset="0"/>
              </a:rPr>
              <a:t>воздуха</a:t>
            </a:r>
            <a:r>
              <a:rPr lang="ru-RU" sz="3200" b="1" dirty="0">
                <a:latin typeface="Bahnschrift Light Condensed" panose="020B0502040204020203" pitchFamily="34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7275" y="4257057"/>
            <a:ext cx="114746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ahnschrift Light Condensed" panose="020B0502040204020203" pitchFamily="34" charset="0"/>
              </a:rPr>
              <a:t>До населения этот сигнал доводится после подачи предупредительного сигнала оповещения «Внимание всем» при помощи сирен, радиовещания и телевидения в течение 2-3 минут.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11" y="22575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31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8574" y="0"/>
            <a:ext cx="97613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Сигнал «Внимание всем!!! Граждане! Воздушная </a:t>
            </a:r>
            <a:r>
              <a:rPr lang="ru-RU" sz="60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тревога»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503" y="604398"/>
            <a:ext cx="3693400" cy="309820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66342" y="1938992"/>
            <a:ext cx="9788893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ahnschrift Light Condensed" panose="020B0502040204020203" pitchFamily="34" charset="0"/>
              </a:rPr>
              <a:t>Одновременно по местному радиовещанию в течение 2-3 минут передается сигнал ГО (текстовое сообщение): </a:t>
            </a:r>
            <a:r>
              <a:rPr lang="ru-RU" sz="44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«ВНИМАНИЕ! ВНИМАНИЕ! ГРАЖДАНЕ! ВОЗДУШНАЯ ТРЕВОГА! ВОЗДУШНАЯ ТРЕВОГА! </a:t>
            </a:r>
          </a:p>
          <a:p>
            <a:pPr algn="ctr"/>
            <a:r>
              <a:rPr lang="ru-RU" sz="3200" dirty="0" smtClean="0">
                <a:latin typeface="Bahnschrift Light Condensed" panose="020B0502040204020203" pitchFamily="34" charset="0"/>
              </a:rPr>
              <a:t>и </a:t>
            </a:r>
            <a:r>
              <a:rPr lang="ru-RU" sz="3200" dirty="0">
                <a:latin typeface="Bahnschrift Light Condensed" panose="020B0502040204020203" pitchFamily="34" charset="0"/>
              </a:rPr>
              <a:t>далее идет обращение к гражданам о порядке их действия». </a:t>
            </a:r>
          </a:p>
          <a:p>
            <a:pPr algn="ctr"/>
            <a:r>
              <a:rPr lang="ru-RU" sz="3200" dirty="0">
                <a:latin typeface="Bahnschrift Light Condensed" panose="020B0502040204020203" pitchFamily="34" charset="0"/>
              </a:rPr>
              <a:t>Сигнал повторяется несколько раз и дублируется прерывистыми гудками на транспорте, а также с помощью ручных сирен, электромегафонов других звуковых средств.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924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63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29" y="1268541"/>
            <a:ext cx="3693400" cy="30982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4184" y="2589597"/>
            <a:ext cx="96733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Bahnschrift Light Condensed" panose="020B0502040204020203" pitchFamily="34" charset="0"/>
              </a:rPr>
              <a:t>Подается </a:t>
            </a:r>
            <a:r>
              <a:rPr lang="ru-RU" sz="3600" dirty="0">
                <a:latin typeface="Bahnschrift Light Condensed" panose="020B0502040204020203" pitchFamily="34" charset="0"/>
              </a:rPr>
              <a:t>при непосредственной угрозе радиоактивного заражения территории или при обнаружении такого заражения. Этот сигнал означает, что в направлении данного населенного пункта или района движется радиоактивное облако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8008" y="183368"/>
            <a:ext cx="12525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Сигнал «Внимание всем!!! Граждане!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 Радиационная опасность!!!»</a:t>
            </a:r>
            <a:endParaRPr lang="ru-RU" sz="54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9" y="70578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92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22" y="642899"/>
            <a:ext cx="3693400" cy="30982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03646" y="2139461"/>
            <a:ext cx="945707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Bahnschrift Light Condensed" panose="020B0502040204020203" pitchFamily="34" charset="0"/>
              </a:rPr>
              <a:t>Сигнал передается по средствам связи, радиотрансляционной сети и громкоговорящими установками диктором в течении 2-3 мин. словами: </a:t>
            </a:r>
            <a:r>
              <a:rPr lang="ru-RU" sz="4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«ВНИМАНИЕ! ВНИМАНИЕ! ГРАЖДАНЕ! РАДИАЦИОННАЯ ОПАСНОСТЬ! РАДИАЦИОННАЯ ОПАСНОСТЬ! 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и </a:t>
            </a:r>
            <a:r>
              <a:rPr lang="ru-RU" sz="4000" dirty="0">
                <a:latin typeface="Bahnschrift Light Condensed" panose="020B0502040204020203" pitchFamily="34" charset="0"/>
              </a:rPr>
              <a:t>далее идет обращение к гражданам о порядке их действия».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83" y="76331"/>
            <a:ext cx="12192000" cy="22199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12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6323" y="253009"/>
            <a:ext cx="101848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Сигнал «Внимание всем!!! Граждане!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Химическая </a:t>
            </a:r>
            <a:r>
              <a:rPr lang="ru-RU" sz="60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тревога» </a:t>
            </a:r>
            <a:r>
              <a:rPr lang="ru-RU" sz="6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 </a:t>
            </a:r>
            <a:endParaRPr lang="ru-RU" sz="6000" b="1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49" y="1557299"/>
            <a:ext cx="3693400" cy="30982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99360" y="2698091"/>
            <a:ext cx="80788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Bahnschrift Light Condensed" panose="020B0502040204020203" pitchFamily="34" charset="0"/>
              </a:rPr>
              <a:t>Подается </a:t>
            </a:r>
            <a:r>
              <a:rPr lang="ru-RU" sz="3600" dirty="0">
                <a:latin typeface="Bahnschrift Light Condensed" panose="020B0502040204020203" pitchFamily="34" charset="0"/>
              </a:rPr>
              <a:t>при обнаружении химического заражения или угрозе заражения населенного пункта или непосредственном обнаружении химического или бактериологического нападения (заражения) в течение ближайшего часа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924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2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96" y="1624676"/>
            <a:ext cx="3693400" cy="30982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23139" y="1011111"/>
            <a:ext cx="83964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Bahnschrift Light Condensed" panose="020B0502040204020203" pitchFamily="34" charset="0"/>
              </a:rPr>
              <a:t>Диктор объявляет: 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«ВНИМАНИЕ! ВНИМАНИЕ! ГРАЖДАНЕ! ОПАСНОСТЬ ХИМИЧЕСКОГО ЗАРАЖЕНИЯ! ОПАСНОСТЬ ХИМИЧЕСКОГО ЗАРАЖЕНИЯ!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и </a:t>
            </a:r>
            <a:r>
              <a:rPr lang="ru-RU" sz="3600" dirty="0">
                <a:latin typeface="Bahnschrift Light Condensed" panose="020B0502040204020203" pitchFamily="34" charset="0"/>
              </a:rPr>
              <a:t>далее идет обращение к гражданам о порядке их действия». Эти слова повторяются диктором в течение 5 мин с интервалом 30 сек.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82" y="9780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25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641" y="0"/>
            <a:ext cx="11970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Сигнал </a:t>
            </a:r>
            <a:r>
              <a:rPr lang="ru-RU" sz="54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«Внимание!!! Граждане!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Угроза </a:t>
            </a:r>
            <a:r>
              <a:rPr lang="ru-RU" sz="54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катастрофического затопления»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96" y="1624676"/>
            <a:ext cx="3693400" cy="30982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9241" y="1718131"/>
            <a:ext cx="8069179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Bahnschrift Light Condensed" panose="020B0502040204020203" pitchFamily="34" charset="0"/>
              </a:rPr>
              <a:t>Диктор объявляет</a:t>
            </a:r>
            <a:r>
              <a:rPr lang="ru-RU" sz="3600" dirty="0" smtClean="0">
                <a:latin typeface="Bahnschrift Light Condensed" panose="020B0502040204020203" pitchFamily="34" charset="0"/>
              </a:rPr>
              <a:t>:</a:t>
            </a:r>
          </a:p>
          <a:p>
            <a:pPr algn="ctr"/>
            <a:r>
              <a:rPr lang="ru-RU" sz="3600" dirty="0" smtClean="0">
                <a:latin typeface="Bahnschrift Light Condensed" panose="020B0502040204020203" pitchFamily="34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«ВНИМАНИЕ! ВНИМАНИЕ! ГРАЖДАНЕ! ОПАСНОСТЬ КАТАСТРОФИЧЕСКОГО ЗАТОПЛЕНИЯ! ОПАСНОСТЬ КАТАСТРОФИЧЕСКОГО ЗАТОПЛЕНИЯ!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и </a:t>
            </a:r>
            <a:r>
              <a:rPr lang="ru-RU" sz="3600" dirty="0">
                <a:latin typeface="Bahnschrift Light Condensed" panose="020B0502040204020203" pitchFamily="34" charset="0"/>
              </a:rPr>
              <a:t>далее идет обращение к гражданам о порядке их действия». Эти слова повторяются диктором в течение 5 мин с интервалом 30 сек</a:t>
            </a:r>
            <a:r>
              <a:rPr lang="ru-RU" dirty="0"/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86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96" y="1624676"/>
            <a:ext cx="3693400" cy="30982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45276" y="0"/>
            <a:ext cx="102643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Сигнал </a:t>
            </a:r>
            <a:r>
              <a:rPr lang="ru-RU" sz="66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 всем!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Отбой</a:t>
            </a:r>
            <a:r>
              <a:rPr lang="ru-RU" sz="66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61032" y="2654406"/>
            <a:ext cx="84830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Bahnschrift Light Condensed" panose="020B0502040204020203" pitchFamily="34" charset="0"/>
              </a:rPr>
              <a:t>Сигнал «Отбой» вышеперечисленных </a:t>
            </a:r>
            <a:r>
              <a:rPr lang="ru-RU" sz="4400" dirty="0">
                <a:latin typeface="Bahnschrift Light Condensed" panose="020B0502040204020203" pitchFamily="34" charset="0"/>
              </a:rPr>
              <a:t>сигналов подается в случае, когда соответствующая опасность миновала. О порядке дальнейших действий население извещают по каналам связи и </a:t>
            </a:r>
            <a:r>
              <a:rPr lang="ru-RU" sz="4400" dirty="0" smtClean="0">
                <a:latin typeface="Bahnschrift Light Condensed" panose="020B0502040204020203" pitchFamily="34" charset="0"/>
              </a:rPr>
              <a:t>оповещения.</a:t>
            </a:r>
            <a:endParaRPr lang="ru-RU" sz="4400" dirty="0">
              <a:latin typeface="Bahnschrift Light Condensed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82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999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351" y="125129"/>
            <a:ext cx="1757844" cy="183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04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523" y="198547"/>
            <a:ext cx="10691650" cy="67268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54461" y="462013"/>
            <a:ext cx="5399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 сообщении указывается: </a:t>
            </a:r>
            <a:endParaRPr lang="ru-RU" sz="44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7419" y="1222860"/>
            <a:ext cx="943275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Bahnschrift Light Condensed" panose="020B0502040204020203" pitchFamily="34" charset="0"/>
              </a:rPr>
              <a:t>и</a:t>
            </a:r>
            <a:r>
              <a:rPr lang="ru-RU" sz="4000" dirty="0" smtClean="0">
                <a:latin typeface="Bahnschrift Light Condensed" panose="020B0502040204020203" pitchFamily="34" charset="0"/>
              </a:rPr>
              <a:t>сточник информации;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Bahnschrift Light Condensed" panose="020B0502040204020203" pitchFamily="34" charset="0"/>
              </a:rPr>
              <a:t>м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есто, время и характер ЧС;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Bahnschrift Light Condensed" panose="020B0502040204020203" pitchFamily="34" charset="0"/>
              </a:rPr>
              <a:t> метеоданные (направление распространения  опасных поражающих факторов источника ЧС);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latin typeface="Bahnschrift Light Condensed" panose="020B0502040204020203" pitchFamily="34" charset="0"/>
              </a:rPr>
              <a:t>к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акие районы (участки местности) подвержены воздействию опасных поражающих факторов; порядок действия населения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80" y="198547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80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1263" y="1087655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2665" y="565287"/>
            <a:ext cx="1031828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Bahnschrift Light Condensed" panose="020B0502040204020203" pitchFamily="34" charset="0"/>
              </a:rPr>
              <a:t>Основным способом оповещения и информирования населения является передача речевых сообщений по сетям</a:t>
            </a:r>
            <a:r>
              <a:rPr lang="ru-RU" sz="4000" dirty="0">
                <a:latin typeface="Bahnschrift SemiBold Condensed" panose="020B0502040204020203" pitchFamily="34" charset="0"/>
              </a:rPr>
              <a:t> </a:t>
            </a:r>
            <a:r>
              <a:rPr lang="ru-RU" sz="4000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радио, проводного и телевизионного вещания. </a:t>
            </a:r>
            <a:endParaRPr lang="ru-RU" sz="4000" dirty="0" smtClean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  <a:p>
            <a:endParaRPr lang="ru-RU" sz="4400" dirty="0">
              <a:latin typeface="Bahnschrift SemiBold Condensed" panose="020B0502040204020203" pitchFamily="34" charset="0"/>
            </a:endParaRPr>
          </a:p>
          <a:p>
            <a:r>
              <a:rPr lang="ru-RU" sz="4000" dirty="0">
                <a:latin typeface="Bahnschrift Light Condensed" panose="020B0502040204020203" pitchFamily="34" charset="0"/>
              </a:rPr>
              <a:t>Речевая информация передается населению с перерывом программ вещания длительностью</a:t>
            </a:r>
            <a:r>
              <a:rPr lang="ru-RU" sz="4000" dirty="0">
                <a:latin typeface="Bahnschrift SemiBold Condensed" panose="020B0502040204020203" pitchFamily="34" charset="0"/>
              </a:rPr>
              <a:t> </a:t>
            </a:r>
            <a:r>
              <a:rPr lang="ru-RU" sz="4000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не более 5 минут</a:t>
            </a:r>
            <a:r>
              <a:rPr lang="ru-RU" sz="40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.</a:t>
            </a:r>
          </a:p>
          <a:p>
            <a:r>
              <a:rPr lang="ru-RU" sz="4000" dirty="0" smtClean="0">
                <a:latin typeface="Bahnschrift SemiBold Condensed" panose="020B0502040204020203" pitchFamily="34" charset="0"/>
              </a:rPr>
              <a:t> </a:t>
            </a:r>
            <a:endParaRPr lang="ru-RU" sz="4000" dirty="0">
              <a:latin typeface="Bahnschrift SemiBold Condensed" panose="020B0502040204020203" pitchFamily="34" charset="0"/>
            </a:endParaRPr>
          </a:p>
          <a:p>
            <a:r>
              <a:rPr lang="ru-RU" sz="4000" dirty="0">
                <a:latin typeface="Bahnschrift Light Condensed" panose="020B0502040204020203" pitchFamily="34" charset="0"/>
              </a:rPr>
              <a:t>Допускается </a:t>
            </a:r>
            <a:r>
              <a:rPr lang="ru-RU" sz="4000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двух-трех кратное </a:t>
            </a:r>
            <a:r>
              <a:rPr lang="ru-RU" sz="4000" dirty="0">
                <a:latin typeface="Bahnschrift Light Condensed" panose="020B0502040204020203" pitchFamily="34" charset="0"/>
              </a:rPr>
              <a:t>повторение передачи речевого сообщения.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2" y="145938"/>
            <a:ext cx="1251993" cy="131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30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80" y="198547"/>
            <a:ext cx="1255885" cy="13107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0649" y="-69406"/>
            <a:ext cx="71000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Bahnschrift Condensed" panose="020B0502040204020203" pitchFamily="34" charset="0"/>
              </a:rPr>
              <a:t>При сигнале </a:t>
            </a:r>
            <a:r>
              <a:rPr lang="ru-RU" sz="5400" dirty="0" smtClean="0">
                <a:solidFill>
                  <a:srgbClr val="C00000"/>
                </a:solidFill>
                <a:latin typeface="Bahnschrift Condensed" panose="020B0502040204020203" pitchFamily="34" charset="0"/>
              </a:rPr>
              <a:t>«Внимание всем!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Bahnschrift Condensed" panose="020B0502040204020203" pitchFamily="34" charset="0"/>
              </a:rPr>
              <a:t>Воздушная </a:t>
            </a:r>
            <a:r>
              <a:rPr lang="ru-RU" sz="5400" dirty="0" smtClean="0">
                <a:solidFill>
                  <a:srgbClr val="C00000"/>
                </a:solidFill>
                <a:latin typeface="Bahnschrift Condensed" panose="020B0502040204020203" pitchFamily="34" charset="0"/>
              </a:rPr>
              <a:t>тревога»</a:t>
            </a:r>
            <a:endParaRPr lang="ru-RU" sz="5400" dirty="0">
              <a:solidFill>
                <a:srgbClr val="C00000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6090" y="2610683"/>
            <a:ext cx="111128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latin typeface="Bahnschrift Light Condensed" panose="020B0502040204020203" pitchFamily="34" charset="0"/>
              </a:rPr>
              <a:t>- </a:t>
            </a:r>
            <a:r>
              <a:rPr lang="ru-RU" sz="3000" dirty="0">
                <a:latin typeface="Bahnschrift Light Condensed" panose="020B0502040204020203" pitchFamily="34" charset="0"/>
              </a:rPr>
              <a:t>отключить наружное и внутреннее освещение, за исключением светильников маскировочного освещения (при наличии); </a:t>
            </a:r>
          </a:p>
          <a:p>
            <a:r>
              <a:rPr lang="ru-RU" sz="3000" dirty="0">
                <a:latin typeface="Bahnschrift Light Condensed" panose="020B0502040204020203" pitchFamily="34" charset="0"/>
              </a:rPr>
              <a:t>- взять средства индивидуальной защиты (при наличии); </a:t>
            </a:r>
          </a:p>
          <a:p>
            <a:r>
              <a:rPr lang="ru-RU" sz="3000" dirty="0">
                <a:latin typeface="Bahnschrift Light Condensed" panose="020B0502040204020203" pitchFamily="34" charset="0"/>
              </a:rPr>
              <a:t>- как можно быстрее занять место в защитном сооружении ГО (убежищах и укрытиях) или же в сооружениях двойного назначения (подвальные помещения, которые переоборудуются под противорадиационные укрытия); </a:t>
            </a:r>
          </a:p>
          <a:p>
            <a:r>
              <a:rPr lang="ru-RU" sz="3000" dirty="0">
                <a:latin typeface="Bahnschrift Light Condensed" panose="020B0502040204020203" pitchFamily="34" charset="0"/>
              </a:rPr>
              <a:t>- если персонал не может покинуть рабочее место, в связи со спецификой его деятельности, необходимо занять укрытие, оборудованное поблизости от рабочего места.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811" t="30197" r="3153" b="4595"/>
          <a:stretch/>
        </p:blipFill>
        <p:spPr>
          <a:xfrm>
            <a:off x="8028264" y="1031510"/>
            <a:ext cx="3950394" cy="14694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7568" y="17718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270" y="1766215"/>
            <a:ext cx="4078577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39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80" y="198547"/>
            <a:ext cx="1255885" cy="13107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153950" y="1926564"/>
            <a:ext cx="87815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б) при нахождении в общественном месте </a:t>
            </a:r>
            <a:endParaRPr lang="ru-RU" sz="2800" dirty="0" smtClean="0">
              <a:solidFill>
                <a:srgbClr val="C00000"/>
              </a:solidFill>
              <a:latin typeface="Bahnschrift Condensed" panose="020B0502040204020203" pitchFamily="34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Bahnschrift Condensed" panose="020B0502040204020203" pitchFamily="34" charset="0"/>
              </a:rPr>
              <a:t>или </a:t>
            </a:r>
            <a:r>
              <a:rPr lang="ru-RU" sz="28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на улице необходимо: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9514" y="3297935"/>
            <a:ext cx="110551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Bahnschrift Light Condensed" panose="020B0502040204020203" pitchFamily="34" charset="0"/>
              </a:rPr>
              <a:t>-внимательно </a:t>
            </a:r>
            <a:r>
              <a:rPr lang="ru-RU" sz="2800" dirty="0">
                <a:latin typeface="Bahnschrift Light Condensed" panose="020B0502040204020203" pitchFamily="34" charset="0"/>
              </a:rPr>
              <a:t>выслушать сообщение, передаваемое по стационарным или передвижным громкоговорящим установкам о местонахождении ближайшего укрытия и поспешить туда, приведя имеющиеся средства индивидуальной защиты в «готовность» (при наличии ИСЗ); </a:t>
            </a:r>
            <a:endParaRPr lang="ru-RU" sz="2800" dirty="0" smtClean="0">
              <a:latin typeface="Bahnschrift Light Condensed" panose="020B0502040204020203" pitchFamily="34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Bahnschrift Light Condensed" panose="020B0502040204020203" pitchFamily="34" charset="0"/>
            </a:endParaRPr>
          </a:p>
          <a:p>
            <a:r>
              <a:rPr lang="ru-RU" sz="2800" dirty="0">
                <a:latin typeface="Bahnschrift Light Condensed" panose="020B0502040204020203" pitchFamily="34" charset="0"/>
              </a:rPr>
              <a:t>-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водители </a:t>
            </a:r>
            <a:r>
              <a:rPr lang="ru-RU" sz="2800" dirty="0">
                <a:latin typeface="Bahnschrift Light Condensed" panose="020B0502040204020203" pitchFamily="34" charset="0"/>
              </a:rPr>
              <a:t>всех транспортных средств обязаны немедленно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 остановиться</a:t>
            </a:r>
            <a:r>
              <a:rPr lang="ru-RU" sz="2800" dirty="0">
                <a:latin typeface="Bahnschrift Light Condensed" panose="020B0502040204020203" pitchFamily="34" charset="0"/>
              </a:rPr>
              <a:t>, открыть двери, отключить транспортное средство от источников электропитания и поспешить в ближайшее укрытие.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7898" b="24204"/>
          <a:stretch/>
        </p:blipFill>
        <p:spPr>
          <a:xfrm>
            <a:off x="6330905" y="998437"/>
            <a:ext cx="5053787" cy="22051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8799" y="-60360"/>
            <a:ext cx="7256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При сигнале «Внимание всем! Воздушная тревога!</a:t>
            </a:r>
            <a:endParaRPr lang="ru-RU" sz="4800" b="1" dirty="0">
              <a:solidFill>
                <a:srgbClr val="C0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4755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12" y="72805"/>
            <a:ext cx="1255885" cy="13107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9129" b="23004"/>
          <a:stretch/>
        </p:blipFill>
        <p:spPr>
          <a:xfrm>
            <a:off x="7896602" y="1008535"/>
            <a:ext cx="3997466" cy="20347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1584" y="1305818"/>
            <a:ext cx="64652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в) если сигнал застал вас дома, необходимо: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5925" y="2025908"/>
            <a:ext cx="1159063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Bahnschrift Light Condensed" panose="020B0502040204020203" pitchFamily="34" charset="0"/>
              </a:rPr>
              <a:t>- перекрыть газ, воду, отключить электричество; </a:t>
            </a:r>
          </a:p>
          <a:p>
            <a:r>
              <a:rPr lang="ru-RU" sz="2800" dirty="0">
                <a:latin typeface="Bahnschrift Light Condensed" panose="020B0502040204020203" pitchFamily="34" charset="0"/>
              </a:rPr>
              <a:t>- плотно закрыть окна, двери, вентиляционные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отверстия</a:t>
            </a:r>
            <a:r>
              <a:rPr lang="ru-RU" sz="2800" dirty="0">
                <a:latin typeface="Bahnschrift Light Condensed" panose="020B0502040204020203" pitchFamily="34" charset="0"/>
              </a:rPr>
              <a:t>; </a:t>
            </a:r>
          </a:p>
          <a:p>
            <a:r>
              <a:rPr lang="ru-RU" sz="2800" dirty="0" smtClean="0">
                <a:latin typeface="Bahnschrift Light Condensed" panose="020B0502040204020203" pitchFamily="34" charset="0"/>
              </a:rPr>
              <a:t>- взять </a:t>
            </a:r>
            <a:r>
              <a:rPr lang="ru-RU" sz="2800" dirty="0">
                <a:latin typeface="Bahnschrift Light Condensed" panose="020B0502040204020203" pitchFamily="34" charset="0"/>
              </a:rPr>
              <a:t>с собой документы, деньги, «тревожный чемоданчик</a:t>
            </a:r>
            <a:r>
              <a:rPr lang="ru-RU" sz="2800" dirty="0" smtClean="0">
                <a:latin typeface="Bahnschrift Light Condensed" panose="020B0502040204020203" pitchFamily="34" charset="0"/>
              </a:rPr>
              <a:t>»; </a:t>
            </a:r>
          </a:p>
          <a:p>
            <a:r>
              <a:rPr lang="ru-RU" sz="2800" dirty="0">
                <a:latin typeface="Bahnschrift Light Condensed" panose="020B0502040204020203" pitchFamily="34" charset="0"/>
              </a:rPr>
              <a:t>-</a:t>
            </a:r>
            <a:r>
              <a:rPr lang="ru-RU" sz="2800" dirty="0" smtClean="0">
                <a:latin typeface="Bahnschrift Light Condensed" panose="020B0502040204020203" pitchFamily="34" charset="0"/>
              </a:rPr>
              <a:t> </a:t>
            </a:r>
            <a:r>
              <a:rPr lang="ru-RU" sz="2800" dirty="0">
                <a:latin typeface="Bahnschrift Light Condensed" panose="020B0502040204020203" pitchFamily="34" charset="0"/>
              </a:rPr>
              <a:t>взять с собой запас воды и продуктов на трое суток, одноразовую посуду, средства личной гигиены; </a:t>
            </a:r>
          </a:p>
          <a:p>
            <a:r>
              <a:rPr lang="ru-RU" sz="2800" dirty="0">
                <a:latin typeface="Bahnschrift Light Condensed" panose="020B0502040204020203" pitchFamily="34" charset="0"/>
              </a:rPr>
              <a:t>- одеть детей, взять с собой теплые и сменное белье (нижнее белье и носки), в зависимости от погодных условий; </a:t>
            </a:r>
          </a:p>
          <a:p>
            <a:r>
              <a:rPr lang="ru-RU" sz="2800" dirty="0">
                <a:latin typeface="Bahnschrift Light Condensed" panose="020B0502040204020203" pitchFamily="34" charset="0"/>
              </a:rPr>
              <a:t>- взять средства индивидуальной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защиты; </a:t>
            </a:r>
            <a:endParaRPr lang="ru-RU" sz="2800" dirty="0">
              <a:latin typeface="Bahnschrift Light Condensed" panose="020B0502040204020203" pitchFamily="34" charset="0"/>
            </a:endParaRPr>
          </a:p>
          <a:p>
            <a:r>
              <a:rPr lang="ru-RU" sz="2800" dirty="0">
                <a:latin typeface="Bahnschrift Light Condensed" panose="020B0502040204020203" pitchFamily="34" charset="0"/>
              </a:rPr>
              <a:t>- предупредить соседей, вдруг они не услышали сигнал; </a:t>
            </a:r>
          </a:p>
          <a:p>
            <a:r>
              <a:rPr lang="ru-RU" sz="2800" dirty="0" smtClean="0">
                <a:latin typeface="Bahnschrift Light Condensed" panose="020B0502040204020203" pitchFamily="34" charset="0"/>
              </a:rPr>
              <a:t>- </a:t>
            </a:r>
            <a:r>
              <a:rPr lang="ru-RU" sz="2800" dirty="0">
                <a:latin typeface="Bahnschrift Light Condensed" panose="020B0502040204020203" pitchFamily="34" charset="0"/>
              </a:rPr>
              <a:t>как можно быстрее дойти до защитного сооружения гражданской обороны, а если его нет, использовать сооружения двойного назначения или другие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сооружения;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799" y="-60360"/>
            <a:ext cx="7256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При сигнале «Внимание всем! Воздушная тревога!</a:t>
            </a:r>
            <a:endParaRPr lang="ru-RU" sz="4800" b="1" dirty="0">
              <a:solidFill>
                <a:srgbClr val="C0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3893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t="21680" r="27161" b="36257"/>
          <a:stretch/>
        </p:blipFill>
        <p:spPr>
          <a:xfrm>
            <a:off x="3089708" y="969843"/>
            <a:ext cx="5439037" cy="28875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9667" y="-170947"/>
            <a:ext cx="10809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При аварии на химическом объекте  </a:t>
            </a:r>
            <a:endParaRPr lang="ru-RU" sz="60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6556" y="3883988"/>
            <a:ext cx="113963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ahnschrift Light Condensed" panose="020B0502040204020203" pitchFamily="34" charset="0"/>
              </a:rPr>
              <a:t>Быстро наденьте противогаз, а в случае необходимости и средство защиты кожи. При возможности укройтесь в ближайшем защитном сооружении. Если такового нет, устройтесь в жилом , производственном или подсобном помещении </a:t>
            </a:r>
            <a:endParaRPr lang="ru-RU" sz="4000" dirty="0">
              <a:latin typeface="Bahnschrift Light 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11" y="88175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766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1" t="19966" r="26018" b="40729"/>
          <a:stretch/>
        </p:blipFill>
        <p:spPr>
          <a:xfrm>
            <a:off x="3570973" y="1135781"/>
            <a:ext cx="4686686" cy="2560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8257" y="105878"/>
            <a:ext cx="10120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При аварии на радиационно - опасном объекте </a:t>
            </a:r>
            <a:endParaRPr lang="ru-RU" sz="48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8257" y="3895007"/>
            <a:ext cx="93268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ahnschrift Light Condensed" panose="020B0502040204020203" pitchFamily="34" charset="0"/>
              </a:rPr>
              <a:t>Быстро наденьте респиратор </a:t>
            </a:r>
            <a:r>
              <a:rPr lang="ru-RU" sz="3200" dirty="0" err="1" smtClean="0">
                <a:latin typeface="Bahnschrift Light Condensed" panose="020B0502040204020203" pitchFamily="34" charset="0"/>
              </a:rPr>
              <a:t>противопыльную</a:t>
            </a:r>
            <a:r>
              <a:rPr lang="ru-RU" sz="3200" dirty="0" smtClean="0">
                <a:latin typeface="Bahnschrift Light Condensed" panose="020B0502040204020203" pitchFamily="34" charset="0"/>
              </a:rPr>
              <a:t> тканевую маску, а при их отсутствии – противогаз. Возьмите таблетки  йодида калия или спиртовую настойку йода, приготовленный запас продуктов, предметы первой необходимости и укройтесь в ближайшем защитном сооружении</a:t>
            </a:r>
            <a:endParaRPr lang="ru-RU" sz="3200" dirty="0">
              <a:latin typeface="Bahnschrift Light Condense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54" y="60976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797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5557" y="1747763"/>
            <a:ext cx="85058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При катастрофическом затоплении </a:t>
            </a:r>
            <a:endParaRPr lang="ru-RU" sz="5400" b="1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508" y="2667578"/>
            <a:ext cx="1144394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п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ерекройте газ и воду, отключите электричество;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п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лотно закройте окна , двери, вентиляционные и другие отверстия;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п</a:t>
            </a:r>
            <a:r>
              <a:rPr lang="ru-RU" sz="3200" dirty="0" smtClean="0">
                <a:latin typeface="Bahnschrift Light Condensed" panose="020B0502040204020203" pitchFamily="34" charset="0"/>
              </a:rPr>
              <a:t>ри наличии времени перенесите ценное имущество на чердак, верхние этажи здания;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в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озьмите с собой документы, деньги, «тревожный чемоданчик»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с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ледуйте на указанный в сообщении сборный эвакуационный пункт или самостоятельно выходите (выезжайте) из опасной зоны в назначенный безопасный район или на возвышенные участки местности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094" y="53369"/>
            <a:ext cx="2637082" cy="2156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7" y="72529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792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460860" y="91994"/>
            <a:ext cx="10376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При  внезапном землетрясении</a:t>
            </a:r>
            <a:endParaRPr lang="ru-RU" sz="60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0888" y="979236"/>
            <a:ext cx="1158881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ahnschrift Light Condensed" panose="020B0502040204020203" pitchFamily="34" charset="0"/>
              </a:rPr>
              <a:t>                                 </a:t>
            </a:r>
          </a:p>
          <a:p>
            <a:r>
              <a:rPr lang="ru-RU" sz="3200" dirty="0">
                <a:latin typeface="Bahnschrift Light Condensed" panose="020B0502040204020203" pitchFamily="34" charset="0"/>
              </a:rPr>
              <a:t> </a:t>
            </a:r>
            <a:r>
              <a:rPr lang="ru-RU" sz="3200" dirty="0" smtClean="0">
                <a:latin typeface="Bahnschrift Light Condensed" panose="020B0502040204020203" pitchFamily="34" charset="0"/>
              </a:rPr>
              <a:t>                                   При нахождении  в малоэтажном доме – </a:t>
            </a:r>
            <a:r>
              <a:rPr lang="ru-RU" sz="32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выбегите наружу</a:t>
            </a:r>
            <a:r>
              <a:rPr lang="ru-RU" sz="3200" dirty="0" smtClean="0">
                <a:latin typeface="Bahnschrift Light Condensed" panose="020B0502040204020203" pitchFamily="34" charset="0"/>
              </a:rPr>
              <a:t>;</a:t>
            </a:r>
          </a:p>
          <a:p>
            <a:r>
              <a:rPr lang="ru-RU" sz="3200" dirty="0" smtClean="0">
                <a:latin typeface="Bahnschrift Light Condensed" panose="020B0502040204020203" pitchFamily="34" charset="0"/>
              </a:rPr>
              <a:t>                                     В многоквартирном доме – </a:t>
            </a:r>
            <a:r>
              <a:rPr lang="ru-RU" sz="32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оставайтесь на месте</a:t>
            </a:r>
            <a:r>
              <a:rPr lang="ru-RU" sz="3200" dirty="0" smtClean="0">
                <a:latin typeface="Bahnschrift Light Condensed" panose="020B0502040204020203" pitchFamily="34" charset="0"/>
              </a:rPr>
              <a:t>.</a:t>
            </a:r>
          </a:p>
          <a:p>
            <a:endParaRPr lang="ru-RU" sz="3200" dirty="0">
              <a:latin typeface="Bahnschrift Light Condensed" panose="020B0502040204020203" pitchFamily="34" charset="0"/>
            </a:endParaRPr>
          </a:p>
          <a:p>
            <a:endParaRPr lang="ru-RU" sz="3200" dirty="0" smtClean="0">
              <a:latin typeface="Bahnschrift Light Condensed" panose="020B0502040204020203" pitchFamily="34" charset="0"/>
            </a:endParaRPr>
          </a:p>
          <a:p>
            <a:r>
              <a:rPr lang="ru-RU" sz="3200" dirty="0" smtClean="0">
                <a:latin typeface="Bahnschrift Light Condensed" panose="020B0502040204020203" pitchFamily="34" charset="0"/>
              </a:rPr>
              <a:t> При этом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о</a:t>
            </a:r>
            <a:r>
              <a:rPr lang="ru-RU" sz="3200" dirty="0" smtClean="0">
                <a:latin typeface="Bahnschrift Light Condensed" panose="020B0502040204020203" pitchFamily="34" charset="0"/>
              </a:rPr>
              <a:t>тойдите от тяжелых и неустойчивых предметов, окон и стеклянных дверей;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с</a:t>
            </a:r>
            <a:r>
              <a:rPr lang="ru-RU" sz="3200" dirty="0" smtClean="0">
                <a:latin typeface="Bahnschrift Light Condensed" panose="020B0502040204020203" pitchFamily="34" charset="0"/>
              </a:rPr>
              <a:t>тойте в дверных проёмах или в углах межквартирных внутренних стен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н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е пользуйтесь открытым огнем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Bahnschrift Light Condensed" panose="020B0502040204020203" pitchFamily="34" charset="0"/>
              </a:rPr>
              <a:t>п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осле прекращения толчков немедленно покиньте квартиру, воспользовавшись лестницей( лифтом при эвакуации пользоваться нельзя!)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78" y="1535829"/>
            <a:ext cx="3182627" cy="18239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9" y="-6334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65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t="6073" r="10297" b="31886"/>
          <a:stretch/>
        </p:blipFill>
        <p:spPr>
          <a:xfrm>
            <a:off x="3378466" y="182881"/>
            <a:ext cx="5933870" cy="33977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756" y="3955983"/>
            <a:ext cx="1125179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latin typeface="Bahnschrift Light Condensed" panose="020B0502040204020203" pitchFamily="34" charset="0"/>
              </a:rPr>
              <a:t>Находясь на улице, отойдите от любых строений, линий</a:t>
            </a:r>
          </a:p>
          <a:p>
            <a:pPr algn="ctr"/>
            <a:r>
              <a:rPr lang="ru-RU" sz="4400" dirty="0" smtClean="0">
                <a:latin typeface="Bahnschrift Light Condensed" panose="020B0502040204020203" pitchFamily="34" charset="0"/>
              </a:rPr>
              <a:t>электропередач, рекламных щитов, больших деревьев на </a:t>
            </a:r>
          </a:p>
          <a:p>
            <a:pPr algn="ctr"/>
            <a:r>
              <a:rPr lang="ru-RU" sz="4400" dirty="0" smtClean="0">
                <a:latin typeface="Bahnschrift Light Condensed" panose="020B0502040204020203" pitchFamily="34" charset="0"/>
              </a:rPr>
              <a:t>безопасное расстояние</a:t>
            </a:r>
            <a:endParaRPr lang="ru-RU" sz="44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0" y="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00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06" y="-1"/>
            <a:ext cx="9625263" cy="691055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926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827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38" y="0"/>
            <a:ext cx="495823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5090770" y="2136338"/>
            <a:ext cx="71012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u="sng" dirty="0" smtClean="0">
                <a:solidFill>
                  <a:schemeClr val="accent1">
                    <a:lumMod val="50000"/>
                  </a:schemeClr>
                </a:solidFill>
              </a:rPr>
              <a:t>ПАМЯТКА</a:t>
            </a:r>
          </a:p>
          <a:p>
            <a:pPr algn="ctr"/>
            <a:r>
              <a:rPr lang="ru-RU" sz="5400" b="1" u="sng" dirty="0" smtClean="0">
                <a:solidFill>
                  <a:schemeClr val="accent1">
                    <a:lumMod val="50000"/>
                  </a:schemeClr>
                </a:solidFill>
              </a:rPr>
              <a:t>ТРЕВОЖНЫЙ ЧЕМОДАНЧИК </a:t>
            </a:r>
            <a:endParaRPr lang="ru-RU" sz="5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486" y="197400"/>
            <a:ext cx="1731414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10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3987" y="1058779"/>
            <a:ext cx="8831264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При угрозе  или возникновении ЧС для</a:t>
            </a:r>
          </a:p>
          <a:p>
            <a:pPr algn="ctr"/>
            <a:r>
              <a:rPr lang="ru-RU" sz="4400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оповещения установлен сигнал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Bahnschrift Light Condensed" panose="020B0502040204020203" pitchFamily="34" charset="0"/>
                <a:cs typeface="Mongolian Baiti" panose="03000500000000000000" pitchFamily="66" charset="0"/>
              </a:rPr>
              <a:t>«ВНИМАНИЕ ВСЕМ!!!»</a:t>
            </a:r>
            <a:r>
              <a:rPr lang="ru-RU" sz="4400" b="1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,</a:t>
            </a:r>
            <a:r>
              <a:rPr lang="ru-RU" sz="4400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который подается  </a:t>
            </a:r>
          </a:p>
          <a:p>
            <a:pPr algn="ctr"/>
            <a:r>
              <a:rPr lang="ru-RU" sz="4400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путем  звучания сирен, установленных на</a:t>
            </a:r>
          </a:p>
          <a:p>
            <a:pPr algn="ctr"/>
            <a:r>
              <a:rPr lang="ru-RU" sz="4400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соответствующих территориях  и гудков </a:t>
            </a:r>
          </a:p>
          <a:p>
            <a:pPr algn="ctr"/>
            <a:r>
              <a:rPr lang="ru-RU" sz="4400" dirty="0" smtClean="0">
                <a:latin typeface="Bahnschrift Light Condensed" panose="020B0502040204020203" pitchFamily="34" charset="0"/>
                <a:cs typeface="Mongolian Baiti" panose="03000500000000000000" pitchFamily="66" charset="0"/>
              </a:rPr>
              <a:t>предприятий </a:t>
            </a:r>
          </a:p>
          <a:p>
            <a:r>
              <a:rPr lang="ru-RU" dirty="0" smtClean="0">
                <a:cs typeface="Mongolian Baiti" panose="03000500000000000000" pitchFamily="66" charset="0"/>
              </a:rPr>
              <a:t> </a:t>
            </a:r>
            <a:endParaRPr lang="ru-RU" dirty="0">
              <a:cs typeface="Mongolian Baiti" panose="03000500000000000000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00" y="1357161"/>
            <a:ext cx="4234758" cy="35565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87" y="124718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543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2290" y="-17341"/>
            <a:ext cx="10838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Содержимое «Тревожного чемоданчика»</a:t>
            </a:r>
            <a:endParaRPr lang="ru-RU" sz="60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73" y="408299"/>
            <a:ext cx="4948709" cy="40449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26770" y="1815968"/>
            <a:ext cx="2637321" cy="26373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6452" y="1638301"/>
            <a:ext cx="1639363" cy="1097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1230" y="1850057"/>
            <a:ext cx="1771048" cy="17710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1457" y="2078657"/>
            <a:ext cx="1023778" cy="13138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318801">
            <a:off x="9924511" y="2174495"/>
            <a:ext cx="1023778" cy="13138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991" y="3861338"/>
            <a:ext cx="11796819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dirty="0">
                <a:latin typeface="Bahnschrift Light Condensed" panose="020B0502040204020203" pitchFamily="34" charset="0"/>
              </a:rPr>
              <a:t>а</a:t>
            </a:r>
            <a:r>
              <a:rPr lang="ru-RU" sz="4400" dirty="0" smtClean="0">
                <a:latin typeface="Bahnschrift Light Condensed" panose="020B0502040204020203" pitchFamily="34" charset="0"/>
              </a:rPr>
              <a:t>птечка первой помощи, включая индивидуальные для вас</a:t>
            </a:r>
          </a:p>
          <a:p>
            <a:r>
              <a:rPr lang="ru-RU" sz="4400" dirty="0">
                <a:latin typeface="Bahnschrift Light Condensed" panose="020B0502040204020203" pitchFamily="34" charset="0"/>
              </a:rPr>
              <a:t> </a:t>
            </a:r>
            <a:r>
              <a:rPr lang="ru-RU" sz="4400" dirty="0" smtClean="0">
                <a:latin typeface="Bahnschrift Light Condensed" panose="020B0502040204020203" pitchFamily="34" charset="0"/>
              </a:rPr>
              <a:t>  лекарства;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dirty="0">
                <a:latin typeface="Bahnschrift Light Condensed" panose="020B0502040204020203" pitchFamily="34" charset="0"/>
              </a:rPr>
              <a:t>ф</a:t>
            </a:r>
            <a:r>
              <a:rPr lang="ru-RU" sz="4400" dirty="0" smtClean="0">
                <a:latin typeface="Bahnschrift Light Condensed" panose="020B0502040204020203" pitchFamily="34" charset="0"/>
              </a:rPr>
              <a:t>онарик и запас батареек;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dirty="0" smtClean="0">
                <a:latin typeface="Bahnschrift Light Condensed" panose="020B0502040204020203" pitchFamily="34" charset="0"/>
              </a:rPr>
              <a:t>охотничьи спички, газовые зажигалки;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03" y="67897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90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86" y="-256230"/>
            <a:ext cx="11473666" cy="16033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36755">
            <a:off x="565183" y="750771"/>
            <a:ext cx="3001777" cy="3001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7985" y="2341395"/>
            <a:ext cx="1845948" cy="14798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9993" y="1771048"/>
            <a:ext cx="1854219" cy="1823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400" y="1333489"/>
            <a:ext cx="1281885" cy="1236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1363" y="1360825"/>
            <a:ext cx="1737926" cy="14106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811363" y="2163965"/>
            <a:ext cx="586523" cy="6075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3174" y="2570335"/>
            <a:ext cx="795549" cy="8265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66071" y="4541868"/>
            <a:ext cx="90268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Bahnschrift Light Condensed" panose="020B0502040204020203" pitchFamily="34" charset="0"/>
              </a:rPr>
              <a:t>с</a:t>
            </a:r>
            <a:r>
              <a:rPr lang="ru-RU" sz="3600" dirty="0" smtClean="0">
                <a:latin typeface="Bahnschrift Light Condensed" panose="020B0502040204020203" pitchFamily="34" charset="0"/>
              </a:rPr>
              <a:t>редства связи и сменные заряженные аккумуляторы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Bahnschrift Light Condensed" panose="020B0502040204020203" pitchFamily="34" charset="0"/>
              </a:rPr>
              <a:t>у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ниверсальный нож;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Bahnschrift Light Condensed" panose="020B0502040204020203" pitchFamily="34" charset="0"/>
              </a:rPr>
              <a:t>ремонтный комплект( ножницы, нитки , иголки, и др.)</a:t>
            </a:r>
            <a:endParaRPr lang="ru-RU" sz="3600" dirty="0">
              <a:latin typeface="Bahnschrift Light Condensed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0071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369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19" y="1107824"/>
            <a:ext cx="2796139" cy="27961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33" y="-197808"/>
            <a:ext cx="11473666" cy="16033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0354" y="1651578"/>
            <a:ext cx="1971876" cy="19718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691" y="1651578"/>
            <a:ext cx="1971876" cy="1971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8491" y="1685287"/>
            <a:ext cx="2680235" cy="1838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6592" y="1175269"/>
            <a:ext cx="2295322" cy="12958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8239" y="2188933"/>
            <a:ext cx="1900988" cy="19009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54617" y="4255406"/>
            <a:ext cx="667362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Bahnschrift Light Condensed" panose="020B0502040204020203" pitchFamily="34" charset="0"/>
              </a:rPr>
              <a:t>з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апас еды и воды ( минимум на 3 суток)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Bahnschrift Light Condensed" panose="020B0502040204020203" pitchFamily="34" charset="0"/>
              </a:rPr>
              <a:t>о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дноразовая посуда;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Bahnschrift Light Condensed" panose="020B0502040204020203" pitchFamily="34" charset="0"/>
              </a:rPr>
              <a:t>с</a:t>
            </a:r>
            <a:r>
              <a:rPr lang="ru-RU" sz="3600" dirty="0" smtClean="0">
                <a:latin typeface="Bahnschrift Light Condensed" panose="020B0502040204020203" pitchFamily="34" charset="0"/>
              </a:rPr>
              <a:t>редства личной гигиены;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Bahnschrift Light Condensed" panose="020B0502040204020203" pitchFamily="34" charset="0"/>
              </a:rPr>
              <a:t>с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мена нижнего белья и носков;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781" y="1371990"/>
            <a:ext cx="2180531" cy="21805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92" y="61236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774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9" r="11766" b="40749"/>
          <a:stretch/>
        </p:blipFill>
        <p:spPr>
          <a:xfrm>
            <a:off x="3012707" y="275220"/>
            <a:ext cx="5827724" cy="3719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6884" y="4167738"/>
            <a:ext cx="1209497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Эвакуация</a:t>
            </a:r>
            <a:r>
              <a:rPr lang="ru-RU" sz="4000" dirty="0" smtClean="0">
                <a:latin typeface="Bahnschrift Light Condensed" panose="020B0502040204020203" pitchFamily="34" charset="0"/>
              </a:rPr>
              <a:t> – это способ защиты населения в чрезвычайных </a:t>
            </a:r>
          </a:p>
          <a:p>
            <a:r>
              <a:rPr lang="ru-RU" sz="4000" dirty="0" smtClean="0">
                <a:latin typeface="Bahnschrift Light Condensed" panose="020B0502040204020203" pitchFamily="34" charset="0"/>
              </a:rPr>
              <a:t>ситуациях в мирное и военное время. Ее сущность заключается в</a:t>
            </a:r>
          </a:p>
          <a:p>
            <a:r>
              <a:rPr lang="ru-RU" sz="4000" dirty="0" smtClean="0">
                <a:latin typeface="Bahnschrift Light Condensed" panose="020B0502040204020203" pitchFamily="34" charset="0"/>
              </a:rPr>
              <a:t>организованном выводе ( вывозе)  населения в безопасные районы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80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606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5" b="30617"/>
          <a:stretch/>
        </p:blipFill>
        <p:spPr>
          <a:xfrm>
            <a:off x="1806015" y="963616"/>
            <a:ext cx="8683074" cy="33207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092" y="-144380"/>
            <a:ext cx="71529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Эвакуация различается </a:t>
            </a:r>
            <a:endParaRPr lang="ru-RU" sz="6600" dirty="0">
              <a:solidFill>
                <a:srgbClr val="C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1842" y="4730608"/>
            <a:ext cx="107514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По способам  </a:t>
            </a:r>
            <a:r>
              <a:rPr lang="ru-RU" sz="4000" dirty="0" smtClean="0">
                <a:latin typeface="Bahnschrift Light Condensed" panose="020B0502040204020203" pitchFamily="34" charset="0"/>
              </a:rPr>
              <a:t>- различными видами транспорта, пешим порядком, комбинированным способом;   </a:t>
            </a:r>
            <a:endParaRPr lang="ru-RU" sz="4000" dirty="0">
              <a:latin typeface="Bahnschrift Light 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4" y="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624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1" r="27371" b="56732"/>
          <a:stretch/>
        </p:blipFill>
        <p:spPr>
          <a:xfrm>
            <a:off x="3917481" y="1228022"/>
            <a:ext cx="4340011" cy="27664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046" y="-238059"/>
            <a:ext cx="7919390" cy="17740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50" y="3811012"/>
            <a:ext cx="1213345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По срокам проведения:</a:t>
            </a:r>
          </a:p>
          <a:p>
            <a:r>
              <a:rPr lang="ru-RU" sz="3200" dirty="0">
                <a:solidFill>
                  <a:srgbClr val="C00000"/>
                </a:solidFill>
                <a:latin typeface="Bahnschrift Light Condensed" panose="020B0502040204020203" pitchFamily="34" charset="0"/>
              </a:rPr>
              <a:t>-</a:t>
            </a:r>
            <a:r>
              <a:rPr lang="ru-RU" sz="32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заблаговременная</a:t>
            </a:r>
            <a:r>
              <a:rPr lang="ru-RU" sz="3200" dirty="0" smtClean="0">
                <a:latin typeface="Bahnschrift Light Condensed" panose="020B0502040204020203" pitchFamily="34" charset="0"/>
              </a:rPr>
              <a:t> . При высокой вероятности возникновения ЧС на потенциально</a:t>
            </a:r>
          </a:p>
          <a:p>
            <a:r>
              <a:rPr lang="ru-RU" sz="3200" dirty="0" smtClean="0">
                <a:latin typeface="Bahnschrift Light Condensed" panose="020B0502040204020203" pitchFamily="34" charset="0"/>
              </a:rPr>
              <a:t> опасных объектах    или угрозе стихийных бедствий с катастрофическими</a:t>
            </a:r>
          </a:p>
          <a:p>
            <a:r>
              <a:rPr lang="ru-RU" sz="3200" dirty="0" smtClean="0">
                <a:latin typeface="Bahnschrift Light Condensed" panose="020B0502040204020203" pitchFamily="34" charset="0"/>
              </a:rPr>
              <a:t> последствиями;</a:t>
            </a:r>
            <a:endParaRPr lang="ru-RU" sz="3200" dirty="0">
              <a:latin typeface="Bahnschrift Light Condensed" panose="020B0502040204020203" pitchFamily="34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-экстренная</a:t>
            </a:r>
            <a:r>
              <a:rPr lang="ru-RU" sz="3200" dirty="0" smtClean="0">
                <a:latin typeface="Bahnschrift Light Condensed" panose="020B0502040204020203" pitchFamily="34" charset="0"/>
              </a:rPr>
              <a:t> . При возникновении ЧС или стихийных бедствий с катастрофическими</a:t>
            </a:r>
          </a:p>
          <a:p>
            <a:r>
              <a:rPr lang="ru-RU" sz="3200" dirty="0" smtClean="0">
                <a:latin typeface="Bahnschrift Light Condensed" panose="020B0502040204020203" pitchFamily="34" charset="0"/>
              </a:rPr>
              <a:t> последствиями;</a:t>
            </a:r>
            <a:endParaRPr lang="ru-RU" sz="3200" dirty="0">
              <a:latin typeface="Bahnschrift Light 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0" y="78549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852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" r="3493" b="42009"/>
          <a:stretch/>
        </p:blipFill>
        <p:spPr>
          <a:xfrm>
            <a:off x="2215493" y="1102794"/>
            <a:ext cx="8236864" cy="37098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182" y="-258996"/>
            <a:ext cx="7925487" cy="17740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759" y="4812630"/>
            <a:ext cx="1114760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По численности эвакуируемого населения</a:t>
            </a:r>
          </a:p>
          <a:p>
            <a:r>
              <a:rPr lang="ru-RU" sz="44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-частичная</a:t>
            </a:r>
            <a:r>
              <a:rPr lang="ru-RU" sz="4400" dirty="0" smtClean="0">
                <a:latin typeface="Bahnschrift Light Condensed" panose="020B0502040204020203" pitchFamily="34" charset="0"/>
              </a:rPr>
              <a:t>. Эвакуируется нетрудоспособное население  </a:t>
            </a:r>
          </a:p>
          <a:p>
            <a:r>
              <a:rPr lang="ru-RU" sz="4400" dirty="0" smtClean="0">
                <a:latin typeface="Bahnschrift Light Condensed" panose="020B0502040204020203" pitchFamily="34" charset="0"/>
              </a:rPr>
              <a:t>и незанятое в производстве население; </a:t>
            </a:r>
            <a:endParaRPr lang="ru-RU" sz="4400" dirty="0">
              <a:latin typeface="Bahnschrift Light 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41" y="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293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68" y="0"/>
            <a:ext cx="495823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33532" y="2069432"/>
            <a:ext cx="67270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1">
                    <a:lumMod val="50000"/>
                  </a:schemeClr>
                </a:solidFill>
              </a:rPr>
              <a:t>ПАМЯТКА </a:t>
            </a:r>
          </a:p>
          <a:p>
            <a:pPr algn="ctr"/>
            <a:r>
              <a:rPr lang="ru-RU" sz="4800" b="1" u="sng" dirty="0" smtClean="0">
                <a:solidFill>
                  <a:schemeClr val="accent1">
                    <a:lumMod val="50000"/>
                  </a:schemeClr>
                </a:solidFill>
              </a:rPr>
              <a:t>ЭВАКУАЦИЯ НАСЕЛЕНИЯ</a:t>
            </a:r>
            <a:endParaRPr lang="ru-RU" sz="48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2" y="294478"/>
            <a:ext cx="1731414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2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58" y="1141869"/>
            <a:ext cx="121663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Bahnschrift Light Condensed" panose="020B0502040204020203" pitchFamily="34" charset="0"/>
              </a:rPr>
              <a:t>        </a:t>
            </a:r>
          </a:p>
          <a:p>
            <a:r>
              <a:rPr lang="ru-RU" sz="3600" dirty="0">
                <a:latin typeface="Bahnschrift Light Condensed" panose="020B0502040204020203" pitchFamily="34" charset="0"/>
              </a:rPr>
              <a:t>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        Сигнал </a:t>
            </a:r>
            <a:r>
              <a:rPr lang="ru-RU" sz="3600" b="1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«Внимание всем»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применяется </a:t>
            </a:r>
            <a:r>
              <a:rPr lang="ru-RU" sz="3600" dirty="0">
                <a:latin typeface="Bahnschrift Light Condensed" panose="020B0502040204020203" pitchFamily="34" charset="0"/>
              </a:rPr>
              <a:t>как в мирное, так и в военное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      время </a:t>
            </a:r>
            <a:r>
              <a:rPr lang="ru-RU" sz="3600" dirty="0">
                <a:latin typeface="Bahnschrift Light Condensed" panose="020B0502040204020203" pitchFamily="34" charset="0"/>
              </a:rPr>
              <a:t>и дает возможность сразу привлечь внимание всего населения. 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endParaRPr lang="ru-RU" sz="3600" dirty="0">
              <a:latin typeface="Bahnschrift SemiBold Condensed" panose="020B0502040204020203" pitchFamily="34" charset="0"/>
            </a:endParaRPr>
          </a:p>
          <a:p>
            <a:r>
              <a:rPr lang="ru-RU" sz="3600" dirty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В течение всего времени ликвидации ЧС теле- и радиоприемники должны быть постоянно включены. </a:t>
            </a:r>
            <a:endParaRPr lang="ru-RU" sz="3600" dirty="0" smtClean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  <a:p>
            <a:endParaRPr lang="ru-RU" sz="3600" dirty="0">
              <a:latin typeface="Bahnschrift SemiBold Condensed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5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02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4079" y="155463"/>
            <a:ext cx="9211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СИГНАЛЫ ГО «ВНИМАНИЕ ВСЕМ!!!»</a:t>
            </a:r>
            <a:endParaRPr lang="ru-RU" sz="6000" b="1" dirty="0">
              <a:solidFill>
                <a:srgbClr val="C00000"/>
              </a:solidFill>
              <a:latin typeface="Bahnschrift Light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4603"/>
            <a:ext cx="4237087" cy="35542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21768" y="1631557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latin typeface="Bahnschrift SemiBold Condensed" panose="020B0502040204020203" pitchFamily="34" charset="0"/>
              </a:rPr>
              <a:t>- «</a:t>
            </a:r>
            <a:r>
              <a:rPr lang="ru-RU" sz="4400" b="1" dirty="0">
                <a:latin typeface="Bahnschrift SemiBold Condensed" panose="020B0502040204020203" pitchFamily="34" charset="0"/>
              </a:rPr>
              <a:t>Воздушная тревога</a:t>
            </a:r>
            <a:r>
              <a:rPr lang="ru-RU" sz="4400" b="1" dirty="0" smtClean="0">
                <a:latin typeface="Bahnschrift SemiBold Condensed" panose="020B0502040204020203" pitchFamily="34" charset="0"/>
              </a:rPr>
              <a:t>»;</a:t>
            </a:r>
            <a:endParaRPr lang="ru-RU" sz="4400" b="1" dirty="0">
              <a:latin typeface="Bahnschrift SemiBold Condensed" panose="020B0502040204020203" pitchFamily="34" charset="0"/>
            </a:endParaRPr>
          </a:p>
          <a:p>
            <a:r>
              <a:rPr lang="ru-RU" sz="4400" b="1" dirty="0" smtClean="0">
                <a:latin typeface="Bahnschrift SemiBold Condensed" panose="020B0502040204020203" pitchFamily="34" charset="0"/>
              </a:rPr>
              <a:t>- </a:t>
            </a:r>
            <a:r>
              <a:rPr lang="ru-RU" sz="4400" b="1" dirty="0">
                <a:latin typeface="Bahnschrift SemiBold Condensed" panose="020B0502040204020203" pitchFamily="34" charset="0"/>
              </a:rPr>
              <a:t>«Радиационная опасность»;</a:t>
            </a:r>
          </a:p>
          <a:p>
            <a:r>
              <a:rPr lang="ru-RU" sz="4400" b="1" dirty="0">
                <a:latin typeface="Bahnschrift SemiBold Condensed" panose="020B0502040204020203" pitchFamily="34" charset="0"/>
              </a:rPr>
              <a:t>- «Химическая тревога»;</a:t>
            </a:r>
          </a:p>
          <a:p>
            <a:pPr marL="571500" indent="-571500">
              <a:buFontTx/>
              <a:buChar char="-"/>
            </a:pPr>
            <a:r>
              <a:rPr lang="ru-RU" sz="4400" b="1" dirty="0" smtClean="0">
                <a:latin typeface="Bahnschrift SemiBold Condensed" panose="020B0502040204020203" pitchFamily="34" charset="0"/>
              </a:rPr>
              <a:t>«</a:t>
            </a:r>
            <a:r>
              <a:rPr lang="ru-RU" sz="4400" b="1" dirty="0">
                <a:latin typeface="Bahnschrift SemiBold Condensed" panose="020B0502040204020203" pitchFamily="34" charset="0"/>
              </a:rPr>
              <a:t>Угроза катастрофического </a:t>
            </a:r>
            <a:r>
              <a:rPr lang="ru-RU" sz="4400" b="1" dirty="0" smtClean="0">
                <a:latin typeface="Bahnschrift SemiBold Condensed" panose="020B0502040204020203" pitchFamily="34" charset="0"/>
              </a:rPr>
              <a:t>  затопления</a:t>
            </a:r>
            <a:r>
              <a:rPr lang="ru-RU" sz="4400" b="1" dirty="0" smtClean="0">
                <a:latin typeface="Bahnschrift SemiBold Condensed" panose="020B0502040204020203" pitchFamily="34" charset="0"/>
              </a:rPr>
              <a:t>»;</a:t>
            </a:r>
          </a:p>
          <a:p>
            <a:r>
              <a:rPr lang="ru-RU" sz="4400" b="1" dirty="0" smtClean="0">
                <a:latin typeface="Bahnschrift SemiBold Condensed" panose="020B0502040204020203" pitchFamily="34" charset="0"/>
              </a:rPr>
              <a:t> - «Отбой»;</a:t>
            </a:r>
            <a:endParaRPr lang="ru-RU" sz="4400" b="1" dirty="0">
              <a:latin typeface="Bahnschrift SemiBold Condense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5" y="13849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332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818" y="110202"/>
            <a:ext cx="11271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Алгоритм работы систем оповещения населения в городе:  </a:t>
            </a:r>
            <a:endParaRPr lang="ru-RU" sz="4800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397" y="1491915"/>
            <a:ext cx="11894603" cy="529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1. 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На улицах включается сирены  - это сигнал «ВНИМАНИЕ ВСЕМ!!!»;</a:t>
            </a:r>
          </a:p>
          <a:p>
            <a:endParaRPr lang="ru-RU" sz="4000" dirty="0" smtClean="0">
              <a:latin typeface="Bahnschrift Light Condensed" panose="020B0502040204020203" pitchFamily="34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2. 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По громкоговорителям и радиоточкам на улицах и в зданиях </a:t>
            </a:r>
          </a:p>
          <a:p>
            <a:r>
              <a:rPr lang="ru-RU" sz="4000" dirty="0" smtClean="0">
                <a:latin typeface="Bahnschrift Light Condensed" panose="020B0502040204020203" pitchFamily="34" charset="0"/>
              </a:rPr>
              <a:t>гражданам сообщается, что нужно предпринимать сложившейся </a:t>
            </a:r>
          </a:p>
          <a:p>
            <a:r>
              <a:rPr lang="ru-RU" sz="4000" dirty="0" smtClean="0">
                <a:latin typeface="Bahnschrift Light Condensed" panose="020B0502040204020203" pitchFamily="34" charset="0"/>
              </a:rPr>
              <a:t>ситуации; 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3. </a:t>
            </a:r>
            <a:r>
              <a:rPr lang="ru-RU" sz="4000" dirty="0" smtClean="0">
                <a:latin typeface="Bahnschrift Light Condensed" panose="020B0502040204020203" pitchFamily="34" charset="0"/>
              </a:rPr>
              <a:t>Там, где не установлены громкоговорители и радиоточки,</a:t>
            </a:r>
          </a:p>
          <a:p>
            <a:r>
              <a:rPr lang="ru-RU" sz="4000" dirty="0" smtClean="0">
                <a:latin typeface="Bahnschrift Light Condensed" panose="020B0502040204020203" pitchFamily="34" charset="0"/>
              </a:rPr>
              <a:t>задействуются автомобили, оборудованные сигналами</a:t>
            </a:r>
          </a:p>
          <a:p>
            <a:r>
              <a:rPr lang="ru-RU" sz="4000" dirty="0">
                <a:latin typeface="Bahnschrift Light Condensed" panose="020B0502040204020203" pitchFamily="34" charset="0"/>
              </a:rPr>
              <a:t>з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вукового оповещения. </a:t>
            </a:r>
          </a:p>
          <a:p>
            <a:endParaRPr lang="ru-RU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7" y="10576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28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6" t="4989" r="23256" b="48498"/>
          <a:stretch/>
        </p:blipFill>
        <p:spPr>
          <a:xfrm>
            <a:off x="3532470" y="154003"/>
            <a:ext cx="4921179" cy="3686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630" y="3840478"/>
            <a:ext cx="1227611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Bahnschrift Light Condensed" panose="020B0502040204020203" pitchFamily="34" charset="0"/>
              </a:rPr>
              <a:t>4.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Информация о дальнейших действиях в условиях ЧС транслируется </a:t>
            </a:r>
          </a:p>
          <a:p>
            <a:r>
              <a:rPr lang="ru-RU" sz="3600" dirty="0" smtClean="0">
                <a:latin typeface="Bahnschrift Light Condensed" panose="020B0502040204020203" pitchFamily="34" charset="0"/>
              </a:rPr>
              <a:t>представителями МЧС России по телевизионным каналам и радиостанциям;   </a:t>
            </a:r>
          </a:p>
          <a:p>
            <a:endParaRPr lang="ru-RU" sz="3600" dirty="0">
              <a:latin typeface="Bahnschrift Light Condensed" panose="020B0502040204020203" pitchFamily="34" charset="0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ПРАВИЛО: ЕСЛИ НАЧИНАЮТ РАБОТАТЬ ТРЕВОЖНЫЕ СИРЕНЫ, НУЖНО КАК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Bahnschrift SemiBold Condensed" panose="020B0502040204020203" pitchFamily="34" charset="0"/>
              </a:rPr>
              <a:t>МОЖНО БЫСТРЕЕ ВКЛЮЧИТЬ ТЕЛЕВИЗОР ИЛИ РАДИОПРИЕМНИК</a:t>
            </a:r>
            <a:endParaRPr lang="ru-RU" sz="3600" b="1" dirty="0">
              <a:solidFill>
                <a:srgbClr val="C00000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30" y="31110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35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9" r="27599" b="45362"/>
          <a:stretch/>
        </p:blipFill>
        <p:spPr>
          <a:xfrm>
            <a:off x="3734601" y="101767"/>
            <a:ext cx="4119613" cy="32693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253" y="3522845"/>
            <a:ext cx="12135053" cy="4001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AutoNum type="arabicPeriod" startAt="5"/>
            </a:pPr>
            <a:r>
              <a:rPr lang="ru-RU" sz="3600" dirty="0" smtClean="0">
                <a:latin typeface="Bahnschrift Light Condensed" panose="020B0502040204020203" pitchFamily="34" charset="0"/>
              </a:rPr>
              <a:t>Информация об оповещении транслируется также на терминальных </a:t>
            </a:r>
          </a:p>
          <a:p>
            <a:r>
              <a:rPr lang="ru-RU" sz="3600" dirty="0" smtClean="0">
                <a:latin typeface="Bahnschrift Light Condensed" panose="020B0502040204020203" pitchFamily="34" charset="0"/>
              </a:rPr>
              <a:t>комплексах ОКСИОН*  и на больших телеэкранах, прикреплённых на кузовах</a:t>
            </a:r>
          </a:p>
          <a:p>
            <a:r>
              <a:rPr lang="ru-RU" sz="3600" dirty="0" smtClean="0">
                <a:latin typeface="Bahnschrift Light Condensed" panose="020B0502040204020203" pitchFamily="34" charset="0"/>
              </a:rPr>
              <a:t>специальных автомобилей МЧС России </a:t>
            </a:r>
          </a:p>
          <a:p>
            <a:endParaRPr lang="ru-RU" sz="3200" dirty="0">
              <a:latin typeface="Bahnschrift Light Condensed" panose="020B0502040204020203" pitchFamily="34" charset="0"/>
            </a:endParaRPr>
          </a:p>
          <a:p>
            <a:endParaRPr lang="ru-RU" sz="3200" dirty="0" smtClean="0">
              <a:latin typeface="Bahnschrift Light Condensed" panose="020B0502040204020203" pitchFamily="34" charset="0"/>
            </a:endParaRPr>
          </a:p>
          <a:p>
            <a:r>
              <a:rPr lang="ru-RU" sz="3200" i="1" u="sng" dirty="0" smtClean="0">
                <a:latin typeface="Bahnschrift Light Condensed" panose="020B0502040204020203" pitchFamily="34" charset="0"/>
              </a:rPr>
              <a:t>*Общероссийская комплексная система информирования и оповещения населения. </a:t>
            </a:r>
            <a:endParaRPr lang="ru-RU" sz="3200" i="1" u="sng" dirty="0">
              <a:latin typeface="Bahnschrift Light Condensed" panose="020B0502040204020203" pitchFamily="34" charset="0"/>
            </a:endParaRPr>
          </a:p>
          <a:p>
            <a:endParaRPr lang="ru-RU" sz="3200" dirty="0" smtClean="0">
              <a:latin typeface="Bahnschrift Light Condensed" panose="020B0502040204020203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3" y="2226"/>
            <a:ext cx="125588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78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" t="1706" r="1874"/>
          <a:stretch/>
        </p:blipFill>
        <p:spPr>
          <a:xfrm>
            <a:off x="-1" y="0"/>
            <a:ext cx="4851133" cy="6875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545" y="283945"/>
            <a:ext cx="1728863" cy="18047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56562" y="2618072"/>
            <a:ext cx="624882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ПАМЯТКА О ПОРЯДКЕ ДЕЙСТВИЙ </a:t>
            </a:r>
          </a:p>
          <a:p>
            <a:pPr algn="ctr"/>
            <a:r>
              <a:rPr lang="ru-RU" sz="4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НАСЕЛЕНИЯ ПО СИГНАЛУ</a:t>
            </a:r>
          </a:p>
          <a:p>
            <a:pPr algn="ctr"/>
            <a:r>
              <a:rPr lang="ru-RU" sz="4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 ГО ПРИ НАХОЖДЕНИИ  ДОМА</a:t>
            </a:r>
            <a:endParaRPr lang="ru-RU" sz="4400" b="1" u="sng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366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1414</Words>
  <Application>Microsoft Office PowerPoint</Application>
  <PresentationFormat>Широкоэкранный</PresentationFormat>
  <Paragraphs>151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Bahnschrift Condensed</vt:lpstr>
      <vt:lpstr>Bahnschrift Light Condensed</vt:lpstr>
      <vt:lpstr>Bahnschrift SemiBold Condensed</vt:lpstr>
      <vt:lpstr>Calibri</vt:lpstr>
      <vt:lpstr>Calibri Light</vt:lpstr>
      <vt:lpstr>Mongolian Baiti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36</cp:revision>
  <dcterms:created xsi:type="dcterms:W3CDTF">2024-08-13T01:53:39Z</dcterms:created>
  <dcterms:modified xsi:type="dcterms:W3CDTF">2024-08-29T06:05:02Z</dcterms:modified>
</cp:coreProperties>
</file>