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02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3" r:id="rId13"/>
    <p:sldId id="264" r:id="rId14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6"/>
      <p:bold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587" autoAdjust="0"/>
  </p:normalViewPr>
  <p:slideViewPr>
    <p:cSldViewPr snapToGrid="0">
      <p:cViewPr>
        <p:scale>
          <a:sx n="96" d="100"/>
          <a:sy n="96" d="100"/>
        </p:scale>
        <p:origin x="-414" y="-666"/>
      </p:cViewPr>
      <p:guideLst>
        <p:guide orient="horz" pos="1671"/>
        <p:guide orient="horz" pos="1587"/>
        <p:guide pos="1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77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486922" y="39203"/>
            <a:ext cx="8148487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1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88700" y="4055980"/>
            <a:ext cx="8344930" cy="82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738850" y="1088631"/>
            <a:ext cx="3468544" cy="32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2"/>
          </p:nvPr>
        </p:nvSpPr>
        <p:spPr>
          <a:xfrm>
            <a:off x="4985272" y="1088631"/>
            <a:ext cx="3241570" cy="2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 u="none" strike="noStrike" cap="none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FFFFFF"/>
                </a:solidFill>
              </a:rPr>
              <a:t>«Нерчинско-заводский</a:t>
            </a:r>
            <a:r>
              <a:rPr lang="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 smtClean="0">
                <a:solidFill>
                  <a:srgbClr val="FFFFFF"/>
                </a:solidFill>
              </a:rPr>
              <a:t>район»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11" y="1661796"/>
            <a:ext cx="754380" cy="107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Промышленность</a:t>
            </a:r>
            <a:endParaRPr sz="1100" dirty="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362989" y="853971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10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394707" y="2155247"/>
            <a:ext cx="2935461" cy="17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Виды предприятий района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Производство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Добыча полезных ископаемых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Прочие 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СПСРК « Нер-Заводский»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70" name="Google Shape;570;p64"/>
          <p:cNvSpPr txBox="1"/>
          <p:nvPr/>
        </p:nvSpPr>
        <p:spPr>
          <a:xfrm>
            <a:off x="0" y="1490475"/>
            <a:ext cx="4457700" cy="6647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Крупные </a:t>
            </a:r>
            <a:r>
              <a:rPr lang="ru" dirty="0" smtClean="0">
                <a:solidFill>
                  <a:schemeClr val="dk1"/>
                </a:solidFill>
              </a:rPr>
              <a:t>предприятия:</a:t>
            </a:r>
            <a:r>
              <a:rPr lang="ru" sz="1200" dirty="0" smtClean="0">
                <a:solidFill>
                  <a:schemeClr val="dk1"/>
                </a:solidFill>
              </a:rPr>
              <a:t>ООО Прийск «Каракканский»,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smtClean="0">
                <a:solidFill>
                  <a:schemeClr val="dk1"/>
                </a:solidFill>
                <a:sym typeface="Arial"/>
              </a:rPr>
              <a:t>ПК А/с «Даурия», ООО « Железный кряж », ООО «Гранат», ООО «Горнорудная компания </a:t>
            </a:r>
            <a:r>
              <a:rPr lang="ru-RU" sz="1200" dirty="0" err="1" smtClean="0">
                <a:solidFill>
                  <a:schemeClr val="dk1"/>
                </a:solidFill>
                <a:sym typeface="Arial"/>
              </a:rPr>
              <a:t>Хуатай</a:t>
            </a:r>
            <a:r>
              <a:rPr lang="ru-RU" sz="1200" dirty="0" smtClean="0">
                <a:solidFill>
                  <a:schemeClr val="dk1"/>
                </a:solidFill>
                <a:sym typeface="Arial"/>
              </a:rPr>
              <a:t>» </a:t>
            </a:r>
            <a:endParaRPr sz="12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406075" y="40095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производства: </a:t>
            </a:r>
            <a:r>
              <a:rPr lang="ru" sz="1100" b="1" dirty="0" smtClean="0">
                <a:solidFill>
                  <a:srgbClr val="FFFFFF"/>
                </a:solidFill>
              </a:rPr>
              <a:t>1331,3 кг</a:t>
            </a:r>
            <a:endParaRPr sz="1100" dirty="0"/>
          </a:p>
        </p:txBody>
      </p:sp>
      <p:sp>
        <p:nvSpPr>
          <p:cNvPr id="572" name="Google Shape;572;p64"/>
          <p:cNvSpPr txBox="1"/>
          <p:nvPr/>
        </p:nvSpPr>
        <p:spPr>
          <a:xfrm>
            <a:off x="6503075" y="24315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68" y="85769"/>
            <a:ext cx="491033" cy="5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836838"/>
            <a:ext cx="4476750" cy="40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6" y="246000"/>
            <a:ext cx="6521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 1/3</a:t>
            </a:r>
            <a:endParaRPr sz="1100" dirty="0"/>
          </a:p>
        </p:txBody>
      </p:sp>
      <p:sp>
        <p:nvSpPr>
          <p:cNvPr id="303" name="Google Shape;303;p57"/>
          <p:cNvSpPr txBox="1"/>
          <p:nvPr/>
        </p:nvSpPr>
        <p:spPr>
          <a:xfrm>
            <a:off x="417187" y="1438852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с 2</a:t>
            </a:r>
            <a:r>
              <a:rPr lang="ru" sz="800" dirty="0" smtClean="0">
                <a:solidFill>
                  <a:schemeClr val="dk1"/>
                </a:solidFill>
              </a:rPr>
              <a:t> районами, и КНР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287588" y="2952750"/>
            <a:ext cx="4665411" cy="169517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3369212" y="1497562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2439581" y="1493752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3300551" y="1878651"/>
            <a:ext cx="806700" cy="439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9032 тыс</a:t>
            </a: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2535281" y="1901233"/>
            <a:ext cx="652200" cy="55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300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576341" y="2253391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287588" y="2403150"/>
            <a:ext cx="11670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8986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3122267"/>
            <a:ext cx="1272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660</a:t>
            </a: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b="1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747569" y="3101021"/>
            <a:ext cx="9939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83B3E"/>
                </a:solidFill>
              </a:rPr>
              <a:t>1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2906870" y="3120334"/>
            <a:ext cx="985800" cy="53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1926</a:t>
            </a: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383B3E"/>
                </a:solidFill>
              </a:rPr>
              <a:t>  </a:t>
            </a:r>
            <a:r>
              <a:rPr lang="ru" sz="800" dirty="0">
                <a:solidFill>
                  <a:schemeClr val="dk1"/>
                </a:solidFill>
              </a:rPr>
              <a:t>Дата образования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1370865" y="1373539"/>
            <a:ext cx="108570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</a:rPr>
              <a:t>Общая протяженность дорог 337км</a:t>
            </a: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839" y="1745855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0250" y="983584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11631" y="943650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8239" y="943650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6341" y="996605"/>
            <a:ext cx="361449" cy="39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Экономика\Desktop\Матвей\531-21\unname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733244"/>
            <a:ext cx="4191001" cy="441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кономика\Desktop\Матвей\презентация\nerchinsko_zavodskoy_rayon_coa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50" y="83820"/>
            <a:ext cx="461168" cy="5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5" y="130518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 </a:t>
            </a:r>
            <a:r>
              <a:rPr lang="ru" sz="2900" b="1" dirty="0" smtClean="0">
                <a:solidFill>
                  <a:srgbClr val="6C6C72"/>
                </a:solidFill>
              </a:rPr>
              <a:t>2/3</a:t>
            </a:r>
            <a:endParaRPr sz="900" dirty="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5" y="1365925"/>
            <a:ext cx="105000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lvl="0" algn="ctr">
              <a:lnSpc>
                <a:spcPct val="103499"/>
              </a:lnSpc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 1623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108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4773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216192" y="3643788"/>
            <a:ext cx="3985031" cy="142472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760585" y="2724046"/>
            <a:ext cx="84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Особенности района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203969" y="3001246"/>
            <a:ext cx="1893367" cy="52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Географическое положение</a:t>
            </a: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dk1"/>
                </a:solidFill>
              </a:rPr>
              <a:t>2- Природные ресурсы</a:t>
            </a: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2610869" y="2639988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Образовательные учреждения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2614514" y="3001246"/>
            <a:ext cx="9858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22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</a:rPr>
              <a:t>шт.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341238" y="4165550"/>
            <a:ext cx="1618800" cy="15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383B3E"/>
                </a:solidFill>
              </a:rPr>
              <a:t>Сельское </a:t>
            </a:r>
            <a:r>
              <a:rPr lang="ru" sz="900" b="1" dirty="0">
                <a:solidFill>
                  <a:srgbClr val="383B3E"/>
                </a:solidFill>
              </a:rPr>
              <a:t>население</a:t>
            </a:r>
            <a:r>
              <a:rPr lang="ru" sz="900" b="1" dirty="0" smtClean="0">
                <a:solidFill>
                  <a:srgbClr val="383B3E"/>
                </a:solidFill>
              </a:rPr>
              <a:t>: 8986 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977551" y="4027109"/>
            <a:ext cx="9714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2096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чел.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53 </a:t>
            </a:r>
            <a:r>
              <a:rPr lang="ru" sz="1800" b="1" dirty="0">
                <a:solidFill>
                  <a:srgbClr val="383B3E"/>
                </a:solidFill>
              </a:rPr>
              <a:t>% </a:t>
            </a:r>
            <a:r>
              <a:rPr lang="ru" sz="900" dirty="0">
                <a:solidFill>
                  <a:srgbClr val="383B3E"/>
                </a:solidFill>
              </a:rPr>
              <a:t>трудоспособного 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115523" y="1365927"/>
            <a:ext cx="1085700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: 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«Мангазея», 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« Терос ЗК»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0879" y="2157666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7">
            <a:alphaModFix/>
          </a:blip>
          <a:srcRect t="20210" b="-20209"/>
          <a:stretch/>
        </p:blipFill>
        <p:spPr>
          <a:xfrm>
            <a:off x="666741" y="2163920"/>
            <a:ext cx="1050000" cy="1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40" y="74613"/>
            <a:ext cx="4635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Экономика\Desktop\Матвей\531-21\систем пред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87" y="724619"/>
            <a:ext cx="4767688" cy="44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61219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 </a:t>
            </a:r>
            <a:r>
              <a:rPr lang="ru" sz="2900" b="1" dirty="0" smtClean="0">
                <a:solidFill>
                  <a:srgbClr val="6C6C72"/>
                </a:solidFill>
              </a:rPr>
              <a:t>3/3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1F20"/>
                </a:solidFill>
              </a:rPr>
              <a:t>Количество культурно-досуговых заведений</a:t>
            </a:r>
            <a:endParaRPr sz="80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</a:t>
            </a:r>
            <a:r>
              <a:rPr lang="ru" sz="800" dirty="0" smtClean="0">
                <a:solidFill>
                  <a:srgbClr val="231F20"/>
                </a:solidFill>
              </a:rPr>
              <a:t>организаций :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276538" y="3271273"/>
            <a:ext cx="4008891" cy="197287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379899" y="3526319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35350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>
                <a:solidFill>
                  <a:schemeClr val="dk1"/>
                </a:solidFill>
              </a:rPr>
              <a:t>жилищного фонда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06300"/>
            <a:ext cx="926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</a:rPr>
              <a:t> </a:t>
            </a:r>
            <a:r>
              <a:rPr lang="ru" sz="80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884834" y="2221145"/>
            <a:ext cx="792300" cy="33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chemeClr val="dk1"/>
                </a:solidFill>
              </a:rPr>
              <a:t>160400</a:t>
            </a:r>
            <a:endParaRPr sz="18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552033" y="2219119"/>
            <a:ext cx="652200" cy="42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dk1"/>
                </a:solidFill>
              </a:rPr>
              <a:t>500квм+250 авм</a:t>
            </a:r>
            <a:endParaRPr sz="12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3" y="267155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208418" y="224950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2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269849" y="3590493"/>
            <a:ext cx="2392500" cy="42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" sz="900" b="1" dirty="0" smtClean="0">
                <a:solidFill>
                  <a:srgbClr val="383B3E"/>
                </a:solidFill>
              </a:rPr>
              <a:t>65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</a:t>
            </a:r>
            <a:r>
              <a:rPr lang="ru" sz="900" b="1" dirty="0" smtClean="0">
                <a:solidFill>
                  <a:srgbClr val="383B3E"/>
                </a:solidFill>
              </a:rPr>
              <a:t>3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1F20"/>
                </a:solidFill>
              </a:rPr>
              <a:t>Номерной фонд гостиниц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6005350" y="2652775"/>
            <a:ext cx="203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крупными объектами торговли</a:t>
            </a:r>
            <a:endParaRPr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19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1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56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14</a:t>
            </a: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75" y="82233"/>
            <a:ext cx="4635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Экономика\Desktop\Матвей\531-21\Inkedunnamed_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932372"/>
            <a:ext cx="2828924" cy="390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6423597" y="3693061"/>
            <a:ext cx="108645" cy="1118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894825" y="55205"/>
            <a:ext cx="7884000" cy="63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7F7F7F"/>
                </a:solidFill>
                <a:sym typeface="Arial"/>
              </a:rPr>
              <a:t>ТОР “Забайкалье</a:t>
            </a:r>
            <a:r>
              <a:rPr lang="ru" sz="2400" b="1">
                <a:solidFill>
                  <a:srgbClr val="7F7F7F"/>
                </a:solidFill>
                <a:sym typeface="Arial"/>
              </a:rPr>
              <a:t>” </a:t>
            </a:r>
            <a:endParaRPr sz="29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36430" y="689775"/>
            <a:ext cx="8591910" cy="1095893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67109" y="1899171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Количество предприятий в </a:t>
            </a:r>
            <a:r>
              <a:rPr lang="ru" sz="1600" b="1" dirty="0" smtClean="0">
                <a:solidFill>
                  <a:schemeClr val="dk1"/>
                </a:solidFill>
              </a:rPr>
              <a:t>ТОР: </a:t>
            </a:r>
            <a:r>
              <a:rPr lang="ru" sz="1000" b="1" dirty="0" smtClean="0">
                <a:solidFill>
                  <a:schemeClr val="dk1"/>
                </a:solidFill>
              </a:rPr>
              <a:t>ООО «ТЕРОС-ЗК», ООО «Мангазея Агро», СПСП «Нер-Заводский»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ООО « Волдинский флюорит»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6053773" y="3377527"/>
            <a:ext cx="2764763" cy="1429883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Площадь земель района в ТОР: </a:t>
            </a:r>
            <a:r>
              <a:rPr lang="ru" sz="1600" b="1" dirty="0" smtClean="0">
                <a:solidFill>
                  <a:schemeClr val="dk1"/>
                </a:solidFill>
              </a:rPr>
              <a:t>10354,64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0"/>
          <p:cNvSpPr txBox="1"/>
          <p:nvPr/>
        </p:nvSpPr>
        <p:spPr>
          <a:xfrm>
            <a:off x="896175" y="299020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фото предприятия тор при наличии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5206"/>
            <a:ext cx="463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Экономика\Desktop\Матвей\531-21\De1Rx87VMAAT5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1" y="1899170"/>
            <a:ext cx="5416670" cy="30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406413" y="38326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 dirty="0">
                <a:solidFill>
                  <a:srgbClr val="6C6C72"/>
                </a:solidFill>
              </a:rPr>
              <a:t>Полезные ископаемые </a:t>
            </a:r>
            <a:endParaRPr sz="1200" dirty="0">
              <a:solidFill>
                <a:srgbClr val="7F7F7F"/>
              </a:solidFill>
            </a:endParaRPr>
          </a:p>
        </p:txBody>
      </p:sp>
      <p:sp>
        <p:nvSpPr>
          <p:cNvPr id="512" name="Google Shape;512;p61"/>
          <p:cNvSpPr txBox="1"/>
          <p:nvPr/>
        </p:nvSpPr>
        <p:spPr>
          <a:xfrm>
            <a:off x="540681" y="770525"/>
            <a:ext cx="261222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rgbClr val="7B2668"/>
                </a:solidFill>
              </a:rPr>
              <a:t>4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1188851" y="885725"/>
            <a:ext cx="4963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Месторождений в нераспределенном фонде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410307" y="2506969"/>
            <a:ext cx="152519" cy="115761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16268" y="2815913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10046" y="4252436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416268" y="3481455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409425" y="3664540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11507" y="4077056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10045" y="3924953"/>
            <a:ext cx="121800" cy="116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2037" y="2660986"/>
            <a:ext cx="121800" cy="116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2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Титан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Сурьм</a:t>
            </a:r>
            <a:r>
              <a:rPr lang="ru" sz="900" b="1" dirty="0"/>
              <a:t>а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Редк</a:t>
            </a:r>
            <a:r>
              <a:rPr lang="ru" sz="900" b="1" dirty="0"/>
              <a:t>ие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металл</a:t>
            </a:r>
            <a:r>
              <a:rPr lang="ru" sz="900" b="1" dirty="0"/>
              <a:t>ы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(Ta,Nb)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377476" y="1314475"/>
            <a:ext cx="3870674" cy="55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Наиболее крупные месторождения</a:t>
            </a:r>
            <a:r>
              <a:rPr lang="ru" sz="1700" dirty="0" smtClean="0">
                <a:solidFill>
                  <a:schemeClr val="dk1"/>
                </a:solidFill>
              </a:rPr>
              <a:t>:</a:t>
            </a:r>
            <a:r>
              <a:rPr lang="ru" dirty="0" smtClean="0">
                <a:solidFill>
                  <a:schemeClr val="dk1"/>
                </a:solidFill>
              </a:rPr>
              <a:t> Воздвиженское, Благодатское, Березовское.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1"/>
          <p:cNvSpPr txBox="1"/>
          <p:nvPr/>
        </p:nvSpPr>
        <p:spPr>
          <a:xfrm>
            <a:off x="6503075" y="26601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размещением полезных ископаемых</a:t>
            </a:r>
            <a:endParaRPr/>
          </a:p>
        </p:txBody>
      </p:sp>
      <p:sp>
        <p:nvSpPr>
          <p:cNvPr id="530" name="Google Shape;530;p61"/>
          <p:cNvSpPr txBox="1"/>
          <p:nvPr/>
        </p:nvSpPr>
        <p:spPr>
          <a:xfrm>
            <a:off x="284493" y="4608485"/>
            <a:ext cx="780000" cy="29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7B2668"/>
                </a:solidFill>
              </a:rPr>
              <a:t>1331,3</a:t>
            </a:r>
            <a:endParaRPr sz="1800" dirty="0">
              <a:solidFill>
                <a:srgbClr val="7B2668"/>
              </a:solidFill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1064493" y="4577063"/>
            <a:ext cx="4436537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</a:t>
            </a:r>
            <a:r>
              <a:rPr lang="ru" sz="1700" dirty="0" smtClean="0">
                <a:solidFill>
                  <a:schemeClr val="dk1"/>
                </a:solidFill>
              </a:rPr>
              <a:t>добычи золота</a:t>
            </a:r>
            <a:r>
              <a:rPr lang="ru" sz="1700" dirty="0">
                <a:solidFill>
                  <a:schemeClr val="dk1"/>
                </a:solidFill>
              </a:rPr>
              <a:t>...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83" y="82233"/>
            <a:ext cx="4635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Экономика\Desktop\Матвей\531-21\Минерально-сырьевые ресурсы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63" y="1171079"/>
            <a:ext cx="4912946" cy="39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Сельское хозяйство </a:t>
            </a:r>
            <a:endParaRPr sz="1100" dirty="0"/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2"/>
          <p:cNvSpPr/>
          <p:nvPr/>
        </p:nvSpPr>
        <p:spPr>
          <a:xfrm>
            <a:off x="466787" y="854007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Площадь свободных с/х земель:</a:t>
            </a:r>
            <a:endParaRPr sz="1100" dirty="0"/>
          </a:p>
        </p:txBody>
      </p:sp>
      <p:sp>
        <p:nvSpPr>
          <p:cNvPr id="546" name="Google Shape;546;p62"/>
          <p:cNvSpPr txBox="1"/>
          <p:nvPr/>
        </p:nvSpPr>
        <p:spPr>
          <a:xfrm>
            <a:off x="399150" y="2059500"/>
            <a:ext cx="3000000" cy="146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550" dirty="0">
                <a:solidFill>
                  <a:srgbClr val="891861"/>
                </a:solidFill>
              </a:rPr>
              <a:t>Подразделение с/х земель: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Пашни </a:t>
            </a:r>
            <a:r>
              <a:rPr lang="ru" dirty="0" smtClean="0">
                <a:solidFill>
                  <a:srgbClr val="231F20"/>
                </a:solidFill>
              </a:rPr>
              <a:t>– 13,5 тыс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Залежи </a:t>
            </a:r>
            <a:r>
              <a:rPr lang="ru" dirty="0" smtClean="0">
                <a:solidFill>
                  <a:srgbClr val="231F20"/>
                </a:solidFill>
              </a:rPr>
              <a:t>– 55,0 тыс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Пастбища </a:t>
            </a:r>
            <a:r>
              <a:rPr lang="ru" dirty="0" smtClean="0">
                <a:solidFill>
                  <a:srgbClr val="231F20"/>
                </a:solidFill>
              </a:rPr>
              <a:t>– 151,6 тыс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Сенокосы – 59,1 тыс га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47" name="Google Shape;547;p62"/>
          <p:cNvSpPr txBox="1"/>
          <p:nvPr/>
        </p:nvSpPr>
        <p:spPr>
          <a:xfrm>
            <a:off x="6503075" y="2660175"/>
            <a:ext cx="145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производимой сх продукцией</a:t>
            </a:r>
            <a:endParaRPr/>
          </a:p>
        </p:txBody>
      </p:sp>
      <p:sp>
        <p:nvSpPr>
          <p:cNvPr id="548" name="Google Shape;548;p62"/>
          <p:cNvSpPr txBox="1"/>
          <p:nvPr/>
        </p:nvSpPr>
        <p:spPr>
          <a:xfrm>
            <a:off x="3738644" y="4545919"/>
            <a:ext cx="1153957" cy="35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7B2668"/>
                </a:solidFill>
              </a:rPr>
              <a:t>2327,6 мяса</a:t>
            </a:r>
          </a:p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7B2668"/>
                </a:solidFill>
                <a:sym typeface="Arial"/>
              </a:rPr>
              <a:t>5638,85 молока</a:t>
            </a:r>
            <a:endParaRPr sz="1100" dirty="0">
              <a:solidFill>
                <a:srgbClr val="7B2668"/>
              </a:solidFill>
              <a:sym typeface="Arial"/>
            </a:endParaRPr>
          </a:p>
        </p:txBody>
      </p:sp>
      <p:sp>
        <p:nvSpPr>
          <p:cNvPr id="549" name="Google Shape;549;p62"/>
          <p:cNvSpPr txBox="1"/>
          <p:nvPr/>
        </p:nvSpPr>
        <p:spPr>
          <a:xfrm>
            <a:off x="1" y="4544722"/>
            <a:ext cx="35052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произведённой </a:t>
            </a:r>
            <a:r>
              <a:rPr lang="ru" sz="1700" dirty="0" smtClean="0">
                <a:solidFill>
                  <a:schemeClr val="dk1"/>
                </a:solidFill>
              </a:rPr>
              <a:t>продукции: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406076" y="1417857"/>
            <a:ext cx="4963500" cy="7136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 smtClean="0">
                <a:solidFill>
                  <a:schemeClr val="dk1"/>
                </a:solidFill>
              </a:rPr>
              <a:t>Сельскохозяйственные </a:t>
            </a:r>
            <a:r>
              <a:rPr lang="ru" sz="1700" dirty="0">
                <a:solidFill>
                  <a:schemeClr val="dk1"/>
                </a:solidFill>
              </a:rPr>
              <a:t>предприятия</a:t>
            </a:r>
            <a:r>
              <a:rPr lang="ru" sz="1700" dirty="0" smtClean="0">
                <a:solidFill>
                  <a:schemeClr val="dk1"/>
                </a:solidFill>
              </a:rPr>
              <a:t>:</a:t>
            </a:r>
            <a:r>
              <a:rPr lang="ru" sz="1200" dirty="0" smtClean="0">
                <a:solidFill>
                  <a:schemeClr val="dk1"/>
                </a:solidFill>
              </a:rPr>
              <a:t> ООО Ивановское, ООО Михайловское,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ООО Заря, ООО Мангазея Агро, СКХ Пахарь, ООО Терос ЗК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03" y="91398"/>
            <a:ext cx="4635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Экономика\Desktop\Матвей\531-21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603842"/>
            <a:ext cx="4280436" cy="44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1455" flipV="1">
            <a:off x="5708626" y="4158661"/>
            <a:ext cx="274637" cy="17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56" y="4139409"/>
            <a:ext cx="2746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44" y="4143670"/>
            <a:ext cx="4572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78" y="3904447"/>
            <a:ext cx="2809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Туризм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FF"/>
                </a:solidFill>
              </a:rPr>
              <a:t>Т</a:t>
            </a:r>
            <a:r>
              <a:rPr lang="ru" sz="1100" b="1" dirty="0" smtClean="0">
                <a:solidFill>
                  <a:srgbClr val="FFFFFF"/>
                </a:solidFill>
              </a:rPr>
              <a:t>уристичсеские объекты</a:t>
            </a:r>
            <a:endParaRPr sz="1100" dirty="0"/>
          </a:p>
        </p:txBody>
      </p:sp>
      <p:sp>
        <p:nvSpPr>
          <p:cNvPr id="580" name="Google Shape;580;p65"/>
          <p:cNvSpPr txBox="1"/>
          <p:nvPr/>
        </p:nvSpPr>
        <p:spPr>
          <a:xfrm>
            <a:off x="181367" y="1367538"/>
            <a:ext cx="4496429" cy="112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 smtClean="0">
                <a:solidFill>
                  <a:srgbClr val="231F20"/>
                </a:solidFill>
              </a:rPr>
              <a:t>Гостиницы - 1</a:t>
            </a:r>
            <a:endParaRPr sz="13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 smtClean="0">
                <a:solidFill>
                  <a:srgbClr val="231F20"/>
                </a:solidFill>
              </a:rPr>
              <a:t>Предприятия общественного питания - </a:t>
            </a:r>
            <a:r>
              <a:rPr lang="ru" sz="1300" dirty="0">
                <a:solidFill>
                  <a:srgbClr val="231F20"/>
                </a:solidFill>
              </a:rPr>
              <a:t>2</a:t>
            </a:r>
            <a:endParaRPr sz="13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 smtClean="0">
                <a:solidFill>
                  <a:srgbClr val="231F20"/>
                </a:solidFill>
              </a:rPr>
              <a:t>Точки притяжения (памятники, музеи и т.д.)- 39</a:t>
            </a:r>
            <a:endParaRPr sz="1300" dirty="0">
              <a:solidFill>
                <a:srgbClr val="231F2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81" name="Google Shape;581;p65"/>
          <p:cNvSpPr txBox="1"/>
          <p:nvPr/>
        </p:nvSpPr>
        <p:spPr>
          <a:xfrm>
            <a:off x="5604875" y="1327450"/>
            <a:ext cx="30000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6C6C72"/>
                </a:solidFill>
              </a:rPr>
              <a:t>карта района с указанными предприятиями</a:t>
            </a:r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51" y="91406"/>
            <a:ext cx="4635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Экономика\Desktop\Матвей\531-21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6838"/>
            <a:ext cx="3728075" cy="40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Лесной</a:t>
            </a: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 smtClean="0">
                <a:solidFill>
                  <a:srgbClr val="7F7F7F"/>
                </a:solidFill>
              </a:rPr>
              <a:t>фонд</a:t>
            </a:r>
            <a:endParaRPr sz="1100" dirty="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416325" y="9792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Земли лесного фонда</a:t>
            </a:r>
            <a:r>
              <a:rPr lang="ru" sz="1100" b="1" dirty="0" smtClean="0">
                <a:solidFill>
                  <a:srgbClr val="FFFFFF"/>
                </a:solidFill>
              </a:rPr>
              <a:t>: 5916 кв.км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362989" y="1787492"/>
            <a:ext cx="3000000" cy="146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Сосна </a:t>
            </a:r>
            <a:r>
              <a:rPr lang="ru" dirty="0" smtClean="0">
                <a:solidFill>
                  <a:srgbClr val="231F20"/>
                </a:solidFill>
              </a:rPr>
              <a:t>– 2,9%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Лиственница </a:t>
            </a:r>
            <a:r>
              <a:rPr lang="ru" dirty="0" smtClean="0">
                <a:solidFill>
                  <a:srgbClr val="231F20"/>
                </a:solidFill>
              </a:rPr>
              <a:t>– 44,8%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Береза – 49,5%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</a:t>
            </a:r>
            <a:r>
              <a:rPr lang="ru" dirty="0" smtClean="0">
                <a:solidFill>
                  <a:srgbClr val="231F20"/>
                </a:solidFill>
              </a:rPr>
              <a:t>– 2,8%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362989" y="3302226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Расчетная лесосека</a:t>
            </a:r>
            <a:r>
              <a:rPr lang="ru" sz="1100" b="1" dirty="0" smtClean="0">
                <a:solidFill>
                  <a:srgbClr val="FFFFFF"/>
                </a:solidFill>
              </a:rPr>
              <a:t>: 25 </a:t>
            </a:r>
            <a:r>
              <a:rPr lang="ru" sz="1100" b="1" dirty="0">
                <a:solidFill>
                  <a:srgbClr val="FFFFFF"/>
                </a:solidFill>
              </a:rPr>
              <a:t>га</a:t>
            </a:r>
            <a:endParaRPr sz="1100" dirty="0"/>
          </a:p>
        </p:txBody>
      </p:sp>
      <p:sp>
        <p:nvSpPr>
          <p:cNvPr id="560" name="Google Shape;560;p63"/>
          <p:cNvSpPr txBox="1"/>
          <p:nvPr/>
        </p:nvSpPr>
        <p:spPr>
          <a:xfrm>
            <a:off x="6503075" y="26601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43" y="91398"/>
            <a:ext cx="4635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Экономика\Desktop\Матвей\531-21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43" y="785191"/>
            <a:ext cx="5068957" cy="43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475</Words>
  <Application>Microsoft Office PowerPoint</Application>
  <PresentationFormat>Экран (16:9)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tahoma</vt:lpstr>
      <vt:lpstr>Helvetica Neue</vt:lpstr>
      <vt:lpstr>Times New Roman</vt:lpstr>
      <vt:lpstr>Calibri</vt:lpstr>
      <vt:lpstr>Simple Light</vt:lpstr>
      <vt:lpstr>2_Office Theme</vt:lpstr>
      <vt:lpstr>Office Theme</vt:lpstr>
      <vt:lpstr>1_Office Theme</vt:lpstr>
      <vt:lpstr>Презентация PowerPoint</vt:lpstr>
      <vt:lpstr>Информация о районе 1/3</vt:lpstr>
      <vt:lpstr>Информация о районе 2/3</vt:lpstr>
      <vt:lpstr>Информация о районе 3/3</vt:lpstr>
      <vt:lpstr>Презентация PowerPoint</vt:lpstr>
      <vt:lpstr>Полезные ископаемые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ws709777</dc:creator>
  <cp:lastModifiedBy>Экономика</cp:lastModifiedBy>
  <cp:revision>58</cp:revision>
  <cp:lastPrinted>2021-06-28T02:34:42Z</cp:lastPrinted>
  <dcterms:modified xsi:type="dcterms:W3CDTF">2021-07-01T06:47:06Z</dcterms:modified>
</cp:coreProperties>
</file>