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8" r:id="rId19"/>
    <p:sldId id="269" r:id="rId20"/>
    <p:sldId id="270" r:id="rId21"/>
    <p:sldId id="271" r:id="rId22"/>
    <p:sldId id="272" r:id="rId23"/>
    <p:sldId id="273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469020.2</c:v>
                </c:pt>
                <c:pt idx="1">
                  <c:v>394415.5</c:v>
                </c:pt>
                <c:pt idx="2">
                  <c:v>401432.7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473964.9</c:v>
                </c:pt>
                <c:pt idx="1">
                  <c:v>399822.4</c:v>
                </c:pt>
                <c:pt idx="2">
                  <c:v>407735.3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-4944.7</c:v>
                </c:pt>
                <c:pt idx="1">
                  <c:v>-5406.9</c:v>
                </c:pt>
                <c:pt idx="2">
                  <c:v>-600.26</c:v>
                </c:pt>
              </c:numCache>
            </c:numRef>
          </c:val>
        </c:ser>
        <c:dLbls/>
        <c:axId val="81269888"/>
        <c:axId val="81271424"/>
      </c:barChart>
      <c:catAx>
        <c:axId val="81269888"/>
        <c:scaling>
          <c:orientation val="minMax"/>
        </c:scaling>
        <c:axPos val="b"/>
        <c:tickLblPos val="nextTo"/>
        <c:crossAx val="81271424"/>
        <c:crosses val="autoZero"/>
        <c:auto val="1"/>
        <c:lblAlgn val="ctr"/>
        <c:lblOffset val="100"/>
      </c:catAx>
      <c:valAx>
        <c:axId val="812714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2698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86416.8</c:v>
                </c:pt>
                <c:pt idx="1">
                  <c:v>91328.1</c:v>
                </c:pt>
                <c:pt idx="2">
                  <c:v>93796.4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акцизов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14483</c:v>
                </c:pt>
                <c:pt idx="1">
                  <c:v>14923</c:v>
                </c:pt>
                <c:pt idx="2">
                  <c:v>15518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856.8</c:v>
                </c:pt>
                <c:pt idx="1">
                  <c:v>897.8</c:v>
                </c:pt>
                <c:pt idx="2">
                  <c:v>941.1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Налоги, сборы и регулярные платежи за пользование природными ресурсами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50962</c:v>
                </c:pt>
                <c:pt idx="1">
                  <c:v>57753</c:v>
                </c:pt>
                <c:pt idx="2">
                  <c:v>66854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535</c:v>
                </c:pt>
                <c:pt idx="1">
                  <c:v>535</c:v>
                </c:pt>
                <c:pt idx="2">
                  <c:v>535</c:v>
                </c:pt>
              </c:numCache>
            </c:numRef>
          </c:val>
        </c:ser>
        <c:dLbls/>
        <c:overlap val="100"/>
        <c:axId val="160415104"/>
        <c:axId val="160433280"/>
      </c:barChart>
      <c:catAx>
        <c:axId val="160415104"/>
        <c:scaling>
          <c:orientation val="minMax"/>
        </c:scaling>
        <c:axPos val="b"/>
        <c:tickLblPos val="nextTo"/>
        <c:crossAx val="160433280"/>
        <c:crosses val="autoZero"/>
        <c:auto val="1"/>
        <c:lblAlgn val="ctr"/>
        <c:lblOffset val="100"/>
      </c:catAx>
      <c:valAx>
        <c:axId val="160433280"/>
        <c:scaling>
          <c:orientation val="minMax"/>
        </c:scaling>
        <c:axPos val="l"/>
        <c:majorGridlines/>
        <c:numFmt formatCode="0%" sourceLinked="1"/>
        <c:tickLblPos val="nextTo"/>
        <c:crossAx val="16041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44794750423035"/>
          <c:y val="3.6546342659701603E-5"/>
          <c:w val="0.27330370020755573"/>
          <c:h val="0.849917971369261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муниципальной собственности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4022</c:v>
                </c:pt>
                <c:pt idx="1">
                  <c:v>4122</c:v>
                </c:pt>
                <c:pt idx="2">
                  <c:v>4222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тесурсами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450</c:v>
                </c:pt>
                <c:pt idx="1">
                  <c:v>450</c:v>
                </c:pt>
                <c:pt idx="2">
                  <c:v>450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компенсации затрат бюджета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80</c:v>
                </c:pt>
                <c:pt idx="1">
                  <c:v>80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1035</c:v>
                </c:pt>
                <c:pt idx="1">
                  <c:v>1050</c:v>
                </c:pt>
                <c:pt idx="2">
                  <c:v>1065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</c:numCache>
            </c:numRef>
          </c:val>
        </c:ser>
        <c:dLbls/>
        <c:shape val="cylinder"/>
        <c:axId val="164704256"/>
        <c:axId val="164705792"/>
        <c:axId val="0"/>
      </c:bar3DChart>
      <c:catAx>
        <c:axId val="164704256"/>
        <c:scaling>
          <c:orientation val="minMax"/>
        </c:scaling>
        <c:axPos val="b"/>
        <c:tickLblPos val="nextTo"/>
        <c:crossAx val="164705792"/>
        <c:crosses val="autoZero"/>
        <c:auto val="1"/>
        <c:lblAlgn val="ctr"/>
        <c:lblOffset val="100"/>
      </c:catAx>
      <c:valAx>
        <c:axId val="164705792"/>
        <c:scaling>
          <c:orientation val="minMax"/>
        </c:scaling>
        <c:axPos val="l"/>
        <c:majorGridlines/>
        <c:numFmt formatCode="General" sourceLinked="1"/>
        <c:tickLblPos val="nextTo"/>
        <c:crossAx val="16470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42814960629937"/>
          <c:y val="0.1024837598425197"/>
          <c:w val="0.31097515069931686"/>
          <c:h val="0.7768856267770930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59909</c:v>
                </c:pt>
                <c:pt idx="1">
                  <c:v>43507</c:v>
                </c:pt>
                <c:pt idx="2">
                  <c:v>33719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35116.699999999997</c:v>
                </c:pt>
                <c:pt idx="1">
                  <c:v>10594</c:v>
                </c:pt>
                <c:pt idx="2">
                  <c:v>12283.3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193224.7</c:v>
                </c:pt>
                <c:pt idx="1">
                  <c:v>147817</c:v>
                </c:pt>
                <c:pt idx="2">
                  <c:v>150690.4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план</c:v>
                </c:pt>
                <c:pt idx="1">
                  <c:v>2023 год план</c:v>
                </c:pt>
                <c:pt idx="2">
                  <c:v>2024 год план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20436.2</c:v>
                </c:pt>
                <c:pt idx="1">
                  <c:v>19865.599999999995</c:v>
                </c:pt>
                <c:pt idx="2">
                  <c:v>19785.5</c:v>
                </c:pt>
              </c:numCache>
            </c:numRef>
          </c:val>
        </c:ser>
        <c:dLbls/>
        <c:shape val="cylinder"/>
        <c:axId val="164792192"/>
        <c:axId val="164793728"/>
        <c:axId val="0"/>
      </c:bar3DChart>
      <c:catAx>
        <c:axId val="164792192"/>
        <c:scaling>
          <c:orientation val="minMax"/>
        </c:scaling>
        <c:axPos val="b"/>
        <c:tickLblPos val="nextTo"/>
        <c:crossAx val="164793728"/>
        <c:crosses val="autoZero"/>
        <c:auto val="1"/>
        <c:lblAlgn val="ctr"/>
        <c:lblOffset val="100"/>
      </c:catAx>
      <c:valAx>
        <c:axId val="164793728"/>
        <c:scaling>
          <c:orientation val="minMax"/>
        </c:scaling>
        <c:axPos val="l"/>
        <c:majorGridlines/>
        <c:numFmt formatCode="General" sourceLinked="1"/>
        <c:tickLblPos val="nextTo"/>
        <c:crossAx val="1647921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912998737845156E-3"/>
          <c:y val="7.2263654226949626E-3"/>
          <c:w val="0.68274563299888402"/>
          <c:h val="0.966276961360756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dPt>
            <c:idx val="5"/>
            <c:explosion val="36"/>
          </c:dPt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35146</c:v>
                </c:pt>
                <c:pt idx="1">
                  <c:v>3868.5</c:v>
                </c:pt>
                <c:pt idx="2">
                  <c:v>14919.5</c:v>
                </c:pt>
                <c:pt idx="3">
                  <c:v>2598.8000000000002</c:v>
                </c:pt>
                <c:pt idx="4">
                  <c:v>352803</c:v>
                </c:pt>
                <c:pt idx="5">
                  <c:v>26049.1</c:v>
                </c:pt>
                <c:pt idx="6">
                  <c:v>11637</c:v>
                </c:pt>
                <c:pt idx="7">
                  <c:v>50</c:v>
                </c:pt>
                <c:pt idx="8">
                  <c:v>600</c:v>
                </c:pt>
                <c:pt idx="9">
                  <c:v>26293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BE968-61B7-446A-A352-BB0698C0AE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C618A3F-87B4-4F2F-945A-0027757A864C}">
      <dgm:prSet custT="1"/>
      <dgm:spPr/>
      <dgm:t>
        <a:bodyPr/>
        <a:lstStyle/>
        <a:p>
          <a:pPr algn="ctr" rtl="0"/>
          <a:r>
            <a:rPr lang="ru-RU" sz="2400" b="1" dirty="0" smtClean="0"/>
            <a:t>БЮДЖЕТ ДЛЯ ГРАЖДАН</a:t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>Презентация по бюджету</a:t>
          </a:r>
          <a:br>
            <a:rPr lang="ru-RU" sz="2400" b="1" dirty="0" smtClean="0"/>
          </a:br>
          <a:r>
            <a:rPr lang="ru-RU" sz="2400" b="1" dirty="0" smtClean="0"/>
            <a:t>муниципального района «Нерчинско-Заводский район» на 2022 год </a:t>
          </a:r>
          <a:br>
            <a:rPr lang="ru-RU" sz="2400" b="1" dirty="0" smtClean="0"/>
          </a:br>
          <a:r>
            <a:rPr lang="ru-RU" sz="2400" b="1" dirty="0" smtClean="0"/>
            <a:t>и на плановый период </a:t>
          </a:r>
          <a:br>
            <a:rPr lang="ru-RU" sz="2400" b="1" dirty="0" smtClean="0"/>
          </a:br>
          <a:r>
            <a:rPr lang="ru-RU" sz="2400" b="1" dirty="0" smtClean="0"/>
            <a:t>2023 и 2024 гг.</a:t>
          </a:r>
          <a:br>
            <a:rPr lang="ru-RU" sz="2400" b="1" dirty="0" smtClean="0"/>
          </a:br>
          <a:endParaRPr lang="ru-RU" sz="2400" b="1" dirty="0"/>
        </a:p>
      </dgm:t>
    </dgm:pt>
    <dgm:pt modelId="{2BF6905D-EBE3-41BC-BC46-9E4661151B1C}" type="parTrans" cxnId="{44A60D1B-42BB-4B30-963E-0E3959280EF5}">
      <dgm:prSet/>
      <dgm:spPr/>
      <dgm:t>
        <a:bodyPr/>
        <a:lstStyle/>
        <a:p>
          <a:endParaRPr lang="ru-RU"/>
        </a:p>
      </dgm:t>
    </dgm:pt>
    <dgm:pt modelId="{6D8CF582-64DB-482A-8763-9658FB244BC0}" type="sibTrans" cxnId="{44A60D1B-42BB-4B30-963E-0E3959280EF5}">
      <dgm:prSet/>
      <dgm:spPr/>
      <dgm:t>
        <a:bodyPr/>
        <a:lstStyle/>
        <a:p>
          <a:endParaRPr lang="ru-RU"/>
        </a:p>
      </dgm:t>
    </dgm:pt>
    <dgm:pt modelId="{315238E9-53C4-4579-87C0-549A0A3E616D}" type="pres">
      <dgm:prSet presAssocID="{1B6BE968-61B7-446A-A352-BB0698C0AE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966AAE-42CA-4889-B1EA-99E58EB7B601}" type="pres">
      <dgm:prSet presAssocID="{DC618A3F-87B4-4F2F-945A-0027757A86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60D1B-42BB-4B30-963E-0E3959280EF5}" srcId="{1B6BE968-61B7-446A-A352-BB0698C0AE54}" destId="{DC618A3F-87B4-4F2F-945A-0027757A864C}" srcOrd="0" destOrd="0" parTransId="{2BF6905D-EBE3-41BC-BC46-9E4661151B1C}" sibTransId="{6D8CF582-64DB-482A-8763-9658FB244BC0}"/>
    <dgm:cxn modelId="{C618C575-0F1C-4A87-97B1-D7F39FB1C3FB}" type="presOf" srcId="{DC618A3F-87B4-4F2F-945A-0027757A864C}" destId="{BA966AAE-42CA-4889-B1EA-99E58EB7B601}" srcOrd="0" destOrd="0" presId="urn:microsoft.com/office/officeart/2005/8/layout/vList2"/>
    <dgm:cxn modelId="{2962AD94-3980-4DC9-AEA8-13BF89DE544F}" type="presOf" srcId="{1B6BE968-61B7-446A-A352-BB0698C0AE54}" destId="{315238E9-53C4-4579-87C0-549A0A3E616D}" srcOrd="0" destOrd="0" presId="urn:microsoft.com/office/officeart/2005/8/layout/vList2"/>
    <dgm:cxn modelId="{20D3082F-7112-4E40-BC65-C0DC7807B1BC}" type="presParOf" srcId="{315238E9-53C4-4579-87C0-549A0A3E616D}" destId="{BA966AAE-42CA-4889-B1EA-99E58EB7B6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EA0CF5-AB2A-4167-A137-BA41C3E5C5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2E6E3C-FC0B-420C-8C11-806AEA2F801D}">
      <dgm:prSet custT="1"/>
      <dgm:spPr/>
      <dgm:t>
        <a:bodyPr/>
        <a:lstStyle/>
        <a:p>
          <a:pPr rtl="0"/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Местный бюджет – это  ежегодно утверждаемый решением Совета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муниципального района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свод доходов и расходов на очередной  финансовый год и плановый период (2 года)</a:t>
          </a:r>
          <a:r>
            <a:rPr lang="ru-RU" sz="2200" b="1" dirty="0" smtClean="0"/>
            <a:t/>
          </a:r>
          <a:br>
            <a:rPr lang="ru-RU" sz="2200" b="1" dirty="0" smtClean="0"/>
          </a:br>
          <a:endParaRPr lang="ru-RU" sz="2200" b="1" dirty="0"/>
        </a:p>
      </dgm:t>
    </dgm:pt>
    <dgm:pt modelId="{F7CDFE26-4ADE-4AAC-A4E5-1EBF5C3B4F40}" type="parTrans" cxnId="{43C72843-EFC3-4371-8904-65823B2239BC}">
      <dgm:prSet/>
      <dgm:spPr/>
      <dgm:t>
        <a:bodyPr/>
        <a:lstStyle/>
        <a:p>
          <a:endParaRPr lang="ru-RU"/>
        </a:p>
      </dgm:t>
    </dgm:pt>
    <dgm:pt modelId="{52E319B5-17C3-4BC1-82C0-2443B9EF9F3B}" type="sibTrans" cxnId="{43C72843-EFC3-4371-8904-65823B2239BC}">
      <dgm:prSet/>
      <dgm:spPr/>
      <dgm:t>
        <a:bodyPr/>
        <a:lstStyle/>
        <a:p>
          <a:endParaRPr lang="ru-RU"/>
        </a:p>
      </dgm:t>
    </dgm:pt>
    <dgm:pt modelId="{376D81E9-1E64-4B45-BF98-302AA60C266C}" type="pres">
      <dgm:prSet presAssocID="{21EA0CF5-AB2A-4167-A137-BA41C3E5C5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8C7306-7F08-497B-A769-3D1AE97B3AD7}" type="pres">
      <dgm:prSet presAssocID="{2A2E6E3C-FC0B-420C-8C11-806AEA2F80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AF128-A59B-4B43-9139-16304770C980}" type="presOf" srcId="{21EA0CF5-AB2A-4167-A137-BA41C3E5C518}" destId="{376D81E9-1E64-4B45-BF98-302AA60C266C}" srcOrd="0" destOrd="0" presId="urn:microsoft.com/office/officeart/2005/8/layout/vList2"/>
    <dgm:cxn modelId="{63D189F6-7BE5-4B5E-981B-5EC1A5FA6235}" type="presOf" srcId="{2A2E6E3C-FC0B-420C-8C11-806AEA2F801D}" destId="{998C7306-7F08-497B-A769-3D1AE97B3AD7}" srcOrd="0" destOrd="0" presId="urn:microsoft.com/office/officeart/2005/8/layout/vList2"/>
    <dgm:cxn modelId="{43C72843-EFC3-4371-8904-65823B2239BC}" srcId="{21EA0CF5-AB2A-4167-A137-BA41C3E5C518}" destId="{2A2E6E3C-FC0B-420C-8C11-806AEA2F801D}" srcOrd="0" destOrd="0" parTransId="{F7CDFE26-4ADE-4AAC-A4E5-1EBF5C3B4F40}" sibTransId="{52E319B5-17C3-4BC1-82C0-2443B9EF9F3B}"/>
    <dgm:cxn modelId="{B6E8C64D-EC10-495C-BB32-E9ED8E74BC5D}" type="presParOf" srcId="{376D81E9-1E64-4B45-BF98-302AA60C266C}" destId="{998C7306-7F08-497B-A769-3D1AE97B3A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66AAE-42CA-4889-B1EA-99E58EB7B601}">
      <dsp:nvSpPr>
        <dsp:cNvPr id="0" name=""/>
        <dsp:cNvSpPr/>
      </dsp:nvSpPr>
      <dsp:spPr>
        <a:xfrm>
          <a:off x="0" y="924"/>
          <a:ext cx="7918648" cy="2617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БЮДЖЕТ ДЛЯ ГРАЖДАН</a:t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>Презентация по бюджету</a:t>
          </a:r>
          <a:br>
            <a:rPr lang="ru-RU" sz="2400" b="1" kern="1200" dirty="0" smtClean="0"/>
          </a:br>
          <a:r>
            <a:rPr lang="ru-RU" sz="2400" b="1" kern="1200" dirty="0" smtClean="0"/>
            <a:t>муниципального района «Нерчинско-Заводский район» на 2022 год </a:t>
          </a:r>
          <a:br>
            <a:rPr lang="ru-RU" sz="2400" b="1" kern="1200" dirty="0" smtClean="0"/>
          </a:br>
          <a:r>
            <a:rPr lang="ru-RU" sz="2400" b="1" kern="1200" dirty="0" smtClean="0"/>
            <a:t>и на плановый период </a:t>
          </a:r>
          <a:br>
            <a:rPr lang="ru-RU" sz="2400" b="1" kern="1200" dirty="0" smtClean="0"/>
          </a:br>
          <a:r>
            <a:rPr lang="ru-RU" sz="2400" b="1" kern="1200" dirty="0" smtClean="0"/>
            <a:t>2023 и 2024 гг.</a:t>
          </a:r>
          <a:br>
            <a:rPr lang="ru-RU" sz="2400" b="1" kern="1200" dirty="0" smtClean="0"/>
          </a:br>
          <a:endParaRPr lang="ru-RU" sz="2400" b="1" kern="1200" dirty="0"/>
        </a:p>
      </dsp:txBody>
      <dsp:txXfrm>
        <a:off x="0" y="924"/>
        <a:ext cx="7918648" cy="26178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8C7306-7F08-497B-A769-3D1AE97B3AD7}">
      <dsp:nvSpPr>
        <dsp:cNvPr id="0" name=""/>
        <dsp:cNvSpPr/>
      </dsp:nvSpPr>
      <dsp:spPr>
        <a:xfrm>
          <a:off x="0" y="208654"/>
          <a:ext cx="7859215" cy="1368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Местный бюджет – это  ежегодно утверждаемый решением Совета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муниципального района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свод доходов и расходов на очередной  финансовый год и плановый период (2 года)</a:t>
          </a:r>
          <a:r>
            <a:rPr lang="ru-RU" sz="2200" b="1" kern="1200" dirty="0" smtClean="0"/>
            <a:t/>
          </a:r>
          <a:br>
            <a:rPr lang="ru-RU" sz="2200" b="1" kern="1200" dirty="0" smtClean="0"/>
          </a:br>
          <a:endParaRPr lang="ru-RU" sz="2200" b="1" kern="1200" dirty="0"/>
        </a:p>
      </dsp:txBody>
      <dsp:txXfrm>
        <a:off x="0" y="208654"/>
        <a:ext cx="7859215" cy="136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0.37705</cdr:x>
      <cdr:y>0.60393</cdr:y>
    </cdr:from>
    <cdr:to>
      <cdr:x>0.4918</cdr:x>
      <cdr:y>0.82245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3312368" y="3184128"/>
          <a:ext cx="1008112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0.44262</cdr:x>
      <cdr:y>0.82657</cdr:y>
    </cdr:from>
    <cdr:to>
      <cdr:x>0.59836</cdr:x>
      <cdr:y>0.89074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88432" y="4357960"/>
          <a:ext cx="1368152" cy="338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Образование 74%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0.51639</cdr:x>
      <cdr:y>0.27615</cdr:y>
    </cdr:from>
    <cdr:to>
      <cdr:x>0.61475</cdr:x>
      <cdr:y>0.27615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4536504" y="1455936"/>
          <a:ext cx="86409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0.59836</cdr:x>
      <cdr:y>0.26249</cdr:y>
    </cdr:from>
    <cdr:to>
      <cdr:x>0.72704</cdr:x>
      <cdr:y>0.44004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6584" y="1383928"/>
          <a:ext cx="113042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Жилищно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Коммуналь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ное</a:t>
          </a:r>
          <a:r>
            <a:rPr lang="ru-RU" sz="1000" dirty="0" smtClean="0"/>
            <a:t> </a:t>
          </a:r>
          <a:r>
            <a:rPr lang="ru-RU" sz="1000" dirty="0" err="1" smtClean="0"/>
            <a:t>хозяй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ство</a:t>
          </a:r>
          <a:r>
            <a:rPr lang="ru-RU" sz="1000" dirty="0" smtClean="0"/>
            <a:t> 1%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0.5</cdr:x>
      <cdr:y>0.15323</cdr:y>
    </cdr:from>
    <cdr:to>
      <cdr:x>0.54098</cdr:x>
      <cdr:y>0.22151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92488" y="807864"/>
          <a:ext cx="360040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0.55738</cdr:x>
      <cdr:y>0.16688</cdr:y>
    </cdr:from>
    <cdr:to>
      <cdr:x>0.66146</cdr:x>
      <cdr:y>0.34032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96544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0.54098</cdr:x>
      <cdr:y>0.13957</cdr:y>
    </cdr:from>
    <cdr:to>
      <cdr:x>0.64507</cdr:x>
      <cdr:y>0.24883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52528" y="735856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Националь-</a:t>
          </a:r>
        </a:p>
        <a:p xmlns:a="http://schemas.openxmlformats.org/drawingml/2006/main">
          <a:r>
            <a:rPr lang="ru-RU" sz="1000" dirty="0" err="1" smtClean="0"/>
            <a:t>ная</a:t>
          </a:r>
          <a:r>
            <a:rPr lang="ru-RU" sz="1000" dirty="0" smtClean="0"/>
            <a:t> </a:t>
          </a:r>
          <a:r>
            <a:rPr lang="ru-RU" sz="1000" dirty="0" err="1" smtClean="0"/>
            <a:t>эконо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мика</a:t>
          </a:r>
          <a:r>
            <a:rPr lang="ru-RU" sz="1000" dirty="0" smtClean="0"/>
            <a:t> 3%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0.47541</cdr:x>
      <cdr:y>0.07128</cdr:y>
    </cdr:from>
    <cdr:to>
      <cdr:x>0.47541</cdr:x>
      <cdr:y>0.1942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4176464" y="375816"/>
          <a:ext cx="0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0.45902</cdr:x>
      <cdr:y>0.01665</cdr:y>
    </cdr:from>
    <cdr:to>
      <cdr:x>0.63115</cdr:x>
      <cdr:y>0.11225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032448" y="87784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Национальная </a:t>
          </a:r>
        </a:p>
        <a:p xmlns:a="http://schemas.openxmlformats.org/drawingml/2006/main">
          <a:r>
            <a:rPr lang="ru-RU" sz="1000" dirty="0" smtClean="0"/>
            <a:t>безопасность 1%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0.37705</cdr:x>
      <cdr:y>0.12591</cdr:y>
    </cdr:from>
    <cdr:to>
      <cdr:x>0.37705</cdr:x>
      <cdr:y>0.22151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flipV="1">
          <a:off x="3312368" y="663848"/>
          <a:ext cx="0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0.32787</cdr:x>
      <cdr:y>0.01665</cdr:y>
    </cdr:from>
    <cdr:to>
      <cdr:x>0.46474</cdr:x>
      <cdr:y>0.12591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80320" y="87784"/>
          <a:ext cx="12024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Общегосударс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твенные</a:t>
          </a:r>
          <a:endParaRPr lang="ru-RU" sz="1000" dirty="0" smtClean="0"/>
        </a:p>
        <a:p xmlns:a="http://schemas.openxmlformats.org/drawingml/2006/main">
          <a:r>
            <a:rPr lang="ru-RU" sz="1000" dirty="0" smtClean="0"/>
            <a:t>вопросы 7%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0.29508</cdr:x>
      <cdr:y>0.12591</cdr:y>
    </cdr:from>
    <cdr:to>
      <cdr:x>0.30328</cdr:x>
      <cdr:y>0.1942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H="1" flipV="1">
          <a:off x="2592288" y="663848"/>
          <a:ext cx="7200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0.22951</cdr:x>
      <cdr:y>0.01665</cdr:y>
    </cdr:from>
    <cdr:to>
      <cdr:x>0.32787</cdr:x>
      <cdr:y>0.12591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016224" y="87784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err="1" smtClean="0"/>
            <a:t>Межбюджет</a:t>
          </a:r>
          <a:r>
            <a:rPr lang="ru-RU" sz="1000" dirty="0" smtClean="0"/>
            <a:t>-</a:t>
          </a:r>
        </a:p>
        <a:p xmlns:a="http://schemas.openxmlformats.org/drawingml/2006/main">
          <a:r>
            <a:rPr lang="ru-RU" sz="1000" dirty="0" err="1" smtClean="0"/>
            <a:t>ные</a:t>
          </a:r>
          <a:r>
            <a:rPr lang="ru-RU" sz="1000" dirty="0" smtClean="0"/>
            <a:t> транс-</a:t>
          </a:r>
        </a:p>
        <a:p xmlns:a="http://schemas.openxmlformats.org/drawingml/2006/main">
          <a:r>
            <a:rPr lang="ru-RU" sz="1000" dirty="0" smtClean="0"/>
            <a:t>ферты 6%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0.13115</cdr:x>
      <cdr:y>0.11225</cdr:y>
    </cdr:from>
    <cdr:to>
      <cdr:x>0.22951</cdr:x>
      <cdr:y>0.1942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H="1" flipV="1">
          <a:off x="1152128" y="591840"/>
          <a:ext cx="864096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0.06557</cdr:x>
      <cdr:y>0.03031</cdr:y>
    </cdr:from>
    <cdr:to>
      <cdr:x>0.17213</cdr:x>
      <cdr:y>0.11225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576064" y="15979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Социальная</a:t>
          </a:r>
        </a:p>
        <a:p xmlns:a="http://schemas.openxmlformats.org/drawingml/2006/main">
          <a:r>
            <a:rPr lang="ru-RU" sz="1000" dirty="0" smtClean="0"/>
            <a:t>политика 2%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0.06557</cdr:x>
      <cdr:y>0.03031</cdr:y>
    </cdr:from>
    <cdr:to>
      <cdr:x>0.20492</cdr:x>
      <cdr:y>0.11225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76064" y="159792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0.10656</cdr:x>
      <cdr:y>0.22151</cdr:y>
    </cdr:from>
    <cdr:to>
      <cdr:x>0.15574</cdr:x>
      <cdr:y>0.22151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 flipH="1">
          <a:off x="936104" y="1167904"/>
          <a:ext cx="432048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0.0082</cdr:x>
      <cdr:y>0.12591</cdr:y>
    </cdr:from>
    <cdr:to>
      <cdr:x>0.10656</cdr:x>
      <cdr:y>0.2898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008" y="663848"/>
          <a:ext cx="86409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Культура 5%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772225561"/>
              </p:ext>
            </p:extLst>
          </p:nvPr>
        </p:nvGraphicFramePr>
        <p:xfrm>
          <a:off x="539552" y="980728"/>
          <a:ext cx="7918648" cy="261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750" y="3789040"/>
            <a:ext cx="8081714" cy="21602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64135">
              <a:lnSpc>
                <a:spcPct val="100000"/>
              </a:lnSpc>
            </a:pPr>
            <a:endParaRPr lang="ru-RU" b="1" i="1" spc="-5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Бюджет муниципального района «Нерчинско-Заводский район»</a:t>
            </a:r>
          </a:p>
          <a:p>
            <a:pPr marL="64135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утвержден </a:t>
            </a:r>
            <a:r>
              <a:rPr lang="ru-RU" b="1" i="1" spc="-5" smtClean="0">
                <a:solidFill>
                  <a:srgbClr val="0000FF"/>
                </a:solidFill>
                <a:latin typeface="Times New Roman"/>
                <a:cs typeface="Times New Roman"/>
              </a:rPr>
              <a:t>решением Совета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муниципального района «Нерчинско-Заводский район</a:t>
            </a:r>
            <a:r>
              <a:rPr lang="ru-RU" b="1" i="1" spc="-5" smtClean="0">
                <a:solidFill>
                  <a:srgbClr val="0000FF"/>
                </a:solidFill>
                <a:latin typeface="Times New Roman"/>
                <a:cs typeface="Times New Roman"/>
              </a:rPr>
              <a:t>» от 24  </a:t>
            </a: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декабря 2021 года </a:t>
            </a:r>
          </a:p>
          <a:p>
            <a:pPr marL="64135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№ 15 «О бюджете муниципального района «Нерчинско-Заводский район»</a:t>
            </a:r>
          </a:p>
          <a:p>
            <a:pPr marL="64135">
              <a:lnSpc>
                <a:spcPct val="100000"/>
              </a:lnSpc>
            </a:pPr>
            <a:r>
              <a:rPr lang="ru-RU" b="1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на 2022 год и на плановый период 2023 и 2024 гг.»</a:t>
            </a:r>
            <a:endParaRPr lang="ru-RU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4"/>
          <p:cNvSpPr txBox="1">
            <a:spLocks/>
          </p:cNvSpPr>
          <p:nvPr/>
        </p:nvSpPr>
        <p:spPr>
          <a:xfrm>
            <a:off x="914400" y="-239667"/>
            <a:ext cx="8050088" cy="1888979"/>
          </a:xfrm>
          <a:prstGeom prst="rect">
            <a:avLst/>
          </a:prstGeom>
        </p:spPr>
        <p:txBody>
          <a:bodyPr vert="horz" wrap="square" lIns="0" tIns="407670" rIns="0" bIns="0" rtlCol="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R="5080" algn="ctr"/>
            <a:r>
              <a:rPr lang="ru-RU" sz="2400" spc="-10" dirty="0" smtClean="0">
                <a:solidFill>
                  <a:srgbClr val="0000FF"/>
                </a:solidFill>
              </a:rPr>
              <a:t>Основные характеристики бюджета МУНИЦИПАЛЬНОГО </a:t>
            </a:r>
            <a:r>
              <a:rPr lang="ru-RU" sz="2400" spc="-5" dirty="0" smtClean="0">
                <a:solidFill>
                  <a:srgbClr val="0000FF"/>
                </a:solidFill>
              </a:rPr>
              <a:t>района «Нерчинско-Заводский район»</a:t>
            </a:r>
            <a:br>
              <a:rPr lang="ru-RU" sz="2400" spc="-5" dirty="0" smtClean="0">
                <a:solidFill>
                  <a:srgbClr val="0000FF"/>
                </a:solidFill>
              </a:rPr>
            </a:br>
            <a:r>
              <a:rPr lang="ru-RU" sz="2400" spc="-5" dirty="0" smtClean="0">
                <a:solidFill>
                  <a:srgbClr val="0000FF"/>
                </a:solidFill>
              </a:rPr>
              <a:t>на </a:t>
            </a:r>
            <a:r>
              <a:rPr lang="ru-RU" sz="2400" dirty="0" smtClean="0">
                <a:solidFill>
                  <a:srgbClr val="0000FF"/>
                </a:solidFill>
              </a:rPr>
              <a:t>2022</a:t>
            </a:r>
            <a:r>
              <a:rPr lang="ru-RU" sz="2400" spc="-40" dirty="0" smtClean="0">
                <a:solidFill>
                  <a:srgbClr val="0000FF"/>
                </a:solidFill>
              </a:rPr>
              <a:t> </a:t>
            </a:r>
            <a:r>
              <a:rPr lang="ru-RU" sz="2400" spc="-45" dirty="0" smtClean="0">
                <a:solidFill>
                  <a:srgbClr val="0000FF"/>
                </a:solidFill>
              </a:rPr>
              <a:t>год и на плановый период 2023 и 2024 </a:t>
            </a:r>
            <a:r>
              <a:rPr lang="ru-RU" sz="2400" spc="-45" dirty="0" err="1" smtClean="0">
                <a:solidFill>
                  <a:srgbClr val="0000FF"/>
                </a:solidFill>
              </a:rPr>
              <a:t>гг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432111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2662224"/>
              </p:ext>
            </p:extLst>
          </p:nvPr>
        </p:nvGraphicFramePr>
        <p:xfrm>
          <a:off x="683568" y="5301208"/>
          <a:ext cx="77768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060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469020,2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394415,5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401432,7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473964,9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399822,4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407435,3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4944,7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5406,9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6002,6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05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21711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" dirty="0">
                <a:solidFill>
                  <a:srgbClr val="0000FF"/>
                </a:solidFill>
              </a:rPr>
              <a:t>Основные характеристики бюджета </a:t>
            </a:r>
            <a:r>
              <a:rPr lang="ru-RU" sz="2400" b="1" spc="-10" dirty="0" smtClean="0">
                <a:solidFill>
                  <a:srgbClr val="0000FF"/>
                </a:solidFill>
              </a:rPr>
              <a:t>муниципального </a:t>
            </a:r>
            <a:r>
              <a:rPr lang="ru-RU" sz="2400" b="1" spc="-5" dirty="0">
                <a:solidFill>
                  <a:srgbClr val="0000FF"/>
                </a:solidFill>
              </a:rPr>
              <a:t>района </a:t>
            </a:r>
            <a:r>
              <a:rPr lang="ru-RU" sz="2400" b="1" spc="-5" dirty="0" smtClean="0">
                <a:solidFill>
                  <a:srgbClr val="0000FF"/>
                </a:solidFill>
              </a:rPr>
              <a:t> «Нерчинско-Заводский район»</a:t>
            </a:r>
            <a:r>
              <a:rPr lang="ru-RU" sz="2400" b="1" spc="-5" dirty="0">
                <a:solidFill>
                  <a:srgbClr val="0000FF"/>
                </a:solidFill>
              </a:rPr>
              <a:t/>
            </a:r>
            <a:br>
              <a:rPr lang="ru-RU" sz="2400" b="1" spc="-5" dirty="0">
                <a:solidFill>
                  <a:srgbClr val="0000FF"/>
                </a:solidFill>
              </a:rPr>
            </a:br>
            <a:r>
              <a:rPr lang="ru-RU" sz="2400" b="1" spc="-5" dirty="0">
                <a:solidFill>
                  <a:srgbClr val="0000FF"/>
                </a:solidFill>
              </a:rPr>
              <a:t>на </a:t>
            </a:r>
            <a:r>
              <a:rPr lang="ru-RU" sz="2400" b="1" dirty="0">
                <a:solidFill>
                  <a:srgbClr val="0000FF"/>
                </a:solidFill>
              </a:rPr>
              <a:t>2022</a:t>
            </a:r>
            <a:r>
              <a:rPr lang="ru-RU" sz="2400" b="1" spc="-40" dirty="0">
                <a:solidFill>
                  <a:srgbClr val="0000FF"/>
                </a:solidFill>
              </a:rPr>
              <a:t> </a:t>
            </a:r>
            <a:r>
              <a:rPr lang="ru-RU" sz="2400" b="1" spc="-45" dirty="0">
                <a:solidFill>
                  <a:srgbClr val="0000FF"/>
                </a:solidFill>
              </a:rPr>
              <a:t>год и на плановый период 2023 и 2024 </a:t>
            </a:r>
            <a:r>
              <a:rPr lang="ru-RU" sz="2400" b="1" spc="-45" dirty="0" err="1">
                <a:solidFill>
                  <a:srgbClr val="0000FF"/>
                </a:solidFill>
              </a:rPr>
              <a:t>гг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7786600"/>
              </p:ext>
            </p:extLst>
          </p:nvPr>
        </p:nvGraphicFramePr>
        <p:xfrm>
          <a:off x="413793" y="2451428"/>
          <a:ext cx="8406679" cy="4073916"/>
        </p:xfrm>
        <a:graphic>
          <a:graphicData uri="http://schemas.openxmlformats.org/drawingml/2006/table">
            <a:tbl>
              <a:tblPr/>
              <a:tblGrid>
                <a:gridCol w="2228153"/>
                <a:gridCol w="1930054"/>
                <a:gridCol w="2298839"/>
                <a:gridCol w="1949633"/>
              </a:tblGrid>
              <a:tr h="536159">
                <a:tc rowSpan="2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Утвержденный бюджет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год, тыс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 рублей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Проект бюджета района, тыс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 рублей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4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Доходы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469020,2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394415,5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401432,7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Расходы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473964,9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399822,4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407435,3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4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Дефицит (-), 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профицит (+)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-4944,7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-5406,9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-6002,6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97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990600" y="0"/>
            <a:ext cx="8019795" cy="1107996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2522855" marR="5080" indent="-2510790"/>
            <a:endParaRPr lang="ru-RU" sz="1600" dirty="0">
              <a:solidFill>
                <a:srgbClr val="0000FF"/>
              </a:solidFill>
            </a:endParaRPr>
          </a:p>
          <a:p>
            <a:pPr marL="2522855" marR="5080" indent="-2510790" algn="ctr"/>
            <a:r>
              <a:rPr lang="ru-RU" sz="2000" dirty="0" smtClean="0">
                <a:solidFill>
                  <a:srgbClr val="0000FF"/>
                </a:solidFill>
              </a:rPr>
              <a:t>Сведения о поступлениях в бюджет муниципального района  «Нерчинско-Заводский район» на 2022 год </a:t>
            </a:r>
          </a:p>
          <a:p>
            <a:pPr marL="2522855" marR="5080" indent="-2510790" algn="ctr"/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2685609"/>
              </p:ext>
            </p:extLst>
          </p:nvPr>
        </p:nvGraphicFramePr>
        <p:xfrm>
          <a:off x="683569" y="1556792"/>
          <a:ext cx="7992887" cy="5040556"/>
        </p:xfrm>
        <a:graphic>
          <a:graphicData uri="http://schemas.openxmlformats.org/drawingml/2006/table">
            <a:tbl>
              <a:tblPr firstRow="1" firstCol="1" bandRow="1"/>
              <a:tblGrid>
                <a:gridCol w="2081571"/>
                <a:gridCol w="4529361"/>
                <a:gridCol w="1381955"/>
              </a:tblGrid>
              <a:tr h="493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Коды БК РФ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Сумма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(тыс. руб.)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469 020,2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собственных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159 040,6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86 416,8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1 03 00000 00 0000 110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акцизов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14 483,0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1 05 00000 00 0000 000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856,8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1 07 00000 00 0000 000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50 962,0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1 08 00000 00 0000 000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налоговых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153 253,6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1 11 00000 00 0000 000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4 022,0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1 14 00000 00 0000 000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1 16 00000 00 0000 000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1 035,0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1 17 00000 00 0000 000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неналоговых доходов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5 787,0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309 979,6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2 02 00000 00 0000 000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РФ, 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309 979,6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2 02 01000 00 0000 150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59 909,0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2 02 02000 00 0000 151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35 116,7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2 02 03000 00 0000 150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194 517,7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2 02 04000 05 0000 151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20 436,2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47" marR="625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90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59632" y="540281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</a:rPr>
              <a:t> 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5" name="object 5"/>
          <p:cNvSpPr txBox="1">
            <a:spLocks/>
          </p:cNvSpPr>
          <p:nvPr/>
        </p:nvSpPr>
        <p:spPr>
          <a:xfrm>
            <a:off x="990600" y="0"/>
            <a:ext cx="8019795" cy="1415772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2522855" marR="5080" indent="-2510790"/>
            <a:endParaRPr lang="ru-RU" sz="1600" dirty="0">
              <a:solidFill>
                <a:srgbClr val="0000FF"/>
              </a:solidFill>
            </a:endParaRPr>
          </a:p>
          <a:p>
            <a:pPr marL="2522855" marR="5080" indent="-2510790"/>
            <a:r>
              <a:rPr lang="ru-RU" sz="2000" dirty="0" smtClean="0">
                <a:solidFill>
                  <a:srgbClr val="0000FF"/>
                </a:solidFill>
              </a:rPr>
              <a:t>Сведения о поступлениях в бюджет муниципального района  «Нерчинско-Заводский район» на плановый период 2023 и 2024 год </a:t>
            </a:r>
          </a:p>
          <a:p>
            <a:pPr marL="2522855" marR="5080" indent="-2510790" algn="ctr"/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330874"/>
              </p:ext>
            </p:extLst>
          </p:nvPr>
        </p:nvGraphicFramePr>
        <p:xfrm>
          <a:off x="827584" y="1486014"/>
          <a:ext cx="7992887" cy="4823308"/>
        </p:xfrm>
        <a:graphic>
          <a:graphicData uri="http://schemas.openxmlformats.org/drawingml/2006/table">
            <a:tbl>
              <a:tblPr firstRow="1" firstCol="1" bandRow="1"/>
              <a:tblGrid>
                <a:gridCol w="1709318"/>
                <a:gridCol w="3737296"/>
                <a:gridCol w="1205336"/>
                <a:gridCol w="1340937"/>
              </a:tblGrid>
              <a:tr h="488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Коды БК РФ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2023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2024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всего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394 415,5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401 432,7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собственных доходов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171 338,9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183 661,5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91 328,1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93 796,4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1 03 00000 00 0000 110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акцизов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14 923,0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15 518,0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1 05 00000 00 0000 000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941,1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1 07 00000 00 0000 000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57 753,0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66 854,0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1 08 00000 00 0000 000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налоговых доходов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165 436,9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177 644,5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1 11 00000 00 0000 000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4 122,0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4 222,0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1 12 00000 00 0000 000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1 14 00000 00 0000 000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1 16 00000 00 0000 000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1 050,0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1 065,0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1 17 00000 00 0000 000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неналоговых доходов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5 902,0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6 017,0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2 02 00000 00 0000 000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223 076,6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217 771,2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2 02 01000 00 0000 150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43 507,0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33 719,0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2 02 02000 00 0000 151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10 594,0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12 283,3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2 02 03000 00 0000 150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149 110,0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151 983,4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2 02 04000 05 0000 151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19 865,6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19 785,5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40" marR="666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679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15616" y="256699"/>
            <a:ext cx="789477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налоговых доходов бюджета муниципального района «Нерчинско-Заводский район» на 2022-2024 годы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73567529"/>
              </p:ext>
            </p:extLst>
          </p:nvPr>
        </p:nvGraphicFramePr>
        <p:xfrm>
          <a:off x="179511" y="1916832"/>
          <a:ext cx="8830883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814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16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1115616" y="256699"/>
            <a:ext cx="789477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неналоговых доходов бюджета муниципального района «Нерчинско-Заводский район» на 2022-2024 годы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417030598"/>
              </p:ext>
            </p:extLst>
          </p:nvPr>
        </p:nvGraphicFramePr>
        <p:xfrm>
          <a:off x="827584" y="1397000"/>
          <a:ext cx="784887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5276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5"/>
          <p:cNvSpPr txBox="1">
            <a:spLocks/>
          </p:cNvSpPr>
          <p:nvPr/>
        </p:nvSpPr>
        <p:spPr>
          <a:xfrm>
            <a:off x="1115616" y="256699"/>
            <a:ext cx="789477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1083600" marR="5080" indent="-2510790"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безвозмездных поступлений бюджета муниципального района «Нерчинско-Заводский район» на 2022-2024 годы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549796895"/>
              </p:ext>
            </p:extLst>
          </p:nvPr>
        </p:nvGraphicFramePr>
        <p:xfrm>
          <a:off x="827584" y="1734026"/>
          <a:ext cx="7920880" cy="493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5714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576" cy="11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14400" y="1"/>
            <a:ext cx="8077200" cy="153888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spc="-1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spc="-1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ЗАДАЧИ БЮДЖЕТНОЙ ПОЛИТИКИ </a:t>
            </a:r>
            <a:br>
              <a:rPr lang="ru-RU" sz="2400" spc="-1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-1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228600" y="1538884"/>
            <a:ext cx="8686800" cy="131405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 «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Нерчинско-Заводский район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228600" y="2996952"/>
            <a:ext cx="2687216" cy="144016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Принятие мер,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направленных на увеличение доходной базы бюджета района</a:t>
            </a:r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203848" y="2996952"/>
            <a:ext cx="2664296" cy="144016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бюджетного процесса и вовлечения в него граждан</a:t>
            </a:r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6172200" y="2996952"/>
            <a:ext cx="2743200" cy="144016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межбюджетных отношений в районе</a:t>
            </a:r>
          </a:p>
          <a:p>
            <a:pPr algn="ctr"/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228600" y="4724400"/>
            <a:ext cx="4114800" cy="19812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доступа немуниципальных организаций, включая социально ориентированные некоммерческие организации к оказанию муниципальных услуг</a:t>
            </a:r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4572000" y="4724400"/>
            <a:ext cx="4419600" cy="19812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Сдерживание роста бюджетных расходов путем исключения низкоэффективных и не дающих эффекта в будущем затрат, установление актуальных приоритетов бюджета района</a:t>
            </a:r>
            <a:endParaRPr lang="ru-RU" alt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69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576" cy="11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71600" y="285750"/>
            <a:ext cx="7729488" cy="7669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rgbClr val="1D6B7D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РАСХОДЫ БЮДЖЕТА</a:t>
            </a: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rgbClr val="1D6B7D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571500" y="1571625"/>
            <a:ext cx="8143875" cy="1214438"/>
          </a:xfrm>
          <a:prstGeom prst="ribbon">
            <a:avLst>
              <a:gd name="adj1" fmla="val 16667"/>
              <a:gd name="adj2" fmla="val 75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22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tx1"/>
                </a:solidFill>
                <a:cs typeface="Arial" charset="0"/>
              </a:rPr>
              <a:t>РАСХОДЫ БЮДЖЕТА – выплачиваемые из бюджета денежные средства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00298" y="3071810"/>
            <a:ext cx="4286250" cy="7556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105766"/>
                </a:solidFill>
                <a:cs typeface="Arial" charset="0"/>
              </a:rPr>
              <a:t>РАСХОДЫ БЮДЖЕТА  распределены по: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57176" y="4286256"/>
            <a:ext cx="3494744" cy="1807040"/>
          </a:xfrm>
          <a:prstGeom prst="bevel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10-ти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разделам бюджетной классификации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4860032" y="4286250"/>
            <a:ext cx="3672408" cy="1807046"/>
          </a:xfrm>
          <a:prstGeom prst="bevel">
            <a:avLst/>
          </a:prstGeom>
          <a:solidFill>
            <a:schemeClr val="bg2">
              <a:lumMod val="9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2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главным распорядителям</a:t>
            </a:r>
            <a:endParaRPr lang="ru-RU" sz="1600" b="1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1663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3600" marR="5080" indent="-2510790" algn="ctr"/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и 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 «Нерчинско-Заводский район» на 2022-2024 годы</a:t>
            </a:r>
            <a:endParaRPr lang="ru-RU" sz="24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8292376"/>
              </p:ext>
            </p:extLst>
          </p:nvPr>
        </p:nvGraphicFramePr>
        <p:xfrm>
          <a:off x="251519" y="1554163"/>
          <a:ext cx="8496944" cy="5024916"/>
        </p:xfrm>
        <a:graphic>
          <a:graphicData uri="http://schemas.openxmlformats.org/drawingml/2006/table">
            <a:tbl>
              <a:tblPr firstRow="1" firstCol="1" bandRow="1"/>
              <a:tblGrid>
                <a:gridCol w="3784406"/>
                <a:gridCol w="1075183"/>
                <a:gridCol w="758401"/>
                <a:gridCol w="989269"/>
                <a:gridCol w="890045"/>
                <a:gridCol w="928238"/>
                <a:gridCol w="71402"/>
              </a:tblGrid>
              <a:tr h="679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Код главного распорядителя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400">
                        <a:effectLst/>
                        <a:latin typeface="Calibri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Рз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Сумма на 2022 год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 2023 год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 2024 год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2018" marR="220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</a:p>
                  </a:txBody>
                  <a:tcPr marL="22018" marR="220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35 146,0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31 251,9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30 583,6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3 868,5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3 458,1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3 498,7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Национальная  экономика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14 919,5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15 283,2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15 849,2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2 598,8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2 438,1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2 447,1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6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352 803,0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288 061,6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296 027,7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Культура,  кинематография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26 049,1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22 539,1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22 981,1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11 637,0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9847,4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9 104,9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7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26 293,0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26 293,0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26293,0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1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Итого расходов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473 964,9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399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822,4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407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435,3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18" marR="22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83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404662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В</a:t>
            </a:r>
            <a:r>
              <a:rPr lang="ru-RU" sz="2000" b="1" spc="-8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chemeClr val="tx2"/>
                </a:solidFill>
                <a:latin typeface="Times New Roman"/>
                <a:cs typeface="Times New Roman"/>
              </a:rPr>
              <a:t>соответствии:</a:t>
            </a:r>
          </a:p>
          <a:p>
            <a:pPr marL="12700" algn="just">
              <a:lnSpc>
                <a:spcPct val="100000"/>
              </a:lnSpc>
            </a:pPr>
            <a:endParaRPr lang="ru-RU" sz="20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статьей 28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Федерального </a:t>
            </a:r>
            <a:r>
              <a:rPr lang="ru-RU" sz="2000" b="1" spc="-10" dirty="0" smtClean="0">
                <a:solidFill>
                  <a:schemeClr val="tx2"/>
                </a:solidFill>
                <a:latin typeface="Times New Roman"/>
                <a:cs typeface="Times New Roman"/>
              </a:rPr>
              <a:t>закона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от 06.10.2003 года № 131-ФЗ </a:t>
            </a:r>
          </a:p>
          <a:p>
            <a:pPr marL="12700" marR="5080" algn="just">
              <a:lnSpc>
                <a:spcPct val="100000"/>
              </a:lnSpc>
              <a:tabLst>
                <a:tab pos="229235" algn="l"/>
              </a:tabLst>
            </a:pPr>
            <a:r>
              <a:rPr lang="ru-RU" sz="2000" b="1" spc="5" dirty="0" smtClean="0">
                <a:solidFill>
                  <a:schemeClr val="tx2"/>
                </a:solidFill>
                <a:latin typeface="Times New Roman"/>
                <a:cs typeface="Times New Roman"/>
              </a:rPr>
              <a:t>«Об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общих принципах организации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местного</a:t>
            </a:r>
            <a:r>
              <a:rPr lang="ru-RU" sz="2000" b="1" spc="-13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самоуправления  </a:t>
            </a:r>
            <a:r>
              <a:rPr lang="ru-RU" sz="2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в </a:t>
            </a:r>
            <a:r>
              <a:rPr lang="ru-RU" sz="2000" b="1" spc="-15" dirty="0" smtClean="0">
                <a:solidFill>
                  <a:schemeClr val="tx2"/>
                </a:solidFill>
                <a:latin typeface="Times New Roman"/>
                <a:cs typeface="Times New Roman"/>
              </a:rPr>
              <a:t>Российской</a:t>
            </a:r>
            <a:r>
              <a:rPr lang="ru-RU" sz="2000" b="1" spc="-8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chemeClr val="tx2"/>
                </a:solidFill>
                <a:latin typeface="Times New Roman"/>
                <a:cs typeface="Times New Roman"/>
              </a:rPr>
              <a:t>Федерации»;</a:t>
            </a:r>
          </a:p>
          <a:p>
            <a:pPr marL="12700" marR="2505710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</a:t>
            </a:r>
            <a:r>
              <a:rPr lang="ru-RU" sz="2000" b="1" spc="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2700" marR="575945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Законом Забайкальского края «О бюджете Забайкальского края на 2022 год и плановый период 2023 и 2024 годов»</a:t>
            </a:r>
          </a:p>
          <a:p>
            <a:pPr marL="12700" marR="575945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Уставом муниципального района «Нерчинско-Заводский район»</a:t>
            </a:r>
          </a:p>
          <a:p>
            <a:pPr marL="12700" marR="575945" algn="just">
              <a:lnSpc>
                <a:spcPct val="100000"/>
              </a:lnSpc>
              <a:buChar char="•"/>
              <a:tabLst>
                <a:tab pos="229235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Решением Совета муниципального района «Нерчинско-Заводский район» от 27.12.2019 года №288 «Об  утверждении Положения о бюджетном процессе в муниципальном районе «Нерчинско-Заводский район»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1663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3600" marR="5080" indent="-2510790" algn="ctr"/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 «Нерчинско-Заводский район» на 2022-2024 годы</a:t>
            </a:r>
            <a:endParaRPr lang="ru-RU" sz="24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71812453"/>
              </p:ext>
            </p:extLst>
          </p:nvPr>
        </p:nvGraphicFramePr>
        <p:xfrm>
          <a:off x="251520" y="1397000"/>
          <a:ext cx="8784976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98431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1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КЛЮЧЕВОЙ </a:t>
            </a:r>
            <a:r>
              <a:rPr lang="ru-RU" sz="2400" dirty="0" smtClean="0">
                <a:solidFill>
                  <a:srgbClr val="0000FF"/>
                </a:solidFill>
              </a:rPr>
              <a:t>ПРИОРИТЕТ</a:t>
            </a:r>
          </a:p>
          <a:p>
            <a:pPr algn="ctr"/>
            <a:endParaRPr lang="ru-RU" sz="2400" dirty="0">
              <a:solidFill>
                <a:srgbClr val="0000FF"/>
              </a:solidFill>
            </a:endParaRPr>
          </a:p>
          <a:p>
            <a:pPr algn="ctr"/>
            <a:endParaRPr lang="ru-RU" sz="2400" dirty="0" smtClean="0">
              <a:solidFill>
                <a:srgbClr val="0000FF"/>
              </a:solidFill>
            </a:endParaRPr>
          </a:p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при формировании бюджета </a:t>
            </a:r>
            <a:r>
              <a:rPr lang="ru-RU" sz="2400" dirty="0" smtClean="0">
                <a:solidFill>
                  <a:srgbClr val="0000FF"/>
                </a:solidFill>
              </a:rPr>
              <a:t>муниципального района «Нерчинско-Заводский район» </a:t>
            </a:r>
            <a:r>
              <a:rPr lang="ru-RU" sz="2400" dirty="0">
                <a:solidFill>
                  <a:srgbClr val="0000FF"/>
                </a:solidFill>
              </a:rPr>
              <a:t>- обеспечение выполнения национальных целей и стратегических задач развития,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определенных Указом от 21 июля 2020 года № 474,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положений Послания Президента Российской Федерации Федеральному Собранию Российской Федерации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от 21 апреля 2021 года,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повышение доходов граждан (семьи),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восстановление занятости населения,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безусловное исполнение социально значимых обязательств, концентрация бюджетных инвестиционных ресурсов по приоритетным направлениям 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социально-экономического развития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39350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000125" y="214313"/>
            <a:ext cx="7786688" cy="7386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 источников финансирования дефицита бюджета муниципального района «Нерчинско-Заводский район»</a:t>
            </a: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5014004"/>
              </p:ext>
            </p:extLst>
          </p:nvPr>
        </p:nvGraphicFramePr>
        <p:xfrm>
          <a:off x="152399" y="1772815"/>
          <a:ext cx="8634415" cy="4302098"/>
        </p:xfrm>
        <a:graphic>
          <a:graphicData uri="http://schemas.openxmlformats.org/drawingml/2006/table">
            <a:tbl>
              <a:tblPr/>
              <a:tblGrid>
                <a:gridCol w="4889180"/>
                <a:gridCol w="1471147"/>
                <a:gridCol w="1244217"/>
                <a:gridCol w="1029871"/>
              </a:tblGrid>
              <a:tr h="1522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Arial"/>
                        </a:rPr>
                        <a:t>тыс.рублей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6985" marR="6985" marT="6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внутреннего финансирования дефицита бюджета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год)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4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бюджета, всего: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4944,7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6002,6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4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бюджета, всего: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4944,7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6002,6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4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бюджетами муниципальных районов в валюте Российской Федерации 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4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Погашение бюджетами муниципальных районов кредитов от других бюджетов бюджетной системы Российской Федерации в валюте Российской Федерации </a:t>
                      </a: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4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 муниципального района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4944,7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06,9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6002,6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4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 муниципальных районов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-469 020,2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-394 415,5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-401 435,3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5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 муниципальных районов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473 964,9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399 822,4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407 435,3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3685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76200"/>
            <a:ext cx="73521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подготовлена Комитетом по финансам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Администрации муниципального района «Нерчинско-Заводский район»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295400"/>
            <a:ext cx="864076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674370, Забайкальский край, 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Нерчинско-Заводский район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Нерчинский Завод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 Красноармейская 62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к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pfnerzav@mail.ru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248-4-12-31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Понедельник - пятница с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Перерыв с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:00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Выходные дни: суббота, воскресенье</a:t>
            </a:r>
          </a:p>
        </p:txBody>
      </p:sp>
    </p:spTree>
    <p:extLst>
      <p:ext uri="{BB962C8B-B14F-4D97-AF65-F5344CB8AC3E}">
        <p14:creationId xmlns:p14="http://schemas.microsoft.com/office/powerpoint/2010/main" xmlns="" val="177107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4366" cy="14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2"/>
          <p:cNvSpPr txBox="1">
            <a:spLocks/>
          </p:cNvSpPr>
          <p:nvPr/>
        </p:nvSpPr>
        <p:spPr>
          <a:xfrm>
            <a:off x="467544" y="2131186"/>
            <a:ext cx="8496944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5400" b="0" i="0" u="none" strike="noStrike" kern="1200" cap="all" spc="-35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Спасибо </a:t>
            </a:r>
            <a:r>
              <a:rPr kumimoji="0" lang="ru-RU" sz="5400" b="0" i="0" u="none" strike="noStrike" kern="1200" cap="all" spc="-39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за</a:t>
            </a:r>
            <a:r>
              <a:rPr kumimoji="0" lang="ru-RU" sz="5400" b="0" i="0" u="none" strike="noStrike" kern="1200" cap="all" spc="-2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5400" b="0" i="0" u="none" strike="noStrike" kern="1200" cap="all" spc="-345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/>
                <a:ea typeface="+mj-ea"/>
                <a:cs typeface="Arial"/>
              </a:rPr>
              <a:t>внимание!</a:t>
            </a:r>
            <a:endParaRPr kumimoji="0" lang="ru-RU" sz="5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052736"/>
            <a:ext cx="5184576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rgbClr val="0C728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Основные понятия:</a:t>
            </a:r>
          </a:p>
        </p:txBody>
      </p:sp>
      <p:pic>
        <p:nvPicPr>
          <p:cNvPr id="4" name="Рисунок 7" descr="images (11)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3384376" cy="238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6"/>
          <p:cNvGraphicFramePr>
            <a:graphicFrameLocks/>
          </p:cNvGraphicFramePr>
          <p:nvPr/>
        </p:nvGraphicFramePr>
        <p:xfrm>
          <a:off x="642938" y="2820988"/>
          <a:ext cx="7943850" cy="1821498"/>
        </p:xfrm>
        <a:graphic>
          <a:graphicData uri="http://schemas.openxmlformats.org/drawingml/2006/table">
            <a:tbl>
              <a:tblPr/>
              <a:tblGrid>
                <a:gridCol w="3971925"/>
                <a:gridCol w="397192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B038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бюджета – поступающие в бюджет денежные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171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бюджета – выплачиваемые из бюджета денежные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6FA"/>
                    </a:solidFill>
                  </a:tcPr>
                </a:tc>
              </a:tr>
              <a:tr h="481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Дефицит бюджета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Профицит бюджета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превышение доходов бюджета над расходами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6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Важно: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Обязательное требование, предъявляемое к составлению и утверждению бюджета – это его сбалансированность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12" descr="i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714875"/>
            <a:ext cx="3092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827584" y="274638"/>
          <a:ext cx="7859216" cy="178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57200" y="2364300"/>
            <a:ext cx="8229599" cy="2129400"/>
            <a:chOff x="0" y="292621"/>
            <a:chExt cx="8229599" cy="21294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292621"/>
              <a:ext cx="8229599" cy="2129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03949" y="396570"/>
              <a:ext cx="8021701" cy="1921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Местный бюджет предназначен для исполнения расходных обязательств муниципального 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района. 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Использование органами местного самоуправления иных форм образования и расходования денежных средств для исполнения расходных обязательств муниципальных образований не допускается.</a:t>
              </a: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object 42"/>
          <p:cNvSpPr>
            <a:spLocks noChangeArrowheads="1"/>
          </p:cNvSpPr>
          <p:nvPr/>
        </p:nvSpPr>
        <p:spPr bwMode="auto">
          <a:xfrm>
            <a:off x="5076056" y="4643438"/>
            <a:ext cx="3710757" cy="1881906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42852"/>
            <a:ext cx="8031266" cy="1341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baseline="0" noProof="0" smtClean="0">
                <a:ln>
                  <a:noFill/>
                </a:ln>
                <a:solidFill>
                  <a:srgbClr val="006666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Calibri" pitchFamily="34" charset="0"/>
              </a:rPr>
              <a:t>Проект бюджета на 2021 год и плановый период 2022-2023гг. направлен на решение следующих ключевых задач: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rgbClr val="006666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85750" y="1600200"/>
          <a:ext cx="8572500" cy="4616451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эффективности бюджетной политики, в том числе за счет роста эффективности бюджетных расходов, обеспечение адресности социальной помощи, проведение структурных реформ в социальной 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соответствие финансовых возможностей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района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ключевым направлениям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роли бюджетной политики для поддержки экономического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F4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прозрачности и открытости бюджетного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5400" cap="flat" cmpd="sng" algn="ctr">
            <a:noFill/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Доходы бюджета</a:t>
            </a: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714375" y="1571625"/>
            <a:ext cx="8286750" cy="928688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FCE8E9"/>
          </a:solidFill>
          <a:ln w="6350">
            <a:solidFill>
              <a:srgbClr val="2DA2BF">
                <a:shade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– поступающие в бюджет средства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857375" y="2643188"/>
            <a:ext cx="482377" cy="569788"/>
          </a:xfrm>
          <a:prstGeom prst="downArrow">
            <a:avLst/>
          </a:prstGeom>
          <a:solidFill>
            <a:srgbClr val="FFFF99"/>
          </a:solidFill>
          <a:ln w="47625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1" y="3286125"/>
            <a:ext cx="2857492" cy="3286125"/>
          </a:xfrm>
          <a:prstGeom prst="verticalScroll">
            <a:avLst/>
          </a:prstGeom>
          <a:solidFill>
            <a:srgbClr val="FFFF99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>
              <a:defRPr/>
            </a:pPr>
            <a:endParaRPr lang="ru-RU" sz="13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3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</a:t>
            </a:r>
            <a:r>
              <a:rPr lang="ru-RU" sz="13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Забайкальского края </a:t>
            </a:r>
            <a:r>
              <a:rPr lang="ru-RU" sz="13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и решениями Совета </a:t>
            </a:r>
            <a:r>
              <a:rPr lang="ru-RU" sz="13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endParaRPr lang="ru-RU" sz="13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2428868"/>
            <a:ext cx="428625" cy="50006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286124" y="3071811"/>
            <a:ext cx="3071826" cy="3500440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200" b="1" dirty="0">
              <a:solidFill>
                <a:srgbClr val="740000"/>
              </a:solidFill>
              <a:cs typeface="Arial" charset="0"/>
            </a:endParaRPr>
          </a:p>
          <a:p>
            <a:pPr eaLnBrk="0" hangingPunct="0">
              <a:defRPr/>
            </a:pPr>
            <a:endParaRPr lang="ru-RU" sz="1200" b="1" dirty="0">
              <a:solidFill>
                <a:srgbClr val="740000"/>
              </a:solidFill>
              <a:cs typeface="Arial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 eaLnBrk="0" hangingPunct="0"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использования и продажи имущества, находящегося в муниципальной собственности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 при пользовании природными ресурсами;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платные услуги и возмещение затрат государства 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ресурсов;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6429388" y="3286147"/>
            <a:ext cx="2643206" cy="3071811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b="1" dirty="0">
              <a:solidFill>
                <a:srgbClr val="3F1E25"/>
              </a:solidFill>
              <a:cs typeface="Arial" charset="0"/>
            </a:endParaRPr>
          </a:p>
          <a:p>
            <a:pPr>
              <a:defRPr/>
            </a:pPr>
            <a:endParaRPr lang="ru-RU" sz="1400" b="1" dirty="0">
              <a:solidFill>
                <a:srgbClr val="3F1E25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endParaRPr lang="ru-RU" sz="1400" b="1" dirty="0">
              <a:solidFill>
                <a:srgbClr val="3F1E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Поступление в местный бюджет из </a:t>
            </a:r>
            <a:r>
              <a:rPr lang="ru-RU" sz="14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b="1" dirty="0" smtClean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Забайкальского края межбюджетных </a:t>
            </a:r>
            <a:r>
              <a:rPr lang="ru-RU" sz="1400" b="1" dirty="0">
                <a:solidFill>
                  <a:srgbClr val="3F1E25"/>
                </a:solidFill>
                <a:latin typeface="Times New Roman" pitchFamily="18" charset="0"/>
                <a:cs typeface="Times New Roman" pitchFamily="18" charset="0"/>
              </a:rPr>
              <a:t>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  <a:p>
            <a:pPr>
              <a:defRPr/>
            </a:pPr>
            <a:endParaRPr lang="ru-RU" sz="13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33265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Составление бюджета муниципального района «Нерчинско-Заводский район» на 2022 год и на плановый период 2023 и 2024 годов основано на следующих документах:</a:t>
            </a:r>
            <a:endParaRPr lang="ru-RU" b="1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152400" y="4419600"/>
            <a:ext cx="4191000" cy="22098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21 июля 2020 года № 474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 национальных целях развития 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период до 2030 года» 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52400" y="1447800"/>
            <a:ext cx="3962400" cy="1524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 Федеральному Собранию Российской Федерации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21 апреля 2021 года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152400" y="3124200"/>
            <a:ext cx="4038600" cy="11430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2012 года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4343400" y="1447800"/>
            <a:ext cx="4572000" cy="28194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«Нерчинско-Заводский район» от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ноября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2021 года №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442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утверждении основных направлении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бюджетной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«Нерчинско-Заводский район на 2022 год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 плановый период 2023 и 2024 годов»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4499992" y="4581128"/>
            <a:ext cx="4415408" cy="204827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Прогноз 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развития муниципального 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района «Нерчинско-Заводский район»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год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и 2024 годов</a:t>
            </a:r>
          </a:p>
          <a:p>
            <a:pPr algn="ctr"/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435769" y="1412776"/>
            <a:ext cx="8384703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200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2022-2024 годы сохраняются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ориентиры и приоритеты налоговой,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и долговой политики муниципального района «Нерчинско-Заводский район», обеспечивающие сохранение финансовой устойчивости и сбалансированности бюджетной системы муниципального района «Нерчинско-Заводский район», достижение национальных целей развития,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повышение уровня жизни граждан,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комфортных условий для их проживания.</a:t>
            </a:r>
          </a:p>
          <a:p>
            <a:pPr algn="ctr"/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90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275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ect 4"/>
          <p:cNvSpPr txBox="1">
            <a:spLocks/>
          </p:cNvSpPr>
          <p:nvPr/>
        </p:nvSpPr>
        <p:spPr>
          <a:xfrm>
            <a:off x="1259632" y="260866"/>
            <a:ext cx="7655768" cy="780983"/>
          </a:xfrm>
          <a:prstGeom prst="rect">
            <a:avLst/>
          </a:prstGeom>
        </p:spPr>
        <p:txBody>
          <a:bodyPr vert="horz" wrap="square" lIns="0" tIns="407670" rIns="0" bIns="0" rtlCol="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R="5080" algn="ctr"/>
            <a:r>
              <a:rPr lang="ru-RU" sz="2400" spc="-10" smtClean="0">
                <a:solidFill>
                  <a:srgbClr val="0000FF"/>
                </a:solidFill>
              </a:rPr>
              <a:t>ОСНОВНЫЕ НАПРАВЛЕНИЯ БЮДЖЕТНОЙ ПОЛИТИКИ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161802" y="1447800"/>
            <a:ext cx="2952998" cy="7620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доходов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105400" y="1447800"/>
            <a:ext cx="2952998" cy="7620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расходов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960912" y="2355273"/>
            <a:ext cx="3124200" cy="3588327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стабильных налоговых условий, повышение эффективности применения стимулирующих налоговых мер </a:t>
            </a: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собираемости налогов и снижение недоимки в бюджет района</a:t>
            </a:r>
          </a:p>
          <a:p>
            <a:pPr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4876800" y="2355273"/>
            <a:ext cx="3105398" cy="3588327"/>
          </a:xfrm>
          <a:prstGeom prst="flowChartInputOutp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расходов, выявления внутренних резервов и перераспределение их в пользу приоритетных направлений расходов и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</a:p>
          <a:p>
            <a:pPr lvl="0" algn="ctr"/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1778</Words>
  <Application>Microsoft Office PowerPoint</Application>
  <PresentationFormat>Экран (4:3)</PresentationFormat>
  <Paragraphs>467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2022-02-28T07:32:28Z</dcterms:created>
  <dcterms:modified xsi:type="dcterms:W3CDTF">2022-03-09T03:39:58Z</dcterms:modified>
</cp:coreProperties>
</file>