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80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BB226-3899-4FE1-A416-AB783B399AD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9D9E2-010A-4E83-968C-83D00843C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D9E2-010A-4E83-968C-83D00843C9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D9E2-010A-4E83-968C-83D00843C90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6642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Инвестиционный паспорт </a:t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Нерчинско-Заводского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муниципального округа</a:t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Забайкальского края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6" name="Picture 4" descr="nerchinskiy-zavod-9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cs typeface="Times New Roman" pitchFamily="18" charset="0"/>
              </a:rPr>
              <a:t>Трудовые ресурсы</a:t>
            </a:r>
            <a:endParaRPr lang="ru-RU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bg1"/>
                </a:solidFill>
                <a:cs typeface="Times New Roman" pitchFamily="18" charset="0"/>
              </a:rPr>
              <a:t>Среднегодовая численность работников занятых в экономике </a:t>
            </a:r>
            <a:r>
              <a:rPr lang="ru-RU" b="1" i="1" u="sng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  <a:cs typeface="Times New Roman" pitchFamily="18" charset="0"/>
              </a:rPr>
              <a:t>1846 человек-  </a:t>
            </a:r>
            <a:endParaRPr lang="ru-RU" b="1" i="1" u="sng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3075" name="Object 113"/>
          <p:cNvGraphicFramePr>
            <a:graphicFrameLocks noChangeAspect="1"/>
          </p:cNvGraphicFramePr>
          <p:nvPr/>
        </p:nvGraphicFramePr>
        <p:xfrm>
          <a:off x="395536" y="2276872"/>
          <a:ext cx="8294687" cy="3238996"/>
        </p:xfrm>
        <a:graphic>
          <a:graphicData uri="http://schemas.openxmlformats.org/presentationml/2006/ole">
            <p:oleObj spid="_x0000_s3075" name="Worksheet" r:id="rId3" imgW="8296397" imgH="2762116" progId="Excel.Sheet.8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36450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туристического потенциала</a:t>
            </a: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3" name="Picture 16" descr="getImage?photoId=575606558909&amp;photoType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384550" cy="21605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1124745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>
                <a:solidFill>
                  <a:schemeClr val="bg1"/>
                </a:solidFill>
              </a:rPr>
              <a:t>Организация туристских маршрутов по историческим местам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5" name="Picture 17" descr="getImage?photoId=575607638461&amp;photoType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319265" cy="172863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717033"/>
            <a:ext cx="15841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algn="just"/>
            <a:r>
              <a:rPr lang="ru-RU" sz="1600" b="1" i="1" dirty="0" smtClean="0">
                <a:solidFill>
                  <a:schemeClr val="bg1"/>
                </a:solidFill>
              </a:rPr>
              <a:t>Использование  моста</a:t>
            </a:r>
          </a:p>
          <a:p>
            <a:pPr marL="87313" algn="just"/>
            <a:r>
              <a:rPr lang="ru-RU" sz="1600" b="1" i="1" dirty="0" smtClean="0">
                <a:solidFill>
                  <a:schemeClr val="bg1"/>
                </a:solidFill>
              </a:rPr>
              <a:t>«Олочи - </a:t>
            </a:r>
            <a:r>
              <a:rPr lang="ru-RU" sz="1600" b="1" i="1" dirty="0" err="1" smtClean="0">
                <a:solidFill>
                  <a:schemeClr val="bg1"/>
                </a:solidFill>
              </a:rPr>
              <a:t>Шивей</a:t>
            </a:r>
            <a:r>
              <a:rPr lang="ru-RU" sz="1600" b="1" i="1" dirty="0" smtClean="0">
                <a:solidFill>
                  <a:schemeClr val="bg1"/>
                </a:solidFill>
              </a:rPr>
              <a:t>»,</a:t>
            </a:r>
          </a:p>
          <a:p>
            <a:pPr marL="87313" algn="just"/>
            <a:r>
              <a:rPr lang="ru-RU" sz="1600" b="1" i="1" dirty="0" smtClean="0">
                <a:solidFill>
                  <a:schemeClr val="bg1"/>
                </a:solidFill>
              </a:rPr>
              <a:t>как  элемента,</a:t>
            </a:r>
          </a:p>
          <a:p>
            <a:pPr marL="87313" algn="just"/>
            <a:r>
              <a:rPr lang="ru-RU" sz="1600" b="1" i="1" dirty="0" smtClean="0">
                <a:solidFill>
                  <a:schemeClr val="bg1"/>
                </a:solidFill>
              </a:rPr>
              <a:t>способствующего развитию </a:t>
            </a:r>
          </a:p>
          <a:p>
            <a:pPr marL="87313" algn="just"/>
            <a:r>
              <a:rPr lang="ru-RU" sz="1600" b="1" i="1" dirty="0" smtClean="0">
                <a:solidFill>
                  <a:schemeClr val="bg1"/>
                </a:solidFill>
              </a:rPr>
              <a:t>туризма</a:t>
            </a:r>
          </a:p>
          <a:p>
            <a:pPr marL="87313" algn="ctr"/>
            <a:endParaRPr lang="ru-RU" sz="1600" b="1" i="1" dirty="0"/>
          </a:p>
        </p:txBody>
      </p:sp>
      <p:pic>
        <p:nvPicPr>
          <p:cNvPr id="7" name="Picture 14" descr="IMG_15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860800"/>
            <a:ext cx="3887787" cy="25209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516216" y="3844944"/>
            <a:ext cx="1944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Изменение статуса пункта пропуска 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«Олочи - </a:t>
            </a:r>
            <a:r>
              <a:rPr lang="ru-RU" i="1" dirty="0" err="1" smtClean="0">
                <a:solidFill>
                  <a:schemeClr val="bg1"/>
                </a:solidFill>
              </a:rPr>
              <a:t>Шивей</a:t>
            </a:r>
            <a:r>
              <a:rPr lang="ru-RU" i="1" dirty="0" smtClean="0">
                <a:solidFill>
                  <a:schemeClr val="bg1"/>
                </a:solidFill>
              </a:rPr>
              <a:t>»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с грузового на грузопассажирский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54868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</p:txBody>
      </p:sp>
      <p:pic>
        <p:nvPicPr>
          <p:cNvPr id="4" name="Picture 8" descr="DSC00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3816424" cy="295287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15616" y="47667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Инвестиционный проект «</a:t>
            </a:r>
            <a:r>
              <a:rPr lang="ru-RU" sz="2000" i="1" dirty="0" smtClean="0">
                <a:solidFill>
                  <a:schemeClr val="bg1"/>
                </a:solidFill>
                <a:cs typeface="Arial" charset="0"/>
              </a:rPr>
              <a:t>Строительство убойной площадки в с. Нерчинский Завод» </a:t>
            </a:r>
            <a:endParaRPr lang="ru-RU" sz="2000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12474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Организатор ИП Шестаков Сергей Михайлович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484784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Создание  условий для реализации населением, сельхозпредприятиями  и КФХ  мясной продукции Объем инвестиций (руб.) -3,5 млн.руб.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Число создаваемых рабочих мест – 15 мест. Срок окупаемости проекта -  5 лет</a:t>
            </a:r>
          </a:p>
          <a:p>
            <a:pPr algn="just"/>
            <a:endParaRPr lang="ru-RU" b="1" dirty="0" smtClean="0"/>
          </a:p>
          <a:p>
            <a:endParaRPr lang="ru-RU" b="1" dirty="0"/>
          </a:p>
        </p:txBody>
      </p:sp>
      <p:pic>
        <p:nvPicPr>
          <p:cNvPr id="11" name="Picture 7" descr="imgpreview?key=6c3512d25a933d6a&amp;mb=imgdb_preview_7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3816424" cy="295232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    ТРАНСПОРТНЫЕ КОММУНИКАЦИИ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9675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 smtClean="0">
                <a:solidFill>
                  <a:schemeClr val="bg1"/>
                </a:solidFill>
              </a:rPr>
              <a:t>На территории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Нерчинско-Заводского</a:t>
            </a:r>
            <a:r>
              <a:rPr lang="ru-RU" sz="1600" b="1" i="1" dirty="0" smtClean="0">
                <a:solidFill>
                  <a:schemeClr val="bg1"/>
                </a:solidFill>
              </a:rPr>
              <a:t> округа проходят региональные автомобильные дороги: « Могойтуй–Сретенск-Олочи», «Ивановка-Борзя-Соловьевск» 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3568" y="2068983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рганизовано 3 межрайонных маршрута автобусного сообщения: Нерчинский Завод –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Краснокаменск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Нерчинский Завод - Приаргунск. Нерчинский завод – Сретенск.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8" descr="VucbGJ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68960"/>
            <a:ext cx="3960440" cy="324036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19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ТЕЛЕКОММУНИКАЦИИ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Picture 11" descr="pochta_rossii%5B1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944"/>
            <a:ext cx="38877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Ванпин К.В\ИНВЕСТИЦИИ\Инвест паспорт района\Фото\вы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2936"/>
            <a:ext cx="3886384" cy="3289880"/>
          </a:xfrm>
          <a:prstGeom prst="rect">
            <a:avLst/>
          </a:prstGeom>
          <a:noFill/>
          <a:ln>
            <a:solidFill>
              <a:srgbClr val="71B33F"/>
            </a:solidFill>
          </a:ln>
          <a:scene3d>
            <a:camera prst="orthographicFront"/>
            <a:lightRig rig="threePt" dir="t"/>
          </a:scene3d>
          <a:sp3d contourW="19050">
            <a:contourClr>
              <a:schemeClr val="accent6">
                <a:lumMod val="75000"/>
              </a:schemeClr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908720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Услуги почтовой связи</a:t>
            </a:r>
            <a:r>
              <a:rPr lang="ru-RU" b="1" dirty="0" smtClean="0">
                <a:solidFill>
                  <a:schemeClr val="bg1"/>
                </a:solidFill>
              </a:rPr>
              <a:t> оказывают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13 стационарных, 1 передвижное отделений связи УФПС Забайкальского края - филиала ФГУП «Почта России».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836713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Услуги почтовой связи</a:t>
            </a:r>
            <a:r>
              <a:rPr lang="ru-RU" b="1" dirty="0" smtClean="0">
                <a:solidFill>
                  <a:schemeClr val="bg1"/>
                </a:solidFill>
              </a:rPr>
              <a:t> оказывают  13 стационарных, 1 передвижное отделений связи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УФПС Забайкальского края - филиала ФГУП «Почта России».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ОБРАЗОВАНИЕ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3" name="Picture 11" descr="Фото1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032448" cy="2952329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41" descr="678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816424" cy="3096344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508518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Дополнительное образование предоставляет муниципальное учреждение Дом детского творчества , Детская школа искусств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80729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Сеть образовательных учреждений округа  представлена: 17 общеобразовательными школами (7 СОШ, 10 ООШ)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Фото1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2663503" cy="187220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97" descr="91445cf1f3b82cf1e92a1e66b2c504c7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09120"/>
            <a:ext cx="2664296" cy="187220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67744" y="404664"/>
            <a:ext cx="4608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ЗДРАВООХРАНЕНИЕ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" name="Picture 102" descr="1A070221000005DC-0-image-a-21_14508361158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2881312" cy="187220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2204864"/>
          <a:ext cx="8352928" cy="2156223"/>
        </p:xfrm>
        <a:graphic>
          <a:graphicData uri="http://schemas.openxmlformats.org/drawingml/2006/table">
            <a:tbl>
              <a:tblPr/>
              <a:tblGrid>
                <a:gridCol w="5711238"/>
                <a:gridCol w="1153744"/>
                <a:gridCol w="1487946"/>
              </a:tblGrid>
              <a:tr h="304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коек на 10 тысяч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врачей на 10 тысяч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</a:tr>
              <a:tr h="7733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из них участковых врачей и врачей общей практики в расчете на 10 тыс.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среднего медицинского персонала на 10 тысяч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99592" y="105273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Медицинским обслуживанием населения занимается ГУЗ «Центральная районная больница», 1 сельская амбулатория,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18 фельдшерско-акушерских пункта, 2 аптеки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КУЛЬТУРА И СПОРТ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" name="Picture 127" descr="1498649272_3260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2303462" cy="155619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141" descr="5204848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013176"/>
            <a:ext cx="2664296" cy="158417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013176"/>
            <a:ext cx="2592288" cy="162820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9" y="3657046"/>
            <a:ext cx="84969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области физкультуры и спорта: в округе имеется 10 спортзалов, 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мини-футбольная площадка с искусственным покрытием, 1 спортивная универсальная площадка, 1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воркаут-комплекс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тренажерами, 1 тренажерный комплекс с теневым навесом, 2 хоккейные коробки. Численность лиц, систематически занимающихся физической культурой и спортом, составляет 1723 человек.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5536" y="849136"/>
            <a:ext cx="84249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Сеть  учреждений  культуры округа представлена  следующими объектами: 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учреждений, МУК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Межпоселенческий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Районный Центр Досуга»,  МУК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Межпоселенческая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Центральная районная библиотека», Детская библиотека,18 филиалов сельских библиотек, Муниципальное бюджетное учреждение дополнительного образования «Детская школа искусств»,  МУК «Районный краеведческий  музей».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1" descr="DSCN24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132856"/>
            <a:ext cx="3312368" cy="151216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132856"/>
            <a:ext cx="2593082" cy="144016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Диаграмма 8"/>
          <p:cNvGraphicFramePr>
            <a:graphicFrameLocks/>
          </p:cNvGraphicFramePr>
          <p:nvPr/>
        </p:nvGraphicFramePr>
        <p:xfrm>
          <a:off x="323850" y="2852738"/>
          <a:ext cx="4033838" cy="3736975"/>
        </p:xfrm>
        <a:graphic>
          <a:graphicData uri="http://schemas.openxmlformats.org/presentationml/2006/ole">
            <p:oleObj spid="_x0000_s32770" name="Worksheet" r:id="rId4" imgW="4029197" imgH="3733911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3648" y="476672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ДЕМОГРАФИЧЕСКИЕ ПОКАЗАТЕЛИ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7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Численность постоянного населения района (на начало 2023 года) 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8489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чел. 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0080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</a:rPr>
              <a:t>Родилось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83 человека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. Умерло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-128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человек.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</a:rPr>
              <a:t>Естественный убыль(-) населения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-45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РЫНОК ТРУДА</a:t>
            </a:r>
            <a:endParaRPr lang="ru-RU" sz="2800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4077072"/>
          <a:ext cx="8448675" cy="2461742"/>
        </p:xfrm>
        <a:graphic>
          <a:graphicData uri="http://schemas.openxmlformats.org/drawingml/2006/table">
            <a:tbl>
              <a:tblPr/>
              <a:tblGrid>
                <a:gridCol w="6469062"/>
                <a:gridCol w="1979613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трудовых ресурсов, 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зарегистрированных безработных, 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</a:tr>
              <a:tr h="628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занятые трудовой деятельностью граждане, ищущие работу и состоящие на учете в центре занятости, 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заявленных вакансий , единиц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напряженности на рынке труда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5" descr="bedd3ba37fef90ed53f74b2b0526e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4744"/>
            <a:ext cx="3025775" cy="1943894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18" descr="unnamed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124744"/>
            <a:ext cx="2735263" cy="194548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2" descr="D:\Ванпин К.В\ИНВЕСТИЦИИ\Инвест паспорт района\Фото\тру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052736"/>
            <a:ext cx="2408237" cy="199809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988840"/>
            <a:ext cx="4546848" cy="324036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Глава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i="1" dirty="0" err="1" smtClean="0">
                <a:solidFill>
                  <a:schemeClr val="bg1"/>
                </a:solidFill>
              </a:rPr>
              <a:t>Нерчинско-Заводского</a:t>
            </a:r>
            <a:r>
              <a:rPr lang="ru-RU" sz="2800" b="1" i="1" dirty="0" smtClean="0">
                <a:solidFill>
                  <a:schemeClr val="bg1"/>
                </a:solidFill>
              </a:rPr>
              <a:t> муниципального округа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 Михалев Леонид Викторович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6632"/>
            <a:ext cx="1246187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2864"/>
            <a:ext cx="3312368" cy="43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ПЕРЕЧЕНЬ ОСНОВНЫХ ПОКАЗАТЕЛЕЙ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СОЦИАЛЬНО-ЭКОНОМИЧЕСКОГО РАЗВИТИЯ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endParaRPr lang="ru-RU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052736"/>
          <a:ext cx="7920879" cy="5167925"/>
        </p:xfrm>
        <a:graphic>
          <a:graphicData uri="http://schemas.openxmlformats.org/drawingml/2006/table">
            <a:tbl>
              <a:tblPr/>
              <a:tblGrid>
                <a:gridCol w="396043"/>
                <a:gridCol w="1756072"/>
                <a:gridCol w="1016237"/>
                <a:gridCol w="858095"/>
                <a:gridCol w="726081"/>
                <a:gridCol w="792088"/>
                <a:gridCol w="858095"/>
                <a:gridCol w="669699"/>
                <a:gridCol w="848469"/>
              </a:tblGrid>
              <a:tr h="28266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5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783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</a:tr>
              <a:tr h="1271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353,66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039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10741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65,14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32656"/>
          <a:ext cx="8424938" cy="6140525"/>
        </p:xfrm>
        <a:graphic>
          <a:graphicData uri="http://schemas.openxmlformats.org/drawingml/2006/table">
            <a:tbl>
              <a:tblPr/>
              <a:tblGrid>
                <a:gridCol w="432048"/>
                <a:gridCol w="1814602"/>
                <a:gridCol w="1123325"/>
                <a:gridCol w="912701"/>
                <a:gridCol w="772286"/>
                <a:gridCol w="842494"/>
                <a:gridCol w="914165"/>
                <a:gridCol w="735719"/>
                <a:gridCol w="877598"/>
              </a:tblGrid>
              <a:tr h="76123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44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собственных доходов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75BD">
                        <a:alpha val="0"/>
                      </a:srgbClr>
                    </a:solidFill>
                  </a:tcPr>
                </a:tc>
              </a:tr>
              <a:tr h="9797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пред.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9783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11076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сопостави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мых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ценах в % к пред.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9797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 в среднем в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548681"/>
          <a:ext cx="8064895" cy="5505102"/>
        </p:xfrm>
        <a:graphic>
          <a:graphicData uri="http://schemas.openxmlformats.org/drawingml/2006/table">
            <a:tbl>
              <a:tblPr/>
              <a:tblGrid>
                <a:gridCol w="403245"/>
                <a:gridCol w="1748795"/>
                <a:gridCol w="1073918"/>
                <a:gridCol w="873697"/>
                <a:gridCol w="739282"/>
                <a:gridCol w="806490"/>
                <a:gridCol w="873697"/>
                <a:gridCol w="705678"/>
                <a:gridCol w="840093"/>
              </a:tblGrid>
              <a:tr h="53102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8791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 от занятых в экономике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11584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10726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857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92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благоустроенная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кв.м. на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548680"/>
          <a:ext cx="7848871" cy="5691239"/>
        </p:xfrm>
        <a:graphic>
          <a:graphicData uri="http://schemas.openxmlformats.org/drawingml/2006/table">
            <a:tbl>
              <a:tblPr/>
              <a:tblGrid>
                <a:gridCol w="391957"/>
                <a:gridCol w="1702650"/>
                <a:gridCol w="1043830"/>
                <a:gridCol w="850630"/>
                <a:gridCol w="721368"/>
                <a:gridCol w="783914"/>
                <a:gridCol w="850630"/>
                <a:gridCol w="686620"/>
                <a:gridCol w="817272"/>
              </a:tblGrid>
              <a:tr h="51799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754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754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41412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53476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44574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63395,7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70246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56893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251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16397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16946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17846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754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13940</a:t>
                      </a: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15240</a:t>
                      </a: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16510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76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23588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23989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24390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8718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 rot="10800000" flipV="1">
            <a:off x="251520" y="787150"/>
            <a:ext cx="88924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Нерчинско-Заводский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муниципальный округ Забайкальского края – территория с уникальными ресурсными возможностями для экономического развития и высоким уровнем жизни населения.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желаемого будущего описан следующими тезисами, характеризующими будущее муниципального округа: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экологически чистая, красивая  природа (реки, леса, горы и т.п.);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–непрерывно развивающаяся конкурентоспособная промышленность 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сельское хозяйство;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низкий уровень безработицы и преступности, культурное своеобразие;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стабильный высокий уровень благосостояния жителей округа.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округа, прилегающего к государственной границе Российской Федерации, способно обеспечить развитие и совершенствование приграничной таможенной и транспортной инфраструктуры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052736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Адрес:674370 Забайкальский край, 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с.Нерчинский Завод, ул.Красноармейская,62 ,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pochta@nerzavod.e-zab.ru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Михалев Леонид Викторович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тел. 8-30-248-4-12-48</a:t>
            </a:r>
          </a:p>
          <a:p>
            <a:pPr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Волокитина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Алена Валерьевна– управляющая Делами тел. 8-30-248-4-17-08</a:t>
            </a:r>
          </a:p>
          <a:p>
            <a:pPr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Петрова Евгения Анатольевна– председатель комитета экономики и управления имуществом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 8-30-248-4-15-36</a:t>
            </a:r>
          </a:p>
          <a:p>
            <a:pPr>
              <a:lnSpc>
                <a:spcPct val="80000"/>
              </a:lnSpc>
              <a:defRPr/>
            </a:pPr>
            <a:endParaRPr lang="ru-RU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Приемная администрации: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Черных Виктория Андреевна – секретарь руководителя тел. 8-30-248-4-13-53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04664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Нерчинско-Заводский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муниципальный округ расположен в юго-восточной части Забайкальского края и является одним из наиболее живописных его уголков.    Славу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окруа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составляют не только природные богатства, а также культурные ценности. На территории округа расположены 2 музея, 31 памятник истории и культуры. Известный факт, что самые яркие страницы истории Нерчинского Завода убеждают в том, что на данном территориальном поселении отрабатывались и утверждались главные государственные структуры в истории российской Даурии. Здесь многолетней практикой вытачивалась основная система хозяйства в крае - горнорудное и рудо-плавное дело. На примере Нерчинского Завода мы впервые встречаем:</a:t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Первое серебро и рудное золото российского государства. Серебро и золото горы Крестовой и близлежащих рудников свершило не только значительные вливания в казну государства, оно послужило материалом для скрепления в дарственных медалях   наиважнейшего  международного   договора   по   случаю   победного завершения Северной войны. Уникальность района формируют  природно-географические факторы. К ним относятся высокая обеспеченность полиметаллическими рудами, земельными ресурсами сельхоз.назначения,   приграничное положение, наличие объектов историко-культурного наследия национального характера.  Особенности  экономического потенциала района связаны с природно-ресурсным и демонстрируют перспективные направления развития собственной экономики района в области растениеводства (производство продовольственного и фуражного зерна,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масляничных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культур, кормов),горнодобывающей промышленности, развитие малого и среднего бизнеса.</a:t>
            </a:r>
          </a:p>
          <a:p>
            <a:pPr eaLnBrk="0" hangingPunct="0"/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3826768" cy="4968552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состав территории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входят следующие населенные пункты: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Аргунск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Байка, село Большой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Зерентуй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Булдуруй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1-й,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Булдуруй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2-й, село Георгиевка,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Горбуновка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Горный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Зерентуй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Домасово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Золотоноша, село Ивановка, село Ишага, село Михайловка, село Нерчинский Завод, село Олочи, село Поперечный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Зерентуй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Середняя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Солонечная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Уровские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Ключи,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Чалбучи-Килга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Чашино-Ильдикан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Широкая, село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Явленка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поселок сельского типа Михайловский Участок.</a:t>
            </a:r>
            <a:b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Административным центром муниципального округа является село Нерчинский Завод.</a:t>
            </a:r>
            <a:b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территории</a:t>
            </a:r>
            <a:endParaRPr lang="ru-RU" sz="3200" dirty="0"/>
          </a:p>
        </p:txBody>
      </p:sp>
      <p:pic>
        <p:nvPicPr>
          <p:cNvPr id="4" name="Picture 4" descr="Карта без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103688" cy="48243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7200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</a:pPr>
            <a:r>
              <a:rPr lang="ru-RU" altLang="zh-CN" sz="2800" b="1" i="1" dirty="0" err="1" smtClean="0">
                <a:solidFill>
                  <a:schemeClr val="bg1"/>
                </a:solidFill>
              </a:rPr>
              <a:t>Нерчинско-Заводский</a:t>
            </a:r>
            <a:r>
              <a:rPr lang="ru-RU" altLang="zh-CN" sz="2800" b="1" i="1" dirty="0" smtClean="0">
                <a:solidFill>
                  <a:schemeClr val="bg1"/>
                </a:solidFill>
              </a:rPr>
              <a:t>  муниципальный округ образован 4 января 1926 года. </a:t>
            </a:r>
          </a:p>
          <a:p>
            <a:pPr>
              <a:lnSpc>
                <a:spcPct val="80000"/>
              </a:lnSpc>
            </a:pPr>
            <a:r>
              <a:rPr lang="ru-RU" altLang="zh-CN" sz="2800" b="1" i="1" dirty="0" smtClean="0">
                <a:solidFill>
                  <a:schemeClr val="bg1"/>
                </a:solidFill>
              </a:rPr>
              <a:t>Наш округ имеет редкую даже для Забайкалья историю. Именно на его территории одним из первых в Забайкалье возник Нерчинский плавильный завод (отсюда и название села Нерчинский завод). Серебро, производимое на нем, отправлялось в Санкт-Петербург на Монетный двор. Это было первое серебро России. Здесь же получено и первое российское золото. </a:t>
            </a:r>
          </a:p>
          <a:p>
            <a:pPr>
              <a:lnSpc>
                <a:spcPct val="80000"/>
              </a:lnSpc>
            </a:pPr>
            <a:r>
              <a:rPr lang="ru-RU" altLang="zh-CN" sz="2800" b="1" i="1" dirty="0" smtClean="0">
                <a:solidFill>
                  <a:schemeClr val="bg1"/>
                </a:solidFill>
              </a:rPr>
              <a:t>Сегодня общеизвестно, что Нерчинские заводы в свое время имели огромное значение для экономического подъема Российской Империи, они послужили толчком для строительства Санкт-Петербурга. Для Забайкалья, да и для Сибири, всё в Нерчинских заводах первое. Первые рудознатцы, инженеры, врачи, литераторы, журналисты, крестьяне, казаки. Это и первые промышленные предприятия, первые опыты организации работ, первые музеи и </a:t>
            </a:r>
            <a:r>
              <a:rPr lang="ru-RU" altLang="zh-CN" sz="2800" b="1" i="1" dirty="0" err="1" smtClean="0">
                <a:solidFill>
                  <a:schemeClr val="bg1"/>
                </a:solidFill>
              </a:rPr>
              <a:t>школы.На</a:t>
            </a:r>
            <a:r>
              <a:rPr lang="ru-RU" altLang="zh-CN" sz="2800" b="1" i="1" dirty="0" smtClean="0">
                <a:solidFill>
                  <a:schemeClr val="bg1"/>
                </a:solidFill>
              </a:rPr>
              <a:t> территории нашего округа отбывали каторгу, находили приют и утешение сотни лучших умов России. </a:t>
            </a:r>
            <a:r>
              <a:rPr lang="ru-RU" sz="2800" b="1" i="1" dirty="0" smtClean="0">
                <a:solidFill>
                  <a:schemeClr val="bg1"/>
                </a:solidFill>
              </a:rPr>
              <a:t>В Нерчинском Заводе находилось семейное гнездо купеческого клана Кандинских, откуда вышли основоположник отечественной психиатрии В.Х. Кандинский и знаменитый художник В.В. Кандинский.  Мы по праву гордимся нашим округом– его славной историей и богатыми культурными традициями, современными достижениями и главным богатством – трудолюбивыми, талантливыми и доброжелательными жителями. Их трудом и упорством, умом и талантом создано все, что составляет сегодня гордость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Нерчинско-Заводской</a:t>
            </a:r>
            <a:r>
              <a:rPr lang="ru-RU" sz="2800" b="1" i="1" dirty="0" smtClean="0">
                <a:solidFill>
                  <a:schemeClr val="bg1"/>
                </a:solidFill>
              </a:rPr>
              <a:t> земли.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История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Нерчинско-Заводского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округа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ПРОМЫШЛЕННОЕ ПРОИЗВОДСТВО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026" name="Диаграмма 5"/>
          <p:cNvGraphicFramePr>
            <a:graphicFrameLocks/>
          </p:cNvGraphicFramePr>
          <p:nvPr>
            <p:ph idx="1"/>
          </p:nvPr>
        </p:nvGraphicFramePr>
        <p:xfrm>
          <a:off x="734065" y="1524000"/>
          <a:ext cx="7675870" cy="4572000"/>
        </p:xfrm>
        <a:graphic>
          <a:graphicData uri="http://schemas.openxmlformats.org/presentationml/2006/ole">
            <p:oleObj spid="_x0000_s1026" r:id="rId3" imgW="7852329" imgH="467603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i="1" dirty="0" smtClean="0">
                <a:solidFill>
                  <a:schemeClr val="bg1"/>
                </a:solidFill>
              </a:rPr>
              <a:t>Уникальные особенности экономического потенциала </a:t>
            </a:r>
            <a:r>
              <a:rPr lang="ru-RU" sz="2900" i="1" dirty="0" err="1" smtClean="0">
                <a:solidFill>
                  <a:schemeClr val="bg1"/>
                </a:solidFill>
              </a:rPr>
              <a:t>Нерчинско-Заводского</a:t>
            </a:r>
            <a:r>
              <a:rPr lang="ru-RU" sz="2900" i="1" dirty="0" smtClean="0">
                <a:solidFill>
                  <a:schemeClr val="bg1"/>
                </a:solidFill>
              </a:rPr>
              <a:t> муниципального округа Забайкальского края следующие.</a:t>
            </a:r>
          </a:p>
          <a:p>
            <a:r>
              <a:rPr lang="ru-RU" sz="2900" i="1" dirty="0" smtClean="0">
                <a:solidFill>
                  <a:schemeClr val="bg1"/>
                </a:solidFill>
              </a:rPr>
              <a:t>Промышленность округа представлена золотодобывающими предприятиями: ООО Прииск «</a:t>
            </a:r>
            <a:r>
              <a:rPr lang="ru-RU" sz="2900" i="1" dirty="0" err="1" smtClean="0">
                <a:solidFill>
                  <a:schemeClr val="bg1"/>
                </a:solidFill>
              </a:rPr>
              <a:t>Каракканский</a:t>
            </a:r>
            <a:r>
              <a:rPr lang="ru-RU" sz="2900" i="1" dirty="0" smtClean="0">
                <a:solidFill>
                  <a:schemeClr val="bg1"/>
                </a:solidFill>
              </a:rPr>
              <a:t>», Производственный кооператив  Артель старателей «Даурия», ООО «Железный кряж», ООО ГДК «</a:t>
            </a:r>
            <a:r>
              <a:rPr lang="ru-RU" sz="2900" i="1" dirty="0" err="1" smtClean="0">
                <a:solidFill>
                  <a:schemeClr val="bg1"/>
                </a:solidFill>
              </a:rPr>
              <a:t>Нурголд</a:t>
            </a:r>
            <a:r>
              <a:rPr lang="ru-RU" sz="2900" i="1" dirty="0" smtClean="0">
                <a:solidFill>
                  <a:schemeClr val="bg1"/>
                </a:solidFill>
              </a:rPr>
              <a:t>», ООО «Гранат», ООО «Горнорудная компания </a:t>
            </a:r>
            <a:r>
              <a:rPr lang="ru-RU" sz="2900" i="1" dirty="0" err="1" smtClean="0">
                <a:solidFill>
                  <a:schemeClr val="bg1"/>
                </a:solidFill>
              </a:rPr>
              <a:t>Хуатай</a:t>
            </a:r>
            <a:r>
              <a:rPr lang="ru-RU" sz="2900" i="1" dirty="0" smtClean="0">
                <a:solidFill>
                  <a:schemeClr val="bg1"/>
                </a:solidFill>
              </a:rPr>
              <a:t>». Создано 571 рабочее место.</a:t>
            </a:r>
          </a:p>
          <a:p>
            <a:r>
              <a:rPr lang="ru-RU" sz="2900" i="1" dirty="0" smtClean="0">
                <a:solidFill>
                  <a:schemeClr val="bg1"/>
                </a:solidFill>
              </a:rPr>
              <a:t>Существенный вклад в развитие экономического потенциала округа вносят сельхозпредприятия, ориентированные на экспорт продукции растениеводства: </a:t>
            </a:r>
          </a:p>
          <a:p>
            <a:r>
              <a:rPr lang="ru-RU" sz="2900" i="1" dirty="0" smtClean="0">
                <a:solidFill>
                  <a:schemeClr val="bg1"/>
                </a:solidFill>
              </a:rPr>
              <a:t>-</a:t>
            </a:r>
            <a:r>
              <a:rPr lang="en-US" sz="2900" i="1" dirty="0" smtClean="0">
                <a:solidFill>
                  <a:schemeClr val="bg1"/>
                </a:solidFill>
              </a:rPr>
              <a:t> </a:t>
            </a:r>
            <a:r>
              <a:rPr lang="ru-RU" sz="2900" i="1" dirty="0" smtClean="0">
                <a:solidFill>
                  <a:schemeClr val="bg1"/>
                </a:solidFill>
              </a:rPr>
              <a:t>ООО «</a:t>
            </a:r>
            <a:r>
              <a:rPr lang="ru-RU" sz="2900" i="1" dirty="0" err="1" smtClean="0">
                <a:solidFill>
                  <a:schemeClr val="bg1"/>
                </a:solidFill>
              </a:rPr>
              <a:t>Терос</a:t>
            </a:r>
            <a:r>
              <a:rPr lang="ru-RU" sz="2900" i="1" dirty="0" smtClean="0">
                <a:solidFill>
                  <a:schemeClr val="bg1"/>
                </a:solidFill>
              </a:rPr>
              <a:t> ЗК» планирует поднять не менее 15 тыс.га залежных земель, на настоящее время площадь арендуемых земель по району составляет 12,6 тыс. га. </a:t>
            </a:r>
          </a:p>
          <a:p>
            <a:r>
              <a:rPr lang="ru-RU" sz="2900" i="1" dirty="0" smtClean="0">
                <a:solidFill>
                  <a:schemeClr val="bg1"/>
                </a:solidFill>
              </a:rPr>
              <a:t>- СПСПК «</a:t>
            </a:r>
            <a:r>
              <a:rPr lang="ru-RU" sz="2900" i="1" dirty="0" err="1" smtClean="0">
                <a:solidFill>
                  <a:schemeClr val="bg1"/>
                </a:solidFill>
              </a:rPr>
              <a:t>Нер-Заводский</a:t>
            </a:r>
            <a:r>
              <a:rPr lang="ru-RU" sz="2900" i="1" dirty="0" smtClean="0">
                <a:solidFill>
                  <a:schemeClr val="bg1"/>
                </a:solidFill>
              </a:rPr>
              <a:t>» за счет средств гранта  осуществлена модернизация убойной площадки и производственного цеха по переработке мяса. Планируется расширение ассортимента выпускаемой продукции (мясные консервы, колбасные изделия , мясные полуфабрикаты) .</a:t>
            </a:r>
          </a:p>
          <a:p>
            <a:r>
              <a:rPr lang="ru-RU" sz="2900" i="1" dirty="0" smtClean="0">
                <a:solidFill>
                  <a:schemeClr val="bg1"/>
                </a:solidFill>
              </a:rPr>
              <a:t>Муниципальный округ обладает большим туристическим потенциалом с учетом статуса приграничной территории, пограничного пункта пропуска ДАПП Олочи, наличия исторических объектов.</a:t>
            </a:r>
          </a:p>
          <a:p>
            <a:pPr>
              <a:defRPr/>
            </a:pPr>
            <a:endParaRPr lang="ru-RU" sz="29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chemeClr val="bg1"/>
                </a:solidFill>
              </a:rPr>
              <a:t>Системообразующие</a:t>
            </a:r>
            <a:r>
              <a:rPr lang="ru-RU" sz="3600" b="1" i="1" dirty="0" smtClean="0">
                <a:solidFill>
                  <a:schemeClr val="bg1"/>
                </a:solidFill>
              </a:rPr>
              <a:t> предприятия округа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Земельные  ресурсы  </a:t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общая площадь земель сельскохозяйственного назначения 252770га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3"/>
          <p:cNvGraphicFramePr>
            <a:graphicFrameLocks/>
          </p:cNvGraphicFramePr>
          <p:nvPr>
            <p:ph idx="1"/>
          </p:nvPr>
        </p:nvGraphicFramePr>
        <p:xfrm>
          <a:off x="395536" y="1988840"/>
          <a:ext cx="8229600" cy="3447177"/>
        </p:xfrm>
        <a:graphic>
          <a:graphicData uri="http://schemas.openxmlformats.org/presentationml/2006/ole">
            <p:oleObj spid="_x0000_s2050" r:id="rId3" imgW="8864352" imgH="371278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134"/>
          <p:cNvGraphicFramePr>
            <a:graphicFrameLocks noGrp="1"/>
          </p:cNvGraphicFramePr>
          <p:nvPr/>
        </p:nvGraphicFramePr>
        <p:xfrm>
          <a:off x="683567" y="908720"/>
          <a:ext cx="7632848" cy="5739498"/>
        </p:xfrm>
        <a:graphic>
          <a:graphicData uri="http://schemas.openxmlformats.org/drawingml/2006/table">
            <a:tbl>
              <a:tblPr/>
              <a:tblGrid>
                <a:gridCol w="1377420"/>
                <a:gridCol w="1954911"/>
                <a:gridCol w="2175925"/>
                <a:gridCol w="2124592"/>
              </a:tblGrid>
              <a:tr h="1037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полезного ископаемого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Выданы лицензии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</a:tr>
              <a:tr h="1569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Разведано 11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Россыпное – 6,7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Коренное – 9,9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Прогнозные ресурсы: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коренное – 280,1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Россыпное – 7,8т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с/а «Даурия»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«Гранат»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Прииск»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Карраканский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«Железный кряж»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Аргунь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Мангазея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Майнинг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</a:tr>
              <a:tr h="712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Железная руда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Березовское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железорудное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437,7 млн. 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ГПК «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Хуатай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</a:tr>
              <a:tr h="93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Цинк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Воздвиженское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Свинец – 49,5 тыс.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Цинк – 35 тыс.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 – 0,3 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 – 84 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Проводятся геологоразведочные  работы на выявление средних и крупных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золото-серебро-полиметалтческих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</a:tr>
              <a:tr h="712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Цветные липариты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Дучарское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</a:tr>
              <a:tr h="45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Яшма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Горбуновское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осваивается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>
                        <a:alpha val="4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351</TotalTime>
  <Words>1417</Words>
  <Application>Microsoft Office PowerPoint</Application>
  <PresentationFormat>Экран (4:3)</PresentationFormat>
  <Paragraphs>427</Paragraphs>
  <Slides>25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Бумажная</vt:lpstr>
      <vt:lpstr>Лист Microsoft Office Excel 97-2003</vt:lpstr>
      <vt:lpstr>Инвестиционный паспорт  Нерчинско-Заводского муниципального округа Забайкальского края </vt:lpstr>
      <vt:lpstr>Слайд 2</vt:lpstr>
      <vt:lpstr>Слайд 3</vt:lpstr>
      <vt:lpstr>Состав территории</vt:lpstr>
      <vt:lpstr>История Нерчинско-Заводского округа</vt:lpstr>
      <vt:lpstr>ПРОМЫШЛЕННОЕ ПРОИЗВОДСТВО</vt:lpstr>
      <vt:lpstr>Системообразующие предприятия округа</vt:lpstr>
      <vt:lpstr>                             Земельные  ресурсы             общая площадь земель сельскохозяйственного назначения 252770га </vt:lpstr>
      <vt:lpstr>Слайд 9</vt:lpstr>
      <vt:lpstr>Слайд 10</vt:lpstr>
      <vt:lpstr>Развитие туристического потенциала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 Нерчинско-Заводского муниципального округа Забайкальского края</dc:title>
  <dc:creator>Экономика</dc:creator>
  <cp:lastModifiedBy>Экономика</cp:lastModifiedBy>
  <cp:revision>39</cp:revision>
  <dcterms:created xsi:type="dcterms:W3CDTF">2023-03-10T05:54:55Z</dcterms:created>
  <dcterms:modified xsi:type="dcterms:W3CDTF">2023-03-14T05:47:55Z</dcterms:modified>
</cp:coreProperties>
</file>