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4" r:id="rId4"/>
    <p:sldId id="275" r:id="rId5"/>
    <p:sldId id="276" r:id="rId6"/>
    <p:sldId id="277" r:id="rId7"/>
    <p:sldId id="258" r:id="rId8"/>
    <p:sldId id="259" r:id="rId9"/>
    <p:sldId id="268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8" r:id="rId19"/>
    <p:sldId id="269" r:id="rId20"/>
    <p:sldId id="270" r:id="rId21"/>
    <p:sldId id="272" r:id="rId22"/>
    <p:sldId id="271" r:id="rId23"/>
    <p:sldId id="273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86364" autoAdjust="0"/>
  </p:normalViewPr>
  <p:slideViewPr>
    <p:cSldViewPr>
      <p:cViewPr varScale="1">
        <p:scale>
          <a:sx n="100" d="100"/>
          <a:sy n="100" d="100"/>
        </p:scale>
        <p:origin x="-19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560443.9</c:v>
                </c:pt>
                <c:pt idx="1">
                  <c:v>518231.5</c:v>
                </c:pt>
                <c:pt idx="2">
                  <c:v>517520.1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558777.19999999972</c:v>
                </c:pt>
                <c:pt idx="1">
                  <c:v>516564.8</c:v>
                </c:pt>
                <c:pt idx="2">
                  <c:v>515853.4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1666.7</c:v>
                </c:pt>
                <c:pt idx="1">
                  <c:v>1666.7</c:v>
                </c:pt>
                <c:pt idx="2">
                  <c:v>1666.7</c:v>
                </c:pt>
              </c:numCache>
            </c:numRef>
          </c:val>
        </c:ser>
        <c:axId val="67607936"/>
        <c:axId val="67626112"/>
      </c:barChart>
      <c:catAx>
        <c:axId val="67607936"/>
        <c:scaling>
          <c:orientation val="minMax"/>
        </c:scaling>
        <c:axPos val="b"/>
        <c:tickLblPos val="nextTo"/>
        <c:crossAx val="67626112"/>
        <c:crosses val="autoZero"/>
        <c:auto val="1"/>
        <c:lblAlgn val="ctr"/>
        <c:lblOffset val="100"/>
      </c:catAx>
      <c:valAx>
        <c:axId val="67626112"/>
        <c:scaling>
          <c:orientation val="minMax"/>
        </c:scaling>
        <c:axPos val="l"/>
        <c:majorGridlines/>
        <c:numFmt formatCode="General" sourceLinked="1"/>
        <c:tickLblPos val="nextTo"/>
        <c:crossAx val="6760793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Налоги на прибыль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150000</c:v>
                </c:pt>
                <c:pt idx="1">
                  <c:v>95000</c:v>
                </c:pt>
                <c:pt idx="2">
                  <c:v>100000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акцизов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17441.3</c:v>
                </c:pt>
                <c:pt idx="1">
                  <c:v>18367.8</c:v>
                </c:pt>
                <c:pt idx="2">
                  <c:v>19434.599999999995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1363</c:v>
                </c:pt>
                <c:pt idx="1">
                  <c:v>1403</c:v>
                </c:pt>
                <c:pt idx="2">
                  <c:v>1483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Налоги на имущество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1900</c:v>
                </c:pt>
                <c:pt idx="1">
                  <c:v>1900</c:v>
                </c:pt>
                <c:pt idx="2">
                  <c:v>2050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Налоги, сборы и регулярные платежи за пользование природными ресурсами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7290</c:v>
                </c:pt>
                <c:pt idx="1">
                  <c:v>8000</c:v>
                </c:pt>
                <c:pt idx="2">
                  <c:v>9000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Государственная пошлина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700</c:v>
                </c:pt>
                <c:pt idx="1">
                  <c:v>735</c:v>
                </c:pt>
                <c:pt idx="2">
                  <c:v>770</c:v>
                </c:pt>
              </c:numCache>
            </c:numRef>
          </c:val>
        </c:ser>
        <c:overlap val="100"/>
        <c:axId val="69156224"/>
        <c:axId val="69166208"/>
      </c:barChart>
      <c:catAx>
        <c:axId val="69156224"/>
        <c:scaling>
          <c:orientation val="minMax"/>
        </c:scaling>
        <c:axPos val="b"/>
        <c:tickLblPos val="nextTo"/>
        <c:crossAx val="69166208"/>
        <c:crosses val="autoZero"/>
        <c:auto val="1"/>
        <c:lblAlgn val="ctr"/>
        <c:lblOffset val="100"/>
      </c:catAx>
      <c:valAx>
        <c:axId val="69166208"/>
        <c:scaling>
          <c:orientation val="minMax"/>
        </c:scaling>
        <c:axPos val="l"/>
        <c:majorGridlines/>
        <c:numFmt formatCode="0%" sourceLinked="1"/>
        <c:tickLblPos val="nextTo"/>
        <c:crossAx val="69156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44794750423035"/>
          <c:y val="3.6546342659701671E-5"/>
          <c:w val="0.27904559487426123"/>
          <c:h val="0.8392091673083520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от использования имущества, находящегося в муниципальной собственности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 план</c:v>
                </c:pt>
                <c:pt idx="1">
                  <c:v>2025 год план</c:v>
                </c:pt>
                <c:pt idx="2">
                  <c:v>2026 год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7900</c:v>
                </c:pt>
                <c:pt idx="1">
                  <c:v>8305</c:v>
                </c:pt>
                <c:pt idx="2">
                  <c:v>8650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платежи при пользовании природными тесурсами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 план</c:v>
                </c:pt>
                <c:pt idx="1">
                  <c:v>2025 год план</c:v>
                </c:pt>
                <c:pt idx="2">
                  <c:v>2026 год план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250</c:v>
                </c:pt>
                <c:pt idx="1">
                  <c:v>270</c:v>
                </c:pt>
                <c:pt idx="2">
                  <c:v>300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доходы от компенсации затрат бюджета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 план</c:v>
                </c:pt>
                <c:pt idx="1">
                  <c:v>2025 год план</c:v>
                </c:pt>
                <c:pt idx="2">
                  <c:v>2026 год план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200</c:v>
                </c:pt>
                <c:pt idx="1">
                  <c:v>220</c:v>
                </c:pt>
                <c:pt idx="2">
                  <c:v>250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 план</c:v>
                </c:pt>
                <c:pt idx="1">
                  <c:v>2025 год план</c:v>
                </c:pt>
                <c:pt idx="2">
                  <c:v>2026 год план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80</c:v>
                </c:pt>
                <c:pt idx="1">
                  <c:v>85</c:v>
                </c:pt>
                <c:pt idx="2">
                  <c:v>90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штрафы, санкции, возмещение ущерба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 план</c:v>
                </c:pt>
                <c:pt idx="1">
                  <c:v>2025 год план</c:v>
                </c:pt>
                <c:pt idx="2">
                  <c:v>2026 год план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1500</c:v>
                </c:pt>
                <c:pt idx="1">
                  <c:v>2000</c:v>
                </c:pt>
                <c:pt idx="2">
                  <c:v>2300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 план</c:v>
                </c:pt>
                <c:pt idx="1">
                  <c:v>2025 год план</c:v>
                </c:pt>
                <c:pt idx="2">
                  <c:v>2026 год план</c:v>
                </c:pt>
              </c:strCache>
            </c:str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500</c:v>
                </c:pt>
                <c:pt idx="1">
                  <c:v>520</c:v>
                </c:pt>
                <c:pt idx="2">
                  <c:v>550</c:v>
                </c:pt>
              </c:numCache>
            </c:numRef>
          </c:val>
        </c:ser>
        <c:shape val="cylinder"/>
        <c:axId val="69891584"/>
        <c:axId val="69893120"/>
        <c:axId val="0"/>
      </c:bar3DChart>
      <c:catAx>
        <c:axId val="69891584"/>
        <c:scaling>
          <c:orientation val="minMax"/>
        </c:scaling>
        <c:axPos val="b"/>
        <c:tickLblPos val="nextTo"/>
        <c:crossAx val="69893120"/>
        <c:crosses val="autoZero"/>
        <c:auto val="1"/>
        <c:lblAlgn val="ctr"/>
        <c:lblOffset val="100"/>
      </c:catAx>
      <c:valAx>
        <c:axId val="69893120"/>
        <c:scaling>
          <c:orientation val="minMax"/>
        </c:scaling>
        <c:axPos val="l"/>
        <c:majorGridlines/>
        <c:numFmt formatCode="General" sourceLinked="1"/>
        <c:tickLblPos val="nextTo"/>
        <c:crossAx val="69891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44281496062997"/>
          <c:y val="0.10248375984251977"/>
          <c:w val="0.31097515069931686"/>
          <c:h val="0.77688562677709383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 план</c:v>
                </c:pt>
                <c:pt idx="1">
                  <c:v>2025 год план</c:v>
                </c:pt>
                <c:pt idx="2">
                  <c:v>2026 год план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109281</c:v>
                </c:pt>
                <c:pt idx="1">
                  <c:v>77088</c:v>
                </c:pt>
                <c:pt idx="2">
                  <c:v>71670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 план</c:v>
                </c:pt>
                <c:pt idx="1">
                  <c:v>2025 год план</c:v>
                </c:pt>
                <c:pt idx="2">
                  <c:v>2026 год план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109.3</c:v>
                </c:pt>
                <c:pt idx="2">
                  <c:v>110.7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 план</c:v>
                </c:pt>
                <c:pt idx="1">
                  <c:v>2025 год план</c:v>
                </c:pt>
                <c:pt idx="2">
                  <c:v>2026 год план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234550.39999999997</c:v>
                </c:pt>
                <c:pt idx="1">
                  <c:v>212529.9</c:v>
                </c:pt>
                <c:pt idx="2">
                  <c:v>206591.1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2024 год план</c:v>
                </c:pt>
                <c:pt idx="1">
                  <c:v>2025 год план</c:v>
                </c:pt>
                <c:pt idx="2">
                  <c:v>2026 год план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27488.2</c:v>
                </c:pt>
                <c:pt idx="1">
                  <c:v>26698.5</c:v>
                </c:pt>
                <c:pt idx="2">
                  <c:v>24270.7</c:v>
                </c:pt>
              </c:numCache>
            </c:numRef>
          </c:val>
        </c:ser>
        <c:shape val="cylinder"/>
        <c:axId val="69822336"/>
        <c:axId val="69823872"/>
        <c:axId val="0"/>
      </c:bar3DChart>
      <c:catAx>
        <c:axId val="69822336"/>
        <c:scaling>
          <c:orientation val="minMax"/>
        </c:scaling>
        <c:axPos val="b"/>
        <c:tickLblPos val="nextTo"/>
        <c:crossAx val="69823872"/>
        <c:crosses val="autoZero"/>
        <c:auto val="1"/>
        <c:lblAlgn val="ctr"/>
        <c:lblOffset val="100"/>
      </c:catAx>
      <c:valAx>
        <c:axId val="69823872"/>
        <c:scaling>
          <c:orientation val="minMax"/>
        </c:scaling>
        <c:axPos val="l"/>
        <c:majorGridlines/>
        <c:numFmt formatCode="General" sourceLinked="1"/>
        <c:tickLblPos val="nextTo"/>
        <c:crossAx val="69822336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2.8912998737845156E-3"/>
          <c:y val="7.2263654226949739E-3"/>
          <c:w val="0.68274563299888591"/>
          <c:h val="0.96627696136075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5"/>
            <c:explosion val="36"/>
          </c:dPt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  <c:pt idx="10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101170.8</c:v>
                </c:pt>
                <c:pt idx="1">
                  <c:v>0</c:v>
                </c:pt>
                <c:pt idx="2">
                  <c:v>4080</c:v>
                </c:pt>
                <c:pt idx="3">
                  <c:v>18022.5</c:v>
                </c:pt>
                <c:pt idx="4">
                  <c:v>5120</c:v>
                </c:pt>
                <c:pt idx="5">
                  <c:v>387031.9</c:v>
                </c:pt>
                <c:pt idx="6">
                  <c:v>24278.5</c:v>
                </c:pt>
                <c:pt idx="7">
                  <c:v>18418.5</c:v>
                </c:pt>
                <c:pt idx="8">
                  <c:v>50</c:v>
                </c:pt>
                <c:pt idx="9">
                  <c:v>600</c:v>
                </c:pt>
                <c:pt idx="10">
                  <c:v>5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6BE968-61B7-446A-A352-BB0698C0AE5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618A3F-87B4-4F2F-945A-0027757A864C}">
      <dgm:prSet custT="1"/>
      <dgm:spPr/>
      <dgm:t>
        <a:bodyPr/>
        <a:lstStyle/>
        <a:p>
          <a:pPr algn="ctr" rtl="0"/>
          <a:r>
            <a:rPr lang="ru-RU" sz="2400" b="1" dirty="0" smtClean="0"/>
            <a:t>БЮДЖЕТ ДЛЯ ГРАЖДАН</a:t>
          </a:r>
          <a:br>
            <a:rPr lang="ru-RU" sz="2400" b="1" dirty="0" smtClean="0"/>
          </a:br>
          <a:r>
            <a:rPr lang="ru-RU" sz="2400" b="1" dirty="0" smtClean="0"/>
            <a:t/>
          </a:r>
          <a:br>
            <a:rPr lang="ru-RU" sz="2400" b="1" dirty="0" smtClean="0"/>
          </a:br>
          <a:r>
            <a:rPr lang="ru-RU" sz="2400" b="1" dirty="0" smtClean="0"/>
            <a:t>Презентация по бюджету</a:t>
          </a:r>
          <a:br>
            <a:rPr lang="ru-RU" sz="2400" b="1" dirty="0" smtClean="0"/>
          </a:br>
          <a:r>
            <a:rPr lang="ru-RU" sz="2400" b="1" dirty="0" err="1" smtClean="0"/>
            <a:t>Нерчинско-Заводского</a:t>
          </a:r>
          <a:r>
            <a:rPr lang="ru-RU" sz="2400" b="1" dirty="0" smtClean="0"/>
            <a:t> муниципального округа Забайкальского края на 2024 год </a:t>
          </a:r>
          <a:br>
            <a:rPr lang="ru-RU" sz="2400" b="1" dirty="0" smtClean="0"/>
          </a:br>
          <a:r>
            <a:rPr lang="ru-RU" sz="2400" b="1" dirty="0" smtClean="0"/>
            <a:t>и на плановый период </a:t>
          </a:r>
          <a:br>
            <a:rPr lang="ru-RU" sz="2400" b="1" dirty="0" smtClean="0"/>
          </a:br>
          <a:r>
            <a:rPr lang="ru-RU" sz="2400" b="1" dirty="0" smtClean="0"/>
            <a:t>2025 и 2026 гг.</a:t>
          </a:r>
          <a:br>
            <a:rPr lang="ru-RU" sz="2400" b="1" dirty="0" smtClean="0"/>
          </a:br>
          <a:endParaRPr lang="ru-RU" sz="2400" b="1" dirty="0"/>
        </a:p>
      </dgm:t>
    </dgm:pt>
    <dgm:pt modelId="{2BF6905D-EBE3-41BC-BC46-9E4661151B1C}" type="parTrans" cxnId="{44A60D1B-42BB-4B30-963E-0E3959280EF5}">
      <dgm:prSet/>
      <dgm:spPr/>
      <dgm:t>
        <a:bodyPr/>
        <a:lstStyle/>
        <a:p>
          <a:endParaRPr lang="ru-RU"/>
        </a:p>
      </dgm:t>
    </dgm:pt>
    <dgm:pt modelId="{6D8CF582-64DB-482A-8763-9658FB244BC0}" type="sibTrans" cxnId="{44A60D1B-42BB-4B30-963E-0E3959280EF5}">
      <dgm:prSet/>
      <dgm:spPr/>
      <dgm:t>
        <a:bodyPr/>
        <a:lstStyle/>
        <a:p>
          <a:endParaRPr lang="ru-RU"/>
        </a:p>
      </dgm:t>
    </dgm:pt>
    <dgm:pt modelId="{315238E9-53C4-4579-87C0-549A0A3E616D}" type="pres">
      <dgm:prSet presAssocID="{1B6BE968-61B7-446A-A352-BB0698C0AE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966AAE-42CA-4889-B1EA-99E58EB7B601}" type="pres">
      <dgm:prSet presAssocID="{DC618A3F-87B4-4F2F-945A-0027757A86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4A60D1B-42BB-4B30-963E-0E3959280EF5}" srcId="{1B6BE968-61B7-446A-A352-BB0698C0AE54}" destId="{DC618A3F-87B4-4F2F-945A-0027757A864C}" srcOrd="0" destOrd="0" parTransId="{2BF6905D-EBE3-41BC-BC46-9E4661151B1C}" sibTransId="{6D8CF582-64DB-482A-8763-9658FB244BC0}"/>
    <dgm:cxn modelId="{C618C575-0F1C-4A87-97B1-D7F39FB1C3FB}" type="presOf" srcId="{DC618A3F-87B4-4F2F-945A-0027757A864C}" destId="{BA966AAE-42CA-4889-B1EA-99E58EB7B601}" srcOrd="0" destOrd="0" presId="urn:microsoft.com/office/officeart/2005/8/layout/vList2"/>
    <dgm:cxn modelId="{2962AD94-3980-4DC9-AEA8-13BF89DE544F}" type="presOf" srcId="{1B6BE968-61B7-446A-A352-BB0698C0AE54}" destId="{315238E9-53C4-4579-87C0-549A0A3E616D}" srcOrd="0" destOrd="0" presId="urn:microsoft.com/office/officeart/2005/8/layout/vList2"/>
    <dgm:cxn modelId="{20D3082F-7112-4E40-BC65-C0DC7807B1BC}" type="presParOf" srcId="{315238E9-53C4-4579-87C0-549A0A3E616D}" destId="{BA966AAE-42CA-4889-B1EA-99E58EB7B6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EA0CF5-AB2A-4167-A137-BA41C3E5C51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2E6E3C-FC0B-420C-8C11-806AEA2F801D}">
      <dgm:prSet custT="1"/>
      <dgm:spPr/>
      <dgm:t>
        <a:bodyPr/>
        <a:lstStyle/>
        <a:p>
          <a:pPr rtl="0"/>
          <a:r>
            <a:rPr lang="ru-RU" sz="2000" b="0" dirty="0" smtClean="0">
              <a:latin typeface="Times New Roman" pitchFamily="18" charset="0"/>
              <a:cs typeface="Times New Roman" pitchFamily="18" charset="0"/>
            </a:rPr>
            <a:t>Местный бюджет – это  ежегодно утверждаемый решением Совета муниципального образования свод доходов и расходов на очередной  финансовый год и плановый период (2 года)</a:t>
          </a:r>
          <a:r>
            <a:rPr lang="ru-RU" sz="2200" b="1" dirty="0" smtClean="0"/>
            <a:t/>
          </a:r>
          <a:br>
            <a:rPr lang="ru-RU" sz="2200" b="1" dirty="0" smtClean="0"/>
          </a:br>
          <a:endParaRPr lang="ru-RU" sz="2200" b="1" dirty="0"/>
        </a:p>
      </dgm:t>
    </dgm:pt>
    <dgm:pt modelId="{F7CDFE26-4ADE-4AAC-A4E5-1EBF5C3B4F40}" type="parTrans" cxnId="{43C72843-EFC3-4371-8904-65823B2239BC}">
      <dgm:prSet/>
      <dgm:spPr/>
      <dgm:t>
        <a:bodyPr/>
        <a:lstStyle/>
        <a:p>
          <a:endParaRPr lang="ru-RU"/>
        </a:p>
      </dgm:t>
    </dgm:pt>
    <dgm:pt modelId="{52E319B5-17C3-4BC1-82C0-2443B9EF9F3B}" type="sibTrans" cxnId="{43C72843-EFC3-4371-8904-65823B2239BC}">
      <dgm:prSet/>
      <dgm:spPr/>
      <dgm:t>
        <a:bodyPr/>
        <a:lstStyle/>
        <a:p>
          <a:endParaRPr lang="ru-RU"/>
        </a:p>
      </dgm:t>
    </dgm:pt>
    <dgm:pt modelId="{376D81E9-1E64-4B45-BF98-302AA60C266C}" type="pres">
      <dgm:prSet presAssocID="{21EA0CF5-AB2A-4167-A137-BA41C3E5C5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8C7306-7F08-497B-A769-3D1AE97B3AD7}" type="pres">
      <dgm:prSet presAssocID="{2A2E6E3C-FC0B-420C-8C11-806AEA2F801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86AF128-A59B-4B43-9139-16304770C980}" type="presOf" srcId="{21EA0CF5-AB2A-4167-A137-BA41C3E5C518}" destId="{376D81E9-1E64-4B45-BF98-302AA60C266C}" srcOrd="0" destOrd="0" presId="urn:microsoft.com/office/officeart/2005/8/layout/vList2"/>
    <dgm:cxn modelId="{63D189F6-7BE5-4B5E-981B-5EC1A5FA6235}" type="presOf" srcId="{2A2E6E3C-FC0B-420C-8C11-806AEA2F801D}" destId="{998C7306-7F08-497B-A769-3D1AE97B3AD7}" srcOrd="0" destOrd="0" presId="urn:microsoft.com/office/officeart/2005/8/layout/vList2"/>
    <dgm:cxn modelId="{43C72843-EFC3-4371-8904-65823B2239BC}" srcId="{21EA0CF5-AB2A-4167-A137-BA41C3E5C518}" destId="{2A2E6E3C-FC0B-420C-8C11-806AEA2F801D}" srcOrd="0" destOrd="0" parTransId="{F7CDFE26-4ADE-4AAC-A4E5-1EBF5C3B4F40}" sibTransId="{52E319B5-17C3-4BC1-82C0-2443B9EF9F3B}"/>
    <dgm:cxn modelId="{B6E8C64D-EC10-495C-BB32-E9ED8E74BC5D}" type="presParOf" srcId="{376D81E9-1E64-4B45-BF98-302AA60C266C}" destId="{998C7306-7F08-497B-A769-3D1AE97B3AD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966AAE-42CA-4889-B1EA-99E58EB7B601}">
      <dsp:nvSpPr>
        <dsp:cNvPr id="0" name=""/>
        <dsp:cNvSpPr/>
      </dsp:nvSpPr>
      <dsp:spPr>
        <a:xfrm>
          <a:off x="0" y="924"/>
          <a:ext cx="7918648" cy="2617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БЮДЖЕТ ДЛЯ ГРАЖДАН</a:t>
          </a:r>
          <a:br>
            <a:rPr lang="ru-RU" sz="2400" b="1" kern="1200" dirty="0" smtClean="0"/>
          </a:br>
          <a:r>
            <a:rPr lang="ru-RU" sz="2400" b="1" kern="1200" dirty="0" smtClean="0"/>
            <a:t/>
          </a:r>
          <a:br>
            <a:rPr lang="ru-RU" sz="2400" b="1" kern="1200" dirty="0" smtClean="0"/>
          </a:br>
          <a:r>
            <a:rPr lang="ru-RU" sz="2400" b="1" kern="1200" dirty="0" smtClean="0"/>
            <a:t>Презентация по бюджету</a:t>
          </a:r>
          <a:br>
            <a:rPr lang="ru-RU" sz="2400" b="1" kern="1200" dirty="0" smtClean="0"/>
          </a:br>
          <a:r>
            <a:rPr lang="ru-RU" sz="2400" b="1" kern="1200" dirty="0" err="1" smtClean="0"/>
            <a:t>Нерчинско-Заводского</a:t>
          </a:r>
          <a:r>
            <a:rPr lang="ru-RU" sz="2400" b="1" kern="1200" dirty="0" smtClean="0"/>
            <a:t> муниципального округа Забайкальского края на 2024 год </a:t>
          </a:r>
          <a:br>
            <a:rPr lang="ru-RU" sz="2400" b="1" kern="1200" dirty="0" smtClean="0"/>
          </a:br>
          <a:r>
            <a:rPr lang="ru-RU" sz="2400" b="1" kern="1200" dirty="0" smtClean="0"/>
            <a:t>и на плановый период </a:t>
          </a:r>
          <a:br>
            <a:rPr lang="ru-RU" sz="2400" b="1" kern="1200" dirty="0" smtClean="0"/>
          </a:br>
          <a:r>
            <a:rPr lang="ru-RU" sz="2400" b="1" kern="1200" dirty="0" smtClean="0"/>
            <a:t>2025 и 2026 гг.</a:t>
          </a:r>
          <a:br>
            <a:rPr lang="ru-RU" sz="2400" b="1" kern="1200" dirty="0" smtClean="0"/>
          </a:br>
          <a:endParaRPr lang="ru-RU" sz="2400" b="1" kern="1200" dirty="0"/>
        </a:p>
      </dsp:txBody>
      <dsp:txXfrm>
        <a:off x="0" y="924"/>
        <a:ext cx="7918648" cy="261787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8C7306-7F08-497B-A769-3D1AE97B3AD7}">
      <dsp:nvSpPr>
        <dsp:cNvPr id="0" name=""/>
        <dsp:cNvSpPr/>
      </dsp:nvSpPr>
      <dsp:spPr>
        <a:xfrm>
          <a:off x="0" y="208654"/>
          <a:ext cx="7859216" cy="13689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 dirty="0" smtClean="0">
              <a:latin typeface="Times New Roman" pitchFamily="18" charset="0"/>
              <a:cs typeface="Times New Roman" pitchFamily="18" charset="0"/>
            </a:rPr>
            <a:t>Местный бюджет – это  ежегодно утверждаемый решением Совета муниципального образования свод доходов и расходов на очередной  финансовый год и плановый период (2 года)</a:t>
          </a:r>
          <a:r>
            <a:rPr lang="ru-RU" sz="2200" b="1" kern="1200" dirty="0" smtClean="0"/>
            <a:t/>
          </a:r>
          <a:br>
            <a:rPr lang="ru-RU" sz="2200" b="1" kern="1200" dirty="0" smtClean="0"/>
          </a:br>
          <a:endParaRPr lang="ru-RU" sz="2200" b="1" kern="1200" dirty="0"/>
        </a:p>
      </dsp:txBody>
      <dsp:txXfrm>
        <a:off x="0" y="208654"/>
        <a:ext cx="7859216" cy="13689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0.37705</cdr:x>
      <cdr:y>0.60393</cdr:y>
    </cdr:from>
    <cdr:to>
      <cdr:x>0.4918</cdr:x>
      <cdr:y>0.82245</cdr:y>
    </cdr:to>
    <cdr:sp macro="" textlink="">
      <cdr:nvSpPr>
        <cdr:cNvPr id="3" name="Прямая со стрелкой 2"/>
        <cdr:cNvSpPr/>
      </cdr:nvSpPr>
      <cdr:spPr>
        <a:xfrm xmlns:a="http://schemas.openxmlformats.org/drawingml/2006/main">
          <a:off x="3312368" y="3184128"/>
          <a:ext cx="1008112" cy="115212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0.44262</cdr:x>
      <cdr:y>0.82657</cdr:y>
    </cdr:from>
    <cdr:to>
      <cdr:x>0.59836</cdr:x>
      <cdr:y>0.89074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88432" y="4357960"/>
          <a:ext cx="1368152" cy="3383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Образование 74%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0.51639</cdr:x>
      <cdr:y>0.27615</cdr:y>
    </cdr:from>
    <cdr:to>
      <cdr:x>0.61475</cdr:x>
      <cdr:y>0.27615</cdr:y>
    </cdr:to>
    <cdr:sp macro="" textlink="">
      <cdr:nvSpPr>
        <cdr:cNvPr id="6" name="Прямая со стрелкой 5"/>
        <cdr:cNvSpPr/>
      </cdr:nvSpPr>
      <cdr:spPr>
        <a:xfrm xmlns:a="http://schemas.openxmlformats.org/drawingml/2006/main">
          <a:off x="4536504" y="1455936"/>
          <a:ext cx="864096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0.59836</cdr:x>
      <cdr:y>0.26249</cdr:y>
    </cdr:from>
    <cdr:to>
      <cdr:x>0.72704</cdr:x>
      <cdr:y>0.44004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256584" y="1383928"/>
          <a:ext cx="1130424" cy="9361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err="1" smtClean="0"/>
            <a:t>Жилищно</a:t>
          </a:r>
          <a:r>
            <a:rPr lang="ru-RU" sz="1000" dirty="0" smtClean="0"/>
            <a:t>-</a:t>
          </a:r>
        </a:p>
        <a:p xmlns:a="http://schemas.openxmlformats.org/drawingml/2006/main">
          <a:r>
            <a:rPr lang="ru-RU" sz="1000" dirty="0" err="1" smtClean="0"/>
            <a:t>Коммуналь</a:t>
          </a:r>
          <a:r>
            <a:rPr lang="ru-RU" sz="1000" dirty="0" smtClean="0"/>
            <a:t>-</a:t>
          </a:r>
        </a:p>
        <a:p xmlns:a="http://schemas.openxmlformats.org/drawingml/2006/main">
          <a:r>
            <a:rPr lang="ru-RU" sz="1000" dirty="0" err="1" smtClean="0"/>
            <a:t>ное</a:t>
          </a:r>
          <a:r>
            <a:rPr lang="ru-RU" sz="1000" dirty="0" smtClean="0"/>
            <a:t> </a:t>
          </a:r>
          <a:r>
            <a:rPr lang="ru-RU" sz="1000" dirty="0" err="1" smtClean="0"/>
            <a:t>хозяй</a:t>
          </a:r>
          <a:r>
            <a:rPr lang="ru-RU" sz="1000" dirty="0" smtClean="0"/>
            <a:t>-</a:t>
          </a:r>
        </a:p>
        <a:p xmlns:a="http://schemas.openxmlformats.org/drawingml/2006/main">
          <a:r>
            <a:rPr lang="ru-RU" sz="1000" dirty="0" err="1" smtClean="0"/>
            <a:t>ство</a:t>
          </a:r>
          <a:r>
            <a:rPr lang="ru-RU" sz="1000" dirty="0" smtClean="0"/>
            <a:t> 1%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</cdr:x>
      <cdr:y>0.15323</cdr:y>
    </cdr:from>
    <cdr:to>
      <cdr:x>0.54098</cdr:x>
      <cdr:y>0.22151</cdr:y>
    </cdr:to>
    <cdr:sp macro="" textlink="">
      <cdr:nvSpPr>
        <cdr:cNvPr id="9" name="Прямая со стрелкой 8"/>
        <cdr:cNvSpPr/>
      </cdr:nvSpPr>
      <cdr:spPr>
        <a:xfrm xmlns:a="http://schemas.openxmlformats.org/drawingml/2006/main" flipV="1">
          <a:off x="4392488" y="807864"/>
          <a:ext cx="360040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0.55738</cdr:x>
      <cdr:y>0.16688</cdr:y>
    </cdr:from>
    <cdr:to>
      <cdr:x>0.66146</cdr:x>
      <cdr:y>0.34032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896544" y="8798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0.54098</cdr:x>
      <cdr:y>0.13957</cdr:y>
    </cdr:from>
    <cdr:to>
      <cdr:x>0.64507</cdr:x>
      <cdr:y>0.24883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4752528" y="735856"/>
          <a:ext cx="914400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Националь-</a:t>
          </a:r>
        </a:p>
        <a:p xmlns:a="http://schemas.openxmlformats.org/drawingml/2006/main">
          <a:r>
            <a:rPr lang="ru-RU" sz="1000" dirty="0" err="1" smtClean="0"/>
            <a:t>ная</a:t>
          </a:r>
          <a:r>
            <a:rPr lang="ru-RU" sz="1000" dirty="0" smtClean="0"/>
            <a:t> </a:t>
          </a:r>
          <a:r>
            <a:rPr lang="ru-RU" sz="1000" dirty="0" err="1" smtClean="0"/>
            <a:t>эконо</a:t>
          </a:r>
          <a:r>
            <a:rPr lang="ru-RU" sz="1000" dirty="0" smtClean="0"/>
            <a:t>-</a:t>
          </a:r>
        </a:p>
        <a:p xmlns:a="http://schemas.openxmlformats.org/drawingml/2006/main">
          <a:r>
            <a:rPr lang="ru-RU" sz="1000" dirty="0" err="1" smtClean="0"/>
            <a:t>мика</a:t>
          </a:r>
          <a:r>
            <a:rPr lang="ru-RU" sz="1000" dirty="0" smtClean="0"/>
            <a:t> 3%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0.47541</cdr:x>
      <cdr:y>0.07128</cdr:y>
    </cdr:from>
    <cdr:to>
      <cdr:x>0.47541</cdr:x>
      <cdr:y>0.1942</cdr:y>
    </cdr:to>
    <cdr:sp macro="" textlink="">
      <cdr:nvSpPr>
        <cdr:cNvPr id="13" name="Прямая со стрелкой 12"/>
        <cdr:cNvSpPr/>
      </cdr:nvSpPr>
      <cdr:spPr>
        <a:xfrm xmlns:a="http://schemas.openxmlformats.org/drawingml/2006/main" flipV="1">
          <a:off x="4176464" y="375816"/>
          <a:ext cx="0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0.45902</cdr:x>
      <cdr:y>0.01665</cdr:y>
    </cdr:from>
    <cdr:to>
      <cdr:x>0.63115</cdr:x>
      <cdr:y>0.11225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032448" y="87784"/>
          <a:ext cx="1512168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Национальная </a:t>
          </a:r>
        </a:p>
        <a:p xmlns:a="http://schemas.openxmlformats.org/drawingml/2006/main">
          <a:r>
            <a:rPr lang="ru-RU" sz="1000" dirty="0" smtClean="0"/>
            <a:t>безопасность 1%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0.37705</cdr:x>
      <cdr:y>0.12591</cdr:y>
    </cdr:from>
    <cdr:to>
      <cdr:x>0.37705</cdr:x>
      <cdr:y>0.22151</cdr:y>
    </cdr:to>
    <cdr:sp macro="" textlink="">
      <cdr:nvSpPr>
        <cdr:cNvPr id="16" name="Прямая со стрелкой 15"/>
        <cdr:cNvSpPr/>
      </cdr:nvSpPr>
      <cdr:spPr>
        <a:xfrm xmlns:a="http://schemas.openxmlformats.org/drawingml/2006/main" flipV="1">
          <a:off x="3312368" y="663848"/>
          <a:ext cx="0" cy="50405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0.32787</cdr:x>
      <cdr:y>0.01665</cdr:y>
    </cdr:from>
    <cdr:to>
      <cdr:x>0.46474</cdr:x>
      <cdr:y>0.12591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2880320" y="87784"/>
          <a:ext cx="1202432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err="1" smtClean="0"/>
            <a:t>Общегосударс</a:t>
          </a:r>
          <a:r>
            <a:rPr lang="ru-RU" sz="1000" dirty="0" smtClean="0"/>
            <a:t>-</a:t>
          </a:r>
        </a:p>
        <a:p xmlns:a="http://schemas.openxmlformats.org/drawingml/2006/main">
          <a:r>
            <a:rPr lang="ru-RU" sz="1000" dirty="0" err="1" smtClean="0"/>
            <a:t>твенные</a:t>
          </a:r>
          <a:endParaRPr lang="ru-RU" sz="1000" dirty="0" smtClean="0"/>
        </a:p>
        <a:p xmlns:a="http://schemas.openxmlformats.org/drawingml/2006/main">
          <a:r>
            <a:rPr lang="ru-RU" sz="1000" dirty="0" smtClean="0"/>
            <a:t>вопросы 7%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0.29508</cdr:x>
      <cdr:y>0.12591</cdr:y>
    </cdr:from>
    <cdr:to>
      <cdr:x>0.30328</cdr:x>
      <cdr:y>0.1942</cdr:y>
    </cdr:to>
    <cdr:sp macro="" textlink="">
      <cdr:nvSpPr>
        <cdr:cNvPr id="19" name="Прямая со стрелкой 18"/>
        <cdr:cNvSpPr/>
      </cdr:nvSpPr>
      <cdr:spPr>
        <a:xfrm xmlns:a="http://schemas.openxmlformats.org/drawingml/2006/main" flipH="1" flipV="1">
          <a:off x="2592288" y="663848"/>
          <a:ext cx="72008" cy="36004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0.22951</cdr:x>
      <cdr:y>0.01665</cdr:y>
    </cdr:from>
    <cdr:to>
      <cdr:x>0.32787</cdr:x>
      <cdr:y>0.12591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2016224" y="87784"/>
          <a:ext cx="86409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err="1" smtClean="0"/>
            <a:t>Межбюджет</a:t>
          </a:r>
          <a:r>
            <a:rPr lang="ru-RU" sz="1000" dirty="0" smtClean="0"/>
            <a:t>-</a:t>
          </a:r>
        </a:p>
        <a:p xmlns:a="http://schemas.openxmlformats.org/drawingml/2006/main">
          <a:r>
            <a:rPr lang="ru-RU" sz="1000" dirty="0" err="1" smtClean="0"/>
            <a:t>ные</a:t>
          </a:r>
          <a:r>
            <a:rPr lang="ru-RU" sz="1000" dirty="0" smtClean="0"/>
            <a:t> транс-</a:t>
          </a:r>
        </a:p>
        <a:p xmlns:a="http://schemas.openxmlformats.org/drawingml/2006/main">
          <a:r>
            <a:rPr lang="ru-RU" sz="1000" dirty="0" smtClean="0"/>
            <a:t>ферты 6%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0.13115</cdr:x>
      <cdr:y>0.11225</cdr:y>
    </cdr:from>
    <cdr:to>
      <cdr:x>0.22951</cdr:x>
      <cdr:y>0.1942</cdr:y>
    </cdr:to>
    <cdr:sp macro="" textlink="">
      <cdr:nvSpPr>
        <cdr:cNvPr id="22" name="Прямая со стрелкой 21"/>
        <cdr:cNvSpPr/>
      </cdr:nvSpPr>
      <cdr:spPr>
        <a:xfrm xmlns:a="http://schemas.openxmlformats.org/drawingml/2006/main" flipH="1" flipV="1">
          <a:off x="1152128" y="591840"/>
          <a:ext cx="864096" cy="43204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0.06557</cdr:x>
      <cdr:y>0.03031</cdr:y>
    </cdr:from>
    <cdr:to>
      <cdr:x>0.17213</cdr:x>
      <cdr:y>0.11225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76064" y="159792"/>
          <a:ext cx="93610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Социальная</a:t>
          </a:r>
        </a:p>
        <a:p xmlns:a="http://schemas.openxmlformats.org/drawingml/2006/main">
          <a:r>
            <a:rPr lang="ru-RU" sz="1000" dirty="0" smtClean="0"/>
            <a:t>политика 2%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0.06557</cdr:x>
      <cdr:y>0.03031</cdr:y>
    </cdr:from>
    <cdr:to>
      <cdr:x>0.20492</cdr:x>
      <cdr:y>0.11225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576064" y="159792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0.10656</cdr:x>
      <cdr:y>0.22151</cdr:y>
    </cdr:from>
    <cdr:to>
      <cdr:x>0.15574</cdr:x>
      <cdr:y>0.22151</cdr:y>
    </cdr:to>
    <cdr:sp macro="" textlink="">
      <cdr:nvSpPr>
        <cdr:cNvPr id="26" name="Прямая со стрелкой 25"/>
        <cdr:cNvSpPr/>
      </cdr:nvSpPr>
      <cdr:spPr>
        <a:xfrm xmlns:a="http://schemas.openxmlformats.org/drawingml/2006/main" flipH="1">
          <a:off x="936104" y="1167904"/>
          <a:ext cx="432048" cy="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0.0082</cdr:x>
      <cdr:y>0.12591</cdr:y>
    </cdr:from>
    <cdr:to>
      <cdr:x>0.10656</cdr:x>
      <cdr:y>0.2898</cdr:y>
    </cdr:to>
    <cdr:sp macro="" textlink="">
      <cdr:nvSpPr>
        <cdr:cNvPr id="27" name="TextBox 26"/>
        <cdr:cNvSpPr txBox="1"/>
      </cdr:nvSpPr>
      <cdr:spPr>
        <a:xfrm xmlns:a="http://schemas.openxmlformats.org/drawingml/2006/main">
          <a:off x="72008" y="663848"/>
          <a:ext cx="864096" cy="8640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Культура 5%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DB9BC-B107-4250-85B0-3F22D8ABCA23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A3339-0DC8-4404-BFCC-4442839B56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2A3339-0DC8-4404-BFCC-4442839B565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="" xmlns:p14="http://schemas.microsoft.com/office/powerpoint/2010/main" val="2772225561"/>
              </p:ext>
            </p:extLst>
          </p:nvPr>
        </p:nvGraphicFramePr>
        <p:xfrm>
          <a:off x="539552" y="980728"/>
          <a:ext cx="7918648" cy="26197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6750" y="3789040"/>
            <a:ext cx="8081714" cy="216024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pPr marL="64135">
              <a:lnSpc>
                <a:spcPct val="100000"/>
              </a:lnSpc>
            </a:pPr>
            <a:endParaRPr lang="ru-RU" b="1" i="1" spc="-5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64135">
              <a:lnSpc>
                <a:spcPct val="100000"/>
              </a:lnSpc>
            </a:pPr>
            <a:r>
              <a:rPr lang="ru-RU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Бюджет </a:t>
            </a:r>
            <a:r>
              <a:rPr lang="ru-RU" b="1" i="1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Нерчинско-Заводского</a:t>
            </a:r>
            <a:r>
              <a:rPr lang="ru-RU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муниципального округа Забайкальского края на 2024 год и плановый период 2025-2026 г.г.</a:t>
            </a:r>
          </a:p>
          <a:p>
            <a:pPr marL="64135">
              <a:lnSpc>
                <a:spcPct val="100000"/>
              </a:lnSpc>
            </a:pPr>
            <a:r>
              <a:rPr lang="ru-RU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утвержден решением Совета </a:t>
            </a:r>
            <a:r>
              <a:rPr lang="ru-RU" b="1" i="1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Нерчинско-Заводского</a:t>
            </a:r>
            <a:r>
              <a:rPr lang="ru-RU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муниципального округа Забайкальского края от 22  декабря 2023 года </a:t>
            </a:r>
          </a:p>
          <a:p>
            <a:pPr marL="64135">
              <a:lnSpc>
                <a:spcPct val="100000"/>
              </a:lnSpc>
            </a:pPr>
            <a:r>
              <a:rPr lang="ru-RU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№ 200 «О бюджете </a:t>
            </a:r>
            <a:r>
              <a:rPr lang="ru-RU" b="1" i="1" spc="-5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Нерчинско-Заводского</a:t>
            </a:r>
            <a:r>
              <a:rPr lang="ru-RU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муниципального округа</a:t>
            </a:r>
          </a:p>
          <a:p>
            <a:pPr marL="64135">
              <a:lnSpc>
                <a:spcPct val="100000"/>
              </a:lnSpc>
            </a:pPr>
            <a:r>
              <a:rPr lang="ru-RU" b="1" i="1" spc="-5" dirty="0" smtClean="0">
                <a:solidFill>
                  <a:srgbClr val="0000FF"/>
                </a:solidFill>
                <a:latin typeface="Times New Roman"/>
                <a:cs typeface="Times New Roman"/>
              </a:rPr>
              <a:t>на 2024 год и на плановый период 2025- 2026 годы»</a:t>
            </a:r>
            <a:endParaRPr lang="ru-RU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66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27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4"/>
          <p:cNvSpPr txBox="1">
            <a:spLocks/>
          </p:cNvSpPr>
          <p:nvPr/>
        </p:nvSpPr>
        <p:spPr>
          <a:xfrm>
            <a:off x="1259632" y="260866"/>
            <a:ext cx="7655768" cy="780983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R="5080" algn="ctr"/>
            <a:r>
              <a:rPr lang="ru-RU" sz="2400" spc="-10" smtClean="0">
                <a:solidFill>
                  <a:srgbClr val="0000FF"/>
                </a:solidFill>
              </a:rPr>
              <a:t>ОСНОВНЫЕ НАПРАВЛЕНИЯ БЮДЖЕТНОЙ ПОЛИТИКИ 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161802" y="1447800"/>
            <a:ext cx="2952998" cy="7620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доходов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5105400" y="1447800"/>
            <a:ext cx="2952998" cy="7620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области расходов</a:t>
            </a:r>
            <a:endParaRPr lang="ru-RU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данные 5"/>
          <p:cNvSpPr/>
          <p:nvPr/>
        </p:nvSpPr>
        <p:spPr>
          <a:xfrm>
            <a:off x="960912" y="2355273"/>
            <a:ext cx="3124200" cy="3588327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стабильных налоговых условий, повышение эффективности применения стимулирующих налоговых мер </a:t>
            </a:r>
            <a:endParaRPr lang="ru-RU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собираемости налогов и снижение недоимки в бюджет округа</a:t>
            </a:r>
          </a:p>
          <a:p>
            <a:pPr algn="ctr"/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данные 6"/>
          <p:cNvSpPr/>
          <p:nvPr/>
        </p:nvSpPr>
        <p:spPr>
          <a:xfrm>
            <a:off x="4876800" y="2355273"/>
            <a:ext cx="3105398" cy="3588327"/>
          </a:xfrm>
          <a:prstGeom prst="flowChartInputOutp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бюджетных расходов,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внутренних резервов и перераспределение их в пользу приоритетных направлений расходов и </a:t>
            </a:r>
            <a:r>
              <a:rPr lang="ru-RU" sz="1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</a:t>
            </a:r>
          </a:p>
          <a:p>
            <a:pPr lvl="0" algn="ctr"/>
            <a:endParaRPr lang="ru-RU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2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7116"/>
            <a:ext cx="827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4"/>
          <p:cNvSpPr txBox="1">
            <a:spLocks/>
          </p:cNvSpPr>
          <p:nvPr/>
        </p:nvSpPr>
        <p:spPr>
          <a:xfrm>
            <a:off x="914400" y="-55001"/>
            <a:ext cx="8050088" cy="1519647"/>
          </a:xfrm>
          <a:prstGeom prst="rect">
            <a:avLst/>
          </a:prstGeom>
        </p:spPr>
        <p:txBody>
          <a:bodyPr vert="horz" wrap="square" lIns="0" tIns="407670" rIns="0" bIns="0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R="5080" algn="ctr"/>
            <a:r>
              <a:rPr lang="ru-RU" sz="2400" spc="-10" dirty="0" smtClean="0">
                <a:solidFill>
                  <a:srgbClr val="0000FF"/>
                </a:solidFill>
              </a:rPr>
              <a:t>Основные характеристики бюджета </a:t>
            </a:r>
            <a:r>
              <a:rPr lang="ru-RU" sz="2400" spc="-10" dirty="0" err="1" smtClean="0">
                <a:solidFill>
                  <a:srgbClr val="0000FF"/>
                </a:solidFill>
              </a:rPr>
              <a:t>Нерчинско-Заводского</a:t>
            </a:r>
            <a:r>
              <a:rPr lang="ru-RU" sz="2400" spc="-10" dirty="0" smtClean="0">
                <a:solidFill>
                  <a:srgbClr val="0000FF"/>
                </a:solidFill>
              </a:rPr>
              <a:t> МУНИЦИПАЛЬНОГО </a:t>
            </a:r>
            <a:r>
              <a:rPr lang="ru-RU" sz="2400" spc="-5" dirty="0" smtClean="0">
                <a:solidFill>
                  <a:srgbClr val="0000FF"/>
                </a:solidFill>
              </a:rPr>
              <a:t>округа</a:t>
            </a:r>
            <a:br>
              <a:rPr lang="ru-RU" sz="2400" spc="-5" dirty="0" smtClean="0">
                <a:solidFill>
                  <a:srgbClr val="0000FF"/>
                </a:solidFill>
              </a:rPr>
            </a:br>
            <a:r>
              <a:rPr lang="ru-RU" sz="2400" spc="-5" dirty="0" smtClean="0">
                <a:solidFill>
                  <a:srgbClr val="0000FF"/>
                </a:solidFill>
              </a:rPr>
              <a:t>на </a:t>
            </a:r>
            <a:r>
              <a:rPr lang="ru-RU" sz="2400" dirty="0" smtClean="0">
                <a:solidFill>
                  <a:srgbClr val="0000FF"/>
                </a:solidFill>
              </a:rPr>
              <a:t>2024</a:t>
            </a:r>
            <a:r>
              <a:rPr lang="ru-RU" sz="2400" spc="-40" dirty="0" smtClean="0">
                <a:solidFill>
                  <a:srgbClr val="0000FF"/>
                </a:solidFill>
              </a:rPr>
              <a:t> </a:t>
            </a:r>
            <a:r>
              <a:rPr lang="ru-RU" sz="2400" spc="-45" dirty="0" smtClean="0">
                <a:solidFill>
                  <a:srgbClr val="0000FF"/>
                </a:solidFill>
              </a:rPr>
              <a:t>год и на плановый период 2025 и 2026 </a:t>
            </a:r>
            <a:r>
              <a:rPr lang="ru-RU" sz="2400" spc="-45" dirty="0" err="1" smtClean="0">
                <a:solidFill>
                  <a:srgbClr val="0000FF"/>
                </a:solidFill>
              </a:rPr>
              <a:t>гг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42662224"/>
              </p:ext>
            </p:extLst>
          </p:nvPr>
        </p:nvGraphicFramePr>
        <p:xfrm>
          <a:off x="683568" y="5301208"/>
          <a:ext cx="7776864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/>
                <a:gridCol w="1944216"/>
                <a:gridCol w="1944216"/>
                <a:gridCol w="1944216"/>
              </a:tblGrid>
              <a:tr h="3060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2026 ГОД</a:t>
                      </a:r>
                      <a:endParaRPr lang="ru-RU" dirty="0"/>
                    </a:p>
                  </a:txBody>
                  <a:tcPr/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560 443,9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518 231,5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517 520,1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558 777,2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516564,8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515 853,4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0603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1 666,7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1 666,7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1 666,7</a:t>
                      </a:r>
                      <a:endParaRPr lang="ru-RU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827584" y="1628800"/>
          <a:ext cx="679241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07052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116"/>
            <a:ext cx="827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217116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-10" dirty="0">
                <a:solidFill>
                  <a:srgbClr val="0000FF"/>
                </a:solidFill>
              </a:rPr>
              <a:t>Основные характеристики бюджета </a:t>
            </a:r>
            <a:r>
              <a:rPr lang="ru-RU" sz="2400" b="1" spc="-10" dirty="0" err="1" smtClean="0">
                <a:solidFill>
                  <a:srgbClr val="0000FF"/>
                </a:solidFill>
              </a:rPr>
              <a:t>Нерчинско-Заводского</a:t>
            </a:r>
            <a:r>
              <a:rPr lang="ru-RU" sz="2400" b="1" spc="-10" dirty="0" smtClean="0">
                <a:solidFill>
                  <a:srgbClr val="0000FF"/>
                </a:solidFill>
              </a:rPr>
              <a:t> муниципального </a:t>
            </a:r>
            <a:r>
              <a:rPr lang="ru-RU" sz="2400" b="1" spc="-5" dirty="0" smtClean="0">
                <a:solidFill>
                  <a:srgbClr val="0000FF"/>
                </a:solidFill>
              </a:rPr>
              <a:t>округа</a:t>
            </a:r>
            <a:r>
              <a:rPr lang="ru-RU" sz="2400" b="1" spc="-5" dirty="0">
                <a:solidFill>
                  <a:srgbClr val="0000FF"/>
                </a:solidFill>
              </a:rPr>
              <a:t/>
            </a:r>
            <a:br>
              <a:rPr lang="ru-RU" sz="2400" b="1" spc="-5" dirty="0">
                <a:solidFill>
                  <a:srgbClr val="0000FF"/>
                </a:solidFill>
              </a:rPr>
            </a:br>
            <a:r>
              <a:rPr lang="ru-RU" sz="2400" b="1" spc="-5" dirty="0">
                <a:solidFill>
                  <a:srgbClr val="0000FF"/>
                </a:solidFill>
              </a:rPr>
              <a:t>на </a:t>
            </a:r>
            <a:r>
              <a:rPr lang="ru-RU" sz="2400" b="1" dirty="0" smtClean="0">
                <a:solidFill>
                  <a:srgbClr val="0000FF"/>
                </a:solidFill>
              </a:rPr>
              <a:t>2024</a:t>
            </a:r>
            <a:r>
              <a:rPr lang="ru-RU" sz="2400" b="1" spc="-40" dirty="0" smtClean="0">
                <a:solidFill>
                  <a:srgbClr val="0000FF"/>
                </a:solidFill>
              </a:rPr>
              <a:t> </a:t>
            </a:r>
            <a:r>
              <a:rPr lang="ru-RU" sz="2400" b="1" spc="-45" dirty="0">
                <a:solidFill>
                  <a:srgbClr val="0000FF"/>
                </a:solidFill>
              </a:rPr>
              <a:t>год и на плановый период </a:t>
            </a:r>
            <a:r>
              <a:rPr lang="ru-RU" sz="2400" b="1" spc="-45" dirty="0" smtClean="0">
                <a:solidFill>
                  <a:srgbClr val="0000FF"/>
                </a:solidFill>
              </a:rPr>
              <a:t>2025 </a:t>
            </a:r>
            <a:r>
              <a:rPr lang="ru-RU" sz="2400" b="1" spc="-45" dirty="0">
                <a:solidFill>
                  <a:srgbClr val="0000FF"/>
                </a:solidFill>
              </a:rPr>
              <a:t>и </a:t>
            </a:r>
            <a:r>
              <a:rPr lang="ru-RU" sz="2400" b="1" spc="-45" dirty="0" smtClean="0">
                <a:solidFill>
                  <a:srgbClr val="0000FF"/>
                </a:solidFill>
              </a:rPr>
              <a:t>2026 </a:t>
            </a:r>
            <a:r>
              <a:rPr lang="ru-RU" sz="2400" b="1" spc="-45" dirty="0" err="1">
                <a:solidFill>
                  <a:srgbClr val="0000FF"/>
                </a:solidFill>
              </a:rPr>
              <a:t>гг</a:t>
            </a:r>
            <a:endParaRPr lang="ru-RU" sz="24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7786600"/>
              </p:ext>
            </p:extLst>
          </p:nvPr>
        </p:nvGraphicFramePr>
        <p:xfrm>
          <a:off x="413793" y="2451428"/>
          <a:ext cx="8406679" cy="4073916"/>
        </p:xfrm>
        <a:graphic>
          <a:graphicData uri="http://schemas.openxmlformats.org/drawingml/2006/table">
            <a:tbl>
              <a:tblPr/>
              <a:tblGrid>
                <a:gridCol w="2228153"/>
                <a:gridCol w="1930054"/>
                <a:gridCol w="2298839"/>
                <a:gridCol w="1949633"/>
              </a:tblGrid>
              <a:tr h="536159">
                <a:tc rowSpan="2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Утвержденный бюджет </a:t>
                      </a:r>
                    </a:p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2024 год, тыс. рублей</a:t>
                      </a:r>
                    </a:p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Проект бюджета округа, тыс. рублей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34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2025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2026 </a:t>
                      </a:r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002" marR="7002" marT="70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787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Доходы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560 443,9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518 231,5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517 520,1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8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Расходы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558 777,2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516 564,8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515 853,4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4750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latin typeface="Times New Roman"/>
                        </a:rPr>
                        <a:t>Дефицит (-), </a:t>
                      </a:r>
                      <a:endParaRPr lang="ru-RU" sz="1600" b="1" i="0" u="none" strike="noStrike" dirty="0" smtClean="0">
                        <a:solidFill>
                          <a:schemeClr val="tx1"/>
                        </a:solidFill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профицит (+)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1 666,7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1 666,7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latin typeface="Times New Roman"/>
                        </a:rPr>
                        <a:t>1 666,7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latin typeface="Times New Roman"/>
                      </a:endParaRPr>
                    </a:p>
                  </a:txBody>
                  <a:tcPr marL="7002" marR="7002" marT="700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3977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116"/>
            <a:ext cx="827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5"/>
          <p:cNvSpPr txBox="1">
            <a:spLocks/>
          </p:cNvSpPr>
          <p:nvPr/>
        </p:nvSpPr>
        <p:spPr>
          <a:xfrm>
            <a:off x="990600" y="0"/>
            <a:ext cx="8019795" cy="1107996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2522855" marR="5080" indent="-2510790"/>
            <a:endParaRPr lang="ru-RU" sz="1600" dirty="0">
              <a:solidFill>
                <a:srgbClr val="0000FF"/>
              </a:solidFill>
            </a:endParaRPr>
          </a:p>
          <a:p>
            <a:pPr marL="2522855" marR="5080" indent="-2510790" algn="ctr"/>
            <a:r>
              <a:rPr lang="ru-RU" sz="2000" dirty="0" smtClean="0">
                <a:solidFill>
                  <a:srgbClr val="0000FF"/>
                </a:solidFill>
              </a:rPr>
              <a:t>Сведения о поступлениях в бюджет </a:t>
            </a:r>
            <a:r>
              <a:rPr lang="ru-RU" sz="2000" dirty="0" err="1" smtClean="0">
                <a:solidFill>
                  <a:srgbClr val="0000FF"/>
                </a:solidFill>
              </a:rPr>
              <a:t>Нерчинско-заводского</a:t>
            </a:r>
            <a:r>
              <a:rPr lang="ru-RU" sz="2000" dirty="0" smtClean="0">
                <a:solidFill>
                  <a:srgbClr val="0000FF"/>
                </a:solidFill>
              </a:rPr>
              <a:t> муниципального округа   на 2024 год </a:t>
            </a:r>
          </a:p>
          <a:p>
            <a:pPr marL="2522855" marR="5080" indent="-2510790" algn="ctr"/>
            <a:endParaRPr lang="ru-RU" sz="1600" dirty="0">
              <a:solidFill>
                <a:srgbClr val="0000FF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22685609"/>
              </p:ext>
            </p:extLst>
          </p:nvPr>
        </p:nvGraphicFramePr>
        <p:xfrm>
          <a:off x="683569" y="1556792"/>
          <a:ext cx="7992887" cy="5209285"/>
        </p:xfrm>
        <a:graphic>
          <a:graphicData uri="http://schemas.openxmlformats.org/drawingml/2006/table">
            <a:tbl>
              <a:tblPr firstRow="1" firstCol="1" bandRow="1"/>
              <a:tblGrid>
                <a:gridCol w="2081571"/>
                <a:gridCol w="4529361"/>
                <a:gridCol w="1381955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Коды БК РФ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доходов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Сумма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(тыс. руб.)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всего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560 443,9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547" marR="62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4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1 00 00000 00 0000 000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собственных доходов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189 123,4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1 01 00000 00 0000 000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150 000,0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1 03 00000 00 0000 110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акцизов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17 441,3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1 05 00000 00 0000 000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1 363,0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1 06 00000 00 0000 000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1 07 00000 00 0000 000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7 290,0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1 08 00000 00 0000 000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налоговых доходов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178 694,3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59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1 11 00000 00 0000 000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7 900,0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1 12 00000 00 0000 000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Платежи при пользовании природными ресурсами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1 13 00000 00 0000 000</a:t>
                      </a: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доходы</a:t>
                      </a:r>
                      <a:r>
                        <a:rPr lang="ru-RU" sz="9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компенсации затрат бюджетов муниципальных округов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9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0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1 14 00000 00 0000 000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80,0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1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1 16 00000 00 0000 000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1 500,0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1 17 00000 00 0000 000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неналоговых доходов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10 430,0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2 02 00000 00 0000 000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371 319,6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41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2 02 00000 00 0000 000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от других бюджетов бюджетной системы РФ, всего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371 319,6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2 02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10000 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00 0000 150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109</a:t>
                      </a:r>
                      <a:r>
                        <a:rPr lang="ru-RU" sz="9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281,0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2 02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20000 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00 0000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8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2 02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30000 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00 0000 150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234</a:t>
                      </a:r>
                      <a:r>
                        <a:rPr lang="ru-RU" sz="9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550,4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1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2 02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40000 </a:t>
                      </a:r>
                      <a:r>
                        <a:rPr lang="ru-RU" sz="9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05 0000 </a:t>
                      </a:r>
                      <a:r>
                        <a:rPr lang="ru-RU" sz="9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9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</a:t>
                      </a:r>
                      <a:r>
                        <a:rPr lang="ru-RU" sz="900" b="1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488,2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22904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116"/>
            <a:ext cx="827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259632" y="540281"/>
            <a:ext cx="75608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</a:rPr>
              <a:t> </a:t>
            </a:r>
            <a:endParaRPr lang="ru-RU" sz="1600" b="1" dirty="0">
              <a:solidFill>
                <a:srgbClr val="00B0F0"/>
              </a:solidFill>
            </a:endParaRPr>
          </a:p>
        </p:txBody>
      </p:sp>
      <p:sp>
        <p:nvSpPr>
          <p:cNvPr id="5" name="object 5"/>
          <p:cNvSpPr txBox="1">
            <a:spLocks/>
          </p:cNvSpPr>
          <p:nvPr/>
        </p:nvSpPr>
        <p:spPr>
          <a:xfrm>
            <a:off x="990600" y="0"/>
            <a:ext cx="8019795" cy="1415772"/>
          </a:xfrm>
          <a:prstGeom prst="rect">
            <a:avLst/>
          </a:prstGeom>
          <a:effectLst/>
        </p:spPr>
        <p:txBody>
          <a:bodyPr vert="horz" wrap="square" lIns="0" tIns="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2522855" marR="5080" indent="-2510790"/>
            <a:endParaRPr lang="ru-RU" sz="1600" dirty="0">
              <a:solidFill>
                <a:srgbClr val="0000FF"/>
              </a:solidFill>
            </a:endParaRPr>
          </a:p>
          <a:p>
            <a:pPr marL="2522855" marR="5080" indent="-2510790"/>
            <a:r>
              <a:rPr lang="ru-RU" sz="2000" dirty="0" smtClean="0">
                <a:solidFill>
                  <a:srgbClr val="0000FF"/>
                </a:solidFill>
              </a:rPr>
              <a:t>Сведения о поступлениях в бюджет </a:t>
            </a:r>
            <a:r>
              <a:rPr lang="ru-RU" sz="2000" dirty="0" err="1" smtClean="0">
                <a:solidFill>
                  <a:srgbClr val="0000FF"/>
                </a:solidFill>
              </a:rPr>
              <a:t>нерчинско-заводского</a:t>
            </a:r>
            <a:r>
              <a:rPr lang="ru-RU" sz="2000" dirty="0" smtClean="0">
                <a:solidFill>
                  <a:srgbClr val="0000FF"/>
                </a:solidFill>
              </a:rPr>
              <a:t> муниципального округа на плановый период 2025 и 2026 год </a:t>
            </a:r>
          </a:p>
          <a:p>
            <a:pPr marL="2522855" marR="5080" indent="-2510790" algn="ctr"/>
            <a:endParaRPr lang="ru-RU" sz="1600" dirty="0">
              <a:solidFill>
                <a:srgbClr val="0000FF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98330874"/>
              </p:ext>
            </p:extLst>
          </p:nvPr>
        </p:nvGraphicFramePr>
        <p:xfrm>
          <a:off x="827584" y="1486014"/>
          <a:ext cx="7992887" cy="5324437"/>
        </p:xfrm>
        <a:graphic>
          <a:graphicData uri="http://schemas.openxmlformats.org/drawingml/2006/table">
            <a:tbl>
              <a:tblPr firstRow="1" firstCol="1" bandRow="1"/>
              <a:tblGrid>
                <a:gridCol w="1709318"/>
                <a:gridCol w="3737296"/>
                <a:gridCol w="1205336"/>
                <a:gridCol w="1340937"/>
              </a:tblGrid>
              <a:tr h="3588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Коды БК РФ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доходов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всего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518 231,5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517 520,1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5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1 00 00000 00 0000 000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собственных доходов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201805,8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214877,6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1 01 00000 00 0000 000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95 000,0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100 000,0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1 03 00000 00 0000 110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акцизов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18 367,8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19434,6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1 05 00000 00 0000 000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1 403,0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1 483,0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1 06 00000 00 0000 000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Налоги на имущество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1 900,0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2 050,0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1 07 00000 00 0000 000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8 000,0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9 000,0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1 08 00000 00 0000 000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Государственная пошлина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735,0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налоговых доходов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125 405,8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132 737,6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1 11 00000 00 0000 000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использования имущества, находящегося в муниципальной собственности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8 305,0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8 650,0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1 12 00000 00 0000 000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Платежи при пользовании природными ресурсами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1 13 00000 00 0000 000</a:t>
                      </a:r>
                      <a:endParaRPr lang="ru-RU" sz="10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Прочие доходы</a:t>
                      </a:r>
                      <a:r>
                        <a:rPr lang="ru-RU" sz="10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компенсации затрат бюджетов муниципальных округов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547" marR="625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3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1 14 00000 00 0000 000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Доходы от продажи материальных и нематериальных активов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85,0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0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1 16 00000 00 0000 000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Штрафы, санкции, возмещение ущерба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2 000,0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2 300,0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1 17 00000 00 0000 000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Прочие неналоговые доходы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Итого неналоговых доходов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11 400,0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12 140,0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2 02 00000 00 0000 000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316 425,7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302 642,5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2 02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10000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00 0000 150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Дотации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77 088,0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71 670,0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2 02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20000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00 0000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Субсидии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109,3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110,7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9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2 02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30000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00 0000 150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212 529,9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206 591,1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10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2 02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40000 </a:t>
                      </a: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05 0000 </a:t>
                      </a:r>
                      <a:r>
                        <a:rPr lang="ru-RU" sz="10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547" marR="62547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трансферты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40" marR="66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26 698,5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24 270,7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6640" marR="6664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826790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/>
          <p:cNvSpPr txBox="1">
            <a:spLocks/>
          </p:cNvSpPr>
          <p:nvPr/>
        </p:nvSpPr>
        <p:spPr>
          <a:xfrm>
            <a:off x="1115616" y="256699"/>
            <a:ext cx="789477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83600" marR="5080" indent="-2510790"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и структура налоговых доходов бюджета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2024-2026 годы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116"/>
            <a:ext cx="827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373567529"/>
              </p:ext>
            </p:extLst>
          </p:nvPr>
        </p:nvGraphicFramePr>
        <p:xfrm>
          <a:off x="179511" y="1916832"/>
          <a:ext cx="8830883" cy="482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15814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7116"/>
            <a:ext cx="827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5"/>
          <p:cNvSpPr txBox="1">
            <a:spLocks/>
          </p:cNvSpPr>
          <p:nvPr/>
        </p:nvSpPr>
        <p:spPr>
          <a:xfrm>
            <a:off x="1115616" y="256699"/>
            <a:ext cx="789477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83600" marR="5080" indent="-2510790"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и структура неналоговых доходов бюджета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2024-2026 годы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417030598"/>
              </p:ext>
            </p:extLst>
          </p:nvPr>
        </p:nvGraphicFramePr>
        <p:xfrm>
          <a:off x="827584" y="1397000"/>
          <a:ext cx="7848872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952761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366" cy="14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5"/>
          <p:cNvSpPr txBox="1">
            <a:spLocks/>
          </p:cNvSpPr>
          <p:nvPr/>
        </p:nvSpPr>
        <p:spPr>
          <a:xfrm>
            <a:off x="1115616" y="256699"/>
            <a:ext cx="7894779" cy="14773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marL="1083600" marR="5080" indent="-2510790"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и структура безвозмездных поступлений  бюджета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2024-2026 годы</a:t>
            </a:r>
            <a:endParaRPr lang="ru-RU" sz="2400" dirty="0">
              <a:solidFill>
                <a:srgbClr val="0000FF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549796895"/>
              </p:ext>
            </p:extLst>
          </p:nvPr>
        </p:nvGraphicFramePr>
        <p:xfrm>
          <a:off x="827584" y="1734026"/>
          <a:ext cx="7920880" cy="493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857141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71600" y="285750"/>
            <a:ext cx="7729488" cy="76698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rgbClr val="1D6B7D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РАСХОДЫ БЮДЖЕТА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rgbClr val="1D6B7D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Calibri" pitchFamily="34" charset="0"/>
            </a:endParaRPr>
          </a:p>
        </p:txBody>
      </p:sp>
      <p:sp>
        <p:nvSpPr>
          <p:cNvPr id="4" name="Лента лицом вниз 3"/>
          <p:cNvSpPr/>
          <p:nvPr/>
        </p:nvSpPr>
        <p:spPr>
          <a:xfrm>
            <a:off x="571500" y="1571625"/>
            <a:ext cx="8143875" cy="1214438"/>
          </a:xfrm>
          <a:prstGeom prst="ribbon">
            <a:avLst>
              <a:gd name="adj1" fmla="val 16667"/>
              <a:gd name="adj2" fmla="val 75000"/>
            </a:avLst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2225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400" b="1" dirty="0">
                <a:solidFill>
                  <a:schemeClr val="tx1"/>
                </a:solidFill>
                <a:cs typeface="Arial" charset="0"/>
              </a:rPr>
              <a:t>РАСХОДЫ БЮДЖЕТА –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2500298" y="3071810"/>
            <a:ext cx="4286250" cy="755650"/>
          </a:xfrm>
          <a:prstGeom prst="flowChartAlternateProcess">
            <a:avLst/>
          </a:prstGeom>
          <a:solidFill>
            <a:schemeClr val="bg2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105766"/>
                </a:solidFill>
                <a:cs typeface="Arial" charset="0"/>
              </a:rPr>
              <a:t>РАСХОДЫ БЮДЖЕТА  распределены по:</a:t>
            </a:r>
          </a:p>
        </p:txBody>
      </p:sp>
      <p:sp>
        <p:nvSpPr>
          <p:cNvPr id="6" name="Багетная рамка 5"/>
          <p:cNvSpPr/>
          <p:nvPr/>
        </p:nvSpPr>
        <p:spPr>
          <a:xfrm>
            <a:off x="357176" y="4286256"/>
            <a:ext cx="3494744" cy="1807040"/>
          </a:xfrm>
          <a:prstGeom prst="bevel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path path="circle">
              <a:fillToRect l="100000" t="100000"/>
            </a:path>
            <a:tileRect r="-100000" b="-100000"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11-ти</a:t>
            </a:r>
            <a:endParaRPr lang="ru-RU" sz="1600" b="1" dirty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ru-RU" sz="1600" b="1" dirty="0">
                <a:solidFill>
                  <a:schemeClr val="tx1"/>
                </a:solidFill>
                <a:cs typeface="Arial" charset="0"/>
              </a:rPr>
              <a:t>разделам бюджетной классификации</a:t>
            </a:r>
          </a:p>
        </p:txBody>
      </p:sp>
      <p:sp>
        <p:nvSpPr>
          <p:cNvPr id="7" name="Багетная рамка 6"/>
          <p:cNvSpPr/>
          <p:nvPr/>
        </p:nvSpPr>
        <p:spPr>
          <a:xfrm>
            <a:off x="4860032" y="4286250"/>
            <a:ext cx="3672408" cy="1807046"/>
          </a:xfrm>
          <a:prstGeom prst="bevel">
            <a:avLst/>
          </a:prstGeom>
          <a:solidFill>
            <a:schemeClr val="bg2">
              <a:lumMod val="9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2</a:t>
            </a:r>
            <a:endParaRPr lang="ru-RU" sz="1600" b="1" dirty="0">
              <a:solidFill>
                <a:schemeClr val="tx1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ru-RU" sz="1600" b="1" dirty="0" smtClean="0">
                <a:solidFill>
                  <a:schemeClr val="tx1"/>
                </a:solidFill>
                <a:cs typeface="Arial" charset="0"/>
              </a:rPr>
              <a:t>главным распорядителям</a:t>
            </a:r>
            <a:endParaRPr lang="ru-RU" sz="1600" b="1" dirty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366" cy="14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116632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3600" marR="5080" indent="-2510790" algn="ctr"/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Динамика и структура 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расходов 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2024-2026 </a:t>
            </a:r>
            <a:r>
              <a:rPr lang="ru-RU" sz="2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  <a:endParaRPr lang="ru-RU" sz="2400" b="1" i="1" dirty="0">
              <a:solidFill>
                <a:srgbClr val="0000F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8292376"/>
              </p:ext>
            </p:extLst>
          </p:nvPr>
        </p:nvGraphicFramePr>
        <p:xfrm>
          <a:off x="251519" y="1554163"/>
          <a:ext cx="8496944" cy="5100267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3784406"/>
                <a:gridCol w="1075183"/>
                <a:gridCol w="758401"/>
                <a:gridCol w="934739"/>
                <a:gridCol w="944575"/>
                <a:gridCol w="928238"/>
                <a:gridCol w="71402"/>
              </a:tblGrid>
              <a:tr h="679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Код главного распорядителя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ru-RU" sz="400">
                        <a:effectLst/>
                        <a:latin typeface="Calibri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7267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>
                          <a:effectLst/>
                        </a:rPr>
                        <a:t>Рз</a:t>
                      </a:r>
                      <a:r>
                        <a:rPr lang="ru-RU" sz="1000" dirty="0">
                          <a:effectLst/>
                        </a:rPr>
                        <a:t> 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Сумма на </a:t>
                      </a:r>
                      <a:r>
                        <a:rPr lang="ru-RU" sz="1000" dirty="0" smtClean="0">
                          <a:effectLst/>
                        </a:rPr>
                        <a:t>2024 </a:t>
                      </a: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Сумма </a:t>
                      </a:r>
                      <a:r>
                        <a:rPr lang="ru-RU" sz="1000" dirty="0">
                          <a:effectLst/>
                        </a:rPr>
                        <a:t>на </a:t>
                      </a:r>
                      <a:r>
                        <a:rPr lang="ru-RU" sz="1000" dirty="0" smtClean="0">
                          <a:effectLst/>
                        </a:rPr>
                        <a:t>2025 </a:t>
                      </a: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Сумма </a:t>
                      </a:r>
                      <a:r>
                        <a:rPr lang="ru-RU" sz="1000" dirty="0">
                          <a:effectLst/>
                        </a:rPr>
                        <a:t>на </a:t>
                      </a:r>
                      <a:r>
                        <a:rPr lang="ru-RU" sz="1000" dirty="0" smtClean="0">
                          <a:effectLst/>
                        </a:rPr>
                        <a:t>2026 </a:t>
                      </a:r>
                      <a:r>
                        <a:rPr lang="ru-RU" sz="1000" dirty="0">
                          <a:effectLst/>
                        </a:rPr>
                        <a:t>год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/>
                </a:tc>
              </a:tr>
              <a:tr h="1476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2 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</a:t>
                      </a:r>
                      <a:endParaRPr lang="ru-RU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6</a:t>
                      </a:r>
                      <a:endParaRPr lang="ru-RU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2018" marR="2201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80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101 170,8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98 754,0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98 763,0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26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26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en-US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4 080,0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80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 экономика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en-US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18 022,5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18 979,5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20 040,8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26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en-US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5 120,0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2 393,8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2 393,8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2568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926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387 031,9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353 209,8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348 524,8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804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 кинематография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24 278,5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24 278,5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24 278,5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326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en-US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18 418,5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14 414,2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17 317,5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173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en-US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2717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r>
                        <a:rPr lang="en-US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035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5,0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  <a:tr h="4891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расходов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558 777,2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516 564,8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515 853,4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2018" marR="22018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00" dirty="0">
                          <a:effectLst/>
                        </a:rPr>
                        <a:t> </a:t>
                      </a:r>
                      <a:endParaRPr lang="ru-RU" sz="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0832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899592" y="404662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lang="ru-RU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В</a:t>
            </a:r>
            <a:r>
              <a:rPr lang="ru-RU" sz="2000" b="1" spc="-8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10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соответствии:</a:t>
            </a:r>
          </a:p>
          <a:p>
            <a:pPr marL="12700" algn="just">
              <a:lnSpc>
                <a:spcPct val="100000"/>
              </a:lnSpc>
            </a:pPr>
            <a:endParaRPr lang="ru-RU" sz="2000" dirty="0" smtClean="0">
              <a:solidFill>
                <a:schemeClr val="tx2"/>
              </a:solidFill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статьей 28 </a:t>
            </a:r>
            <a:r>
              <a:rPr lang="ru-RU" sz="20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Федерального </a:t>
            </a:r>
            <a:r>
              <a:rPr lang="ru-RU" sz="2000" b="1" spc="-10" dirty="0" smtClean="0">
                <a:solidFill>
                  <a:schemeClr val="tx2"/>
                </a:solidFill>
                <a:latin typeface="Times New Roman"/>
                <a:cs typeface="Times New Roman"/>
              </a:rPr>
              <a:t>закона 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от 06.10.2003 года № 131-ФЗ </a:t>
            </a:r>
          </a:p>
          <a:p>
            <a:pPr marL="12700" marR="5080" algn="just">
              <a:lnSpc>
                <a:spcPct val="100000"/>
              </a:lnSpc>
              <a:tabLst>
                <a:tab pos="229235" algn="l"/>
              </a:tabLst>
            </a:pPr>
            <a:r>
              <a:rPr lang="ru-RU" sz="2000" b="1" spc="5" dirty="0" smtClean="0">
                <a:solidFill>
                  <a:schemeClr val="tx2"/>
                </a:solidFill>
                <a:latin typeface="Times New Roman"/>
                <a:cs typeface="Times New Roman"/>
              </a:rPr>
              <a:t>«Об 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общих принципах организации </a:t>
            </a:r>
            <a:r>
              <a:rPr lang="ru-RU" sz="20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местного</a:t>
            </a:r>
            <a:r>
              <a:rPr lang="ru-RU" sz="2000" b="1" spc="-13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самоуправления  </a:t>
            </a:r>
            <a:r>
              <a:rPr lang="ru-RU" sz="2000" b="1" dirty="0" smtClean="0">
                <a:solidFill>
                  <a:schemeClr val="tx2"/>
                </a:solidFill>
                <a:latin typeface="Times New Roman"/>
                <a:cs typeface="Times New Roman"/>
              </a:rPr>
              <a:t>в </a:t>
            </a:r>
            <a:r>
              <a:rPr lang="ru-RU" sz="2000" b="1" spc="-15" dirty="0" smtClean="0">
                <a:solidFill>
                  <a:schemeClr val="tx2"/>
                </a:solidFill>
                <a:latin typeface="Times New Roman"/>
                <a:cs typeface="Times New Roman"/>
              </a:rPr>
              <a:t>Российской</a:t>
            </a:r>
            <a:r>
              <a:rPr lang="ru-RU" sz="2000" b="1" spc="-80" dirty="0" smtClean="0">
                <a:solidFill>
                  <a:schemeClr val="tx2"/>
                </a:solidFill>
                <a:latin typeface="Times New Roman"/>
                <a:cs typeface="Times New Roman"/>
              </a:rPr>
              <a:t> </a:t>
            </a:r>
            <a:r>
              <a:rPr lang="ru-RU" sz="2000" b="1" spc="-5" dirty="0" smtClean="0">
                <a:solidFill>
                  <a:schemeClr val="tx2"/>
                </a:solidFill>
                <a:latin typeface="Times New Roman"/>
                <a:cs typeface="Times New Roman"/>
              </a:rPr>
              <a:t>Федерации»;</a:t>
            </a:r>
          </a:p>
          <a:p>
            <a:pPr marL="12700" marR="2505710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Бюджетным Кодексом Российской Федерации</a:t>
            </a:r>
            <a:r>
              <a:rPr lang="ru-RU" sz="2000" b="1" spc="5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12700" marR="575945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Законом Забайкальского края «О бюджете Забайкальского края на 2024 год и плановый период 2025 и 2026 годов»</a:t>
            </a: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Уставом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Решением Совета муниципального района «Нерчинско-Заводский район» от 15.03.2023 года №76 «Об  утверждении Положения о бюджетном процессе в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Нерчинско-Заводском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муниципальном округе Забайкальского края»</a:t>
            </a: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575945" algn="just">
              <a:lnSpc>
                <a:spcPct val="100000"/>
              </a:lnSpc>
              <a:buChar char="•"/>
              <a:tabLst>
                <a:tab pos="229235" algn="l"/>
              </a:tabLst>
            </a:pP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AppData\Local\Microsoft\Windows\INetCache\IE\2Z54EO6H\book_PNG2107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695" y="4779425"/>
            <a:ext cx="2005065" cy="1817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366" cy="14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187624" y="116632"/>
            <a:ext cx="78488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3600" marR="5080" indent="-2510790" algn="ctr"/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lang="ru-RU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4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2024 год</a:t>
            </a:r>
            <a:endParaRPr lang="ru-RU" sz="2400" i="1" dirty="0">
              <a:solidFill>
                <a:srgbClr val="0000FF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971812453"/>
              </p:ext>
            </p:extLst>
          </p:nvPr>
        </p:nvGraphicFramePr>
        <p:xfrm>
          <a:off x="251520" y="1397000"/>
          <a:ext cx="8784976" cy="5272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89843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366" cy="14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00125" y="214313"/>
            <a:ext cx="7786688" cy="738664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Структура источников финансирования дефицита бюджета </a:t>
            </a:r>
            <a:r>
              <a:rPr lang="ru-RU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</p:txBody>
      </p:sp>
      <p:graphicFrame>
        <p:nvGraphicFramePr>
          <p:cNvPr id="4" name="Содержимое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25014004"/>
              </p:ext>
            </p:extLst>
          </p:nvPr>
        </p:nvGraphicFramePr>
        <p:xfrm>
          <a:off x="152399" y="1772815"/>
          <a:ext cx="8634415" cy="4302098"/>
        </p:xfrm>
        <a:graphic>
          <a:graphicData uri="http://schemas.openxmlformats.org/drawingml/2006/table">
            <a:tbl>
              <a:tblPr/>
              <a:tblGrid>
                <a:gridCol w="4889180"/>
                <a:gridCol w="1471147"/>
                <a:gridCol w="1244217"/>
                <a:gridCol w="1029871"/>
              </a:tblGrid>
              <a:tr h="15228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latin typeface="Arial"/>
                        </a:rPr>
                        <a:t>тыс.рублей</a:t>
                      </a:r>
                      <a:endParaRPr lang="ru-RU" sz="1000" b="0" i="0" u="none" strike="noStrike" dirty="0">
                        <a:latin typeface="Arial"/>
                      </a:endParaRPr>
                    </a:p>
                  </a:txBody>
                  <a:tcPr marL="6985" marR="6985" marT="69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778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Источники</a:t>
                      </a:r>
                    </a:p>
                    <a:p>
                      <a:pPr algn="ctr" fontAlgn="b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внутреннего финансирования дефицита бюджета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</a:t>
                      </a:r>
                      <a:endParaRPr lang="ru-RU" sz="1200" b="1" i="0" u="none" strike="noStrike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8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финансирования дефицита бюджета, всего: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Источники внутреннего финансирования дефицита бюджета, всего: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444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Получение бюджетных кредитов от других бюджетов бюджетной системы Российской Федерации бюджетами муниципальных районов в валюте Российской Федерации 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от других бюджетов бюджетной системы Российской Федерации в валюте Российской Федерации </a:t>
                      </a: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1 666,7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1 666,7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1 666,7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бюджета муниципального района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84855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прочих остатков денежных средств бюджетов муниципальных районов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-560 443,9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-518 231,5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-517 520,1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544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Уменьшение прочих остатков денежных средств бюджетов муниципальных районов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558 777,2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516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564,8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515</a:t>
                      </a:r>
                      <a:r>
                        <a:rPr lang="ru-RU" sz="1200" b="0" i="0" u="none" strike="noStrik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853,4</a:t>
                      </a:r>
                      <a:endParaRPr lang="ru-RU" sz="1200" b="0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985" marR="6985" marT="69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33685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366" cy="14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1" y="260648"/>
            <a:ext cx="871296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FF"/>
                </a:solidFill>
              </a:rPr>
              <a:t>КЛЮЧЕВОЙ </a:t>
            </a:r>
            <a:r>
              <a:rPr lang="ru-RU" sz="2400" dirty="0" smtClean="0">
                <a:solidFill>
                  <a:srgbClr val="0000FF"/>
                </a:solidFill>
              </a:rPr>
              <a:t>ПРИОРИТЕТ</a:t>
            </a:r>
          </a:p>
          <a:p>
            <a:pPr algn="ctr"/>
            <a:endParaRPr lang="ru-RU" sz="2400" dirty="0">
              <a:solidFill>
                <a:srgbClr val="0000FF"/>
              </a:solidFill>
            </a:endParaRPr>
          </a:p>
          <a:p>
            <a:pPr algn="ctr"/>
            <a:endParaRPr lang="ru-RU" sz="2400" dirty="0" smtClean="0">
              <a:solidFill>
                <a:srgbClr val="0000FF"/>
              </a:solidFill>
            </a:endParaRPr>
          </a:p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 </a:t>
            </a:r>
            <a:r>
              <a:rPr lang="ru-RU" sz="2400" dirty="0">
                <a:solidFill>
                  <a:srgbClr val="0000FF"/>
                </a:solidFill>
              </a:rPr>
              <a:t/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при формировании бюджета </a:t>
            </a:r>
            <a:r>
              <a:rPr lang="ru-RU" sz="2400" dirty="0" err="1" smtClean="0">
                <a:solidFill>
                  <a:srgbClr val="0000FF"/>
                </a:solidFill>
              </a:rPr>
              <a:t>Нерчинско-Заводского</a:t>
            </a:r>
            <a:r>
              <a:rPr lang="ru-RU" sz="2400" dirty="0" smtClean="0">
                <a:solidFill>
                  <a:srgbClr val="0000FF"/>
                </a:solidFill>
              </a:rPr>
              <a:t> муниципального округа- </a:t>
            </a:r>
            <a:r>
              <a:rPr lang="ru-RU" sz="2400" dirty="0">
                <a:solidFill>
                  <a:srgbClr val="0000FF"/>
                </a:solidFill>
              </a:rPr>
              <a:t>обеспечение выполнения национальных целей и стратегических задач развития,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определенных Указом от 21 июля 2020 года № 474,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положений Послания Президента Российской Федерации Федеральному Собранию Российской Федерации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от 21 апреля 2021 года,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повышение доходов граждан (семьи),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восстановление занятости населения,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безусловное исполнение социально значимых обязательств, концентрация бюджетных инвестиционных ресурсов по приоритетным направлениям </a:t>
            </a:r>
            <a:br>
              <a:rPr lang="ru-RU" sz="2400" dirty="0">
                <a:solidFill>
                  <a:srgbClr val="0000FF"/>
                </a:solidFill>
              </a:rPr>
            </a:br>
            <a:r>
              <a:rPr lang="ru-RU" sz="2400" dirty="0">
                <a:solidFill>
                  <a:srgbClr val="0000FF"/>
                </a:solidFill>
              </a:rPr>
              <a:t>социально-экономического развития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239350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366" cy="14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115616" y="76200"/>
            <a:ext cx="735210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</a:t>
            </a:r>
            <a:r>
              <a:rPr lang="ru-RU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подготовлена Комитетом по финансам 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района «Нерчинско-Заводский район»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295400"/>
            <a:ext cx="8640763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674370, Забайкальский край, </a:t>
            </a:r>
            <a:endParaRPr lang="en-US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Нерчинско-Заводский район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С. Нерчинский Завод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Красноармейская 62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к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pfnerzav@mail.ru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Телефон: 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248-4-12-31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работы: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Понедельник - пятница с </a:t>
            </a: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:30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17: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 с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:00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Выходные дни: суббота, воскресенье</a:t>
            </a:r>
          </a:p>
        </p:txBody>
      </p:sp>
    </p:spTree>
    <p:extLst>
      <p:ext uri="{BB962C8B-B14F-4D97-AF65-F5344CB8AC3E}">
        <p14:creationId xmlns="" xmlns:p14="http://schemas.microsoft.com/office/powerpoint/2010/main" val="1771076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366" cy="144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2"/>
          <p:cNvSpPr txBox="1">
            <a:spLocks/>
          </p:cNvSpPr>
          <p:nvPr/>
        </p:nvSpPr>
        <p:spPr>
          <a:xfrm>
            <a:off x="467544" y="2131186"/>
            <a:ext cx="8496944" cy="16619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all" spc="-35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/>
                <a:ea typeface="+mj-ea"/>
                <a:cs typeface="Arial"/>
              </a:rPr>
              <a:t/>
            </a:r>
            <a:br>
              <a:rPr kumimoji="0" lang="ru-RU" sz="5400" b="0" i="0" u="none" strike="noStrike" kern="1200" cap="all" spc="-35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/>
                <a:ea typeface="+mj-ea"/>
                <a:cs typeface="Arial"/>
              </a:rPr>
            </a:br>
            <a:r>
              <a:rPr kumimoji="0" lang="ru-RU" sz="5400" b="0" i="0" u="none" strike="noStrike" kern="1200" cap="all" spc="-35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/>
                <a:ea typeface="+mj-ea"/>
                <a:cs typeface="Arial"/>
              </a:rPr>
              <a:t>Спасибо </a:t>
            </a:r>
            <a:r>
              <a:rPr kumimoji="0" lang="ru-RU" sz="5400" b="0" i="0" u="none" strike="noStrike" kern="1200" cap="all" spc="-39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/>
                <a:ea typeface="+mj-ea"/>
                <a:cs typeface="Arial"/>
              </a:rPr>
              <a:t>за</a:t>
            </a:r>
            <a:r>
              <a:rPr kumimoji="0" lang="ru-RU" sz="5400" b="0" i="0" u="none" strike="noStrike" kern="1200" cap="all" spc="-2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ru-RU" sz="5400" b="0" i="0" u="none" strike="noStrike" kern="1200" cap="all" spc="-345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Arial"/>
                <a:ea typeface="+mj-ea"/>
                <a:cs typeface="Arial"/>
              </a:rPr>
              <a:t>внимание!</a:t>
            </a:r>
            <a:endParaRPr kumimoji="0" lang="ru-RU" sz="5400" b="0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51520" y="1052736"/>
            <a:ext cx="5184576" cy="136815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0C728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Основные понятия:</a:t>
            </a:r>
          </a:p>
        </p:txBody>
      </p:sp>
      <p:pic>
        <p:nvPicPr>
          <p:cNvPr id="4" name="Рисунок 7" descr="images (11)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384376" cy="238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6"/>
          <p:cNvGraphicFramePr>
            <a:graphicFrameLocks/>
          </p:cNvGraphicFramePr>
          <p:nvPr/>
        </p:nvGraphicFramePr>
        <p:xfrm>
          <a:off x="4355976" y="2820988"/>
          <a:ext cx="4536504" cy="3848373"/>
        </p:xfrm>
        <a:graphic>
          <a:graphicData uri="http://schemas.openxmlformats.org/drawingml/2006/table">
            <a:tbl>
              <a:tblPr/>
              <a:tblGrid>
                <a:gridCol w="2268252"/>
                <a:gridCol w="2268252"/>
              </a:tblGrid>
              <a:tr h="13689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B038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Доходы бюджета – поступающие в бюджет денежные средства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6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3171E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Расходы бюджета – выплачиваемые из бюджета денежные средства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6FA"/>
                    </a:solidFill>
                  </a:tcPr>
                </a:tc>
              </a:tr>
              <a:tr h="136897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Дефицит бюджета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 превышение расходов бюджета над его доходами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Профицит бюджета </a:t>
                      </a: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– превышение доходов бюджета над расходами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1D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104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Важно: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Обязательное требование, предъявляемое к составлению и утверждению бюджета – это его сбалансированность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EC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12" descr="i (2)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9" y="4941168"/>
            <a:ext cx="325883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2132856"/>
            <a:ext cx="3744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+mj-lt"/>
              </a:rPr>
              <a:t>(от </a:t>
            </a:r>
            <a:r>
              <a:rPr lang="ru-RU" b="1" i="1" dirty="0" err="1" smtClean="0">
                <a:solidFill>
                  <a:srgbClr val="7030A0"/>
                </a:solidFill>
                <a:latin typeface="+mj-lt"/>
              </a:rPr>
              <a:t>старонормандского</a:t>
            </a:r>
            <a:r>
              <a:rPr lang="ru-RU" b="1" i="1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ru-RU" b="1" i="1" dirty="0" err="1" smtClean="0">
                <a:solidFill>
                  <a:srgbClr val="7030A0"/>
                </a:solidFill>
                <a:latin typeface="+mj-lt"/>
              </a:rPr>
              <a:t>bougette</a:t>
            </a:r>
            <a:r>
              <a:rPr lang="ru-RU" b="1" i="1" dirty="0" smtClean="0">
                <a:solidFill>
                  <a:srgbClr val="7030A0"/>
                </a:solidFill>
                <a:latin typeface="+mj-lt"/>
              </a:rPr>
              <a:t> — кошель, сумка, кожаный мешок) —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</a:t>
            </a:r>
            <a:endParaRPr lang="ru-RU" b="1" i="1" dirty="0">
              <a:solidFill>
                <a:srgbClr val="7030A0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/>
        </p:nvGraphicFramePr>
        <p:xfrm>
          <a:off x="827584" y="274638"/>
          <a:ext cx="7859216" cy="1786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457200" y="2364300"/>
            <a:ext cx="8229599" cy="2129400"/>
            <a:chOff x="0" y="292621"/>
            <a:chExt cx="8229599" cy="21294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92621"/>
              <a:ext cx="8229599" cy="2129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103949" y="396570"/>
              <a:ext cx="8021701" cy="192150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2000" kern="1200" dirty="0" smtClean="0">
                  <a:latin typeface="Times New Roman" pitchFamily="18" charset="0"/>
                  <a:cs typeface="Times New Roman" pitchFamily="18" charset="0"/>
                </a:rPr>
                <a:t>Местный бюджет предназначен для исполнения расходных обязательств муниципального образования. Использование органами местного самоуправления иных форм образования и расходования денежных средств для исполнения расходных обязательств муниципальных образований не допускается.</a:t>
              </a:r>
            </a:p>
            <a:p>
              <a:pPr lvl="0" algn="l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3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object 42"/>
          <p:cNvSpPr>
            <a:spLocks noChangeArrowheads="1"/>
          </p:cNvSpPr>
          <p:nvPr/>
        </p:nvSpPr>
        <p:spPr bwMode="auto">
          <a:xfrm>
            <a:off x="5076056" y="4643438"/>
            <a:ext cx="3710757" cy="1881906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55576" y="142852"/>
            <a:ext cx="8031266" cy="13419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Проект бюджета на </a:t>
            </a: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2024 </a:t>
            </a: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год и плановый период </a:t>
            </a: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2025-2026гг</a:t>
            </a:r>
            <a:r>
              <a:rPr kumimoji="0" lang="ru-RU" sz="2400" b="0" i="0" u="none" strike="noStrike" kern="1200" cap="all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Calibri" pitchFamily="34" charset="0"/>
              </a:rPr>
              <a:t>. направлен на решение следующих ключевых задач:</a:t>
            </a:r>
            <a:endParaRPr kumimoji="0" lang="ru-RU" sz="2400" b="0" i="0" u="none" strike="noStrike" kern="1200" cap="all" spc="0" normalizeH="0" baseline="0" noProof="0" dirty="0">
              <a:ln>
                <a:noFill/>
              </a:ln>
              <a:solidFill>
                <a:srgbClr val="006666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Calibri" pitchFamily="34" charset="0"/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179512" y="1600201"/>
          <a:ext cx="8678738" cy="3876648"/>
        </p:xfrm>
        <a:graphic>
          <a:graphicData uri="http://schemas.openxmlformats.org/drawingml/2006/table">
            <a:tbl>
              <a:tblPr/>
              <a:tblGrid>
                <a:gridCol w="8678738"/>
              </a:tblGrid>
              <a:tr h="9824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обеспечение устойчивости и сбалансированности бюджетной системы в целях гарантированного исполнения действующих и принимаемых расходных обязательств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10075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повышение эффективности бюджетной политики, в том числе за счет роста эффективности бюджетных расходов, обеспечение адресности социальной помощи, проведение структурных реформ в социальной сфере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FFB7"/>
                    </a:solidFill>
                  </a:tcPr>
                </a:tc>
              </a:tr>
              <a:tr h="692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соответствие финансовых возможностей  округа ключевым направлениям развития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928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повышение роли бюджетной политики для поддержки экономического роста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5E9F4"/>
                    </a:solidFill>
                  </a:tcPr>
                </a:tc>
              </a:tr>
              <a:tr h="4693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повышение прозрачности и открытости бюджетного процесса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 descr="C:\Users\user\AppData\Local\Microsoft\Windows\INetCache\IE\NI476SNY\92833-hardware-communication-product-business-effective-free-clipart-hq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5337488"/>
            <a:ext cx="1721086" cy="1520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67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277813"/>
            <a:ext cx="5169768" cy="1134963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25400" cap="flat" cmpd="sng" algn="ctr">
            <a:noFill/>
            <a:prstDash val="soli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Доходы бюджета</a:t>
            </a:r>
            <a:endParaRPr kumimoji="0" lang="ru-RU" sz="3600" b="0" i="0" u="none" strike="noStrike" kern="1200" cap="all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Лента лицом вверх 3"/>
          <p:cNvSpPr/>
          <p:nvPr/>
        </p:nvSpPr>
        <p:spPr>
          <a:xfrm>
            <a:off x="714375" y="1571625"/>
            <a:ext cx="8286750" cy="928688"/>
          </a:xfrm>
          <a:prstGeom prst="ribbon2">
            <a:avLst>
              <a:gd name="adj1" fmla="val 16667"/>
              <a:gd name="adj2" fmla="val 74178"/>
            </a:avLst>
          </a:prstGeom>
          <a:solidFill>
            <a:srgbClr val="FCE8E9"/>
          </a:solidFill>
          <a:ln w="6350">
            <a:solidFill>
              <a:srgbClr val="2DA2BF">
                <a:shade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бюджета – поступающие в бюджет средства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1857375" y="2643188"/>
            <a:ext cx="482377" cy="569788"/>
          </a:xfrm>
          <a:prstGeom prst="downArrow">
            <a:avLst/>
          </a:prstGeom>
          <a:solidFill>
            <a:srgbClr val="FFFF99"/>
          </a:solidFill>
          <a:ln w="47625"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71501" y="3286125"/>
            <a:ext cx="2857492" cy="3286125"/>
          </a:xfrm>
          <a:prstGeom prst="verticalScroll">
            <a:avLst/>
          </a:prstGeom>
          <a:solidFill>
            <a:srgbClr val="FFFF99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600" b="1" dirty="0">
              <a:solidFill>
                <a:srgbClr val="3F1E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Налоговые доходы</a:t>
            </a:r>
          </a:p>
          <a:p>
            <a:pPr algn="ctr">
              <a:defRPr/>
            </a:pPr>
            <a:endParaRPr lang="ru-RU" sz="1300" b="1" dirty="0">
              <a:solidFill>
                <a:srgbClr val="3F1E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300" b="1" dirty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Поступления от уплаты федеральных, региональных и местных налогов и сборов, предусмотренных Налоговым Кодексом Российской Федерации, законодательством </a:t>
            </a:r>
            <a:r>
              <a:rPr lang="ru-RU" sz="1300" b="1" dirty="0" smtClean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Забайкальского края </a:t>
            </a:r>
            <a:r>
              <a:rPr lang="ru-RU" sz="1300" b="1" dirty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и решениями Совета </a:t>
            </a:r>
            <a:r>
              <a:rPr lang="ru-RU" sz="1300" b="1" dirty="0" smtClean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endParaRPr lang="ru-RU" sz="1300" b="1" dirty="0">
              <a:solidFill>
                <a:srgbClr val="3F1E2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572000" y="2428868"/>
            <a:ext cx="428625" cy="500066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bg2">
              <a:lumMod val="9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Вертикальный свиток 7"/>
          <p:cNvSpPr/>
          <p:nvPr/>
        </p:nvSpPr>
        <p:spPr>
          <a:xfrm>
            <a:off x="3286124" y="3071811"/>
            <a:ext cx="3071826" cy="3500440"/>
          </a:xfrm>
          <a:prstGeom prst="verticalScroll">
            <a:avLst/>
          </a:prstGeom>
          <a:solidFill>
            <a:schemeClr val="bg2">
              <a:lumMod val="9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endParaRPr lang="ru-RU" sz="1200" b="1" dirty="0">
              <a:solidFill>
                <a:srgbClr val="740000"/>
              </a:solidFill>
              <a:cs typeface="Arial" charset="0"/>
            </a:endParaRPr>
          </a:p>
          <a:p>
            <a:pPr eaLnBrk="0" hangingPunct="0">
              <a:defRPr/>
            </a:pPr>
            <a:endParaRPr lang="ru-RU" sz="1200" b="1" dirty="0">
              <a:solidFill>
                <a:srgbClr val="740000"/>
              </a:solidFill>
              <a:cs typeface="Arial" charset="0"/>
            </a:endParaRP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Неналоговые доходы</a:t>
            </a:r>
          </a:p>
          <a:p>
            <a:pPr algn="ctr" eaLnBrk="0" hangingPunct="0"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</a:t>
            </a: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использования и продажи имущества, находящегося в муниципальной собственности</a:t>
            </a: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Платежи при пользовании природными ресурсами;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платные услуги и возмещение затрат государства 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ресурсов;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штрафы за нарушение законодательства;</a:t>
            </a:r>
          </a:p>
          <a:p>
            <a:pPr algn="ctr" eaLnBrk="0" hangingPunct="0">
              <a:buFontTx/>
              <a:buChar char="-"/>
              <a:defRPr/>
            </a:pPr>
            <a:r>
              <a:rPr lang="ru-RU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иные неналоговые доходы</a:t>
            </a:r>
          </a:p>
          <a:p>
            <a:pPr eaLnBrk="0" hangingPunct="0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-"/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7358063" y="2643188"/>
            <a:ext cx="428625" cy="571500"/>
          </a:xfrm>
          <a:prstGeom prst="downArrow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429388" y="3286147"/>
            <a:ext cx="2643206" cy="3071811"/>
          </a:xfrm>
          <a:prstGeom prst="verticalScroll">
            <a:avLst/>
          </a:prstGeom>
          <a:solidFill>
            <a:schemeClr val="bg2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b="1" dirty="0">
              <a:solidFill>
                <a:srgbClr val="3F1E25"/>
              </a:solidFill>
              <a:cs typeface="Arial" charset="0"/>
            </a:endParaRPr>
          </a:p>
          <a:p>
            <a:pPr>
              <a:defRPr/>
            </a:pPr>
            <a:endParaRPr lang="ru-RU" sz="1400" b="1" dirty="0">
              <a:solidFill>
                <a:srgbClr val="3F1E25"/>
              </a:solidFill>
              <a:cs typeface="Arial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</a:p>
          <a:p>
            <a:pPr algn="ctr">
              <a:defRPr/>
            </a:pPr>
            <a:endParaRPr lang="ru-RU" sz="1400" b="1" dirty="0">
              <a:solidFill>
                <a:srgbClr val="3F1E2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Поступление в местный бюджет из </a:t>
            </a:r>
            <a:r>
              <a:rPr lang="ru-RU" sz="1400" b="1" dirty="0" smtClean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400" b="1" dirty="0" smtClean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Забайкальского края межбюджетных </a:t>
            </a:r>
            <a:r>
              <a:rPr lang="ru-RU" sz="1400" b="1" dirty="0">
                <a:solidFill>
                  <a:srgbClr val="3F1E25"/>
                </a:solidFill>
                <a:latin typeface="Times New Roman" pitchFamily="18" charset="0"/>
                <a:cs typeface="Times New Roman" pitchFamily="18" charset="0"/>
              </a:rPr>
              <a:t>трансфертов в виде дотаций, субвенций и иных межбюджетных трансфертов</a:t>
            </a:r>
          </a:p>
          <a:p>
            <a:pPr>
              <a:defRPr/>
            </a:pPr>
            <a:endParaRPr lang="ru-RU" sz="1300" dirty="0">
              <a:solidFill>
                <a:srgbClr val="FFFFFF"/>
              </a:solidFill>
              <a:cs typeface="Arial" charset="0"/>
            </a:endParaRPr>
          </a:p>
          <a:p>
            <a:pPr>
              <a:defRPr/>
            </a:pPr>
            <a:endParaRPr lang="ru-RU" sz="1300" dirty="0">
              <a:solidFill>
                <a:srgbClr val="FFFFFF"/>
              </a:solidFill>
              <a:cs typeface="Arial" charset="0"/>
            </a:endParaRPr>
          </a:p>
          <a:p>
            <a:pPr>
              <a:defRPr/>
            </a:pPr>
            <a:endParaRPr lang="ru-RU" sz="1300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3074" name="Picture 2" descr="C:\Users\user\AppData\Local\Microsoft\Windows\INetCache\IE\NI476SNY\file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70" y="260648"/>
            <a:ext cx="2880318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27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187624" y="332656"/>
            <a:ext cx="7488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бюджета </a:t>
            </a:r>
            <a:r>
              <a:rPr lang="ru-RU" b="1" spc="-1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b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на 2024 год и на плановый период 2025 и 2026 годы основано на следующих документах:</a:t>
            </a:r>
            <a:endParaRPr lang="ru-RU" b="1" dirty="0"/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152400" y="4419600"/>
            <a:ext cx="4191000" cy="22098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 Президента Российской Федерации от 21 июля 2020 года № 474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 национальных целях развития Российской Федерации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период до 2030 года»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52400" y="1447800"/>
            <a:ext cx="3962400" cy="1524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Бюджетное послание Президента Российской Федерации Федеральному Собранию Российской Федерации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 21 апреля 2021 года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152400" y="3124200"/>
            <a:ext cx="4038600" cy="11430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Указы Президента Российской Федерации от 2012 года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4343400" y="1447800"/>
            <a:ext cx="4572000" cy="28194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администрации</a:t>
            </a: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err="1" smtClean="0"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  <a:p>
            <a:pPr algn="ctr"/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от 26</a:t>
            </a:r>
            <a:r>
              <a:rPr lang="en-US" alt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latin typeface="Times New Roman" pitchFamily="18" charset="0"/>
                <a:cs typeface="Times New Roman" pitchFamily="18" charset="0"/>
              </a:rPr>
              <a:t>октября 2023 года № 641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«Об утверждении основных направлений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бюджетной и налоговой политики</a:t>
            </a:r>
          </a:p>
          <a:p>
            <a:pPr algn="ct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муниципального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округа на очередной 2024 год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 плановый период 2025 и 2026 годы»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4499992" y="4581128"/>
            <a:ext cx="4415408" cy="204827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Прогноз </a:t>
            </a:r>
            <a:endParaRPr lang="ru-RU" alt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социально-экономического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b="1" dirty="0" err="1" smtClean="0"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  <a:p>
            <a:pPr algn="ctr"/>
            <a:r>
              <a:rPr lang="ru-RU" altLang="ru-RU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2024 год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2025 и 2026 годы</a:t>
            </a:r>
          </a:p>
          <a:p>
            <a:pPr algn="ctr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82758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Текст 2"/>
          <p:cNvSpPr txBox="1">
            <a:spLocks/>
          </p:cNvSpPr>
          <p:nvPr/>
        </p:nvSpPr>
        <p:spPr>
          <a:xfrm>
            <a:off x="435769" y="1412776"/>
            <a:ext cx="8384703" cy="5040560"/>
          </a:xfrm>
          <a:prstGeom prst="rect">
            <a:avLst/>
          </a:prstGeom>
        </p:spPr>
        <p:txBody>
          <a:bodyPr/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200" dirty="0" smtClean="0"/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2024-2026 годы сохраняются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ориентиры и приоритеты налоговой,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бюджетной и долговой политики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Нерчинско-Заводского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округа, обеспечивающие сохранение финансовой устойчивости и сбалансированности бюджетной системы муниципального округа, достижение национальных целей развития,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повышение уровня жизни граждан,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комфортных условий для их проживания.</a:t>
            </a:r>
          </a:p>
          <a:p>
            <a:pPr algn="ctr"/>
            <a:endParaRPr lang="ru-RU" sz="2200" dirty="0" smtClean="0"/>
          </a:p>
        </p:txBody>
      </p:sp>
    </p:spTree>
    <p:extLst>
      <p:ext uri="{BB962C8B-B14F-4D97-AF65-F5344CB8AC3E}">
        <p14:creationId xmlns="" xmlns:p14="http://schemas.microsoft.com/office/powerpoint/2010/main" val="14490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14400" y="1"/>
            <a:ext cx="8077200" cy="153888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i="1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ОСНОВНЫЕ ЗАДАЧИ БЮДЖЕТНОЙ ПОЛИТИКИ </a:t>
            </a:r>
            <a:br>
              <a:rPr lang="ru-RU" sz="24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spc="-1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 2024 год и на плановый период 2025 и 2026 годов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228600" y="1538884"/>
            <a:ext cx="8686800" cy="1314052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сбалансированности и устойчивости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Нерчинско-Заводского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</a:t>
            </a:r>
          </a:p>
          <a:p>
            <a:pPr algn="ctr"/>
            <a:endParaRPr lang="ru-RU" alt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28600" y="2996952"/>
            <a:ext cx="2687216" cy="144016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Принятие мер, 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направленных на увеличение доходной базы бюджета округа</a:t>
            </a:r>
            <a:endParaRPr lang="ru-RU" alt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3203848" y="2996952"/>
            <a:ext cx="2664296" cy="144016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открытости бюджетного процесса и вовлечения в него граждан</a:t>
            </a:r>
            <a:endParaRPr lang="ru-RU" alt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172200" y="2996952"/>
            <a:ext cx="2743200" cy="144016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endParaRPr lang="ru-RU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межбюджетных отношений в округе</a:t>
            </a:r>
          </a:p>
          <a:p>
            <a:pPr algn="ctr"/>
            <a:endParaRPr lang="ru-RU" alt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228600" y="4724400"/>
            <a:ext cx="4114800" cy="1981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Обеспечение доступа немуниципальных организаций, включая социально ориентированные некоммерческие организации к оказанию муниципальных услуг</a:t>
            </a:r>
            <a:endParaRPr lang="ru-RU" alt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4572000" y="4724400"/>
            <a:ext cx="4419600" cy="1981200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/>
          <a:lstStyle/>
          <a:p>
            <a:pPr algn="ctr"/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Сдерживание роста бюджетных расходов путем исключения низкоэффективных и не дающих эффекта в будущем затрат, установление актуальных приоритетов бюджета округа</a:t>
            </a:r>
            <a:endParaRPr lang="ru-RU" altLang="ru-RU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66942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1826</Words>
  <Application>Microsoft Office PowerPoint</Application>
  <PresentationFormat>Экран (4:3)</PresentationFormat>
  <Paragraphs>476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100</cp:revision>
  <dcterms:created xsi:type="dcterms:W3CDTF">2022-02-28T07:32:28Z</dcterms:created>
  <dcterms:modified xsi:type="dcterms:W3CDTF">2024-04-09T11:23:23Z</dcterms:modified>
</cp:coreProperties>
</file>