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4" r:id="rId1"/>
  </p:sldMasterIdLst>
  <p:notesMasterIdLst>
    <p:notesMasterId r:id="rId25"/>
  </p:notesMasterIdLst>
  <p:sldIdLst>
    <p:sldId id="281" r:id="rId2"/>
    <p:sldId id="324" r:id="rId3"/>
    <p:sldId id="295" r:id="rId4"/>
    <p:sldId id="320" r:id="rId5"/>
    <p:sldId id="321" r:id="rId6"/>
    <p:sldId id="272" r:id="rId7"/>
    <p:sldId id="288" r:id="rId8"/>
    <p:sldId id="289" r:id="rId9"/>
    <p:sldId id="326" r:id="rId10"/>
    <p:sldId id="298" r:id="rId11"/>
    <p:sldId id="308" r:id="rId12"/>
    <p:sldId id="269" r:id="rId13"/>
    <p:sldId id="291" r:id="rId14"/>
    <p:sldId id="261" r:id="rId15"/>
    <p:sldId id="283" r:id="rId16"/>
    <p:sldId id="300" r:id="rId17"/>
    <p:sldId id="292" r:id="rId18"/>
    <p:sldId id="301" r:id="rId19"/>
    <p:sldId id="327" r:id="rId20"/>
    <p:sldId id="284" r:id="rId21"/>
    <p:sldId id="287" r:id="rId22"/>
    <p:sldId id="302" r:id="rId23"/>
    <p:sldId id="328" r:id="rId2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00CC00"/>
    <a:srgbClr val="4274B0"/>
    <a:srgbClr val="0033CC"/>
    <a:srgbClr val="008000"/>
    <a:srgbClr val="33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566" autoAdjust="0"/>
  </p:normalViewPr>
  <p:slideViewPr>
    <p:cSldViewPr>
      <p:cViewPr>
        <p:scale>
          <a:sx n="90" d="100"/>
          <a:sy n="90" d="100"/>
        </p:scale>
        <p:origin x="-2976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901,3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916666666666665E-2"/>
                  <c:y val="1.25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416666666666666E-2"/>
                  <c:y val="9.375000000000029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867,4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901.3</c:v>
                </c:pt>
                <c:pt idx="1">
                  <c:v>771.2</c:v>
                </c:pt>
                <c:pt idx="2">
                  <c:v>867.4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25E-2"/>
                  <c:y val="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169291338584E-2"/>
                  <c:y val="9.3750000000000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333333333333333E-2"/>
                  <c:y val="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899.3</c:v>
                </c:pt>
                <c:pt idx="1">
                  <c:v>769.2</c:v>
                </c:pt>
                <c:pt idx="2">
                  <c:v>865.4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333E-3"/>
                  <c:y val="2.95127952755905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3333333333E-3"/>
                  <c:y val="6.2500000000001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833333333333333E-3"/>
                  <c:y val="6.2500000000001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954432"/>
        <c:axId val="7955968"/>
        <c:axId val="0"/>
      </c:bar3DChart>
      <c:catAx>
        <c:axId val="795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55968"/>
        <c:crosses val="autoZero"/>
        <c:auto val="1"/>
        <c:lblAlgn val="ctr"/>
        <c:lblOffset val="100"/>
        <c:noMultiLvlLbl val="0"/>
      </c:catAx>
      <c:valAx>
        <c:axId val="7955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54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Пенсионное обеспечение</c:v>
                </c:pt>
                <c:pt idx="1">
                  <c:v>Охрана семьй и детства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11.3</c:v>
                </c:pt>
                <c:pt idx="1">
                  <c:v>88.7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hPercent val="90"/>
      <c:rotY val="150"/>
      <c:depthPercent val="120"/>
      <c:rAngAx val="1"/>
    </c:view3D>
    <c:floor>
      <c:thickness val="0"/>
    </c:floor>
    <c:sideWall>
      <c:thickness val="0"/>
      <c:spPr>
        <a:scene3d>
          <a:camera prst="orthographicFront"/>
          <a:lightRig rig="threePt" dir="t"/>
        </a:scene3d>
        <a:sp3d>
          <a:bevelB w="6350"/>
        </a:sp3d>
      </c:spPr>
    </c:sideWall>
    <c:backWall>
      <c:thickness val="0"/>
      <c:spPr>
        <a:scene3d>
          <a:camera prst="orthographicFront"/>
          <a:lightRig rig="threePt" dir="t"/>
        </a:scene3d>
        <a:sp3d>
          <a:bevelB w="6350"/>
        </a:sp3d>
      </c:spPr>
    </c:backWall>
    <c:plotArea>
      <c:layout>
        <c:manualLayout>
          <c:layoutTarget val="inner"/>
          <c:xMode val="edge"/>
          <c:yMode val="edge"/>
          <c:x val="7.0085045675596855E-2"/>
          <c:y val="3.479017069347743E-2"/>
          <c:w val="0.70808159958628003"/>
          <c:h val="0.88949376690635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Лист1!$C$5</c:f>
              <c:strCache>
                <c:ptCount val="1"/>
                <c:pt idx="0">
                  <c:v>Доходы всего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016016016015999E-2"/>
                  <c:y val="-9.13241790231956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016016016016016E-2"/>
                  <c:y val="-2.43531144061855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018018018018018E-2"/>
                  <c:y val="-1.217655720309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Лист1!$D$4:$F$4</c:f>
              <c:strCache>
                <c:ptCount val="3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</c:strCache>
            </c:strRef>
          </c:cat>
          <c:val>
            <c:numRef>
              <c:f>Лист1!$D$5:$F$5</c:f>
              <c:numCache>
                <c:formatCode>General</c:formatCode>
                <c:ptCount val="3"/>
                <c:pt idx="0">
                  <c:v>901.3</c:v>
                </c:pt>
                <c:pt idx="1">
                  <c:v>771.2</c:v>
                </c:pt>
                <c:pt idx="2">
                  <c:v>867.4</c:v>
                </c:pt>
              </c:numCache>
            </c:numRef>
          </c:val>
        </c:ser>
        <c:ser>
          <c:idx val="1"/>
          <c:order val="1"/>
          <c:tx>
            <c:strRef>
              <c:f>Лист1!$C$6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ln w="9525"/>
          </c:spPr>
          <c:invertIfNegative val="0"/>
          <c:dLbls>
            <c:dLbl>
              <c:idx val="0"/>
              <c:layout>
                <c:manualLayout>
                  <c:x val="2.0935481111734881E-2"/>
                  <c:y val="-2.7397346475391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018018018018018E-2"/>
                  <c:y val="-1.217655720309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498384152006711E-2"/>
                  <c:y val="-1.1888219017331407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2</a:t>
                    </a:r>
                    <a:r>
                      <a:rPr lang="ru-RU" sz="1400" dirty="0" smtClean="0"/>
                      <a:t>87,1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Лист1!$D$4:$F$4</c:f>
              <c:strCache>
                <c:ptCount val="3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</c:strCache>
            </c:strRef>
          </c:cat>
          <c:val>
            <c:numRef>
              <c:f>Лист1!$D$6:$F$6</c:f>
              <c:numCache>
                <c:formatCode>General</c:formatCode>
                <c:ptCount val="3"/>
                <c:pt idx="0">
                  <c:v>243.5</c:v>
                </c:pt>
                <c:pt idx="1">
                  <c:v>267</c:v>
                </c:pt>
                <c:pt idx="2">
                  <c:v>287.10000000000002</c:v>
                </c:pt>
              </c:numCache>
            </c:numRef>
          </c:val>
        </c:ser>
        <c:ser>
          <c:idx val="2"/>
          <c:order val="2"/>
          <c:tx>
            <c:strRef>
              <c:f>Лист1!$C$7</c:f>
              <c:strCache>
                <c:ptCount val="1"/>
                <c:pt idx="0">
                  <c:v>Бевозмездные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018018018018018E-2"/>
                  <c:y val="-1.82648358046391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578822608697363E-2"/>
                  <c:y val="-3.784366841184312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504,2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020022357397849E-2"/>
                  <c:y val="-3.5376277635818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Лист1!$D$4:$F$4</c:f>
              <c:strCache>
                <c:ptCount val="3"/>
                <c:pt idx="0">
                  <c:v>2023 г.</c:v>
                </c:pt>
                <c:pt idx="1">
                  <c:v>2024 г.</c:v>
                </c:pt>
                <c:pt idx="2">
                  <c:v>2025 г.</c:v>
                </c:pt>
              </c:strCache>
            </c:strRef>
          </c:cat>
          <c:val>
            <c:numRef>
              <c:f>Лист1!$D$7:$F$7</c:f>
              <c:numCache>
                <c:formatCode>General</c:formatCode>
                <c:ptCount val="3"/>
                <c:pt idx="0">
                  <c:v>657.8</c:v>
                </c:pt>
                <c:pt idx="1">
                  <c:v>504.2</c:v>
                </c:pt>
                <c:pt idx="2">
                  <c:v>580.29999999999995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6"/>
        <c:gapDepth val="158"/>
        <c:shape val="cylinder"/>
        <c:axId val="7559040"/>
        <c:axId val="7560576"/>
        <c:axId val="0"/>
      </c:bar3DChart>
      <c:catAx>
        <c:axId val="755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60576"/>
        <c:crosses val="autoZero"/>
        <c:auto val="1"/>
        <c:lblAlgn val="ctr"/>
        <c:lblOffset val="100"/>
        <c:noMultiLvlLbl val="0"/>
      </c:catAx>
      <c:valAx>
        <c:axId val="756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559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71589095803514"/>
          <c:y val="0.28710432718001383"/>
          <c:w val="0.2487431337521003"/>
          <c:h val="0.41630311726902391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0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2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6"/>
          <c:dPt>
            <c:idx val="0"/>
            <c:bubble3D val="0"/>
          </c:dPt>
          <c:dPt>
            <c:idx val="1"/>
            <c:bubble3D val="0"/>
            <c:explosion val="25"/>
          </c:dPt>
          <c:dLbls>
            <c:dLbl>
              <c:idx val="0"/>
              <c:layout>
                <c:manualLayout>
                  <c:x val="0.12216323467864199"/>
                  <c:y val="8.412594960713178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latin typeface="Times New Roman" pitchFamily="18" charset="0"/>
                        <a:cs typeface="Times New Roman" pitchFamily="18" charset="0"/>
                      </a:rPr>
                      <a:t>Налог на доходы физических лиц 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4,3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048389742780397"/>
                  <c:y val="-1.943725601369951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latin typeface="Times New Roman" pitchFamily="18" charset="0"/>
                        <a:cs typeface="Times New Roman" pitchFamily="18" charset="0"/>
                      </a:rPr>
                      <a:t>Налог на совокупный 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доход  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2,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162646517988136E-3"/>
                  <c:y val="-2.0397637810358237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latin typeface="Times New Roman" pitchFamily="18" charset="0"/>
                        <a:cs typeface="Times New Roman" pitchFamily="18" charset="0"/>
                      </a:rPr>
                      <a:t>Доходы от использования имущества 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2,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227173616223327"/>
                  <c:y val="1.0742580326324006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latin typeface="Times New Roman" pitchFamily="18" charset="0"/>
                        <a:cs typeface="Times New Roman" pitchFamily="18" charset="0"/>
                      </a:rPr>
                      <a:t>Акцизы 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7,6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3103753590251178E-2"/>
                  <c:y val="-0.2161084113259446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>
                        <a:latin typeface="Times New Roman" pitchFamily="18" charset="0"/>
                        <a:cs typeface="Times New Roman" pitchFamily="18" charset="0"/>
                      </a:rPr>
                      <a:t>Остальные</a:t>
                    </a:r>
                    <a:r>
                      <a:rPr lang="ru-RU" sz="1400" b="1" baseline="0" dirty="0">
                        <a:latin typeface="Times New Roman" pitchFamily="18" charset="0"/>
                        <a:cs typeface="Times New Roman" pitchFamily="18" charset="0"/>
                      </a:rPr>
                      <a:t> налоговые и неналоговые доходы 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3,</a:t>
                    </a:r>
                    <a:r>
                      <a:rPr lang="ru-RU" sz="1400" b="1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Лист2!$C$4:$G$4</c:f>
              <c:strCache>
                <c:ptCount val="5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Доходы от использования имущества</c:v>
                </c:pt>
                <c:pt idx="3">
                  <c:v>Акцизы</c:v>
                </c:pt>
                <c:pt idx="4">
                  <c:v>Остальные налоговые и неналоговые доходы</c:v>
                </c:pt>
              </c:strCache>
            </c:strRef>
          </c:cat>
          <c:val>
            <c:numRef>
              <c:f>Лист2!$C$5:$G$5</c:f>
              <c:numCache>
                <c:formatCode>0.0%</c:formatCode>
                <c:ptCount val="5"/>
                <c:pt idx="0">
                  <c:v>0.83399999999999996</c:v>
                </c:pt>
                <c:pt idx="1">
                  <c:v>2.4E-2</c:v>
                </c:pt>
                <c:pt idx="2">
                  <c:v>2.5000000000000001E-2</c:v>
                </c:pt>
                <c:pt idx="3">
                  <c:v>8.1000000000000003E-2</c:v>
                </c:pt>
                <c:pt idx="4">
                  <c:v>3.5999999999999997E-2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85273915228681"/>
          <c:y val="3.9714092800330482E-2"/>
          <c:w val="0.89373499190260797"/>
          <c:h val="0.579402562469584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1843971631205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638297872340425E-2"/>
                  <c:y val="-2.4840745394486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Расходы всего</c:v>
                </c:pt>
                <c:pt idx="1">
                  <c:v>Раасходы социально-культурных отраслей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899.3</c:v>
                </c:pt>
                <c:pt idx="1">
                  <c:v>756.6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8652482269503553E-3"/>
                  <c:y val="-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652482269503553E-3"/>
                  <c:y val="-9.93629815779467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Расходы всего</c:v>
                </c:pt>
                <c:pt idx="1">
                  <c:v>Раасходы социально-культурных отраслей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769.1</c:v>
                </c:pt>
                <c:pt idx="1">
                  <c:v>646.5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71916010498687E-2"/>
                  <c:y val="-9.1478489870452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537303847657339E-2"/>
                  <c:y val="-8.82550608617821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Расходы всего</c:v>
                </c:pt>
                <c:pt idx="1">
                  <c:v>Раасходы социально-культурных отраслей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865.4</c:v>
                </c:pt>
                <c:pt idx="1">
                  <c:v>736.7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95328"/>
        <c:axId val="10605312"/>
        <c:axId val="0"/>
      </c:bar3DChart>
      <c:catAx>
        <c:axId val="10595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160000"/>
          <a:lstStyle/>
          <a:p>
            <a:pPr>
              <a:defRPr sz="1200"/>
            </a:pPr>
            <a:endParaRPr lang="ru-RU"/>
          </a:p>
        </c:txPr>
        <c:crossAx val="10605312"/>
        <c:crosses val="autoZero"/>
        <c:auto val="1"/>
        <c:lblAlgn val="ctr"/>
        <c:lblOffset val="100"/>
        <c:noMultiLvlLbl val="0"/>
      </c:catAx>
      <c:valAx>
        <c:axId val="10605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95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57579438208522"/>
          <c:y val="0.67479728386986737"/>
          <c:w val="0.12807184341319036"/>
          <c:h val="0.20683793350034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983802519685195"/>
          <c:y val="3.2438176726127442E-2"/>
          <c:w val="0.80016190944881893"/>
          <c:h val="0.37382504921259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96938150521509E-3"/>
                  <c:y val="3.0219249440748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833333333333333E-3"/>
                  <c:y val="1.10063976377952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96938150521509E-3"/>
                  <c:y val="6.79126229767604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2596938150521509E-3"/>
                  <c:y val="4.8296409237730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4.36135014179468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2376479296186105E-17"/>
                  <c:y val="3.56701900044273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1666666666666666E-3"/>
                  <c:y val="6.31274606299212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7790814451564526E-3"/>
                  <c:y val="7.7998656092120893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Общеогосударственные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Оброзование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65.2</c:v>
                </c:pt>
                <c:pt idx="1">
                  <c:v>4.5999999999999996</c:v>
                </c:pt>
                <c:pt idx="2">
                  <c:v>20.399999999999999</c:v>
                </c:pt>
                <c:pt idx="3">
                  <c:v>17.399999999999999</c:v>
                </c:pt>
                <c:pt idx="4">
                  <c:v>699.4</c:v>
                </c:pt>
                <c:pt idx="5">
                  <c:v>24.4</c:v>
                </c:pt>
                <c:pt idx="6">
                  <c:v>32.799999999999997</c:v>
                </c:pt>
                <c:pt idx="7">
                  <c:v>0.1</c:v>
                </c:pt>
                <c:pt idx="8" formatCode="0.0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4967427290996658E-3"/>
                  <c:y val="6.35360317182580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790814451564526E-3"/>
                  <c:y val="1.036993626971875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191892531255533E-3"/>
                  <c:y val="8.3646834636722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957264143410684E-3"/>
                  <c:y val="2.55826626619387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2984690752607543E-3"/>
                  <c:y val="4.12571052367729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07016246578617E-3"/>
                  <c:y val="6.91065104521934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0833550308153839E-3"/>
                  <c:y val="1.14897100795929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3.4008609437867271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5.12624500872105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Общеогосударственные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Оброзование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 общего характера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52.3</c:v>
                </c:pt>
                <c:pt idx="1">
                  <c:v>4.7</c:v>
                </c:pt>
                <c:pt idx="2">
                  <c:v>20.6</c:v>
                </c:pt>
                <c:pt idx="3">
                  <c:v>11.7</c:v>
                </c:pt>
                <c:pt idx="4">
                  <c:v>595.4</c:v>
                </c:pt>
                <c:pt idx="5">
                  <c:v>24.8</c:v>
                </c:pt>
                <c:pt idx="6">
                  <c:v>26.3</c:v>
                </c:pt>
                <c:pt idx="7">
                  <c:v>0.1</c:v>
                </c:pt>
                <c:pt idx="8">
                  <c:v>33.299999999999997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682566626557714E-3"/>
                  <c:y val="6.13664139281094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1666666666667048E-3"/>
                  <c:y val="9.37500000000005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833550308153839E-3"/>
                  <c:y val="7.36399955591569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912544517033887E-4"/>
                  <c:y val="3.01161477689022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141449729041845E-2"/>
                  <c:y val="1.50582233071639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2346283878448475E-4"/>
                  <c:y val="7.36399955591569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8762861647431539E-4"/>
                  <c:y val="3.3037361804536263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833333333333333E-3"/>
                  <c:y val="6.25000000000000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8.3333333333333332E-3"/>
                  <c:y val="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Общеогосударственные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Оброзование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Межбюджетные трансферты общего характера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54.6</c:v>
                </c:pt>
                <c:pt idx="1">
                  <c:v>4.8</c:v>
                </c:pt>
                <c:pt idx="2">
                  <c:v>22.6</c:v>
                </c:pt>
                <c:pt idx="3">
                  <c:v>13.3</c:v>
                </c:pt>
                <c:pt idx="4">
                  <c:v>679.1</c:v>
                </c:pt>
                <c:pt idx="5">
                  <c:v>25.6</c:v>
                </c:pt>
                <c:pt idx="6">
                  <c:v>32</c:v>
                </c:pt>
                <c:pt idx="7">
                  <c:v>0.1</c:v>
                </c:pt>
                <c:pt idx="8">
                  <c:v>33.299999999999997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13856"/>
        <c:axId val="37115392"/>
      </c:barChart>
      <c:catAx>
        <c:axId val="37113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7115392"/>
        <c:crosses val="autoZero"/>
        <c:auto val="1"/>
        <c:lblAlgn val="ctr"/>
        <c:lblOffset val="100"/>
        <c:noMultiLvlLbl val="0"/>
      </c:catAx>
      <c:valAx>
        <c:axId val="37115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113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27101618111417"/>
          <c:y val="0.12927589902790065"/>
          <c:w val="6.6823982939632542E-2"/>
          <c:h val="0.13555733267716535"/>
        </c:manualLayout>
      </c:layout>
      <c:overlay val="0"/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7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6769720812308178E-2"/>
          <c:w val="0.71066313858160424"/>
          <c:h val="0.96061500532939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5"/>
          <c:dPt>
            <c:idx val="2"/>
            <c:bubble3D val="0"/>
          </c:dPt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Жилищно-комунальное хозяйство</c:v>
                </c:pt>
                <c:pt idx="4">
                  <c:v>Оброзование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Межбюджетные трансферты общего характера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7.2</c:v>
                </c:pt>
                <c:pt idx="1">
                  <c:v>0.5</c:v>
                </c:pt>
                <c:pt idx="2">
                  <c:v>2.2999999999999998</c:v>
                </c:pt>
                <c:pt idx="3">
                  <c:v>1.9</c:v>
                </c:pt>
                <c:pt idx="4">
                  <c:v>78</c:v>
                </c:pt>
                <c:pt idx="5">
                  <c:v>2.7</c:v>
                </c:pt>
                <c:pt idx="6">
                  <c:v>3.5</c:v>
                </c:pt>
                <c:pt idx="7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266469963217077"/>
          <c:y val="0.17650977494641779"/>
          <c:w val="0.33397293307086612"/>
          <c:h val="0.6849348693845746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210931130008666E-2"/>
          <c:y val="0.19266207974800684"/>
          <c:w val="0.5991909230174397"/>
          <c:h val="0.744766634559878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1"/>
          <c:dPt>
            <c:idx val="0"/>
            <c:bubble3D val="0"/>
          </c:dPt>
          <c:dLbls>
            <c:dLbl>
              <c:idx val="0"/>
              <c:layout>
                <c:manualLayout>
                  <c:x val="-6.6979676034015598E-2"/>
                  <c:y val="-0.138178255903420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8468113279215953E-2"/>
                  <c:y val="3.128564284605739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653117356010397E-3"/>
                  <c:y val="-4.432132736524797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41906071640243E-2"/>
                  <c:y val="-0.1538210773264488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3731653985454806"/>
                  <c:y val="-0.1590353511341250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cene3d>
                <a:camera prst="orthographicFront"/>
                <a:lightRig rig="threePt" dir="t"/>
              </a:scene3d>
              <a:sp3d>
                <a:bevelB prst="relaxedInset"/>
              </a:sp3d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Дошкольное оброзование</c:v>
                </c:pt>
                <c:pt idx="1">
                  <c:v>Общее оброзование</c:v>
                </c:pt>
                <c:pt idx="2">
                  <c:v>Дополнительное оброзование детей</c:v>
                </c:pt>
                <c:pt idx="3">
                  <c:v>Другие вопросы в облости оброзования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19.5</c:v>
                </c:pt>
                <c:pt idx="1">
                  <c:v>66.099999999999994</c:v>
                </c:pt>
                <c:pt idx="2">
                  <c:v>3.3</c:v>
                </c:pt>
                <c:pt idx="3">
                  <c:v>11.1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702,1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Дошкольное оброзование</c:v>
                </c:pt>
                <c:pt idx="1">
                  <c:v>Общее оброзование</c:v>
                </c:pt>
                <c:pt idx="2">
                  <c:v>Дополнительное оброзование детей</c:v>
                </c:pt>
                <c:pt idx="3">
                  <c:v>Другие вопросы в облости оброзования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134.69999999999999</c:v>
                </c:pt>
                <c:pt idx="1">
                  <c:v>469.8</c:v>
                </c:pt>
                <c:pt idx="2">
                  <c:v>24.3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562,8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Дошкольное оброзование</c:v>
                </c:pt>
                <c:pt idx="1">
                  <c:v>Общее оброзование</c:v>
                </c:pt>
                <c:pt idx="2">
                  <c:v>Дополнительное оброзование детей</c:v>
                </c:pt>
                <c:pt idx="3">
                  <c:v>Другие вопросы в облости оброзования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113.3</c:v>
                </c:pt>
                <c:pt idx="1">
                  <c:v>361.3</c:v>
                </c:pt>
                <c:pt idx="2">
                  <c:v>22.1</c:v>
                </c:pt>
                <c:pt idx="3">
                  <c:v>5.7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565,6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Дошкольное оброзование</c:v>
                </c:pt>
                <c:pt idx="1">
                  <c:v>Общее оброзование</c:v>
                </c:pt>
                <c:pt idx="2">
                  <c:v>Дополнительное оброзование детей</c:v>
                </c:pt>
                <c:pt idx="3">
                  <c:v>Другие вопросы в облости оброзования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114.3</c:v>
                </c:pt>
                <c:pt idx="1">
                  <c:v>362.9</c:v>
                </c:pt>
                <c:pt idx="2">
                  <c:v>22.2</c:v>
                </c:pt>
                <c:pt idx="3">
                  <c:v>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638024934383197"/>
          <c:y val="7.3942913385826786E-2"/>
          <c:w val="0.30649454393989806"/>
          <c:h val="0.63602849703279085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4"/>
    </mc:Choice>
    <mc:Fallback>
      <c:style val="1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666659499563759E-3"/>
          <c:y val="1.5927909055612241E-2"/>
          <c:w val="0.55987881449716637"/>
          <c:h val="0.883195933178374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72108199960826"/>
          <c:y val="0.20118180941160926"/>
          <c:w val="0.38718918430417903"/>
          <c:h val="0.555387692701039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45"/>
          </c:dPt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</c:f>
              <c:strCache>
                <c:ptCount val="1"/>
                <c:pt idx="0">
                  <c:v>ФК и спорт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DD3C7-4311-4C9B-94CB-FF01E75A961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D23D46-C9C9-42EF-A9E1-1659F1E4C8BC}">
      <dgm:prSet custT="1"/>
      <dgm:spPr>
        <a:ln>
          <a:noFill/>
        </a:ln>
      </dgm:spPr>
      <dgm:t>
        <a:bodyPr/>
        <a:lstStyle/>
        <a:p>
          <a:pPr algn="just" rtl="0" fontAlgn="base">
            <a:spcBef>
              <a:spcPct val="0"/>
            </a:spcBef>
            <a:spcAft>
              <a:spcPct val="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   </a:t>
          </a:r>
          <a:r>
            <a:rPr lang="ru-RU" sz="2400" b="1" kern="12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Book" pitchFamily="34" charset="0"/>
              <a:ea typeface="+mn-ea"/>
              <a:cs typeface="+mn-cs"/>
            </a:rPr>
            <a:t>БЮДЖЕТ</a:t>
          </a:r>
          <a:r>
            <a:rPr lang="ru-RU" sz="1700" b="1" kern="1200" dirty="0" smtClean="0"/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179DE1A3-2EBA-4FA6-85F9-4334E8AD673F}" type="parTrans" cxnId="{FA15648E-95E0-4F7E-A224-B621C8FA97AD}">
      <dgm:prSet/>
      <dgm:spPr/>
      <dgm:t>
        <a:bodyPr/>
        <a:lstStyle/>
        <a:p>
          <a:endParaRPr lang="ru-RU"/>
        </a:p>
      </dgm:t>
    </dgm:pt>
    <dgm:pt modelId="{7A72DCAC-D759-49CB-9C52-C2DFBB9595A4}" type="sibTrans" cxnId="{FA15648E-95E0-4F7E-A224-B621C8FA97AD}">
      <dgm:prSet/>
      <dgm:spPr/>
      <dgm:t>
        <a:bodyPr/>
        <a:lstStyle/>
        <a:p>
          <a:endParaRPr lang="ru-RU"/>
        </a:p>
      </dgm:t>
    </dgm:pt>
    <dgm:pt modelId="{19AC82D4-C27D-4EFC-B3E9-2720CC7E4EE9}" type="pres">
      <dgm:prSet presAssocID="{9A4DD3C7-4311-4C9B-94CB-FF01E75A961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4FFB00-56D3-48CA-BDE3-C5870E7BC281}" type="pres">
      <dgm:prSet presAssocID="{6FD23D46-C9C9-42EF-A9E1-1659F1E4C8BC}" presName="circle1" presStyleLbl="node1" presStyleIdx="0" presStyleCnt="1"/>
      <dgm:spPr>
        <a:effectLst/>
      </dgm:spPr>
    </dgm:pt>
    <dgm:pt modelId="{AB93CAAF-8294-407A-8847-4C97FBFC13CC}" type="pres">
      <dgm:prSet presAssocID="{6FD23D46-C9C9-42EF-A9E1-1659F1E4C8BC}" presName="space" presStyleCnt="0"/>
      <dgm:spPr/>
    </dgm:pt>
    <dgm:pt modelId="{8B0FA6EF-CB29-4341-BA34-8A571BB4FA3A}" type="pres">
      <dgm:prSet presAssocID="{6FD23D46-C9C9-42EF-A9E1-1659F1E4C8BC}" presName="rect1" presStyleLbl="alignAcc1" presStyleIdx="0" presStyleCnt="1"/>
      <dgm:spPr>
        <a:prstGeom prst="bracketPair">
          <a:avLst/>
        </a:prstGeom>
      </dgm:spPr>
      <dgm:t>
        <a:bodyPr/>
        <a:lstStyle/>
        <a:p>
          <a:endParaRPr lang="ru-RU"/>
        </a:p>
      </dgm:t>
    </dgm:pt>
    <dgm:pt modelId="{288FBDAF-C609-40D9-BB23-D80CB433E170}" type="pres">
      <dgm:prSet presAssocID="{6FD23D46-C9C9-42EF-A9E1-1659F1E4C8BC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15648E-95E0-4F7E-A224-B621C8FA97AD}" srcId="{9A4DD3C7-4311-4C9B-94CB-FF01E75A961B}" destId="{6FD23D46-C9C9-42EF-A9E1-1659F1E4C8BC}" srcOrd="0" destOrd="0" parTransId="{179DE1A3-2EBA-4FA6-85F9-4334E8AD673F}" sibTransId="{7A72DCAC-D759-49CB-9C52-C2DFBB9595A4}"/>
    <dgm:cxn modelId="{2AA4FBF8-FF0F-4C8D-B94A-34381A21B965}" type="presOf" srcId="{6FD23D46-C9C9-42EF-A9E1-1659F1E4C8BC}" destId="{8B0FA6EF-CB29-4341-BA34-8A571BB4FA3A}" srcOrd="0" destOrd="0" presId="urn:microsoft.com/office/officeart/2005/8/layout/target3"/>
    <dgm:cxn modelId="{CE43290C-493C-4822-96CC-23B95F29B1F5}" type="presOf" srcId="{9A4DD3C7-4311-4C9B-94CB-FF01E75A961B}" destId="{19AC82D4-C27D-4EFC-B3E9-2720CC7E4EE9}" srcOrd="0" destOrd="0" presId="urn:microsoft.com/office/officeart/2005/8/layout/target3"/>
    <dgm:cxn modelId="{E2BB7A2D-A2D2-4AE1-B181-EE68550ECA2C}" type="presOf" srcId="{6FD23D46-C9C9-42EF-A9E1-1659F1E4C8BC}" destId="{288FBDAF-C609-40D9-BB23-D80CB433E170}" srcOrd="1" destOrd="0" presId="urn:microsoft.com/office/officeart/2005/8/layout/target3"/>
    <dgm:cxn modelId="{30937743-0E6D-4E3B-A572-77271A036778}" type="presParOf" srcId="{19AC82D4-C27D-4EFC-B3E9-2720CC7E4EE9}" destId="{E54FFB00-56D3-48CA-BDE3-C5870E7BC281}" srcOrd="0" destOrd="0" presId="urn:microsoft.com/office/officeart/2005/8/layout/target3"/>
    <dgm:cxn modelId="{AF1C6BD7-3203-4E39-B545-5DF1EDEABFBB}" type="presParOf" srcId="{19AC82D4-C27D-4EFC-B3E9-2720CC7E4EE9}" destId="{AB93CAAF-8294-407A-8847-4C97FBFC13CC}" srcOrd="1" destOrd="0" presId="urn:microsoft.com/office/officeart/2005/8/layout/target3"/>
    <dgm:cxn modelId="{4499E20B-1E97-4C29-BEA4-709DB447D907}" type="presParOf" srcId="{19AC82D4-C27D-4EFC-B3E9-2720CC7E4EE9}" destId="{8B0FA6EF-CB29-4341-BA34-8A571BB4FA3A}" srcOrd="2" destOrd="0" presId="urn:microsoft.com/office/officeart/2005/8/layout/target3"/>
    <dgm:cxn modelId="{86F501BB-566C-4DE2-ADAD-9D561BC8E78E}" type="presParOf" srcId="{19AC82D4-C27D-4EFC-B3E9-2720CC7E4EE9}" destId="{288FBDAF-C609-40D9-BB23-D80CB433E17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6D0B24-B442-45A9-B240-90AA1BB781AF}" type="doc">
      <dgm:prSet loTypeId="urn:microsoft.com/office/officeart/2005/8/layout/bProcess2" loCatId="process" qsTypeId="urn:microsoft.com/office/officeart/2005/8/quickstyle/3d3" qsCatId="3D" csTypeId="urn:microsoft.com/office/officeart/2005/8/colors/colorful5" csCatId="colorful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ru-RU"/>
        </a:p>
      </dgm:t>
    </dgm:pt>
    <dgm:pt modelId="{2E3EE698-1303-4126-AA07-AFE2113DA74C}">
      <dgm:prSet phldrT="[Текст]" custT="1"/>
      <dgm:spPr>
        <a:solidFill>
          <a:schemeClr val="accent6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проекта бюджета на очередной год и плановый период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C751F5-B06E-472F-844F-602CDAAFD3AF}" type="parTrans" cxnId="{E6D9FA6C-D246-4F23-9877-B36043545B6D}">
      <dgm:prSet/>
      <dgm:spPr/>
      <dgm:t>
        <a:bodyPr/>
        <a:lstStyle/>
        <a:p>
          <a:endParaRPr lang="ru-RU"/>
        </a:p>
      </dgm:t>
    </dgm:pt>
    <dgm:pt modelId="{95412C5D-C059-4441-8BEC-FC7C47BD64C7}" type="sibTrans" cxnId="{E6D9FA6C-D246-4F23-9877-B36043545B6D}">
      <dgm:prSet/>
      <dgm:spPr>
        <a:solidFill>
          <a:schemeClr val="accent6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B7A77199-53A8-4393-B6C2-B5B1CE7DE1FF}">
      <dgm:prSet phldrT="[Текст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Рассмотрение 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проекта бюджета на очередной год и плановый период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E65F55-7176-4C0A-96EF-D801B62F8194}" type="parTrans" cxnId="{027E5979-444C-4C36-B870-AC25C3F03A2E}">
      <dgm:prSet/>
      <dgm:spPr/>
      <dgm:t>
        <a:bodyPr/>
        <a:lstStyle/>
        <a:p>
          <a:endParaRPr lang="ru-RU"/>
        </a:p>
      </dgm:t>
    </dgm:pt>
    <dgm:pt modelId="{287F10A2-748F-4199-B42C-DA22E20008A8}" type="sibTrans" cxnId="{027E5979-444C-4C36-B870-AC25C3F03A2E}">
      <dgm:prSet/>
      <dgm:spPr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0CA7F5BA-F3F0-48FB-B72A-64C1D4BC53AF}">
      <dgm:prSet phldrT="[Текст]" custT="1"/>
      <dgm:spPr>
        <a:solidFill>
          <a:srgbClr val="10FC21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проекта бюджета на очередной год и плановый период 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3E46C8-A04C-4A36-944E-C142242F188A}" type="parTrans" cxnId="{6AFB7A93-108A-4653-B317-3BA967715E66}">
      <dgm:prSet/>
      <dgm:spPr/>
      <dgm:t>
        <a:bodyPr/>
        <a:lstStyle/>
        <a:p>
          <a:endParaRPr lang="ru-RU"/>
        </a:p>
      </dgm:t>
    </dgm:pt>
    <dgm:pt modelId="{2A6B6099-5637-4B34-8966-3D5378A05D66}" type="sibTrans" cxnId="{6AFB7A93-108A-4653-B317-3BA967715E66}">
      <dgm:prSet/>
      <dgm:spPr>
        <a:solidFill>
          <a:srgbClr val="10FC21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5AF79B77-94F8-48EA-B638-B68C11E9B64A}">
      <dgm:prSet phldrT="[Текст]" custT="1"/>
      <dgm:spPr>
        <a:solidFill>
          <a:srgbClr val="00FFFF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бюджета в текущем году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CB47BD-93DC-4040-9994-E2DA6D4B8AB0}" type="parTrans" cxnId="{D04FC27F-4304-4A6E-8AAD-311B6C507A31}">
      <dgm:prSet/>
      <dgm:spPr/>
      <dgm:t>
        <a:bodyPr/>
        <a:lstStyle/>
        <a:p>
          <a:endParaRPr lang="ru-RU"/>
        </a:p>
      </dgm:t>
    </dgm:pt>
    <dgm:pt modelId="{932F1289-88EA-4F77-8DBD-24AB3CE6D507}" type="sibTrans" cxnId="{D04FC27F-4304-4A6E-8AAD-311B6C507A31}">
      <dgm:prSet/>
      <dgm:spPr>
        <a:solidFill>
          <a:srgbClr val="00FFFF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75FDD461-904F-457A-B3B5-D9B5726E969A}">
      <dgm:prSet phldrT="[Текст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отчета </a:t>
          </a:r>
          <a:r>
            <a:rPr lang="ru-RU" sz="1600" b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 исполнении 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бюджета предыдущего года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A818DB-F49C-437A-BE66-6E02D3ED3088}" type="parTrans" cxnId="{4AFF21D1-A8B7-4287-A5AD-D4D281F39BD4}">
      <dgm:prSet/>
      <dgm:spPr/>
      <dgm:t>
        <a:bodyPr/>
        <a:lstStyle/>
        <a:p>
          <a:endParaRPr lang="ru-RU"/>
        </a:p>
      </dgm:t>
    </dgm:pt>
    <dgm:pt modelId="{CFFB5ED8-2F68-472A-9AB7-9390365CB2E1}" type="sibTrans" cxnId="{4AFF21D1-A8B7-4287-A5AD-D4D281F39BD4}">
      <dgm:prSet/>
      <dgm:spPr>
        <a:solidFill>
          <a:srgbClr val="FFFF0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D8DA81EC-3A57-4F69-9022-D60796266FC4}">
      <dgm:prSet phldrT="[Текст]" custT="1"/>
      <dgm:spPr>
        <a:solidFill>
          <a:srgbClr val="FF99CC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отчета </a:t>
          </a:r>
          <a:r>
            <a:rPr lang="ru-RU" sz="1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 исполнении бюджета предыдущего года</a:t>
          </a:r>
          <a:endParaRPr lang="ru-RU" sz="16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568164-AECE-4ED1-B039-FFFE661AF6BF}" type="parTrans" cxnId="{BF6A5693-D46E-430E-8953-55CB087E922E}">
      <dgm:prSet/>
      <dgm:spPr/>
      <dgm:t>
        <a:bodyPr/>
        <a:lstStyle/>
        <a:p>
          <a:endParaRPr lang="ru-RU"/>
        </a:p>
      </dgm:t>
    </dgm:pt>
    <dgm:pt modelId="{715C0E52-261B-4200-BC84-61BA10EBFB2B}" type="sibTrans" cxnId="{BF6A5693-D46E-430E-8953-55CB087E922E}">
      <dgm:prSet/>
      <dgm:spPr/>
      <dgm:t>
        <a:bodyPr/>
        <a:lstStyle/>
        <a:p>
          <a:endParaRPr lang="ru-RU"/>
        </a:p>
      </dgm:t>
    </dgm:pt>
    <dgm:pt modelId="{C074608F-6107-4F20-B34E-8057339D39C9}" type="pres">
      <dgm:prSet presAssocID="{156D0B24-B442-45A9-B240-90AA1BB781AF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F1909FB-0DDE-49A5-B3CA-230C0B7186F5}" type="pres">
      <dgm:prSet presAssocID="{2E3EE698-1303-4126-AA07-AFE2113DA74C}" presName="firstNode" presStyleLbl="node1" presStyleIdx="0" presStyleCnt="6" custScaleX="238152" custScaleY="89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C0CE02-A939-4E70-BBD3-909D51573901}" type="pres">
      <dgm:prSet presAssocID="{95412C5D-C059-4441-8BEC-FC7C47BD64C7}" presName="sibTrans" presStyleLbl="sibTrans2D1" presStyleIdx="0" presStyleCnt="5"/>
      <dgm:spPr/>
      <dgm:t>
        <a:bodyPr/>
        <a:lstStyle/>
        <a:p>
          <a:endParaRPr lang="ru-RU"/>
        </a:p>
      </dgm:t>
    </dgm:pt>
    <dgm:pt modelId="{F46EB5BD-D020-4BA3-887E-D8F7E1DCCEFC}" type="pres">
      <dgm:prSet presAssocID="{B7A77199-53A8-4393-B6C2-B5B1CE7DE1FF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B057BA62-E5A2-42E1-AB38-2F20593E4F5F}" type="pres">
      <dgm:prSet presAssocID="{B7A77199-53A8-4393-B6C2-B5B1CE7DE1FF}" presName="padding" presStyleLbl="node1" presStyleIdx="0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C1C3CA2F-A5B3-4FC6-8DE5-C0CD39B35BBD}" type="pres">
      <dgm:prSet presAssocID="{B7A77199-53A8-4393-B6C2-B5B1CE7DE1FF}" presName="shape" presStyleLbl="node1" presStyleIdx="1" presStyleCnt="6" custScaleX="353168" custScaleY="136625" custLinFactNeighborX="-1617" custLinFactNeighborY="1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1D22B-522C-4E32-A093-026E894870DE}" type="pres">
      <dgm:prSet presAssocID="{287F10A2-748F-4199-B42C-DA22E20008A8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14669C9-909B-47BC-A4AA-14FB013E43FC}" type="pres">
      <dgm:prSet presAssocID="{0CA7F5BA-F3F0-48FB-B72A-64C1D4BC53AF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661EBABF-C423-4548-BD6F-0EA017017764}" type="pres">
      <dgm:prSet presAssocID="{0CA7F5BA-F3F0-48FB-B72A-64C1D4BC53AF}" presName="padding" presStyleLbl="node1" presStyleIdx="1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E97071DB-A63A-4E7E-9733-012B1192E720}" type="pres">
      <dgm:prSet presAssocID="{0CA7F5BA-F3F0-48FB-B72A-64C1D4BC53AF}" presName="shape" presStyleLbl="node1" presStyleIdx="2" presStyleCnt="6" custScaleX="340673" custScaleY="144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2792E-BB3A-4B04-BBDC-747E75464884}" type="pres">
      <dgm:prSet presAssocID="{2A6B6099-5637-4B34-8966-3D5378A05D66}" presName="sibTrans" presStyleLbl="sibTrans2D1" presStyleIdx="2" presStyleCnt="5"/>
      <dgm:spPr/>
      <dgm:t>
        <a:bodyPr/>
        <a:lstStyle/>
        <a:p>
          <a:endParaRPr lang="ru-RU"/>
        </a:p>
      </dgm:t>
    </dgm:pt>
    <dgm:pt modelId="{6F92F318-BEA7-4F94-B7B3-02D132E5F443}" type="pres">
      <dgm:prSet presAssocID="{5AF79B77-94F8-48EA-B638-B68C11E9B64A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0D4DE928-0E0F-418B-BB1F-7F7834EF9B59}" type="pres">
      <dgm:prSet presAssocID="{5AF79B77-94F8-48EA-B638-B68C11E9B64A}" presName="padding" presStyleLbl="node1" presStyleIdx="2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73AB9404-2415-4580-840C-D687295BF07D}" type="pres">
      <dgm:prSet presAssocID="{5AF79B77-94F8-48EA-B638-B68C11E9B64A}" presName="shape" presStyleLbl="node1" presStyleIdx="3" presStyleCnt="6" custScaleX="337570" custScaleY="129242" custLinFactNeighborX="94821" custLinFactNeighborY="1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50D6F-5E75-4CED-B1ED-031F43B8995C}" type="pres">
      <dgm:prSet presAssocID="{932F1289-88EA-4F77-8DBD-24AB3CE6D507}" presName="sibTrans" presStyleLbl="sibTrans2D1" presStyleIdx="3" presStyleCnt="5" custAng="52810" custScaleX="95104" custScaleY="107233" custLinFactNeighborX="60625" custLinFactNeighborY="608"/>
      <dgm:spPr/>
      <dgm:t>
        <a:bodyPr/>
        <a:lstStyle/>
        <a:p>
          <a:endParaRPr lang="ru-RU"/>
        </a:p>
      </dgm:t>
    </dgm:pt>
    <dgm:pt modelId="{EAE202B1-D652-4648-9618-3EAAB73B94BA}" type="pres">
      <dgm:prSet presAssocID="{75FDD461-904F-457A-B3B5-D9B5726E969A}" presName="middle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8DB44F28-FF27-445A-AFAA-B6FDA8CA0B49}" type="pres">
      <dgm:prSet presAssocID="{75FDD461-904F-457A-B3B5-D9B5726E969A}" presName="padding" presStyleLbl="node1" presStyleIdx="3" presStyleCnt="6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3A78093A-0FBE-44B4-A0C3-75BC653B3D1D}" type="pres">
      <dgm:prSet presAssocID="{75FDD461-904F-457A-B3B5-D9B5726E969A}" presName="shape" presStyleLbl="node1" presStyleIdx="4" presStyleCnt="6" custScaleX="331394" custScaleY="145126" custLinFactNeighborX="91662" custLinFactNeighborY="-2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EBC7B-2D62-4160-982A-123170861D78}" type="pres">
      <dgm:prSet presAssocID="{CFFB5ED8-2F68-472A-9AB7-9390365CB2E1}" presName="sibTrans" presStyleLbl="sibTrans2D1" presStyleIdx="4" presStyleCnt="5" custAng="21397601" custLinFactNeighborX="10558" custLinFactNeighborY="-2613"/>
      <dgm:spPr/>
      <dgm:t>
        <a:bodyPr/>
        <a:lstStyle/>
        <a:p>
          <a:endParaRPr lang="ru-RU"/>
        </a:p>
      </dgm:t>
    </dgm:pt>
    <dgm:pt modelId="{32BB6336-E515-48E5-AD47-EEC7C5259C2A}" type="pres">
      <dgm:prSet presAssocID="{D8DA81EC-3A57-4F69-9022-D60796266FC4}" presName="lastNode" presStyleLbl="node1" presStyleIdx="5" presStyleCnt="6" custScaleX="213896" custScaleY="87653" custLinFactNeighborX="68776" custLinFactNeighborY="4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2439F2-3E54-485C-B2EA-7951B03C00DF}" type="presOf" srcId="{287F10A2-748F-4199-B42C-DA22E20008A8}" destId="{1CE1D22B-522C-4E32-A093-026E894870DE}" srcOrd="0" destOrd="0" presId="urn:microsoft.com/office/officeart/2005/8/layout/bProcess2"/>
    <dgm:cxn modelId="{BF6A5693-D46E-430E-8953-55CB087E922E}" srcId="{156D0B24-B442-45A9-B240-90AA1BB781AF}" destId="{D8DA81EC-3A57-4F69-9022-D60796266FC4}" srcOrd="5" destOrd="0" parTransId="{BB568164-AECE-4ED1-B039-FFFE661AF6BF}" sibTransId="{715C0E52-261B-4200-BC84-61BA10EBFB2B}"/>
    <dgm:cxn modelId="{D04A950D-5658-4228-93C2-71A307A87533}" type="presOf" srcId="{5AF79B77-94F8-48EA-B638-B68C11E9B64A}" destId="{73AB9404-2415-4580-840C-D687295BF07D}" srcOrd="0" destOrd="0" presId="urn:microsoft.com/office/officeart/2005/8/layout/bProcess2"/>
    <dgm:cxn modelId="{1D33B27D-C7E4-4E43-8CED-7295D097A2C7}" type="presOf" srcId="{2A6B6099-5637-4B34-8966-3D5378A05D66}" destId="{2D02792E-BB3A-4B04-BBDC-747E75464884}" srcOrd="0" destOrd="0" presId="urn:microsoft.com/office/officeart/2005/8/layout/bProcess2"/>
    <dgm:cxn modelId="{4AFF21D1-A8B7-4287-A5AD-D4D281F39BD4}" srcId="{156D0B24-B442-45A9-B240-90AA1BB781AF}" destId="{75FDD461-904F-457A-B3B5-D9B5726E969A}" srcOrd="4" destOrd="0" parTransId="{E3A818DB-F49C-437A-BE66-6E02D3ED3088}" sibTransId="{CFFB5ED8-2F68-472A-9AB7-9390365CB2E1}"/>
    <dgm:cxn modelId="{D04FC27F-4304-4A6E-8AAD-311B6C507A31}" srcId="{156D0B24-B442-45A9-B240-90AA1BB781AF}" destId="{5AF79B77-94F8-48EA-B638-B68C11E9B64A}" srcOrd="3" destOrd="0" parTransId="{08CB47BD-93DC-4040-9994-E2DA6D4B8AB0}" sibTransId="{932F1289-88EA-4F77-8DBD-24AB3CE6D507}"/>
    <dgm:cxn modelId="{027E5979-444C-4C36-B870-AC25C3F03A2E}" srcId="{156D0B24-B442-45A9-B240-90AA1BB781AF}" destId="{B7A77199-53A8-4393-B6C2-B5B1CE7DE1FF}" srcOrd="1" destOrd="0" parTransId="{57E65F55-7176-4C0A-96EF-D801B62F8194}" sibTransId="{287F10A2-748F-4199-B42C-DA22E20008A8}"/>
    <dgm:cxn modelId="{C0B69263-AD09-4FC2-A093-13E91E8399B1}" type="presOf" srcId="{CFFB5ED8-2F68-472A-9AB7-9390365CB2E1}" destId="{943EBC7B-2D62-4160-982A-123170861D78}" srcOrd="0" destOrd="0" presId="urn:microsoft.com/office/officeart/2005/8/layout/bProcess2"/>
    <dgm:cxn modelId="{F6254614-FC4C-419A-8DB5-3818816DBC8A}" type="presOf" srcId="{D8DA81EC-3A57-4F69-9022-D60796266FC4}" destId="{32BB6336-E515-48E5-AD47-EEC7C5259C2A}" srcOrd="0" destOrd="0" presId="urn:microsoft.com/office/officeart/2005/8/layout/bProcess2"/>
    <dgm:cxn modelId="{5DD4E93E-BF27-4FF4-8679-C4FF912D1B85}" type="presOf" srcId="{75FDD461-904F-457A-B3B5-D9B5726E969A}" destId="{3A78093A-0FBE-44B4-A0C3-75BC653B3D1D}" srcOrd="0" destOrd="0" presId="urn:microsoft.com/office/officeart/2005/8/layout/bProcess2"/>
    <dgm:cxn modelId="{B40D354B-447A-42D0-B8B6-176DA234162C}" type="presOf" srcId="{2E3EE698-1303-4126-AA07-AFE2113DA74C}" destId="{DF1909FB-0DDE-49A5-B3CA-230C0B7186F5}" srcOrd="0" destOrd="0" presId="urn:microsoft.com/office/officeart/2005/8/layout/bProcess2"/>
    <dgm:cxn modelId="{E18911C8-CAD6-4489-B66C-B11DF48D3439}" type="presOf" srcId="{0CA7F5BA-F3F0-48FB-B72A-64C1D4BC53AF}" destId="{E97071DB-A63A-4E7E-9733-012B1192E720}" srcOrd="0" destOrd="0" presId="urn:microsoft.com/office/officeart/2005/8/layout/bProcess2"/>
    <dgm:cxn modelId="{2394F40A-3CDD-490E-862B-FE5E0996D0E9}" type="presOf" srcId="{95412C5D-C059-4441-8BEC-FC7C47BD64C7}" destId="{59C0CE02-A939-4E70-BBD3-909D51573901}" srcOrd="0" destOrd="0" presId="urn:microsoft.com/office/officeart/2005/8/layout/bProcess2"/>
    <dgm:cxn modelId="{794F9B19-C3B9-4187-8088-E3661F419844}" type="presOf" srcId="{156D0B24-B442-45A9-B240-90AA1BB781AF}" destId="{C074608F-6107-4F20-B34E-8057339D39C9}" srcOrd="0" destOrd="0" presId="urn:microsoft.com/office/officeart/2005/8/layout/bProcess2"/>
    <dgm:cxn modelId="{CB4406CE-EC09-4864-A80A-3C9B559D7829}" type="presOf" srcId="{B7A77199-53A8-4393-B6C2-B5B1CE7DE1FF}" destId="{C1C3CA2F-A5B3-4FC6-8DE5-C0CD39B35BBD}" srcOrd="0" destOrd="0" presId="urn:microsoft.com/office/officeart/2005/8/layout/bProcess2"/>
    <dgm:cxn modelId="{12EB49EB-F5C5-41ED-8111-128CBEA7F695}" type="presOf" srcId="{932F1289-88EA-4F77-8DBD-24AB3CE6D507}" destId="{6A250D6F-5E75-4CED-B1ED-031F43B8995C}" srcOrd="0" destOrd="0" presId="urn:microsoft.com/office/officeart/2005/8/layout/bProcess2"/>
    <dgm:cxn modelId="{E6D9FA6C-D246-4F23-9877-B36043545B6D}" srcId="{156D0B24-B442-45A9-B240-90AA1BB781AF}" destId="{2E3EE698-1303-4126-AA07-AFE2113DA74C}" srcOrd="0" destOrd="0" parTransId="{93C751F5-B06E-472F-844F-602CDAAFD3AF}" sibTransId="{95412C5D-C059-4441-8BEC-FC7C47BD64C7}"/>
    <dgm:cxn modelId="{6AFB7A93-108A-4653-B317-3BA967715E66}" srcId="{156D0B24-B442-45A9-B240-90AA1BB781AF}" destId="{0CA7F5BA-F3F0-48FB-B72A-64C1D4BC53AF}" srcOrd="2" destOrd="0" parTransId="{003E46C8-A04C-4A36-944E-C142242F188A}" sibTransId="{2A6B6099-5637-4B34-8966-3D5378A05D66}"/>
    <dgm:cxn modelId="{72B3AA65-A66E-498C-858A-A823E94B2EF7}" type="presParOf" srcId="{C074608F-6107-4F20-B34E-8057339D39C9}" destId="{DF1909FB-0DDE-49A5-B3CA-230C0B7186F5}" srcOrd="0" destOrd="0" presId="urn:microsoft.com/office/officeart/2005/8/layout/bProcess2"/>
    <dgm:cxn modelId="{0334E3CE-CC82-4CAA-A5AE-B9EA35A99A19}" type="presParOf" srcId="{C074608F-6107-4F20-B34E-8057339D39C9}" destId="{59C0CE02-A939-4E70-BBD3-909D51573901}" srcOrd="1" destOrd="0" presId="urn:microsoft.com/office/officeart/2005/8/layout/bProcess2"/>
    <dgm:cxn modelId="{A4C7DA4D-BF1E-4267-B438-849941BCF66F}" type="presParOf" srcId="{C074608F-6107-4F20-B34E-8057339D39C9}" destId="{F46EB5BD-D020-4BA3-887E-D8F7E1DCCEFC}" srcOrd="2" destOrd="0" presId="urn:microsoft.com/office/officeart/2005/8/layout/bProcess2"/>
    <dgm:cxn modelId="{FF1FA4E6-91AB-41AC-B9E7-C3BAED7EF50A}" type="presParOf" srcId="{F46EB5BD-D020-4BA3-887E-D8F7E1DCCEFC}" destId="{B057BA62-E5A2-42E1-AB38-2F20593E4F5F}" srcOrd="0" destOrd="0" presId="urn:microsoft.com/office/officeart/2005/8/layout/bProcess2"/>
    <dgm:cxn modelId="{72D7230E-D490-4D40-936F-9D6730FB32B5}" type="presParOf" srcId="{F46EB5BD-D020-4BA3-887E-D8F7E1DCCEFC}" destId="{C1C3CA2F-A5B3-4FC6-8DE5-C0CD39B35BBD}" srcOrd="1" destOrd="0" presId="urn:microsoft.com/office/officeart/2005/8/layout/bProcess2"/>
    <dgm:cxn modelId="{463EE764-7918-41A3-83B7-DF0B65ECA275}" type="presParOf" srcId="{C074608F-6107-4F20-B34E-8057339D39C9}" destId="{1CE1D22B-522C-4E32-A093-026E894870DE}" srcOrd="3" destOrd="0" presId="urn:microsoft.com/office/officeart/2005/8/layout/bProcess2"/>
    <dgm:cxn modelId="{3C85C6FE-4AED-40BB-9438-68AEDAFDCF2F}" type="presParOf" srcId="{C074608F-6107-4F20-B34E-8057339D39C9}" destId="{414669C9-909B-47BC-A4AA-14FB013E43FC}" srcOrd="4" destOrd="0" presId="urn:microsoft.com/office/officeart/2005/8/layout/bProcess2"/>
    <dgm:cxn modelId="{FBA765A8-AF7A-47EF-B7CB-F356C676FF8F}" type="presParOf" srcId="{414669C9-909B-47BC-A4AA-14FB013E43FC}" destId="{661EBABF-C423-4548-BD6F-0EA017017764}" srcOrd="0" destOrd="0" presId="urn:microsoft.com/office/officeart/2005/8/layout/bProcess2"/>
    <dgm:cxn modelId="{6F57938F-AF5E-4E7C-833C-227928C2C618}" type="presParOf" srcId="{414669C9-909B-47BC-A4AA-14FB013E43FC}" destId="{E97071DB-A63A-4E7E-9733-012B1192E720}" srcOrd="1" destOrd="0" presId="urn:microsoft.com/office/officeart/2005/8/layout/bProcess2"/>
    <dgm:cxn modelId="{660460DE-AAE3-4D42-8EB6-50B0ECA49AA0}" type="presParOf" srcId="{C074608F-6107-4F20-B34E-8057339D39C9}" destId="{2D02792E-BB3A-4B04-BBDC-747E75464884}" srcOrd="5" destOrd="0" presId="urn:microsoft.com/office/officeart/2005/8/layout/bProcess2"/>
    <dgm:cxn modelId="{8D53DC53-9E81-4C5F-A6B1-6E1F9EEA9E7E}" type="presParOf" srcId="{C074608F-6107-4F20-B34E-8057339D39C9}" destId="{6F92F318-BEA7-4F94-B7B3-02D132E5F443}" srcOrd="6" destOrd="0" presId="urn:microsoft.com/office/officeart/2005/8/layout/bProcess2"/>
    <dgm:cxn modelId="{02C93E4F-DB78-459F-9592-A74005FB8637}" type="presParOf" srcId="{6F92F318-BEA7-4F94-B7B3-02D132E5F443}" destId="{0D4DE928-0E0F-418B-BB1F-7F7834EF9B59}" srcOrd="0" destOrd="0" presId="urn:microsoft.com/office/officeart/2005/8/layout/bProcess2"/>
    <dgm:cxn modelId="{BF382FFE-C95E-4FF7-9ADA-9C37FAA119CC}" type="presParOf" srcId="{6F92F318-BEA7-4F94-B7B3-02D132E5F443}" destId="{73AB9404-2415-4580-840C-D687295BF07D}" srcOrd="1" destOrd="0" presId="urn:microsoft.com/office/officeart/2005/8/layout/bProcess2"/>
    <dgm:cxn modelId="{15D24ABE-6D6A-4BCD-8273-D5E283BA9EBB}" type="presParOf" srcId="{C074608F-6107-4F20-B34E-8057339D39C9}" destId="{6A250D6F-5E75-4CED-B1ED-031F43B8995C}" srcOrd="7" destOrd="0" presId="urn:microsoft.com/office/officeart/2005/8/layout/bProcess2"/>
    <dgm:cxn modelId="{972D6D08-C159-4137-9E7E-21B18BAA4037}" type="presParOf" srcId="{C074608F-6107-4F20-B34E-8057339D39C9}" destId="{EAE202B1-D652-4648-9618-3EAAB73B94BA}" srcOrd="8" destOrd="0" presId="urn:microsoft.com/office/officeart/2005/8/layout/bProcess2"/>
    <dgm:cxn modelId="{13639E7D-AC8C-4A27-B8A0-FD5CD2A654FE}" type="presParOf" srcId="{EAE202B1-D652-4648-9618-3EAAB73B94BA}" destId="{8DB44F28-FF27-445A-AFAA-B6FDA8CA0B49}" srcOrd="0" destOrd="0" presId="urn:microsoft.com/office/officeart/2005/8/layout/bProcess2"/>
    <dgm:cxn modelId="{B1D01973-4D18-4789-AE5E-58F2FFD39D4D}" type="presParOf" srcId="{EAE202B1-D652-4648-9618-3EAAB73B94BA}" destId="{3A78093A-0FBE-44B4-A0C3-75BC653B3D1D}" srcOrd="1" destOrd="0" presId="urn:microsoft.com/office/officeart/2005/8/layout/bProcess2"/>
    <dgm:cxn modelId="{C0F73382-E2ED-40C7-826D-25CD7E525A90}" type="presParOf" srcId="{C074608F-6107-4F20-B34E-8057339D39C9}" destId="{943EBC7B-2D62-4160-982A-123170861D78}" srcOrd="9" destOrd="0" presId="urn:microsoft.com/office/officeart/2005/8/layout/bProcess2"/>
    <dgm:cxn modelId="{00678A95-B2E1-43FC-8FE6-840F430C9D2D}" type="presParOf" srcId="{C074608F-6107-4F20-B34E-8057339D39C9}" destId="{32BB6336-E515-48E5-AD47-EEC7C5259C2A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BA3D46-9367-48F9-8A73-9B1E70E22609}" type="doc">
      <dgm:prSet loTypeId="urn:microsoft.com/office/officeart/2005/8/layout/process2" loCatId="process" qsTypeId="urn:microsoft.com/office/officeart/2005/8/quickstyle/3d1" qsCatId="3D" csTypeId="urn:microsoft.com/office/officeart/2005/8/colors/colorful5" csCatId="colorful" phldr="1"/>
      <dgm:spPr/>
    </dgm:pt>
    <dgm:pt modelId="{9264C8D3-FF88-4F44-8CD5-65BF86E37697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Помогает формировать доходную часть бюджета (налог на доходы физических лиц)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3A566EB3-24E3-4475-BE59-0119EAF4A623}" type="parTrans" cxnId="{34C1C798-39AC-4158-9551-730BC772538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E734A16-C293-4748-8517-0A9EA181CCAB}" type="sibTrans" cxnId="{34C1C798-39AC-4158-9551-730BC7725383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FD8A143-B7AB-454B-9B1F-A84AC45C10A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БЮДЖЕТ</a:t>
          </a:r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93330A-7F3A-484F-ABB7-C28FCD2FA831}" type="parTrans" cxnId="{11CF050E-2081-4148-AE17-8E1BA90EEB8F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15CC1F5-6249-4E92-A9B6-9668F50D1F63}" type="sibTrans" cxnId="{11CF050E-2081-4148-AE17-8E1BA90EEB8F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B1509B8-0522-4DEA-AE49-07F59ADD9E7E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Получает социальные гарантии – расходная часть бюджета (образование, культура, физическая культура и спорт, социальные выплаты и др.)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0443A813-0A8E-4A6C-B973-7018DD130B25}" type="parTrans" cxnId="{E19445E2-79CB-4232-9D39-A0BCAB92084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55BB6B0-2557-444C-8E07-D6FCC2D7726B}" type="sibTrans" cxnId="{E19445E2-79CB-4232-9D39-A0BCAB92084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9D8259D-6FD4-4641-93C5-306C6905A890}" type="pres">
      <dgm:prSet presAssocID="{11BA3D46-9367-48F9-8A73-9B1E70E22609}" presName="linearFlow" presStyleCnt="0">
        <dgm:presLayoutVars>
          <dgm:resizeHandles val="exact"/>
        </dgm:presLayoutVars>
      </dgm:prSet>
      <dgm:spPr/>
    </dgm:pt>
    <dgm:pt modelId="{296EA484-5669-4013-85EB-DA3C299C36A9}" type="pres">
      <dgm:prSet presAssocID="{9264C8D3-FF88-4F44-8CD5-65BF86E3769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BCF26-80B2-4903-ABF9-72785541179D}" type="pres">
      <dgm:prSet presAssocID="{0E734A16-C293-4748-8517-0A9EA181CCAB}" presName="sibTrans" presStyleLbl="sibTrans2D1" presStyleIdx="0" presStyleCnt="2" custScaleY="567901"/>
      <dgm:spPr/>
      <dgm:t>
        <a:bodyPr/>
        <a:lstStyle/>
        <a:p>
          <a:endParaRPr lang="ru-RU"/>
        </a:p>
      </dgm:t>
    </dgm:pt>
    <dgm:pt modelId="{1184689C-7E49-442C-ABFD-11FDB0F64E61}" type="pres">
      <dgm:prSet presAssocID="{0E734A16-C293-4748-8517-0A9EA181CCAB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6200D8D2-3854-4D25-BF56-60B5B8D7FAFF}" type="pres">
      <dgm:prSet presAssocID="{7FD8A143-B7AB-454B-9B1F-A84AC45C10A7}" presName="node" presStyleLbl="node1" presStyleIdx="1" presStyleCnt="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55650287-F1CB-4840-B39A-F3D26DDAEFE4}" type="pres">
      <dgm:prSet presAssocID="{A15CC1F5-6249-4E92-A9B6-9668F50D1F63}" presName="sibTrans" presStyleLbl="sibTrans2D1" presStyleIdx="1" presStyleCnt="2" custScaleY="580247"/>
      <dgm:spPr/>
      <dgm:t>
        <a:bodyPr/>
        <a:lstStyle/>
        <a:p>
          <a:endParaRPr lang="ru-RU"/>
        </a:p>
      </dgm:t>
    </dgm:pt>
    <dgm:pt modelId="{A09464EA-902C-46D5-B88A-1386DB67FEEB}" type="pres">
      <dgm:prSet presAssocID="{A15CC1F5-6249-4E92-A9B6-9668F50D1F6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E8840CDC-23DD-43C5-A607-58D8C1DE46CB}" type="pres">
      <dgm:prSet presAssocID="{6B1509B8-0522-4DEA-AE49-07F59ADD9E7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00E38F-2E79-46F2-A5C4-8980AD57FC11}" type="presOf" srcId="{A15CC1F5-6249-4E92-A9B6-9668F50D1F63}" destId="{A09464EA-902C-46D5-B88A-1386DB67FEEB}" srcOrd="1" destOrd="0" presId="urn:microsoft.com/office/officeart/2005/8/layout/process2"/>
    <dgm:cxn modelId="{1D250C72-F128-4D43-BE10-A4269373F744}" type="presOf" srcId="{6B1509B8-0522-4DEA-AE49-07F59ADD9E7E}" destId="{E8840CDC-23DD-43C5-A607-58D8C1DE46CB}" srcOrd="0" destOrd="0" presId="urn:microsoft.com/office/officeart/2005/8/layout/process2"/>
    <dgm:cxn modelId="{59541EE5-D1C1-44EE-84B5-B15EE13DD527}" type="presOf" srcId="{7FD8A143-B7AB-454B-9B1F-A84AC45C10A7}" destId="{6200D8D2-3854-4D25-BF56-60B5B8D7FAFF}" srcOrd="0" destOrd="0" presId="urn:microsoft.com/office/officeart/2005/8/layout/process2"/>
    <dgm:cxn modelId="{11CF050E-2081-4148-AE17-8E1BA90EEB8F}" srcId="{11BA3D46-9367-48F9-8A73-9B1E70E22609}" destId="{7FD8A143-B7AB-454B-9B1F-A84AC45C10A7}" srcOrd="1" destOrd="0" parTransId="{3F93330A-7F3A-484F-ABB7-C28FCD2FA831}" sibTransId="{A15CC1F5-6249-4E92-A9B6-9668F50D1F63}"/>
    <dgm:cxn modelId="{4BA4E647-55B2-4371-A2C8-DADEA660548C}" type="presOf" srcId="{9264C8D3-FF88-4F44-8CD5-65BF86E37697}" destId="{296EA484-5669-4013-85EB-DA3C299C36A9}" srcOrd="0" destOrd="0" presId="urn:microsoft.com/office/officeart/2005/8/layout/process2"/>
    <dgm:cxn modelId="{5935F6BC-2849-4FFF-A01C-9F41D8C469E9}" type="presOf" srcId="{0E734A16-C293-4748-8517-0A9EA181CCAB}" destId="{BC2BCF26-80B2-4903-ABF9-72785541179D}" srcOrd="0" destOrd="0" presId="urn:microsoft.com/office/officeart/2005/8/layout/process2"/>
    <dgm:cxn modelId="{337E107E-6720-4A47-BBA3-6CC0325267D1}" type="presOf" srcId="{0E734A16-C293-4748-8517-0A9EA181CCAB}" destId="{1184689C-7E49-442C-ABFD-11FDB0F64E61}" srcOrd="1" destOrd="0" presId="urn:microsoft.com/office/officeart/2005/8/layout/process2"/>
    <dgm:cxn modelId="{34C1C798-39AC-4158-9551-730BC7725383}" srcId="{11BA3D46-9367-48F9-8A73-9B1E70E22609}" destId="{9264C8D3-FF88-4F44-8CD5-65BF86E37697}" srcOrd="0" destOrd="0" parTransId="{3A566EB3-24E3-4475-BE59-0119EAF4A623}" sibTransId="{0E734A16-C293-4748-8517-0A9EA181CCAB}"/>
    <dgm:cxn modelId="{BAADDD70-AF78-4647-A188-DA283DD03BB1}" type="presOf" srcId="{11BA3D46-9367-48F9-8A73-9B1E70E22609}" destId="{E9D8259D-6FD4-4641-93C5-306C6905A890}" srcOrd="0" destOrd="0" presId="urn:microsoft.com/office/officeart/2005/8/layout/process2"/>
    <dgm:cxn modelId="{EFE34B9F-41C8-497A-8704-3BC9620C0D99}" type="presOf" srcId="{A15CC1F5-6249-4E92-A9B6-9668F50D1F63}" destId="{55650287-F1CB-4840-B39A-F3D26DDAEFE4}" srcOrd="0" destOrd="0" presId="urn:microsoft.com/office/officeart/2005/8/layout/process2"/>
    <dgm:cxn modelId="{E19445E2-79CB-4232-9D39-A0BCAB92084D}" srcId="{11BA3D46-9367-48F9-8A73-9B1E70E22609}" destId="{6B1509B8-0522-4DEA-AE49-07F59ADD9E7E}" srcOrd="2" destOrd="0" parTransId="{0443A813-0A8E-4A6C-B973-7018DD130B25}" sibTransId="{D55BB6B0-2557-444C-8E07-D6FCC2D7726B}"/>
    <dgm:cxn modelId="{37965DB3-403A-4E02-8333-45A2568850FD}" type="presParOf" srcId="{E9D8259D-6FD4-4641-93C5-306C6905A890}" destId="{296EA484-5669-4013-85EB-DA3C299C36A9}" srcOrd="0" destOrd="0" presId="urn:microsoft.com/office/officeart/2005/8/layout/process2"/>
    <dgm:cxn modelId="{378230D5-440C-4E44-B2FC-FFED20FD1EC3}" type="presParOf" srcId="{E9D8259D-6FD4-4641-93C5-306C6905A890}" destId="{BC2BCF26-80B2-4903-ABF9-72785541179D}" srcOrd="1" destOrd="0" presId="urn:microsoft.com/office/officeart/2005/8/layout/process2"/>
    <dgm:cxn modelId="{E1814295-66D6-465D-B156-DD40CD3D95D1}" type="presParOf" srcId="{BC2BCF26-80B2-4903-ABF9-72785541179D}" destId="{1184689C-7E49-442C-ABFD-11FDB0F64E61}" srcOrd="0" destOrd="0" presId="urn:microsoft.com/office/officeart/2005/8/layout/process2"/>
    <dgm:cxn modelId="{29E14CC4-382D-4E5B-9A21-0CA4BB6475BE}" type="presParOf" srcId="{E9D8259D-6FD4-4641-93C5-306C6905A890}" destId="{6200D8D2-3854-4D25-BF56-60B5B8D7FAFF}" srcOrd="2" destOrd="0" presId="urn:microsoft.com/office/officeart/2005/8/layout/process2"/>
    <dgm:cxn modelId="{5D67BE65-834B-41F1-B1F7-8AA52889858E}" type="presParOf" srcId="{E9D8259D-6FD4-4641-93C5-306C6905A890}" destId="{55650287-F1CB-4840-B39A-F3D26DDAEFE4}" srcOrd="3" destOrd="0" presId="urn:microsoft.com/office/officeart/2005/8/layout/process2"/>
    <dgm:cxn modelId="{789CC99E-6EB9-4696-961D-2568D2ABD4AF}" type="presParOf" srcId="{55650287-F1CB-4840-B39A-F3D26DDAEFE4}" destId="{A09464EA-902C-46D5-B88A-1386DB67FEEB}" srcOrd="0" destOrd="0" presId="urn:microsoft.com/office/officeart/2005/8/layout/process2"/>
    <dgm:cxn modelId="{0FDE280F-4C72-4088-8BA4-D1B095253E8F}" type="presParOf" srcId="{E9D8259D-6FD4-4641-93C5-306C6905A890}" destId="{E8840CDC-23DD-43C5-A607-58D8C1DE46C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3DF14D-5245-4592-A8EF-4D1E28FD877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646E02-E6B2-459D-94C0-C11EACEEBCBA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Профицит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2 млн. руб</a:t>
          </a:r>
          <a:r>
            <a:rPr kumimoji="0" lang="ru-RU" b="1" i="0" u="none" strike="noStrike" cap="none" normalizeH="0" baseline="0" dirty="0" smtClean="0">
              <a:ln/>
              <a:effectLst/>
              <a:latin typeface="+mn-lt"/>
            </a:rPr>
            <a:t>.</a:t>
          </a:r>
        </a:p>
      </dgm:t>
    </dgm:pt>
    <dgm:pt modelId="{587492F8-60CF-4C52-93DF-C54030C30EDA}" type="sibTrans" cxnId="{5B043A1B-62AD-4A5D-9561-C5AE5C02B0F0}">
      <dgm:prSet/>
      <dgm:spPr/>
      <dgm:t>
        <a:bodyPr/>
        <a:lstStyle/>
        <a:p>
          <a:endParaRPr lang="ru-RU"/>
        </a:p>
      </dgm:t>
    </dgm:pt>
    <dgm:pt modelId="{25463917-2801-4C56-B9EE-32D1D9DEE2D1}" type="parTrans" cxnId="{5B043A1B-62AD-4A5D-9561-C5AE5C02B0F0}">
      <dgm:prSet/>
      <dgm:spPr/>
      <dgm:t>
        <a:bodyPr/>
        <a:lstStyle/>
        <a:p>
          <a:endParaRPr lang="ru-RU"/>
        </a:p>
      </dgm:t>
    </dgm:pt>
    <dgm:pt modelId="{D7F3CA62-3240-4386-9FE9-4B857EA25710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Расходы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899,3 млн. руб.</a:t>
          </a:r>
        </a:p>
        <a:p>
          <a:pPr marR="0" rtl="0" eaLnBrk="1" fontAlgn="base" latinLnBrk="0" hangingPunct="1">
            <a:buClrTx/>
            <a:buSzTx/>
            <a:buFontTx/>
            <a:tabLst/>
          </a:pPr>
          <a:endParaRPr kumimoji="0" lang="ru-RU" b="1" i="1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DDF8F9A2-D452-4DE2-B824-1D85DFC6CC1F}" type="sibTrans" cxnId="{D6E95336-8EB2-4548-A1BB-35E655AFF10F}">
      <dgm:prSet/>
      <dgm:spPr/>
      <dgm:t>
        <a:bodyPr/>
        <a:lstStyle/>
        <a:p>
          <a:endParaRPr lang="ru-RU"/>
        </a:p>
      </dgm:t>
    </dgm:pt>
    <dgm:pt modelId="{2E1C9F86-A6C8-418F-94F0-C58620D6C1DD}" type="parTrans" cxnId="{D6E95336-8EB2-4548-A1BB-35E655AFF10F}">
      <dgm:prSet/>
      <dgm:spPr/>
      <dgm:t>
        <a:bodyPr/>
        <a:lstStyle/>
        <a:p>
          <a:endParaRPr lang="ru-RU"/>
        </a:p>
      </dgm:t>
    </dgm:pt>
    <dgm:pt modelId="{814D4CAD-5CF5-42B1-A738-D74DFEA5FFB4}">
      <dgm:prSet/>
      <dgm:spPr/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Доходы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ru-RU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901,3 млн. руб.</a:t>
          </a:r>
        </a:p>
      </dgm:t>
    </dgm:pt>
    <dgm:pt modelId="{0FA2209E-531C-4D7A-9C76-754A151A5DE0}" type="sibTrans" cxnId="{CB53AA18-EF33-46E0-B74E-FD7577DE606A}">
      <dgm:prSet/>
      <dgm:spPr/>
      <dgm:t>
        <a:bodyPr/>
        <a:lstStyle/>
        <a:p>
          <a:endParaRPr lang="ru-RU"/>
        </a:p>
      </dgm:t>
    </dgm:pt>
    <dgm:pt modelId="{369588E7-4B72-4BF9-8E63-538B3264C535}" type="parTrans" cxnId="{CB53AA18-EF33-46E0-B74E-FD7577DE606A}">
      <dgm:prSet/>
      <dgm:spPr/>
      <dgm:t>
        <a:bodyPr/>
        <a:lstStyle/>
        <a:p>
          <a:endParaRPr lang="ru-RU"/>
        </a:p>
      </dgm:t>
    </dgm:pt>
    <dgm:pt modelId="{A4EFF082-E379-4340-BDC0-C0275355A235}" type="pres">
      <dgm:prSet presAssocID="{FB3DF14D-5245-4592-A8EF-4D1E28FD87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2B801B7-2AF2-498C-8CCD-32CF3F482356}" type="pres">
      <dgm:prSet presAssocID="{814D4CAD-5CF5-42B1-A738-D74DFEA5FFB4}" presName="hierRoot1" presStyleCnt="0">
        <dgm:presLayoutVars>
          <dgm:hierBranch val="init"/>
        </dgm:presLayoutVars>
      </dgm:prSet>
      <dgm:spPr/>
    </dgm:pt>
    <dgm:pt modelId="{A8AFE020-9282-4C1E-8C8E-1FA5E11016EE}" type="pres">
      <dgm:prSet presAssocID="{814D4CAD-5CF5-42B1-A738-D74DFEA5FFB4}" presName="rootComposite1" presStyleCnt="0"/>
      <dgm:spPr/>
    </dgm:pt>
    <dgm:pt modelId="{F3BF6CAD-12EC-45BA-B25E-DEA28EBDEA7A}" type="pres">
      <dgm:prSet presAssocID="{814D4CAD-5CF5-42B1-A738-D74DFEA5FFB4}" presName="rootText1" presStyleLbl="node0" presStyleIdx="0" presStyleCnt="3" custScaleX="363273" custScaleY="566950" custLinFactX="156770" custLinFactY="-400000" custLinFactNeighborX="200000" custLinFactNeighborY="-42592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8E79C9C7-A4D0-47C2-AE50-367BAF0D053F}" type="pres">
      <dgm:prSet presAssocID="{814D4CAD-5CF5-42B1-A738-D74DFEA5FFB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037A5B5-700E-409B-9966-687C7D60823C}" type="pres">
      <dgm:prSet presAssocID="{814D4CAD-5CF5-42B1-A738-D74DFEA5FFB4}" presName="hierChild2" presStyleCnt="0"/>
      <dgm:spPr/>
    </dgm:pt>
    <dgm:pt modelId="{5875A817-D721-4C08-B9AF-A2DB43FF7128}" type="pres">
      <dgm:prSet presAssocID="{814D4CAD-5CF5-42B1-A738-D74DFEA5FFB4}" presName="hierChild3" presStyleCnt="0"/>
      <dgm:spPr/>
    </dgm:pt>
    <dgm:pt modelId="{748E5DD2-337E-44E3-9C33-36949CFCEC3A}" type="pres">
      <dgm:prSet presAssocID="{D7F3CA62-3240-4386-9FE9-4B857EA25710}" presName="hierRoot1" presStyleCnt="0">
        <dgm:presLayoutVars>
          <dgm:hierBranch val="init"/>
        </dgm:presLayoutVars>
      </dgm:prSet>
      <dgm:spPr/>
    </dgm:pt>
    <dgm:pt modelId="{7F5359DC-CE19-4313-A273-A9F71B41186B}" type="pres">
      <dgm:prSet presAssocID="{D7F3CA62-3240-4386-9FE9-4B857EA25710}" presName="rootComposite1" presStyleCnt="0"/>
      <dgm:spPr/>
    </dgm:pt>
    <dgm:pt modelId="{B3E35377-3712-4A1B-A884-B60A584EA619}" type="pres">
      <dgm:prSet presAssocID="{D7F3CA62-3240-4386-9FE9-4B857EA25710}" presName="rootText1" presStyleLbl="node0" presStyleIdx="1" presStyleCnt="3" custScaleX="363273" custScaleY="485287" custLinFactNeighborX="-27503" custLinFactNeighborY="715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B62BBAB-7AA4-4246-8804-8C6CCC8DDB58}" type="pres">
      <dgm:prSet presAssocID="{D7F3CA62-3240-4386-9FE9-4B857EA2571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240C4D5-1951-4407-941B-2C97F6898EFF}" type="pres">
      <dgm:prSet presAssocID="{D7F3CA62-3240-4386-9FE9-4B857EA25710}" presName="hierChild2" presStyleCnt="0"/>
      <dgm:spPr/>
    </dgm:pt>
    <dgm:pt modelId="{4D93DF5E-526B-4717-9183-93B2050740B6}" type="pres">
      <dgm:prSet presAssocID="{D7F3CA62-3240-4386-9FE9-4B857EA25710}" presName="hierChild3" presStyleCnt="0"/>
      <dgm:spPr/>
    </dgm:pt>
    <dgm:pt modelId="{0ACCDAF3-394D-4780-A269-A7DFD6571E7C}" type="pres">
      <dgm:prSet presAssocID="{36646E02-E6B2-459D-94C0-C11EACEEBCBA}" presName="hierRoot1" presStyleCnt="0">
        <dgm:presLayoutVars>
          <dgm:hierBranch val="init"/>
        </dgm:presLayoutVars>
      </dgm:prSet>
      <dgm:spPr/>
    </dgm:pt>
    <dgm:pt modelId="{5A7C1492-AC4F-4416-8FAE-4D4E38870E01}" type="pres">
      <dgm:prSet presAssocID="{36646E02-E6B2-459D-94C0-C11EACEEBCBA}" presName="rootComposite1" presStyleCnt="0"/>
      <dgm:spPr/>
    </dgm:pt>
    <dgm:pt modelId="{80BD2904-FE51-40C5-B54D-D24C4EF7460B}" type="pres">
      <dgm:prSet presAssocID="{36646E02-E6B2-459D-94C0-C11EACEEBCBA}" presName="rootText1" presStyleLbl="node0" presStyleIdx="2" presStyleCnt="3" custScaleX="363273" custScaleY="485287" custLinFactX="-200000" custLinFactY="400000" custLinFactNeighborX="-211776" custLinFactNeighborY="44662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1D285D2F-8812-44E0-9553-AEF8CF7AC85C}" type="pres">
      <dgm:prSet presAssocID="{36646E02-E6B2-459D-94C0-C11EACEEBCB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52221B6-EC2A-4846-856F-03D4369F3EBF}" type="pres">
      <dgm:prSet presAssocID="{36646E02-E6B2-459D-94C0-C11EACEEBCBA}" presName="hierChild2" presStyleCnt="0"/>
      <dgm:spPr/>
    </dgm:pt>
    <dgm:pt modelId="{92BC769A-5E70-431B-A5C2-E309A0AF46AF}" type="pres">
      <dgm:prSet presAssocID="{36646E02-E6B2-459D-94C0-C11EACEEBCBA}" presName="hierChild3" presStyleCnt="0"/>
      <dgm:spPr/>
    </dgm:pt>
  </dgm:ptLst>
  <dgm:cxnLst>
    <dgm:cxn modelId="{7DD001D6-2262-4FAE-AA7B-1A0D8EA94904}" type="presOf" srcId="{814D4CAD-5CF5-42B1-A738-D74DFEA5FFB4}" destId="{F3BF6CAD-12EC-45BA-B25E-DEA28EBDEA7A}" srcOrd="0" destOrd="0" presId="urn:microsoft.com/office/officeart/2005/8/layout/orgChart1"/>
    <dgm:cxn modelId="{BE753EEA-3112-4A8E-BAE9-AB73FA78DA2C}" type="presOf" srcId="{D7F3CA62-3240-4386-9FE9-4B857EA25710}" destId="{DB62BBAB-7AA4-4246-8804-8C6CCC8DDB58}" srcOrd="1" destOrd="0" presId="urn:microsoft.com/office/officeart/2005/8/layout/orgChart1"/>
    <dgm:cxn modelId="{6E6F295D-8E7F-4FCB-A7E4-2B547E3064A4}" type="presOf" srcId="{814D4CAD-5CF5-42B1-A738-D74DFEA5FFB4}" destId="{8E79C9C7-A4D0-47C2-AE50-367BAF0D053F}" srcOrd="1" destOrd="0" presId="urn:microsoft.com/office/officeart/2005/8/layout/orgChart1"/>
    <dgm:cxn modelId="{BF70E2D0-4797-450D-83A3-4E6566101962}" type="presOf" srcId="{36646E02-E6B2-459D-94C0-C11EACEEBCBA}" destId="{80BD2904-FE51-40C5-B54D-D24C4EF7460B}" srcOrd="0" destOrd="0" presId="urn:microsoft.com/office/officeart/2005/8/layout/orgChart1"/>
    <dgm:cxn modelId="{ED36DC17-CE36-4C28-B14D-ACA806BBC698}" type="presOf" srcId="{D7F3CA62-3240-4386-9FE9-4B857EA25710}" destId="{B3E35377-3712-4A1B-A884-B60A584EA619}" srcOrd="0" destOrd="0" presId="urn:microsoft.com/office/officeart/2005/8/layout/orgChart1"/>
    <dgm:cxn modelId="{D6E95336-8EB2-4548-A1BB-35E655AFF10F}" srcId="{FB3DF14D-5245-4592-A8EF-4D1E28FD8778}" destId="{D7F3CA62-3240-4386-9FE9-4B857EA25710}" srcOrd="1" destOrd="0" parTransId="{2E1C9F86-A6C8-418F-94F0-C58620D6C1DD}" sibTransId="{DDF8F9A2-D452-4DE2-B824-1D85DFC6CC1F}"/>
    <dgm:cxn modelId="{5B043A1B-62AD-4A5D-9561-C5AE5C02B0F0}" srcId="{FB3DF14D-5245-4592-A8EF-4D1E28FD8778}" destId="{36646E02-E6B2-459D-94C0-C11EACEEBCBA}" srcOrd="2" destOrd="0" parTransId="{25463917-2801-4C56-B9EE-32D1D9DEE2D1}" sibTransId="{587492F8-60CF-4C52-93DF-C54030C30EDA}"/>
    <dgm:cxn modelId="{CB53AA18-EF33-46E0-B74E-FD7577DE606A}" srcId="{FB3DF14D-5245-4592-A8EF-4D1E28FD8778}" destId="{814D4CAD-5CF5-42B1-A738-D74DFEA5FFB4}" srcOrd="0" destOrd="0" parTransId="{369588E7-4B72-4BF9-8E63-538B3264C535}" sibTransId="{0FA2209E-531C-4D7A-9C76-754A151A5DE0}"/>
    <dgm:cxn modelId="{242A1C74-553E-4D50-8468-3A7F64C8B463}" type="presOf" srcId="{36646E02-E6B2-459D-94C0-C11EACEEBCBA}" destId="{1D285D2F-8812-44E0-9553-AEF8CF7AC85C}" srcOrd="1" destOrd="0" presId="urn:microsoft.com/office/officeart/2005/8/layout/orgChart1"/>
    <dgm:cxn modelId="{1759929A-A6C2-4E72-9CBC-F883094499EE}" type="presOf" srcId="{FB3DF14D-5245-4592-A8EF-4D1E28FD8778}" destId="{A4EFF082-E379-4340-BDC0-C0275355A235}" srcOrd="0" destOrd="0" presId="urn:microsoft.com/office/officeart/2005/8/layout/orgChart1"/>
    <dgm:cxn modelId="{1204F12B-E761-45F0-9A3E-98EF3B4301DB}" type="presParOf" srcId="{A4EFF082-E379-4340-BDC0-C0275355A235}" destId="{F2B801B7-2AF2-498C-8CCD-32CF3F482356}" srcOrd="0" destOrd="0" presId="urn:microsoft.com/office/officeart/2005/8/layout/orgChart1"/>
    <dgm:cxn modelId="{8F092C26-BFAC-49CE-BA60-82FD68BC3743}" type="presParOf" srcId="{F2B801B7-2AF2-498C-8CCD-32CF3F482356}" destId="{A8AFE020-9282-4C1E-8C8E-1FA5E11016EE}" srcOrd="0" destOrd="0" presId="urn:microsoft.com/office/officeart/2005/8/layout/orgChart1"/>
    <dgm:cxn modelId="{830F699D-11F4-408F-84B8-37FEDB73F0AA}" type="presParOf" srcId="{A8AFE020-9282-4C1E-8C8E-1FA5E11016EE}" destId="{F3BF6CAD-12EC-45BA-B25E-DEA28EBDEA7A}" srcOrd="0" destOrd="0" presId="urn:microsoft.com/office/officeart/2005/8/layout/orgChart1"/>
    <dgm:cxn modelId="{B19F7E0D-1BCE-4C89-A90D-162E8E6D4BCB}" type="presParOf" srcId="{A8AFE020-9282-4C1E-8C8E-1FA5E11016EE}" destId="{8E79C9C7-A4D0-47C2-AE50-367BAF0D053F}" srcOrd="1" destOrd="0" presId="urn:microsoft.com/office/officeart/2005/8/layout/orgChart1"/>
    <dgm:cxn modelId="{62BBA92B-34D4-4E41-9FEF-502A00C968D9}" type="presParOf" srcId="{F2B801B7-2AF2-498C-8CCD-32CF3F482356}" destId="{0037A5B5-700E-409B-9966-687C7D60823C}" srcOrd="1" destOrd="0" presId="urn:microsoft.com/office/officeart/2005/8/layout/orgChart1"/>
    <dgm:cxn modelId="{AF562560-E8CF-462E-8EB6-A7A08BDBE486}" type="presParOf" srcId="{F2B801B7-2AF2-498C-8CCD-32CF3F482356}" destId="{5875A817-D721-4C08-B9AF-A2DB43FF7128}" srcOrd="2" destOrd="0" presId="urn:microsoft.com/office/officeart/2005/8/layout/orgChart1"/>
    <dgm:cxn modelId="{830468CA-CA58-4BFB-994E-D30A80461D87}" type="presParOf" srcId="{A4EFF082-E379-4340-BDC0-C0275355A235}" destId="{748E5DD2-337E-44E3-9C33-36949CFCEC3A}" srcOrd="1" destOrd="0" presId="urn:microsoft.com/office/officeart/2005/8/layout/orgChart1"/>
    <dgm:cxn modelId="{D628544B-981C-4B89-90F7-E94C8566354B}" type="presParOf" srcId="{748E5DD2-337E-44E3-9C33-36949CFCEC3A}" destId="{7F5359DC-CE19-4313-A273-A9F71B41186B}" srcOrd="0" destOrd="0" presId="urn:microsoft.com/office/officeart/2005/8/layout/orgChart1"/>
    <dgm:cxn modelId="{5650BA25-FEBA-4D01-85FE-1CA051470A33}" type="presParOf" srcId="{7F5359DC-CE19-4313-A273-A9F71B41186B}" destId="{B3E35377-3712-4A1B-A884-B60A584EA619}" srcOrd="0" destOrd="0" presId="urn:microsoft.com/office/officeart/2005/8/layout/orgChart1"/>
    <dgm:cxn modelId="{8CD171E8-2C81-4567-A985-8E72F926A55F}" type="presParOf" srcId="{7F5359DC-CE19-4313-A273-A9F71B41186B}" destId="{DB62BBAB-7AA4-4246-8804-8C6CCC8DDB58}" srcOrd="1" destOrd="0" presId="urn:microsoft.com/office/officeart/2005/8/layout/orgChart1"/>
    <dgm:cxn modelId="{91835840-5844-4203-9728-56ED3E6A1C81}" type="presParOf" srcId="{748E5DD2-337E-44E3-9C33-36949CFCEC3A}" destId="{F240C4D5-1951-4407-941B-2C97F6898EFF}" srcOrd="1" destOrd="0" presId="urn:microsoft.com/office/officeart/2005/8/layout/orgChart1"/>
    <dgm:cxn modelId="{02F15C45-4311-4980-8AFC-26694848DB3D}" type="presParOf" srcId="{748E5DD2-337E-44E3-9C33-36949CFCEC3A}" destId="{4D93DF5E-526B-4717-9183-93B2050740B6}" srcOrd="2" destOrd="0" presId="urn:microsoft.com/office/officeart/2005/8/layout/orgChart1"/>
    <dgm:cxn modelId="{4EA2997E-207B-4D63-A158-B18CBED2FF92}" type="presParOf" srcId="{A4EFF082-E379-4340-BDC0-C0275355A235}" destId="{0ACCDAF3-394D-4780-A269-A7DFD6571E7C}" srcOrd="2" destOrd="0" presId="urn:microsoft.com/office/officeart/2005/8/layout/orgChart1"/>
    <dgm:cxn modelId="{95B71136-A04C-4FA9-9720-18AFAE7DE033}" type="presParOf" srcId="{0ACCDAF3-394D-4780-A269-A7DFD6571E7C}" destId="{5A7C1492-AC4F-4416-8FAE-4D4E38870E01}" srcOrd="0" destOrd="0" presId="urn:microsoft.com/office/officeart/2005/8/layout/orgChart1"/>
    <dgm:cxn modelId="{337303C5-5B6E-4D4F-BCA3-2B6539152CCA}" type="presParOf" srcId="{5A7C1492-AC4F-4416-8FAE-4D4E38870E01}" destId="{80BD2904-FE51-40C5-B54D-D24C4EF7460B}" srcOrd="0" destOrd="0" presId="urn:microsoft.com/office/officeart/2005/8/layout/orgChart1"/>
    <dgm:cxn modelId="{E5E2776F-22D7-43F3-9382-11137DD85A4E}" type="presParOf" srcId="{5A7C1492-AC4F-4416-8FAE-4D4E38870E01}" destId="{1D285D2F-8812-44E0-9553-AEF8CF7AC85C}" srcOrd="1" destOrd="0" presId="urn:microsoft.com/office/officeart/2005/8/layout/orgChart1"/>
    <dgm:cxn modelId="{EF67A46B-C532-4D72-9888-2D71C838C2BE}" type="presParOf" srcId="{0ACCDAF3-394D-4780-A269-A7DFD6571E7C}" destId="{152221B6-EC2A-4846-856F-03D4369F3EBF}" srcOrd="1" destOrd="0" presId="urn:microsoft.com/office/officeart/2005/8/layout/orgChart1"/>
    <dgm:cxn modelId="{3927D709-77F6-4F19-962B-326837F8A0AD}" type="presParOf" srcId="{0ACCDAF3-394D-4780-A269-A7DFD6571E7C}" destId="{92BC769A-5E70-431B-A5C2-E309A0AF46A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4FFB00-56D3-48CA-BDE3-C5870E7BC281}">
      <dsp:nvSpPr>
        <dsp:cNvPr id="0" name=""/>
        <dsp:cNvSpPr/>
      </dsp:nvSpPr>
      <dsp:spPr>
        <a:xfrm>
          <a:off x="0" y="0"/>
          <a:ext cx="1015662" cy="101566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0FA6EF-CB29-4341-BA34-8A571BB4FA3A}">
      <dsp:nvSpPr>
        <dsp:cNvPr id="0" name=""/>
        <dsp:cNvSpPr/>
      </dsp:nvSpPr>
      <dsp:spPr>
        <a:xfrm>
          <a:off x="507831" y="0"/>
          <a:ext cx="5684856" cy="1015662"/>
        </a:xfrm>
        <a:prstGeom prst="bracketPair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r>
            <a:rPr lang="ru-RU" sz="1800" b="1" kern="1200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rPr>
            <a:t>   </a:t>
          </a:r>
          <a:r>
            <a:rPr lang="ru-RU" sz="2400" b="1" kern="12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ranklin Gothic Book" pitchFamily="34" charset="0"/>
              <a:ea typeface="+mn-ea"/>
              <a:cs typeface="+mn-cs"/>
            </a:rPr>
            <a:t>БЮДЖЕТ</a:t>
          </a:r>
          <a:r>
            <a:rPr lang="ru-RU" sz="1700" b="1" kern="1200" dirty="0" smtClean="0"/>
            <a:t> 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rPr>
            <a:t>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507831" y="0"/>
        <a:ext cx="5684856" cy="10156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909FB-0DDE-49A5-B3CA-230C0B7186F5}">
      <dsp:nvSpPr>
        <dsp:cNvPr id="0" name=""/>
        <dsp:cNvSpPr/>
      </dsp:nvSpPr>
      <dsp:spPr>
        <a:xfrm>
          <a:off x="757059" y="2737"/>
          <a:ext cx="3360742" cy="1269535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Составление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проекта бюджета на очередной год и плановый период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49228" y="188656"/>
        <a:ext cx="2376404" cy="897697"/>
      </dsp:txXfrm>
    </dsp:sp>
    <dsp:sp modelId="{59C0CE02-A939-4E70-BBD3-909D51573901}">
      <dsp:nvSpPr>
        <dsp:cNvPr id="0" name=""/>
        <dsp:cNvSpPr/>
      </dsp:nvSpPr>
      <dsp:spPr>
        <a:xfrm rot="10828277">
          <a:off x="2182844" y="1448512"/>
          <a:ext cx="493911" cy="233298"/>
        </a:xfrm>
        <a:prstGeom prst="triangl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C3CA2F-A5B3-4FC6-8DE5-C0CD39B35BBD}">
      <dsp:nvSpPr>
        <dsp:cNvPr id="0" name=""/>
        <dsp:cNvSpPr/>
      </dsp:nvSpPr>
      <dsp:spPr>
        <a:xfrm>
          <a:off x="760106" y="1844845"/>
          <a:ext cx="3324207" cy="1285988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Рассмотрение 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проекта бюджета на очередной год и плановый период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46925" y="2033174"/>
        <a:ext cx="2350569" cy="909330"/>
      </dsp:txXfrm>
    </dsp:sp>
    <dsp:sp modelId="{1CE1D22B-522C-4E32-A093-026E894870DE}">
      <dsp:nvSpPr>
        <dsp:cNvPr id="0" name=""/>
        <dsp:cNvSpPr/>
      </dsp:nvSpPr>
      <dsp:spPr>
        <a:xfrm rot="10772302">
          <a:off x="2182759" y="3302680"/>
          <a:ext cx="493911" cy="233298"/>
        </a:xfrm>
        <a:prstGeom prst="triangl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071DB-A63A-4E7E-9733-012B1192E720}">
      <dsp:nvSpPr>
        <dsp:cNvPr id="0" name=""/>
        <dsp:cNvSpPr/>
      </dsp:nvSpPr>
      <dsp:spPr>
        <a:xfrm>
          <a:off x="834131" y="3694619"/>
          <a:ext cx="3206598" cy="1364479"/>
        </a:xfrm>
        <a:prstGeom prst="ellipse">
          <a:avLst/>
        </a:prstGeom>
        <a:solidFill>
          <a:srgbClr val="10FC21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проекта бюджета на очередной год и плановый период 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3726" y="3894442"/>
        <a:ext cx="2267408" cy="964833"/>
      </dsp:txXfrm>
    </dsp:sp>
    <dsp:sp modelId="{2D02792E-BB3A-4B04-BBDC-747E75464884}">
      <dsp:nvSpPr>
        <dsp:cNvPr id="0" name=""/>
        <dsp:cNvSpPr/>
      </dsp:nvSpPr>
      <dsp:spPr>
        <a:xfrm rot="5408336">
          <a:off x="4570239" y="4265980"/>
          <a:ext cx="493911" cy="233298"/>
        </a:xfrm>
        <a:prstGeom prst="triangle">
          <a:avLst/>
        </a:prstGeom>
        <a:solidFill>
          <a:srgbClr val="10FC21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B9404-2415-4580-840C-D687295BF07D}">
      <dsp:nvSpPr>
        <dsp:cNvPr id="0" name=""/>
        <dsp:cNvSpPr/>
      </dsp:nvSpPr>
      <dsp:spPr>
        <a:xfrm>
          <a:off x="5580448" y="3780085"/>
          <a:ext cx="3177391" cy="1216495"/>
        </a:xfrm>
        <a:prstGeom prst="ellipse">
          <a:avLst/>
        </a:prstGeom>
        <a:solidFill>
          <a:srgbClr val="00FFFF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бюджета в текущем году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45766" y="3958237"/>
        <a:ext cx="2246755" cy="860191"/>
      </dsp:txXfrm>
    </dsp:sp>
    <dsp:sp modelId="{6A250D6F-5E75-4CED-B1ED-031F43B8995C}">
      <dsp:nvSpPr>
        <dsp:cNvPr id="0" name=""/>
        <dsp:cNvSpPr/>
      </dsp:nvSpPr>
      <dsp:spPr>
        <a:xfrm rot="104434">
          <a:off x="7059834" y="3343458"/>
          <a:ext cx="529635" cy="221876"/>
        </a:xfrm>
        <a:prstGeom prst="triangle">
          <a:avLst/>
        </a:prstGeom>
        <a:solidFill>
          <a:srgbClr val="00FFFF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8093A-0FBE-44B4-A0C3-75BC653B3D1D}">
      <dsp:nvSpPr>
        <dsp:cNvPr id="0" name=""/>
        <dsp:cNvSpPr/>
      </dsp:nvSpPr>
      <dsp:spPr>
        <a:xfrm>
          <a:off x="5638580" y="1769907"/>
          <a:ext cx="3119259" cy="1366004"/>
        </a:xfrm>
        <a:prstGeom prst="ellipse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отчета </a:t>
          </a:r>
          <a:r>
            <a:rPr lang="ru-RU" sz="1600" b="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 исполнении 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бюджета предыдущего года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95385" y="1969954"/>
        <a:ext cx="2205649" cy="965910"/>
      </dsp:txXfrm>
    </dsp:sp>
    <dsp:sp modelId="{943EBC7B-2D62-4160-982A-123170861D78}">
      <dsp:nvSpPr>
        <dsp:cNvPr id="0" name=""/>
        <dsp:cNvSpPr/>
      </dsp:nvSpPr>
      <dsp:spPr>
        <a:xfrm rot="21497082">
          <a:off x="7002214" y="1413806"/>
          <a:ext cx="493911" cy="233298"/>
        </a:xfrm>
        <a:prstGeom prst="triangle">
          <a:avLst/>
        </a:prstGeom>
        <a:solidFill>
          <a:srgbClr val="FFFF00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z="-182000"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BB6336-E515-48E5-AD47-EEC7C5259C2A}">
      <dsp:nvSpPr>
        <dsp:cNvPr id="0" name=""/>
        <dsp:cNvSpPr/>
      </dsp:nvSpPr>
      <dsp:spPr>
        <a:xfrm>
          <a:off x="5739392" y="93066"/>
          <a:ext cx="3018447" cy="1236937"/>
        </a:xfrm>
        <a:prstGeom prst="ellipse">
          <a:avLst/>
        </a:prstGeom>
        <a:solidFill>
          <a:srgbClr val="FF99CC"/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Утверждение отчета </a:t>
          </a:r>
          <a:r>
            <a:rPr lang="ru-RU" sz="1600" kern="1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 исполнении бюджета предыдущего года</a:t>
          </a:r>
          <a:endParaRPr lang="ru-RU" sz="1600" kern="1200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81433" y="274211"/>
        <a:ext cx="2134365" cy="8746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EA484-5669-4013-85EB-DA3C299C36A9}">
      <dsp:nvSpPr>
        <dsp:cNvPr id="0" name=""/>
        <dsp:cNvSpPr/>
      </dsp:nvSpPr>
      <dsp:spPr>
        <a:xfrm>
          <a:off x="213773" y="0"/>
          <a:ext cx="2956828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Помогает формировать доходную часть бюджета (налог на доходы физических лиц)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1736" y="37963"/>
        <a:ext cx="2880902" cy="1220218"/>
      </dsp:txXfrm>
    </dsp:sp>
    <dsp:sp modelId="{BC2BCF26-80B2-4903-ABF9-72785541179D}">
      <dsp:nvSpPr>
        <dsp:cNvPr id="0" name=""/>
        <dsp:cNvSpPr/>
      </dsp:nvSpPr>
      <dsp:spPr>
        <a:xfrm rot="5400000">
          <a:off x="1449160" y="-36003"/>
          <a:ext cx="486054" cy="33123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698477" y="1377153"/>
        <a:ext cx="1987420" cy="340238"/>
      </dsp:txXfrm>
    </dsp:sp>
    <dsp:sp modelId="{6200D8D2-3854-4D25-BF56-60B5B8D7FAFF}">
      <dsp:nvSpPr>
        <dsp:cNvPr id="0" name=""/>
        <dsp:cNvSpPr/>
      </dsp:nvSpPr>
      <dsp:spPr>
        <a:xfrm>
          <a:off x="213773" y="1944215"/>
          <a:ext cx="2956828" cy="1296144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БЮДЖЕТ</a:t>
          </a: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6790" y="2134031"/>
        <a:ext cx="2090794" cy="916512"/>
      </dsp:txXfrm>
    </dsp:sp>
    <dsp:sp modelId="{55650287-F1CB-4840-B39A-F3D26DDAEFE4}">
      <dsp:nvSpPr>
        <dsp:cNvPr id="0" name=""/>
        <dsp:cNvSpPr/>
      </dsp:nvSpPr>
      <dsp:spPr>
        <a:xfrm rot="5400000">
          <a:off x="1449160" y="1872207"/>
          <a:ext cx="486054" cy="33843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676874" y="3321368"/>
        <a:ext cx="2030626" cy="340238"/>
      </dsp:txXfrm>
    </dsp:sp>
    <dsp:sp modelId="{E8840CDC-23DD-43C5-A607-58D8C1DE46CB}">
      <dsp:nvSpPr>
        <dsp:cNvPr id="0" name=""/>
        <dsp:cNvSpPr/>
      </dsp:nvSpPr>
      <dsp:spPr>
        <a:xfrm>
          <a:off x="213773" y="3888432"/>
          <a:ext cx="2956828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Получает социальные гарантии – расходная часть бюджета (образование, культура, физическая культура и спорт, социальные выплаты и др.)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1736" y="3926395"/>
        <a:ext cx="2880902" cy="12202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BF6CAD-12EC-45BA-B25E-DEA28EBDEA7A}">
      <dsp:nvSpPr>
        <dsp:cNvPr id="0" name=""/>
        <dsp:cNvSpPr/>
      </dsp:nvSpPr>
      <dsp:spPr>
        <a:xfrm>
          <a:off x="1259633" y="720080"/>
          <a:ext cx="1282479" cy="100076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Доходы</a:t>
          </a:r>
        </a:p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901,3 млн. руб.</a:t>
          </a:r>
        </a:p>
      </dsp:txBody>
      <dsp:txXfrm>
        <a:off x="1308486" y="768933"/>
        <a:ext cx="1184773" cy="903058"/>
      </dsp:txXfrm>
    </dsp:sp>
    <dsp:sp modelId="{B3E35377-3712-4A1B-A884-B60A584EA619}">
      <dsp:nvSpPr>
        <dsp:cNvPr id="0" name=""/>
        <dsp:cNvSpPr/>
      </dsp:nvSpPr>
      <dsp:spPr>
        <a:xfrm>
          <a:off x="1259633" y="2304256"/>
          <a:ext cx="1282479" cy="856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Расходы</a:t>
          </a:r>
        </a:p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899,3 млн. руб.</a:t>
          </a:r>
        </a:p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endParaRPr kumimoji="0" lang="ru-RU" sz="1200" b="1" i="1" u="none" strike="noStrike" kern="1200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sp:txBody>
      <dsp:txXfrm>
        <a:off x="1301449" y="2346072"/>
        <a:ext cx="1198847" cy="772983"/>
      </dsp:txXfrm>
    </dsp:sp>
    <dsp:sp modelId="{80BD2904-FE51-40C5-B54D-D24C4EF7460B}">
      <dsp:nvSpPr>
        <dsp:cNvPr id="0" name=""/>
        <dsp:cNvSpPr/>
      </dsp:nvSpPr>
      <dsp:spPr>
        <a:xfrm>
          <a:off x="1259633" y="3672407"/>
          <a:ext cx="1282479" cy="856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Профицит</a:t>
          </a:r>
        </a:p>
        <a:p>
          <a:pPr marR="0" lvl="0" algn="ctr" defTabSz="5334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ru-RU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2 млн. руб</a:t>
          </a:r>
          <a:r>
            <a:rPr kumimoji="0" lang="ru-RU" sz="1200" b="1" i="0" u="none" strike="noStrike" kern="1200" cap="none" normalizeH="0" baseline="0" dirty="0" smtClean="0">
              <a:ln/>
              <a:effectLst/>
              <a:latin typeface="+mn-lt"/>
            </a:rPr>
            <a:t>.</a:t>
          </a:r>
        </a:p>
      </dsp:txBody>
      <dsp:txXfrm>
        <a:off x="1301449" y="3714223"/>
        <a:ext cx="1198847" cy="772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0.31682</cdr:x>
      <cdr:y>0.20776</cdr:y>
    </cdr:from>
    <cdr:to>
      <cdr:x>0.38739</cdr:x>
      <cdr:y>0.28767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09775" y="866776"/>
          <a:ext cx="44767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0.18795</cdr:x>
      <cdr:y>0.47059</cdr:y>
    </cdr:from>
    <cdr:to>
      <cdr:x>0.18795</cdr:x>
      <cdr:y>0.47059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296144" y="172819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472974-EA69-4D5E-B9E5-398BF30B0AEF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F61F2E-A569-4498-8098-E3B1A9218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460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03B0C34-E54A-4E9B-89F3-DBC49F0E2C3C}" type="slidenum">
              <a:rPr lang="ru-RU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4C959F-1EBB-4514-85AD-9E7D7BC196A5}" type="slidenum">
              <a:rPr lang="ru-RU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618B7-BFCA-4819-8973-346861EB5302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750AA-98BB-46BD-AC89-AD6BE1F9E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1CCDB-7BDC-4782-AB68-69D64E0D3D0E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AD10-8675-462F-9DD5-9874A54B5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3A941-1B93-4EFC-AC81-C26013EA40D8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4F8EC-75BB-4B73-8863-306D520B0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9DD5C-1C0A-4350-A288-D1AF7E7E94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E3707-15F7-4CB2-8AC4-E851118A9A27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448B0-E123-40D8-899B-CC6AAC961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8625F-08BA-4A9E-8F82-33BC17E8453D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82D9-683E-4080-9E6A-56931C67C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D3D42-541C-4FDB-8837-597E862662A2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CB55C-1469-4C8B-95F3-4B7F231DE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74478-2D58-4728-9DB6-11CADF6021D6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F7CA8-50B2-4F27-8CDE-C634D6A07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01C45-A17E-4F0C-B6DB-90B0D22B6D23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737B9-2894-49F6-A4E8-93819D758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893B7-BE72-4024-958F-277EDC0B5F22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58A08-452C-4A47-9E38-604C9D2BC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4640D-EAA2-46B7-8744-0F4F9EEA2CC4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67DC3-11C5-4232-9816-F0209E3BA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28FD2-11A8-4BBB-955C-67A01CD8C53A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F533-D1BE-412A-8398-54C9B96F5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EFBCAC-5280-4B22-9F2A-810EDC35E5A4}" type="datetimeFigureOut">
              <a:rPr lang="ru-RU"/>
              <a:pPr>
                <a:defRPr/>
              </a:pPr>
              <a:t>14.12.2022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986DA3-A80D-43EF-AA86-FF12C9DAC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6" r:id="rId1"/>
    <p:sldLayoutId id="2147485337" r:id="rId2"/>
    <p:sldLayoutId id="2147485338" r:id="rId3"/>
    <p:sldLayoutId id="2147485339" r:id="rId4"/>
    <p:sldLayoutId id="2147485340" r:id="rId5"/>
    <p:sldLayoutId id="2147485341" r:id="rId6"/>
    <p:sldLayoutId id="2147485342" r:id="rId7"/>
    <p:sldLayoutId id="2147485343" r:id="rId8"/>
    <p:sldLayoutId id="2147485344" r:id="rId9"/>
    <p:sldLayoutId id="2147485345" r:id="rId10"/>
    <p:sldLayoutId id="2147485346" r:id="rId11"/>
    <p:sldLayoutId id="214748534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hart" Target="../charts/chart1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3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12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11" Type="http://schemas.openxmlformats.org/officeDocument/2006/relationships/image" Target="../media/image21.pn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31640" y="1772816"/>
            <a:ext cx="7560840" cy="3156382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БРОШЮРА</a:t>
            </a:r>
          </a:p>
          <a:p>
            <a:pPr algn="ctr" eaLnBrk="0" hangingPunct="0">
              <a:defRPr/>
            </a:pPr>
            <a:endParaRPr lang="ru-RU" sz="20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«БЮДЖЕТ 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ДЛЯ ГРАЖДАН</a:t>
            </a:r>
            <a:r>
              <a:rPr lang="ru-RU" sz="4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  <a:endParaRPr lang="en-US" sz="40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  <a:r>
              <a:rPr lang="ru-RU" sz="4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ПРОЕКТУ  решения</a:t>
            </a:r>
          </a:p>
          <a:p>
            <a:pPr algn="ctr" eaLnBrk="0" hangingPunct="0">
              <a:defRPr/>
            </a:pP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«О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бюджете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района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2023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 и на плановый период 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2024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2025 </a:t>
            </a:r>
            <a:r>
              <a:rPr lang="ru-RU" sz="2000" b="1" dirty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годов»</a:t>
            </a:r>
            <a:endParaRPr lang="en-US" sz="20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303748" y="5229200"/>
            <a:ext cx="4464496" cy="1368152"/>
          </a:xfrm>
          <a:prstGeom prst="rect">
            <a:avLst/>
          </a:prstGeo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endParaRPr lang="ru-RU" sz="2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 </a:t>
            </a:r>
            <a:r>
              <a:rPr lang="ru-RU" sz="22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пгт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. оловянная</a:t>
            </a:r>
            <a:endParaRPr lang="ru-RU" sz="2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ru-RU" sz="2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декабрь </a:t>
            </a:r>
            <a:r>
              <a:rPr lang="ru-RU" sz="2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2022 </a:t>
            </a:r>
            <a:r>
              <a:rPr lang="ru-RU" sz="22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год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49771"/>
            <a:ext cx="166687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8113" y="1557338"/>
          <a:ext cx="8897938" cy="521176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95898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430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958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80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Виды межбюджетных трансфертов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Аналогия в семейном бюджете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983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(от лат. «</a:t>
                      </a:r>
                      <a:r>
                        <a:rPr kumimoji="0" lang="en-US" sz="1600" b="1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Dotatio</a:t>
                      </a: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– дар, пожертвование)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Предоставляются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 определения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конкретной  цели их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использования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 даете своему ребенку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«карманные деньги»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843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(от лат. «</a:t>
                      </a:r>
                      <a:r>
                        <a:rPr kumimoji="0" lang="ru-RU" sz="1600" b="1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Subvenire</a:t>
                      </a: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– приходить на помощь)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Предоставляются на</a:t>
                      </a:r>
                    </a:p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финансирование</a:t>
                      </a:r>
                    </a:p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«переданных» муниципальному образованию полномочий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 даете своему ребенку деньги и посылаете его в магазин купить</a:t>
                      </a:r>
                    </a:p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продукты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списку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ru-RU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25407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(от лат. «</a:t>
                      </a:r>
                      <a:r>
                        <a:rPr kumimoji="0" lang="en-US" sz="1600" b="1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Subsidium</a:t>
                      </a:r>
                      <a:r>
                        <a:rPr kumimoji="0" lang="ru-RU" sz="16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– поддержка)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Предоставляются на</a:t>
                      </a:r>
                    </a:p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условиях долевого </a:t>
                      </a:r>
                      <a:r>
                        <a:rPr kumimoji="0" lang="ru-RU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расходов других бюджетов 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 «добавляете» денег для того, чтобы ваш ребенок купил себе новый телефон </a:t>
                      </a:r>
                    </a:p>
                    <a:p>
                      <a:pPr marL="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(а остальные он накопил сам)</a:t>
                      </a:r>
                    </a:p>
                  </a:txBody>
                  <a:tcPr marL="137158" marR="137158" marT="137178" marB="1371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303" name="Прямоугольник 8"/>
          <p:cNvSpPr>
            <a:spLocks noChangeArrowheads="1"/>
          </p:cNvSpPr>
          <p:nvPr/>
        </p:nvSpPr>
        <p:spPr bwMode="auto">
          <a:xfrm>
            <a:off x="0" y="4468"/>
            <a:ext cx="878408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013"/>
              </a:lnSpc>
              <a:buClr>
                <a:srgbClr val="000000"/>
              </a:buClr>
              <a:buSzPts val="1200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- основной вид </a:t>
            </a:r>
          </a:p>
          <a:p>
            <a:pPr algn="ctr">
              <a:lnSpc>
                <a:spcPts val="2013"/>
              </a:lnSpc>
              <a:buClr>
                <a:srgbClr val="000000"/>
              </a:buClr>
              <a:buSzPts val="1200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безвозмездных поступлений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бюджета муниципального района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013"/>
              </a:lnSpc>
              <a:buClr>
                <a:srgbClr val="000000"/>
              </a:buClr>
              <a:buSzPts val="1200"/>
            </a:pPr>
            <a:r>
              <a:rPr lang="ru-RU" sz="2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950" y="692696"/>
            <a:ext cx="8820150" cy="864096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– </a:t>
            </a:r>
            <a:r>
              <a:rPr lang="ru-RU" sz="1600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средства, предоставляемые из одного бюджета бюджетной системы Российской Федерации (федерального бюджета, </a:t>
            </a:r>
            <a:r>
              <a:rPr lang="ru-RU" sz="1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краевого бюджета) </a:t>
            </a:r>
            <a:r>
              <a:rPr lang="ru-RU" sz="1600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другому бюджету (бюджету муниципального </a:t>
            </a:r>
            <a:r>
              <a:rPr lang="ru-RU" sz="16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«Оловяннинский район»).</a:t>
            </a:r>
            <a:endParaRPr lang="ru-RU" sz="1600" i="1" dirty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388" y="188912"/>
            <a:ext cx="8856662" cy="791815"/>
          </a:xfrm>
          <a:prstGeom prst="rect">
            <a:avLst/>
          </a:prstGeom>
          <a:effectLst/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400" b="1" cap="all" dirty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ХАРАКТЕРИСТИКИ   </a:t>
            </a:r>
          </a:p>
          <a:p>
            <a:pPr algn="ctr" eaLnBrk="0" hangingPunct="0">
              <a:defRPr/>
            </a:pPr>
            <a:r>
              <a:rPr lang="ru-RU" sz="2400" b="1" cap="all" dirty="0" smtClean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муниципального района </a:t>
            </a:r>
            <a:r>
              <a:rPr lang="ru-RU" sz="2400" b="1" dirty="0" smtClean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2023 </a:t>
            </a:r>
            <a:r>
              <a:rPr lang="ru-RU" sz="2400" b="1" dirty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</a:t>
            </a:r>
            <a:r>
              <a:rPr lang="ru-RU" sz="2400" b="1" dirty="0" smtClean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2025 </a:t>
            </a:r>
            <a:r>
              <a:rPr lang="ru-RU" sz="2400" b="1" dirty="0">
                <a:ln w="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гг.</a:t>
            </a: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7308850" y="1125538"/>
            <a:ext cx="1439863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61171925"/>
              </p:ext>
            </p:extLst>
          </p:nvPr>
        </p:nvGraphicFramePr>
        <p:xfrm>
          <a:off x="0" y="1052736"/>
          <a:ext cx="3995936" cy="5356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10800000">
            <a:off x="539750" y="2205038"/>
            <a:ext cx="7191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-180181" y="2924969"/>
            <a:ext cx="14398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9750" y="3644900"/>
            <a:ext cx="7191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-215900" y="4329113"/>
            <a:ext cx="15113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39750" y="5084763"/>
            <a:ext cx="71913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971601" y="1180650"/>
            <a:ext cx="1944216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20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23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год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01612028"/>
              </p:ext>
            </p:extLst>
          </p:nvPr>
        </p:nvGraphicFramePr>
        <p:xfrm>
          <a:off x="2652713" y="1541463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388" y="188913"/>
            <a:ext cx="8856662" cy="431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ХАРАКТЕРИСТИКИ ДОХОДОВ  </a:t>
            </a:r>
          </a:p>
          <a:p>
            <a:pPr algn="ctr" eaLnBrk="0" hangingPunct="0">
              <a:defRPr/>
            </a:pP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МУНИЦИПАЛЬНОГО РАЙОНА                                                        на 2023-2025 </a:t>
            </a: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гг., млн. рублей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393596"/>
              </p:ext>
            </p:extLst>
          </p:nvPr>
        </p:nvGraphicFramePr>
        <p:xfrm>
          <a:off x="539552" y="1556792"/>
          <a:ext cx="81369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29424"/>
            <a:ext cx="9144000" cy="95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НАЛОГОВЫХ И НЕНАЛОГОВЫХ ДОХОДОВ   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МУНИЦИПАЛЬНОГО РАЙОНА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2023 год,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%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373072"/>
              </p:ext>
            </p:extLst>
          </p:nvPr>
        </p:nvGraphicFramePr>
        <p:xfrm>
          <a:off x="206375" y="4941167"/>
          <a:ext cx="8686105" cy="1819968"/>
        </p:xfrm>
        <a:graphic>
          <a:graphicData uri="http://schemas.openxmlformats.org/drawingml/2006/table">
            <a:tbl>
              <a:tblPr/>
              <a:tblGrid>
                <a:gridCol w="11614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55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43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004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74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СПРАВОЧНО: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 на доходы физических лиц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Налоги на совокупный доход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Доходы от использования имущества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Акцизы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Остальные налоговые и неналоговые доходы</a:t>
                      </a:r>
                    </a:p>
                  </a:txBody>
                  <a:tcPr marL="91447" marR="91447" marT="45643" marB="4564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9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 год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84,3%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2,2%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7,6%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3,8%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3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2024 год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85,1%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2,0%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2,1%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7,2%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3,6%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30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2025 год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85,3%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1,9%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2,0%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7,2%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3,6%</a:t>
                      </a:r>
                    </a:p>
                  </a:txBody>
                  <a:tcPr marL="91447" marR="91447" marT="45643" marB="456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4472043"/>
              </p:ext>
            </p:extLst>
          </p:nvPr>
        </p:nvGraphicFramePr>
        <p:xfrm>
          <a:off x="395288" y="620688"/>
          <a:ext cx="83531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483016" y="260648"/>
            <a:ext cx="8229600" cy="64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ОСНОВНЫЕ ХАРАКТЕРИСТИКИ РАСХОДОВ  </a:t>
            </a:r>
          </a:p>
          <a:p>
            <a:pPr algn="ctr" eaLnBrk="0" hangingPunct="0">
              <a:defRPr/>
            </a:pP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МУНИЦИПАЛЬНОГО РАЙОНА</a:t>
            </a:r>
          </a:p>
          <a:p>
            <a:pPr algn="ctr" eaLnBrk="0" hangingPunct="0">
              <a:defRPr/>
            </a:pP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2023-2025 </a:t>
            </a: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гг., млн. рублей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512726862"/>
              </p:ext>
            </p:extLst>
          </p:nvPr>
        </p:nvGraphicFramePr>
        <p:xfrm>
          <a:off x="1462336" y="1268760"/>
          <a:ext cx="71628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395288" y="188913"/>
            <a:ext cx="84978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РАСХОДЫ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МУНИЦИПАЛЬНОГО РАЙОНА </a:t>
            </a:r>
          </a:p>
          <a:p>
            <a:pPr algn="ctr" eaLnBrk="0" hangingPunct="0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2023-2024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гг., млн. рублей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822500405"/>
              </p:ext>
            </p:extLst>
          </p:nvPr>
        </p:nvGraphicFramePr>
        <p:xfrm>
          <a:off x="-937815" y="836712"/>
          <a:ext cx="10081815" cy="7871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56579"/>
              </p:ext>
            </p:extLst>
          </p:nvPr>
        </p:nvGraphicFramePr>
        <p:xfrm>
          <a:off x="179388" y="1341438"/>
          <a:ext cx="8713786" cy="5223855"/>
        </p:xfrm>
        <a:graphic>
          <a:graphicData uri="http://schemas.openxmlformats.org/drawingml/2006/table">
            <a:tbl>
              <a:tblPr/>
              <a:tblGrid>
                <a:gridCol w="5056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703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426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84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79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4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6386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9245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311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Показатели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год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от всех расходов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2024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от всех расходов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2025 год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от всех расходов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1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Расходы всего</a:t>
                      </a: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из них: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899,3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769,2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865,4</a:t>
                      </a:r>
                      <a:endParaRPr lang="ru-RU" b="1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3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Общегосударственные вопросы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7,2</a:t>
                      </a: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52,3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6,8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54,6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6,3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3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4,7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0,6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4,8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0,6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81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Национальная экономика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2,3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20,6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22,6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2,6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73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Жилищно-коммунальное хозяйство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1,9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11,7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13,3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155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Образование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699,4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78,0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595,4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77,4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679,1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78,5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6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Культура, кинематография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24,8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25,6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6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Социальная политика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26,3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3,4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32,0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3,7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6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Физическая культура и спорт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0,1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00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0,1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64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Межбюджетные трансферты общего характера</a:t>
                      </a:r>
                    </a:p>
                  </a:txBody>
                  <a:tcPr marL="91445" marR="91445" marT="45695" marB="4569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3,9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33,3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4,4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33,3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 marL="9526" marR="9526" marT="95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8547" name="Заголовок 1"/>
          <p:cNvSpPr txBox="1">
            <a:spLocks/>
          </p:cNvSpPr>
          <p:nvPr/>
        </p:nvSpPr>
        <p:spPr bwMode="auto">
          <a:xfrm>
            <a:off x="0" y="285749"/>
            <a:ext cx="90011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района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отраслям 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8548" name="TextBox 5"/>
          <p:cNvSpPr txBox="1">
            <a:spLocks noChangeArrowheads="1"/>
          </p:cNvSpPr>
          <p:nvPr/>
        </p:nvSpPr>
        <p:spPr bwMode="auto">
          <a:xfrm>
            <a:off x="7358063" y="1000125"/>
            <a:ext cx="1571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(млн. 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-19510" y="136082"/>
            <a:ext cx="907300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РАСХОДОВ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РАЙОНА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2023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год, %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59768387"/>
              </p:ext>
            </p:extLst>
          </p:nvPr>
        </p:nvGraphicFramePr>
        <p:xfrm>
          <a:off x="-252536" y="-171400"/>
          <a:ext cx="8184232" cy="485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768541"/>
              </p:ext>
            </p:extLst>
          </p:nvPr>
        </p:nvGraphicFramePr>
        <p:xfrm>
          <a:off x="323528" y="4365104"/>
          <a:ext cx="854681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343"/>
                <a:gridCol w="1007865"/>
                <a:gridCol w="1080120"/>
                <a:gridCol w="1008112"/>
                <a:gridCol w="1008112"/>
                <a:gridCol w="936104"/>
                <a:gridCol w="838813"/>
                <a:gridCol w="889379"/>
                <a:gridCol w="913962"/>
              </a:tblGrid>
              <a:tr h="874896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СПРАВОЧНО:</a:t>
                      </a:r>
                      <a:endParaRPr lang="ru-RU" sz="900" dirty="0"/>
                    </a:p>
                  </a:txBody>
                  <a:tcPr marR="10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Общегосудар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ственные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вопросы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Национальная безопасность и </a:t>
                      </a:r>
                      <a:r>
                        <a:rPr kumimoji="0" lang="ru-RU" sz="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правоохрани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-тельная деятельность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Национальная экономика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Жилищно-коммунальное хозяйство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Образование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Культура, </a:t>
                      </a:r>
                      <a:r>
                        <a:rPr kumimoji="0" lang="ru-RU" sz="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кинемато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-графия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Социальная политика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Межбюд-жетные</a:t>
                      </a:r>
                      <a:r>
                        <a:rPr kumimoji="0" lang="ru-RU" sz="9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трансфер-ты общего характера</a:t>
                      </a:r>
                    </a:p>
                    <a:p>
                      <a:endParaRPr lang="ru-RU" sz="900" b="0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2023 </a:t>
                      </a:r>
                      <a:r>
                        <a:rPr lang="ru-RU" sz="1100" b="1" dirty="0" smtClean="0"/>
                        <a:t>год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7,2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0,5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2,3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1,9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78,0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2,7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3,5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3,9</a:t>
                      </a:r>
                      <a:endParaRPr lang="ru-RU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2024 </a:t>
                      </a:r>
                      <a:r>
                        <a:rPr lang="ru-RU" sz="1100" b="1" dirty="0" smtClean="0"/>
                        <a:t>год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6,8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0,6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2,7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1,5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77,4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3,2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3,4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4,4</a:t>
                      </a:r>
                      <a:endParaRPr lang="ru-RU" sz="1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2025 </a:t>
                      </a:r>
                      <a:r>
                        <a:rPr lang="ru-RU" sz="1100" b="1" dirty="0" smtClean="0"/>
                        <a:t>год</a:t>
                      </a:r>
                      <a:endParaRPr lang="ru-RU" sz="11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6,3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0,6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2,6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1,5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78,5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3,0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3,7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3,8</a:t>
                      </a:r>
                      <a:endParaRPr lang="ru-RU" sz="15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 txBox="1">
            <a:spLocks/>
          </p:cNvSpPr>
          <p:nvPr/>
        </p:nvSpPr>
        <p:spPr bwMode="auto">
          <a:xfrm>
            <a:off x="5214938" y="908050"/>
            <a:ext cx="35718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0483" name="Заголовок 1"/>
          <p:cNvSpPr txBox="1">
            <a:spLocks/>
          </p:cNvSpPr>
          <p:nvPr/>
        </p:nvSpPr>
        <p:spPr bwMode="auto">
          <a:xfrm>
            <a:off x="1000125" y="3644900"/>
            <a:ext cx="778668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 rot="-1380000">
            <a:off x="6124575" y="2355850"/>
            <a:ext cx="827088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85" name="TextBox 1"/>
          <p:cNvSpPr txBox="1">
            <a:spLocks noChangeArrowheads="1"/>
          </p:cNvSpPr>
          <p:nvPr/>
        </p:nvSpPr>
        <p:spPr bwMode="auto">
          <a:xfrm rot="9420000" flipV="1">
            <a:off x="3200400" y="2003425"/>
            <a:ext cx="6810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86" name="TextBox 1"/>
          <p:cNvSpPr txBox="1">
            <a:spLocks noChangeArrowheads="1"/>
          </p:cNvSpPr>
          <p:nvPr/>
        </p:nvSpPr>
        <p:spPr bwMode="auto">
          <a:xfrm rot="-1247439">
            <a:off x="5008563" y="4822825"/>
            <a:ext cx="8366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87" name="TextBox 1"/>
          <p:cNvSpPr txBox="1">
            <a:spLocks noChangeArrowheads="1"/>
          </p:cNvSpPr>
          <p:nvPr/>
        </p:nvSpPr>
        <p:spPr bwMode="auto">
          <a:xfrm rot="1171210">
            <a:off x="6140450" y="4975225"/>
            <a:ext cx="8413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88" name="TextBox 1"/>
          <p:cNvSpPr txBox="1">
            <a:spLocks noChangeArrowheads="1"/>
          </p:cNvSpPr>
          <p:nvPr/>
        </p:nvSpPr>
        <p:spPr bwMode="auto">
          <a:xfrm rot="-1247439">
            <a:off x="3927475" y="5653088"/>
            <a:ext cx="815975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89" name="TextBox 1"/>
          <p:cNvSpPr txBox="1">
            <a:spLocks noChangeArrowheads="1"/>
          </p:cNvSpPr>
          <p:nvPr/>
        </p:nvSpPr>
        <p:spPr bwMode="auto">
          <a:xfrm rot="9420000" flipV="1">
            <a:off x="2349500" y="1993900"/>
            <a:ext cx="803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90" name="TextBox 1"/>
          <p:cNvSpPr txBox="1">
            <a:spLocks noChangeArrowheads="1"/>
          </p:cNvSpPr>
          <p:nvPr/>
        </p:nvSpPr>
        <p:spPr bwMode="auto">
          <a:xfrm rot="9420000" flipV="1">
            <a:off x="1557338" y="2136775"/>
            <a:ext cx="8032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91" name="TextBox 1"/>
          <p:cNvSpPr txBox="1">
            <a:spLocks noChangeArrowheads="1"/>
          </p:cNvSpPr>
          <p:nvPr/>
        </p:nvSpPr>
        <p:spPr bwMode="auto">
          <a:xfrm rot="-1380000">
            <a:off x="6805613" y="2120900"/>
            <a:ext cx="108902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0492" name="TextBox 1"/>
          <p:cNvSpPr txBox="1">
            <a:spLocks noChangeArrowheads="1"/>
          </p:cNvSpPr>
          <p:nvPr/>
        </p:nvSpPr>
        <p:spPr bwMode="auto">
          <a:xfrm rot="-1380000">
            <a:off x="7610475" y="1843088"/>
            <a:ext cx="776288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 bwMode="auto">
          <a:xfrm>
            <a:off x="0" y="308321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РАСХОДОВ НА «ОБРАЗОВАНИЕ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БЮДЖЕТЕ РАЙОНА на 2023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год, %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24877535"/>
              </p:ext>
            </p:extLst>
          </p:nvPr>
        </p:nvGraphicFramePr>
        <p:xfrm>
          <a:off x="69242" y="1569641"/>
          <a:ext cx="8532439" cy="487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89029" y="1697037"/>
            <a:ext cx="35004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ru-RU" sz="1800" cap="none" dirty="0" smtClean="0">
                <a:latin typeface="Times New Roman" pitchFamily="18" charset="0"/>
                <a:cs typeface="Times New Roman" pitchFamily="18" charset="0"/>
              </a:rPr>
              <a:t>Культура, кинематография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181543" y="1764426"/>
            <a:ext cx="357187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13570" y="3696530"/>
            <a:ext cx="7786688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/>
              <a:t>Социальная политика</a:t>
            </a:r>
            <a:endParaRPr lang="ru-RU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 rot="-1380000">
            <a:off x="6124575" y="2355850"/>
            <a:ext cx="827088" cy="24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 rot="9420000" flipV="1">
            <a:off x="3200400" y="2003425"/>
            <a:ext cx="681038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 rot="-1247439">
            <a:off x="5008563" y="4822825"/>
            <a:ext cx="8366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 rot="1171210">
            <a:off x="6140450" y="4975225"/>
            <a:ext cx="8413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 rot="-1247439">
            <a:off x="3927475" y="4962525"/>
            <a:ext cx="815975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 rot="9420000" flipV="1">
            <a:off x="2349500" y="1993900"/>
            <a:ext cx="8032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 rot="9420000" flipV="1">
            <a:off x="1557338" y="2136775"/>
            <a:ext cx="8032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2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 rot="-1380000">
            <a:off x="6805613" y="2120900"/>
            <a:ext cx="108902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 rot="-1380000">
            <a:off x="7610475" y="1843088"/>
            <a:ext cx="776288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 sz="1400" b="1" i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 bwMode="auto">
          <a:xfrm>
            <a:off x="0" y="44624"/>
            <a:ext cx="9144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РАСХОДОВ СОЦИАЛЬНО-КУЛЬТУРНЫХ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ОТРАСЛЕЙ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БЮДЖЕТЕ МУНИЦИПАЛЬНОГО РАЙОНА </a:t>
            </a: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2023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%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06867203"/>
              </p:ext>
            </p:extLst>
          </p:nvPr>
        </p:nvGraphicFramePr>
        <p:xfrm>
          <a:off x="755576" y="1832609"/>
          <a:ext cx="2976563" cy="2104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08296275"/>
              </p:ext>
            </p:extLst>
          </p:nvPr>
        </p:nvGraphicFramePr>
        <p:xfrm>
          <a:off x="4991004" y="1892041"/>
          <a:ext cx="3660940" cy="202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598711199"/>
              </p:ext>
            </p:extLst>
          </p:nvPr>
        </p:nvGraphicFramePr>
        <p:xfrm>
          <a:off x="1691680" y="3644900"/>
          <a:ext cx="5275801" cy="2952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2025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756816" y="4225013"/>
            <a:ext cx="7705725" cy="170816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36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0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3600" b="1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05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ru-RU" alt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907488" y="1124744"/>
          <a:ext cx="6192688" cy="1015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100" name="Picture 3" descr="C:\Users\KorolkoEA\Desktop\8_budjet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24200" y="2301875"/>
            <a:ext cx="2797175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1"/>
          <p:cNvSpPr>
            <a:spLocks noChangeArrowheads="1"/>
          </p:cNvSpPr>
          <p:nvPr/>
        </p:nvSpPr>
        <p:spPr bwMode="auto">
          <a:xfrm>
            <a:off x="323850" y="2946400"/>
            <a:ext cx="2678113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– это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поступающие в бюджет</a:t>
            </a:r>
          </a:p>
          <a:p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денежные средства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(налоги юридических и физических лиц, штрафы, административные платежи и сборы, финансовая помощь)</a:t>
            </a:r>
            <a:endParaRPr lang="ru-RU" dirty="0"/>
          </a:p>
          <a:p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Прямоугольник 10"/>
          <p:cNvSpPr>
            <a:spLocks noChangeArrowheads="1"/>
          </p:cNvSpPr>
          <p:nvPr/>
        </p:nvSpPr>
        <p:spPr bwMode="auto">
          <a:xfrm>
            <a:off x="6227763" y="2984500"/>
            <a:ext cx="291623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altLang="ru-RU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altLang="ru-RU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>
                <a:latin typeface="Times New Roman" pitchFamily="18" charset="0"/>
                <a:cs typeface="Times New Roman" pitchFamily="18" charset="0"/>
              </a:rPr>
              <a:t>– это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выплачиваемые из бюджета</a:t>
            </a:r>
          </a:p>
          <a:p>
            <a:r>
              <a:rPr lang="ru-RU" altLang="ru-RU">
                <a:latin typeface="Times New Roman" pitchFamily="18" charset="0"/>
                <a:cs typeface="Times New Roman" pitchFamily="18" charset="0"/>
              </a:rPr>
              <a:t>денежные средства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(социальные выплаты населению, финансовое обеспечение учреждений (образования, культуры и др.), капитальное строительство и др.)</a:t>
            </a:r>
            <a:endParaRPr lang="ru-RU"/>
          </a:p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 rot="2558756">
            <a:off x="2679700" y="3548063"/>
            <a:ext cx="1398588" cy="485775"/>
          </a:xfrm>
          <a:prstGeom prst="notchedRightArrow">
            <a:avLst/>
          </a:prstGeom>
          <a:pattFill prst="pct75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C0099"/>
                </a:solidFill>
              </a:rPr>
              <a:t>доходы</a:t>
            </a:r>
          </a:p>
        </p:txBody>
      </p:sp>
      <p:sp>
        <p:nvSpPr>
          <p:cNvPr id="14" name="Стрелка вправо с вырезом 13"/>
          <p:cNvSpPr/>
          <p:nvPr/>
        </p:nvSpPr>
        <p:spPr>
          <a:xfrm rot="18919003">
            <a:off x="4978400" y="3552825"/>
            <a:ext cx="1354138" cy="484188"/>
          </a:xfrm>
          <a:prstGeom prst="notchedRightArrow">
            <a:avLst/>
          </a:prstGeom>
          <a:pattFill prst="pct75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</a:rPr>
              <a:t>расходы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72870" y="5676605"/>
            <a:ext cx="7831578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- превышение расходов бюджета над его доходами</a:t>
            </a:r>
          </a:p>
          <a:p>
            <a:pPr algn="ctr">
              <a:defRPr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- превышение доходов бюджета над его расходами</a:t>
            </a:r>
          </a:p>
          <a:p>
            <a:pPr algn="ctr">
              <a:defRPr/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058" name="TextBox 4"/>
          <p:cNvSpPr txBox="1">
            <a:spLocks noChangeArrowheads="1"/>
          </p:cNvSpPr>
          <p:nvPr/>
        </p:nvSpPr>
        <p:spPr bwMode="auto">
          <a:xfrm>
            <a:off x="236712" y="285170"/>
            <a:ext cx="8640960" cy="461665"/>
          </a:xfrm>
          <a:prstGeom prst="rect">
            <a:avLst/>
          </a:prstGeom>
          <a:blipFill>
            <a:blip r:embed="rId10" cstate="print"/>
            <a:tile tx="0" ty="0" sx="100000" sy="100000" flip="none" algn="tl"/>
          </a:blip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>
              <a:buFont typeface="Wingdings 2" pitchFamily="18" charset="2"/>
              <a:buNone/>
              <a:defRPr/>
            </a:pPr>
            <a:r>
              <a:rPr lang="ru-RU" sz="2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-252537" y="188637"/>
            <a:ext cx="9649073" cy="79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МЕЖБЮДЖЕТНЫЕ ТРАНСФЕРТЫ ИЗ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краевого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БЮДЖЕТА </a:t>
            </a:r>
          </a:p>
          <a:p>
            <a:pPr algn="ctr" eaLnBrk="0" hangingPunct="0"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Бюджете МУНИЦИПАЛЬНОГО РАЙОНА                                                                       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2022-2025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ГОДЫ, </a:t>
            </a:r>
            <a:r>
              <a:rPr lang="ru-RU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млн. </a:t>
            </a:r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рублей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860267"/>
              </p:ext>
            </p:extLst>
          </p:nvPr>
        </p:nvGraphicFramePr>
        <p:xfrm>
          <a:off x="179511" y="1196752"/>
          <a:ext cx="8784976" cy="5303412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25920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9261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536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74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605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6392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 (ожидаемый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 </a:t>
                      </a: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2022,  %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год </a:t>
                      </a: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2023,  %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год </a:t>
                      </a: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2024,  %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8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всего,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864,0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657,8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76,1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504,2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76,6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580,3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115,1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9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184,0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91,2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73,4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94,8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421,6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420,8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99,8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324,6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77,1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405,1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124,8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10,7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61,1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115,3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7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55,7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97,3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102,4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7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возврата остатков субсидий и иных МБТ, имеющих целевое назначение прошлых лет в бюджет района</a:t>
                      </a: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</a:tr>
              <a:tr h="360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субсидий, субвенций и иных МБТ, имеющих целевое назначение прошлых лет из бюджета района.</a:t>
                      </a:r>
                    </a:p>
                  </a:txBody>
                  <a:tcPr marL="91435" marR="91435" marT="45714" marB="45714" anchor="ctr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4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3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299244"/>
            <a:ext cx="8569325" cy="50006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ОСНОВНЫЕ ПАРАМЕТРЫ БЮДЖЕТА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МУНИЦИПАЛЬНОГО РАЙОНА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 2023 ГОД</a:t>
            </a:r>
          </a:p>
        </p:txBody>
      </p:sp>
      <p:grpSp>
        <p:nvGrpSpPr>
          <p:cNvPr id="23555" name="Группа 235"/>
          <p:cNvGrpSpPr>
            <a:grpSpLocks/>
          </p:cNvGrpSpPr>
          <p:nvPr/>
        </p:nvGrpSpPr>
        <p:grpSpPr bwMode="auto">
          <a:xfrm>
            <a:off x="1588" y="825500"/>
            <a:ext cx="9144000" cy="6108700"/>
            <a:chOff x="0" y="908720"/>
            <a:chExt cx="9143425" cy="5848553"/>
          </a:xfrm>
        </p:grpSpPr>
        <p:sp>
          <p:nvSpPr>
            <p:cNvPr id="188" name="AutoShape 15"/>
            <p:cNvSpPr>
              <a:spLocks noChangeArrowheads="1"/>
            </p:cNvSpPr>
            <p:nvPr/>
          </p:nvSpPr>
          <p:spPr bwMode="gray">
            <a:xfrm>
              <a:off x="4499417" y="924625"/>
              <a:ext cx="4644008" cy="5832648"/>
            </a:xfrm>
            <a:prstGeom prst="rightArrow">
              <a:avLst>
                <a:gd name="adj1" fmla="val 78678"/>
                <a:gd name="adj2" fmla="val 20961"/>
              </a:avLst>
            </a:prstGeom>
            <a:solidFill>
              <a:schemeClr val="bg2">
                <a:lumMod val="75000"/>
                <a:alpha val="62000"/>
              </a:scheme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AutoShape 19"/>
            <p:cNvSpPr>
              <a:spLocks noChangeArrowheads="1"/>
            </p:cNvSpPr>
            <p:nvPr/>
          </p:nvSpPr>
          <p:spPr bwMode="gray">
            <a:xfrm>
              <a:off x="3347826" y="5527679"/>
              <a:ext cx="2520791" cy="965132"/>
            </a:xfrm>
            <a:prstGeom prst="can">
              <a:avLst>
                <a:gd name="adj" fmla="val 32032"/>
              </a:avLst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9" name="AutoShape 6"/>
            <p:cNvSpPr>
              <a:spLocks noChangeArrowheads="1"/>
            </p:cNvSpPr>
            <p:nvPr/>
          </p:nvSpPr>
          <p:spPr bwMode="gray">
            <a:xfrm>
              <a:off x="3492280" y="3501660"/>
              <a:ext cx="2231885" cy="2094414"/>
            </a:xfrm>
            <a:prstGeom prst="can">
              <a:avLst>
                <a:gd name="adj" fmla="val 18521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" name="AutoShape 6"/>
            <p:cNvSpPr>
              <a:spLocks noChangeArrowheads="1"/>
            </p:cNvSpPr>
            <p:nvPr/>
          </p:nvSpPr>
          <p:spPr bwMode="gray">
            <a:xfrm>
              <a:off x="3492280" y="1844975"/>
              <a:ext cx="2231885" cy="1801075"/>
            </a:xfrm>
            <a:prstGeom prst="can">
              <a:avLst>
                <a:gd name="adj" fmla="val 18521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2" name="AutoShape 15"/>
            <p:cNvSpPr>
              <a:spLocks noChangeArrowheads="1"/>
            </p:cNvSpPr>
            <p:nvPr/>
          </p:nvSpPr>
          <p:spPr bwMode="gray">
            <a:xfrm>
              <a:off x="0" y="908720"/>
              <a:ext cx="3491880" cy="5832648"/>
            </a:xfrm>
            <a:prstGeom prst="rightArrow">
              <a:avLst>
                <a:gd name="adj1" fmla="val 78678"/>
                <a:gd name="adj2" fmla="val 20961"/>
              </a:avLst>
            </a:prstGeom>
            <a:solidFill>
              <a:srgbClr val="99FF99">
                <a:alpha val="26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613" name="Text Box 18"/>
            <p:cNvSpPr txBox="1">
              <a:spLocks noChangeArrowheads="1"/>
            </p:cNvSpPr>
            <p:nvPr/>
          </p:nvSpPr>
          <p:spPr bwMode="gray">
            <a:xfrm>
              <a:off x="4501880" y="1268760"/>
              <a:ext cx="184718" cy="353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endParaRPr lang="en-US" b="1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endParaRPr>
            </a:p>
          </p:txBody>
        </p:sp>
        <p:sp>
          <p:nvSpPr>
            <p:cNvPr id="23614" name="Text Box 7"/>
            <p:cNvSpPr txBox="1">
              <a:spLocks noChangeArrowheads="1"/>
            </p:cNvSpPr>
            <p:nvPr/>
          </p:nvSpPr>
          <p:spPr bwMode="gray">
            <a:xfrm>
              <a:off x="3563888" y="4010470"/>
              <a:ext cx="2160240" cy="1414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Расходы </a:t>
              </a:r>
            </a:p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в расчете на 1 человека</a:t>
              </a:r>
            </a:p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(руб./чел</a:t>
              </a:r>
              <a:r>
                <a:rPr lang="ru-RU" b="1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.):</a:t>
              </a:r>
            </a:p>
            <a:p>
              <a:pPr algn="ctr"/>
              <a:r>
                <a:rPr lang="ru-RU" b="1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26 662,5</a:t>
              </a:r>
              <a:endParaRPr lang="ru-RU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sp>
          <p:nvSpPr>
            <p:cNvPr id="23615" name="Text Box 7"/>
            <p:cNvSpPr txBox="1">
              <a:spLocks noChangeArrowheads="1"/>
            </p:cNvSpPr>
            <p:nvPr/>
          </p:nvSpPr>
          <p:spPr bwMode="gray">
            <a:xfrm>
              <a:off x="3563888" y="2149420"/>
              <a:ext cx="2160240" cy="1414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Доходы </a:t>
              </a:r>
            </a:p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в расчете на</a:t>
              </a:r>
            </a:p>
            <a:p>
              <a:pPr algn="ctr"/>
              <a:r>
                <a:rPr lang="ru-RU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1 человека (руб./чел</a:t>
              </a:r>
              <a:r>
                <a:rPr lang="ru-RU" b="1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.):</a:t>
              </a:r>
            </a:p>
            <a:p>
              <a:pPr algn="ctr"/>
              <a:r>
                <a:rPr lang="ru-RU" b="1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26 722,7</a:t>
              </a:r>
              <a:endParaRPr lang="ru-RU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grpSp>
          <p:nvGrpSpPr>
            <p:cNvPr id="23616" name="Группа 167"/>
            <p:cNvGrpSpPr>
              <a:grpSpLocks/>
            </p:cNvGrpSpPr>
            <p:nvPr/>
          </p:nvGrpSpPr>
          <p:grpSpPr bwMode="auto">
            <a:xfrm>
              <a:off x="935088" y="1666546"/>
              <a:ext cx="2376264" cy="758278"/>
              <a:chOff x="755576" y="1378514"/>
              <a:chExt cx="2376264" cy="758278"/>
            </a:xfrm>
          </p:grpSpPr>
          <p:sp>
            <p:nvSpPr>
              <p:cNvPr id="163" name="Прямоугольник 162"/>
              <p:cNvSpPr/>
              <p:nvPr/>
            </p:nvSpPr>
            <p:spPr>
              <a:xfrm>
                <a:off x="755576" y="1378514"/>
                <a:ext cx="2376264" cy="41360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Налог на доходы физических лиц</a:t>
                </a:r>
                <a:endPara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6" name="Прямоугольник 165"/>
              <p:cNvSpPr/>
              <p:nvPr/>
            </p:nvSpPr>
            <p:spPr>
              <a:xfrm>
                <a:off x="755576" y="1792121"/>
                <a:ext cx="2376263" cy="344671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205,2</a:t>
                </a: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17" name="Группа 168"/>
            <p:cNvGrpSpPr>
              <a:grpSpLocks/>
            </p:cNvGrpSpPr>
            <p:nvPr/>
          </p:nvGrpSpPr>
          <p:grpSpPr bwMode="auto">
            <a:xfrm>
              <a:off x="179512" y="2493757"/>
              <a:ext cx="3123768" cy="839195"/>
              <a:chOff x="0" y="1125605"/>
              <a:chExt cx="3123768" cy="839195"/>
            </a:xfrm>
          </p:grpSpPr>
          <p:sp>
            <p:nvSpPr>
              <p:cNvPr id="170" name="Прямоугольник 169"/>
              <p:cNvSpPr/>
              <p:nvPr/>
            </p:nvSpPr>
            <p:spPr>
              <a:xfrm>
                <a:off x="747504" y="1144051"/>
                <a:ext cx="2376264" cy="413606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Доходы от использования имущества </a:t>
                </a:r>
                <a:endPara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71" name="Прямоугольник 170"/>
              <p:cNvSpPr/>
              <p:nvPr/>
            </p:nvSpPr>
            <p:spPr>
              <a:xfrm>
                <a:off x="718287" y="1620129"/>
                <a:ext cx="2376264" cy="344671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5,3</a:t>
                </a:r>
                <a:endParaRPr lang="ru-RU" sz="1600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72" name="Прямоугольник 171"/>
              <p:cNvSpPr/>
              <p:nvPr/>
            </p:nvSpPr>
            <p:spPr>
              <a:xfrm>
                <a:off x="0" y="1125605"/>
                <a:ext cx="720024" cy="827211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18" name="Группа 172"/>
            <p:cNvGrpSpPr>
              <a:grpSpLocks/>
            </p:cNvGrpSpPr>
            <p:nvPr/>
          </p:nvGrpSpPr>
          <p:grpSpPr bwMode="auto">
            <a:xfrm>
              <a:off x="251504" y="4286048"/>
              <a:ext cx="3024146" cy="1792291"/>
              <a:chOff x="71992" y="1837776"/>
              <a:chExt cx="3024146" cy="1792291"/>
            </a:xfrm>
          </p:grpSpPr>
          <p:sp>
            <p:nvSpPr>
              <p:cNvPr id="174" name="Прямоугольник 173"/>
              <p:cNvSpPr/>
              <p:nvPr/>
            </p:nvSpPr>
            <p:spPr>
              <a:xfrm>
                <a:off x="792027" y="2664987"/>
                <a:ext cx="2304111" cy="620408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Безвозмездные поступления</a:t>
                </a:r>
              </a:p>
            </p:txBody>
          </p:sp>
          <p:sp>
            <p:nvSpPr>
              <p:cNvPr id="175" name="Прямоугольник 174"/>
              <p:cNvSpPr/>
              <p:nvPr/>
            </p:nvSpPr>
            <p:spPr>
              <a:xfrm>
                <a:off x="792028" y="3285396"/>
                <a:ext cx="2304110" cy="344671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657,8</a:t>
                </a:r>
                <a:endParaRPr lang="ru-RU" sz="1600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76" name="Прямоугольник 175"/>
              <p:cNvSpPr/>
              <p:nvPr/>
            </p:nvSpPr>
            <p:spPr>
              <a:xfrm>
                <a:off x="71992" y="1837776"/>
                <a:ext cx="720080" cy="864096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19" name="Группа 176"/>
            <p:cNvGrpSpPr>
              <a:grpSpLocks/>
            </p:cNvGrpSpPr>
            <p:nvPr/>
          </p:nvGrpSpPr>
          <p:grpSpPr bwMode="auto">
            <a:xfrm>
              <a:off x="251504" y="4217114"/>
              <a:ext cx="3051056" cy="1861225"/>
              <a:chOff x="71992" y="688722"/>
              <a:chExt cx="3051056" cy="1861225"/>
            </a:xfrm>
          </p:grpSpPr>
          <p:sp>
            <p:nvSpPr>
              <p:cNvPr id="178" name="Прямоугольник 177"/>
              <p:cNvSpPr/>
              <p:nvPr/>
            </p:nvSpPr>
            <p:spPr>
              <a:xfrm>
                <a:off x="792027" y="688722"/>
                <a:ext cx="2304111" cy="48254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Прочие доходы</a:t>
                </a:r>
              </a:p>
            </p:txBody>
          </p:sp>
          <p:sp>
            <p:nvSpPr>
              <p:cNvPr id="179" name="Прямоугольник 178"/>
              <p:cNvSpPr/>
              <p:nvPr/>
            </p:nvSpPr>
            <p:spPr>
              <a:xfrm>
                <a:off x="818937" y="1240869"/>
                <a:ext cx="2304111" cy="344672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27,9</a:t>
                </a:r>
                <a:endParaRPr lang="ru-RU" sz="1600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180" name="Прямоугольник 179"/>
              <p:cNvSpPr/>
              <p:nvPr/>
            </p:nvSpPr>
            <p:spPr>
              <a:xfrm>
                <a:off x="71992" y="1653802"/>
                <a:ext cx="720080" cy="896145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20" name="Группа 203"/>
            <p:cNvGrpSpPr>
              <a:grpSpLocks/>
            </p:cNvGrpSpPr>
            <p:nvPr/>
          </p:nvGrpSpPr>
          <p:grpSpPr bwMode="auto">
            <a:xfrm>
              <a:off x="5940152" y="1362411"/>
              <a:ext cx="2383840" cy="579876"/>
              <a:chOff x="6623720" y="2778100"/>
              <a:chExt cx="2383840" cy="695852"/>
            </a:xfrm>
          </p:grpSpPr>
          <p:sp>
            <p:nvSpPr>
              <p:cNvPr id="205" name="Прямоугольник 204"/>
              <p:cNvSpPr/>
              <p:nvPr/>
            </p:nvSpPr>
            <p:spPr>
              <a:xfrm>
                <a:off x="6623720" y="2778100"/>
                <a:ext cx="2376264" cy="447687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9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Национальная безопасность и правоохранительная деятельность</a:t>
                </a:r>
                <a:endParaRPr lang="ru-RU" sz="900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206" name="Прямоугольник 205"/>
              <p:cNvSpPr/>
              <p:nvPr/>
            </p:nvSpPr>
            <p:spPr>
              <a:xfrm>
                <a:off x="6623720" y="3225782"/>
                <a:ext cx="1188640" cy="24816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25,0</a:t>
                </a:r>
                <a:endParaRPr lang="ru-RU" sz="1600" b="1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208" name="Прямоугольник 207"/>
              <p:cNvSpPr/>
              <p:nvPr/>
            </p:nvSpPr>
            <p:spPr>
              <a:xfrm>
                <a:off x="7812360" y="3225788"/>
                <a:ext cx="1195200" cy="248164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741,2 </a:t>
                </a:r>
                <a:r>
                  <a:rPr lang="ru-RU" sz="12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 руб</a:t>
                </a:r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.</a:t>
                </a: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21" name="Группа 208"/>
            <p:cNvGrpSpPr>
              <a:grpSpLocks/>
            </p:cNvGrpSpPr>
            <p:nvPr/>
          </p:nvGrpSpPr>
          <p:grpSpPr bwMode="auto">
            <a:xfrm>
              <a:off x="5940152" y="2011217"/>
              <a:ext cx="2383841" cy="482541"/>
              <a:chOff x="6623720" y="2606164"/>
              <a:chExt cx="2383841" cy="579050"/>
            </a:xfrm>
          </p:grpSpPr>
          <p:sp>
            <p:nvSpPr>
              <p:cNvPr id="210" name="Прямоугольник 209"/>
              <p:cNvSpPr/>
              <p:nvPr/>
            </p:nvSpPr>
            <p:spPr>
              <a:xfrm>
                <a:off x="6623720" y="2606164"/>
                <a:ext cx="2376264" cy="330885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Образование</a:t>
                </a:r>
                <a:endPara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1" name="Прямоугольник 210"/>
              <p:cNvSpPr/>
              <p:nvPr/>
            </p:nvSpPr>
            <p:spPr>
              <a:xfrm>
                <a:off x="6623720" y="2937049"/>
                <a:ext cx="1188640" cy="24816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699,4</a:t>
                </a:r>
                <a:endPara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3" name="Прямоугольник 212"/>
              <p:cNvSpPr/>
              <p:nvPr/>
            </p:nvSpPr>
            <p:spPr>
              <a:xfrm>
                <a:off x="7753866" y="2937054"/>
                <a:ext cx="1253695" cy="221058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20 735,9 </a:t>
                </a:r>
                <a:r>
                  <a:rPr lang="ru-RU" sz="12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руб</a:t>
                </a:r>
                <a:r>
                  <a:rPr lang="ru-RU" sz="1100" dirty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.</a:t>
                </a:r>
                <a:endPara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22" name="Группа 213"/>
            <p:cNvGrpSpPr>
              <a:grpSpLocks/>
            </p:cNvGrpSpPr>
            <p:nvPr/>
          </p:nvGrpSpPr>
          <p:grpSpPr bwMode="auto">
            <a:xfrm>
              <a:off x="5927361" y="2580600"/>
              <a:ext cx="2376264" cy="495880"/>
              <a:chOff x="6610929" y="2338913"/>
              <a:chExt cx="2376264" cy="595056"/>
            </a:xfrm>
          </p:grpSpPr>
          <p:sp>
            <p:nvSpPr>
              <p:cNvPr id="215" name="Прямоугольник 214"/>
              <p:cNvSpPr/>
              <p:nvPr/>
            </p:nvSpPr>
            <p:spPr>
              <a:xfrm>
                <a:off x="6610929" y="2338913"/>
                <a:ext cx="2376264" cy="33088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Культура, кинематография</a:t>
                </a:r>
              </a:p>
            </p:txBody>
          </p:sp>
          <p:sp>
            <p:nvSpPr>
              <p:cNvPr id="216" name="Прямоугольник 215"/>
              <p:cNvSpPr/>
              <p:nvPr/>
            </p:nvSpPr>
            <p:spPr>
              <a:xfrm>
                <a:off x="6625692" y="2643858"/>
                <a:ext cx="1188640" cy="248164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24,4</a:t>
                </a:r>
                <a:endParaRPr lang="ru-RU" sz="1600" b="1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218" name="Прямоугольник 217"/>
              <p:cNvSpPr/>
              <p:nvPr/>
            </p:nvSpPr>
            <p:spPr>
              <a:xfrm>
                <a:off x="7753865" y="2667213"/>
                <a:ext cx="1201980" cy="26675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723,4</a:t>
                </a: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 </a:t>
                </a:r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руб.</a:t>
                </a: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23" name="Группа 223"/>
            <p:cNvGrpSpPr>
              <a:grpSpLocks/>
            </p:cNvGrpSpPr>
            <p:nvPr/>
          </p:nvGrpSpPr>
          <p:grpSpPr bwMode="auto">
            <a:xfrm>
              <a:off x="5927361" y="4495678"/>
              <a:ext cx="2379976" cy="755047"/>
              <a:chOff x="6610929" y="2735995"/>
              <a:chExt cx="2379976" cy="906056"/>
            </a:xfrm>
          </p:grpSpPr>
          <p:sp>
            <p:nvSpPr>
              <p:cNvPr id="225" name="Прямоугольник 224"/>
              <p:cNvSpPr/>
              <p:nvPr/>
            </p:nvSpPr>
            <p:spPr>
              <a:xfrm>
                <a:off x="6610929" y="2735995"/>
                <a:ext cx="2376000" cy="520934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Социальная политика </a:t>
                </a:r>
                <a:endParaRPr lang="ru-RU" sz="1200" dirty="0">
                  <a:solidFill>
                    <a:schemeClr val="tx1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endParaRPr>
              </a:p>
            </p:txBody>
          </p:sp>
          <p:sp>
            <p:nvSpPr>
              <p:cNvPr id="226" name="Прямоугольник 225"/>
              <p:cNvSpPr/>
              <p:nvPr/>
            </p:nvSpPr>
            <p:spPr>
              <a:xfrm>
                <a:off x="6610929" y="3228445"/>
                <a:ext cx="1188640" cy="41360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32,8</a:t>
                </a:r>
                <a:endPara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8" name="Прямоугольник 227"/>
              <p:cNvSpPr/>
              <p:nvPr/>
            </p:nvSpPr>
            <p:spPr>
              <a:xfrm>
                <a:off x="7816996" y="3217828"/>
                <a:ext cx="1173909" cy="41360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972,5</a:t>
                </a: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 </a:t>
                </a:r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руб.</a:t>
                </a:r>
                <a:endParaRPr lang="ru-RU" sz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24" name="Группа 228"/>
            <p:cNvGrpSpPr>
              <a:grpSpLocks/>
            </p:cNvGrpSpPr>
            <p:nvPr/>
          </p:nvGrpSpPr>
          <p:grpSpPr bwMode="auto">
            <a:xfrm>
              <a:off x="5962171" y="5384386"/>
              <a:ext cx="2387387" cy="522885"/>
              <a:chOff x="6645739" y="2851938"/>
              <a:chExt cx="2387387" cy="627462"/>
            </a:xfrm>
          </p:grpSpPr>
          <p:sp>
            <p:nvSpPr>
              <p:cNvPr id="230" name="Прямоугольник 229"/>
              <p:cNvSpPr/>
              <p:nvPr/>
            </p:nvSpPr>
            <p:spPr>
              <a:xfrm>
                <a:off x="6646775" y="2851938"/>
                <a:ext cx="2376264" cy="31265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Другие сферы</a:t>
                </a:r>
              </a:p>
            </p:txBody>
          </p:sp>
          <p:sp>
            <p:nvSpPr>
              <p:cNvPr id="231" name="Прямоугольник 230"/>
              <p:cNvSpPr/>
              <p:nvPr/>
            </p:nvSpPr>
            <p:spPr>
              <a:xfrm>
                <a:off x="6645739" y="3182072"/>
                <a:ext cx="1190476" cy="288032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100,2</a:t>
                </a:r>
                <a:endParaRPr lang="ru-RU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3" name="Прямоугольник 232"/>
              <p:cNvSpPr/>
              <p:nvPr/>
            </p:nvSpPr>
            <p:spPr>
              <a:xfrm>
                <a:off x="7753866" y="3189935"/>
                <a:ext cx="1279260" cy="289465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Arial Unicode MS" pitchFamily="34" charset="-128"/>
                    <a:cs typeface="Times New Roman" pitchFamily="18" charset="0"/>
                  </a:rPr>
                  <a:t>2 970,7</a:t>
                </a:r>
                <a:r>
                  <a:rPr lang="ru-RU" sz="1100" dirty="0" smtClean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  </a:t>
                </a:r>
                <a:r>
                  <a:rPr lang="ru-RU" sz="1200" dirty="0">
                    <a:solidFill>
                      <a:schemeClr val="tx1"/>
                    </a:solidFill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руб.</a:t>
                </a:r>
                <a:endParaRPr lang="ru-RU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34" name="Заголовок 1"/>
            <p:cNvSpPr txBox="1">
              <a:spLocks/>
            </p:cNvSpPr>
            <p:nvPr/>
          </p:nvSpPr>
          <p:spPr bwMode="auto">
            <a:xfrm>
              <a:off x="179376" y="1183821"/>
              <a:ext cx="2520791" cy="3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schemeClr val="accent4"/>
                  </a:solidFill>
                  <a:latin typeface="Times New Roman" panose="02020603050405020304" pitchFamily="18" charset="0"/>
                  <a:ea typeface="Arial Unicode MS" pitchFamily="34" charset="-128"/>
                  <a:cs typeface="Times New Roman" pitchFamily="18" charset="0"/>
                </a:rPr>
                <a:t>Доходы бюджета 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chemeClr val="accent4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901,3 </a:t>
              </a:r>
              <a:r>
                <a:rPr lang="ru-RU" b="1" dirty="0">
                  <a:solidFill>
                    <a:schemeClr val="accent4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млн. руб.</a:t>
              </a:r>
            </a:p>
            <a:p>
              <a:pPr algn="ctr">
                <a:defRPr/>
              </a:pPr>
              <a:endParaRPr lang="ru-RU" b="1" dirty="0">
                <a:solidFill>
                  <a:schemeClr val="accent4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sp>
          <p:nvSpPr>
            <p:cNvPr id="235" name="Заголовок 1"/>
            <p:cNvSpPr txBox="1">
              <a:spLocks/>
            </p:cNvSpPr>
            <p:nvPr/>
          </p:nvSpPr>
          <p:spPr bwMode="auto">
            <a:xfrm>
              <a:off x="5962171" y="1023936"/>
              <a:ext cx="2520791" cy="3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b="1" dirty="0">
                  <a:solidFill>
                    <a:schemeClr val="accent4"/>
                  </a:solidFill>
                  <a:latin typeface="Times New Roman" panose="02020603050405020304" pitchFamily="18" charset="0"/>
                  <a:ea typeface="Arial Unicode MS" pitchFamily="34" charset="-128"/>
                  <a:cs typeface="Times New Roman" pitchFamily="18" charset="0"/>
                </a:rPr>
                <a:t>Расходы бюджета 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chemeClr val="accent4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899,3 </a:t>
              </a:r>
              <a:r>
                <a:rPr lang="ru-RU" b="1" dirty="0">
                  <a:solidFill>
                    <a:schemeClr val="accent4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млн. руб</a:t>
              </a:r>
              <a:r>
                <a:rPr lang="ru-RU" b="1" dirty="0" smtClean="0">
                  <a:solidFill>
                    <a:schemeClr val="accent4"/>
                  </a:solidFill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.</a:t>
              </a:r>
            </a:p>
            <a:p>
              <a:pPr algn="ctr">
                <a:defRPr/>
              </a:pPr>
              <a:endParaRPr lang="ru-RU" b="1" dirty="0">
                <a:solidFill>
                  <a:schemeClr val="accent4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sp>
          <p:nvSpPr>
            <p:cNvPr id="23627" name="Прямоугольник 150"/>
            <p:cNvSpPr>
              <a:spLocks noChangeArrowheads="1"/>
            </p:cNvSpPr>
            <p:nvPr/>
          </p:nvSpPr>
          <p:spPr bwMode="auto">
            <a:xfrm>
              <a:off x="3858506" y="5799425"/>
              <a:ext cx="1656184" cy="707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    Численность </a:t>
              </a:r>
            </a:p>
            <a:p>
              <a:r>
                <a:rPr lang="ru-RU" sz="1400" b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       населения</a:t>
              </a:r>
            </a:p>
            <a:p>
              <a:pPr algn="ctr"/>
              <a:r>
                <a:rPr lang="ru-RU" sz="1400" b="1" dirty="0" smtClean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33 729 чел</a:t>
              </a:r>
              <a:endParaRPr lang="ru-RU" sz="14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</p:grpSp>
      <p:grpSp>
        <p:nvGrpSpPr>
          <p:cNvPr id="23556" name="Группа 241"/>
          <p:cNvGrpSpPr>
            <a:grpSpLocks/>
          </p:cNvGrpSpPr>
          <p:nvPr/>
        </p:nvGrpSpPr>
        <p:grpSpPr bwMode="auto">
          <a:xfrm>
            <a:off x="5940425" y="6308725"/>
            <a:ext cx="2952750" cy="433388"/>
            <a:chOff x="5940152" y="6309320"/>
            <a:chExt cx="2953178" cy="432048"/>
          </a:xfrm>
        </p:grpSpPr>
        <p:sp>
          <p:nvSpPr>
            <p:cNvPr id="239" name="Прямоугольник 238"/>
            <p:cNvSpPr/>
            <p:nvPr/>
          </p:nvSpPr>
          <p:spPr>
            <a:xfrm>
              <a:off x="5940152" y="6309321"/>
              <a:ext cx="288032" cy="2160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240" name="Заголовок 1"/>
            <p:cNvSpPr txBox="1">
              <a:spLocks/>
            </p:cNvSpPr>
            <p:nvPr/>
          </p:nvSpPr>
          <p:spPr bwMode="auto">
            <a:xfrm>
              <a:off x="6156083" y="6309320"/>
              <a:ext cx="2737247" cy="373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lang="ru-RU" sz="1200" i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Расходы в расчете на одного жителя</a:t>
              </a:r>
            </a:p>
            <a:p>
              <a:pPr>
                <a:defRPr/>
              </a:pPr>
              <a:r>
                <a:rPr lang="ru-RU" sz="1200" i="1" dirty="0">
                  <a:latin typeface="Times New Roman" pitchFamily="18" charset="0"/>
                  <a:ea typeface="Arial Unicode MS" pitchFamily="34" charset="-128"/>
                  <a:cs typeface="Times New Roman" pitchFamily="18" charset="0"/>
                </a:rPr>
                <a:t>Расходы всего по отрасли</a:t>
              </a:r>
              <a:endParaRPr lang="ru-RU" b="1" i="1" dirty="0">
                <a:solidFill>
                  <a:schemeClr val="accent4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endParaRPr>
            </a:p>
          </p:txBody>
        </p:sp>
        <p:sp>
          <p:nvSpPr>
            <p:cNvPr id="241" name="Прямоугольник 240"/>
            <p:cNvSpPr/>
            <p:nvPr/>
          </p:nvSpPr>
          <p:spPr>
            <a:xfrm>
              <a:off x="5940152" y="6525344"/>
              <a:ext cx="288032" cy="21602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85" name="Прямоугольник 84"/>
          <p:cNvSpPr/>
          <p:nvPr/>
        </p:nvSpPr>
        <p:spPr>
          <a:xfrm>
            <a:off x="8358214" y="3857628"/>
            <a:ext cx="576064" cy="6476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8370222" y="5517232"/>
            <a:ext cx="576064" cy="741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215067" y="1556544"/>
            <a:ext cx="720080" cy="7920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566" name="TextBox 57"/>
          <p:cNvSpPr txBox="1">
            <a:spLocks noChangeArrowheads="1"/>
          </p:cNvSpPr>
          <p:nvPr/>
        </p:nvSpPr>
        <p:spPr bwMode="auto">
          <a:xfrm>
            <a:off x="8056563" y="549275"/>
            <a:ext cx="10874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</a:p>
        </p:txBody>
      </p:sp>
      <p:sp>
        <p:nvSpPr>
          <p:cNvPr id="68" name="Прямоугольник 67"/>
          <p:cNvSpPr/>
          <p:nvPr/>
        </p:nvSpPr>
        <p:spPr bwMode="auto">
          <a:xfrm rot="10800000" flipV="1">
            <a:off x="5929322" y="4214818"/>
            <a:ext cx="1161724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17,4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929322" y="3857628"/>
            <a:ext cx="2376264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129" name="Прямоугольник 128"/>
          <p:cNvSpPr/>
          <p:nvPr/>
        </p:nvSpPr>
        <p:spPr bwMode="auto">
          <a:xfrm>
            <a:off x="7072330" y="4214818"/>
            <a:ext cx="1224136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515,9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руб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23576" name="Рисунок 79" descr="minobr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51838" y="1952625"/>
            <a:ext cx="577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Прямоугольник 70"/>
          <p:cNvSpPr/>
          <p:nvPr/>
        </p:nvSpPr>
        <p:spPr bwMode="auto">
          <a:xfrm>
            <a:off x="971600" y="3356992"/>
            <a:ext cx="2304256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Налоги на совокупный доход</a:t>
            </a:r>
          </a:p>
        </p:txBody>
      </p:sp>
      <p:sp>
        <p:nvSpPr>
          <p:cNvPr id="72" name="Прямоугольник 71"/>
          <p:cNvSpPr/>
          <p:nvPr/>
        </p:nvSpPr>
        <p:spPr bwMode="auto">
          <a:xfrm>
            <a:off x="971600" y="3861048"/>
            <a:ext cx="2304256" cy="36003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5,1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3583" name="Рисунок 75" descr="эконом рост2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9388" y="3357563"/>
            <a:ext cx="7207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4" name="Рисунок 76" descr="завод с графиком.gif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16913" y="1376363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5" name="Рисунок 76" descr="sz_logo.pn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432800" y="4548188"/>
            <a:ext cx="519113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86" name="Picture 143" descr="C:\Users\Начальник\Pictures\2011-08-19__5467_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58188" y="2571750"/>
            <a:ext cx="5048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Прямоугольник 69"/>
          <p:cNvSpPr/>
          <p:nvPr/>
        </p:nvSpPr>
        <p:spPr>
          <a:xfrm>
            <a:off x="5929322" y="3143248"/>
            <a:ext cx="2376264" cy="3600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73" name="Прямоугольник 72"/>
          <p:cNvSpPr/>
          <p:nvPr/>
        </p:nvSpPr>
        <p:spPr bwMode="auto">
          <a:xfrm rot="10800000" flipV="1">
            <a:off x="5929322" y="3500438"/>
            <a:ext cx="1161724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0,1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 bwMode="auto">
          <a:xfrm>
            <a:off x="7072330" y="3500438"/>
            <a:ext cx="1224136" cy="2880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3,0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руб.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23596" name="Picture 151" descr="http://ds44.detkin-club.ru/images/union/1321-000big_5aa7bd5d80b1f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86750" y="3143250"/>
            <a:ext cx="7143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 txBox="1">
            <a:spLocks/>
          </p:cNvSpPr>
          <p:nvPr/>
        </p:nvSpPr>
        <p:spPr bwMode="auto">
          <a:xfrm>
            <a:off x="468313" y="260648"/>
            <a:ext cx="82296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ru-RU" sz="1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Объемы бюджетных ассигнований на реализацию муниципальных программ  в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бюджете муниципального района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2023-2025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годы, тыс. рублей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34227"/>
              </p:ext>
            </p:extLst>
          </p:nvPr>
        </p:nvGraphicFramePr>
        <p:xfrm>
          <a:off x="344290" y="1628800"/>
          <a:ext cx="8353623" cy="2788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54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767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275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 </a:t>
                      </a:r>
                      <a:r>
                        <a:rPr lang="ru-RU" sz="1100" b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1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ru-RU" sz="1100" b="0" u="none" strike="noStrike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endParaRPr lang="ru-RU" sz="1100" b="0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6" marB="45726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</a:t>
                      </a:r>
                      <a:r>
                        <a:rPr lang="ru-RU" sz="1400" b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программы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5" marR="91445"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</a:t>
                      </a:r>
                      <a:r>
                        <a:rPr lang="ru-RU" sz="14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lang="ru-RU" sz="1400" b="0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</a:t>
                      </a:r>
                      <a:r>
                        <a:rPr lang="ru-RU" sz="14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lang="ru-RU" sz="1400" b="0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6" marB="45726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  <a:r>
                        <a:rPr lang="ru-RU" sz="1400" b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lang="ru-RU" sz="1400" b="0" u="none" strike="noStrike" kern="1200" dirty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5" marR="91445" marT="45726" marB="4572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7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«Управление муниципальными финансами и муниципальным долгом 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42 424,8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40 674,2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41 014,2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6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«Управление и распоряжение муниципальной собственностью»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24 905,6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25 116,3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26 961,9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68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«Развитие культуры»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43 613,2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44 182,5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45 998,2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74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«Развитие муниципального управления и обеспечение деятельности администрации муниципального района»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34 409,9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32 241,5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33 633,2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81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«Развитие системы образования»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712 806,5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603 066,1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691 016,9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«Доступная среда в муниципальном районе»»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200,0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200,0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200,0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8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«Развитие физической культуры, спорта и здорового образа жизни в муниципальном</a:t>
                      </a:r>
                      <a:r>
                        <a:rPr lang="ru-RU" sz="1050" b="0" i="0" u="none" strike="noStrike" baseline="0" dirty="0" smtClean="0">
                          <a:effectLst/>
                          <a:latin typeface="Arial"/>
                        </a:rPr>
                        <a:t> районе</a:t>
                      </a:r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100,0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100,0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100,0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43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</a:t>
                      </a:r>
                      <a:endParaRPr lang="ru-RU" sz="1050" b="0" i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6" marR="9526" marT="952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«Улучшение</a:t>
                      </a:r>
                      <a:r>
                        <a:rPr lang="ru-RU" sz="1050" b="0" i="0" u="none" strike="noStrike" baseline="0" dirty="0" smtClean="0">
                          <a:effectLst/>
                          <a:latin typeface="Arial"/>
                        </a:rPr>
                        <a:t> условий и охраны труда в муниципальном районе</a:t>
                      </a:r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»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100,0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100,0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effectLst/>
                          <a:latin typeface="Arial"/>
                        </a:rPr>
                        <a:t>0,0</a:t>
                      </a:r>
                      <a:endParaRPr lang="ru-RU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625"/>
                    </a14:imgEffect>
                    <a14:imgEffect>
                      <a14:saturation sat="145000"/>
                    </a14:imgEffect>
                    <a14:imgEffect>
                      <a14:brightnessContrast bright="21000" contrast="-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05773"/>
            <a:ext cx="3309714" cy="264777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360040" y="505973"/>
            <a:ext cx="5148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КОНТАКТНАЯ ИНФОРМАЦИЯ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47940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Комитет по финансам администрации муниципального района «Оловяннинский район»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2753544"/>
            <a:ext cx="42484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Адрес: </a:t>
            </a:r>
            <a:r>
              <a:rPr lang="ru-RU" dirty="0" err="1" smtClean="0"/>
              <a:t>пос.Оловянная</a:t>
            </a:r>
            <a:r>
              <a:rPr lang="ru-RU" dirty="0" smtClean="0"/>
              <a:t>,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dirty="0" err="1" smtClean="0"/>
              <a:t>ул.Московская</a:t>
            </a:r>
            <a:r>
              <a:rPr lang="ru-RU" dirty="0" smtClean="0"/>
              <a:t>, д.36</a:t>
            </a:r>
          </a:p>
          <a:p>
            <a:endParaRPr lang="ru-RU" dirty="0"/>
          </a:p>
          <a:p>
            <a:r>
              <a:rPr lang="ru-RU" dirty="0" smtClean="0"/>
              <a:t>Электронный адрес: </a:t>
            </a:r>
            <a:r>
              <a:rPr lang="en-US" dirty="0" smtClean="0"/>
              <a:t>Olovyannaya@mail.ru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73180" y="4437112"/>
            <a:ext cx="5400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График работы Комитета:</a:t>
            </a:r>
          </a:p>
          <a:p>
            <a:endParaRPr lang="ru-RU" dirty="0" smtClean="0"/>
          </a:p>
          <a:p>
            <a:r>
              <a:rPr lang="ru-RU" i="1" dirty="0" smtClean="0"/>
              <a:t>понедельник-четверг – с 8.30 до 17.45</a:t>
            </a:r>
          </a:p>
          <a:p>
            <a:r>
              <a:rPr lang="ru-RU" i="1" dirty="0" smtClean="0"/>
              <a:t>пятница – с 8.30 до 16.30</a:t>
            </a:r>
          </a:p>
          <a:p>
            <a:r>
              <a:rPr lang="ru-RU" i="1" dirty="0" smtClean="0"/>
              <a:t>перерыв  - с 13.00 до 14.00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37812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2616200" y="1804988"/>
            <a:ext cx="3924300" cy="917575"/>
          </a:xfrm>
          <a:prstGeom prst="roundRect">
            <a:avLst>
              <a:gd name="adj" fmla="val 629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бывают бюджеты?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9425" y="2857500"/>
            <a:ext cx="2136775" cy="1219200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семей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556000" y="3305175"/>
            <a:ext cx="2095500" cy="1200150"/>
          </a:xfrm>
          <a:prstGeom prst="roundRect">
            <a:avLst>
              <a:gd name="adj" fmla="val 639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публично-правовых образований: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40500" y="2857500"/>
            <a:ext cx="2268538" cy="1219200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Бюджеты организаций</a:t>
            </a:r>
            <a:endParaRPr lang="en-US" sz="20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616200" y="692150"/>
            <a:ext cx="6348413" cy="720725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– ЭТО ПЛАН ДОХОДОВ И РАСХОДОВ 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sz="2000" b="1" kern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ОПРЕДЕЛЕННЫЙ ПЕРИОД</a:t>
            </a:r>
          </a:p>
        </p:txBody>
      </p:sp>
      <p:pic>
        <p:nvPicPr>
          <p:cNvPr id="5127" name="Picture 9" descr="C:\Users\zaytsevam\Desktop\st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2076450"/>
            <a:ext cx="12128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9" descr="C:\Users\zaytsevam\Desktop\st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0500" y="2132013"/>
            <a:ext cx="12001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0" descr="C:\Users\zaytsevam\Desktop\str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0238" y="2744788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Скругленная прямоугольная выноска 36"/>
          <p:cNvSpPr/>
          <p:nvPr/>
        </p:nvSpPr>
        <p:spPr>
          <a:xfrm>
            <a:off x="250825" y="1773238"/>
            <a:ext cx="2024063" cy="693737"/>
          </a:xfrm>
          <a:prstGeom prst="wedgeRoundRectCallout">
            <a:avLst>
              <a:gd name="adj1" fmla="val 34596"/>
              <a:gd name="adj2" fmla="val -90928"/>
              <a:gd name="adj3" fmla="val 16667"/>
            </a:avLst>
          </a:prstGeom>
          <a:solidFill>
            <a:schemeClr val="tx2">
              <a:lumMod val="60000"/>
              <a:lumOff val="40000"/>
              <a:alpha val="1215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Со </a:t>
            </a:r>
            <a:r>
              <a:rPr lang="ru-RU" sz="1000" b="1" dirty="0" err="1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старонормандского</a:t>
            </a:r>
            <a:r>
              <a:rPr lang="ru-RU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 </a:t>
            </a:r>
            <a:r>
              <a:rPr lang="en-US" sz="1000" b="1" dirty="0" err="1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buogette</a:t>
            </a:r>
            <a:r>
              <a:rPr lang="en-US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 – </a:t>
            </a:r>
            <a:r>
              <a:rPr lang="ru-RU" sz="1000" b="1" dirty="0">
                <a:solidFill>
                  <a:schemeClr val="tx1"/>
                </a:solidFill>
                <a:latin typeface="PT Serif" panose="020A0603040505020204" pitchFamily="18" charset="-52"/>
                <a:cs typeface="Times New Roman" pitchFamily="18" charset="0"/>
              </a:rPr>
              <a:t>сумка, кошелек</a:t>
            </a:r>
            <a:endParaRPr lang="ru-RU" sz="1000" b="1" dirty="0">
              <a:solidFill>
                <a:schemeClr val="tx1"/>
              </a:solidFill>
              <a:latin typeface="PT Serif" panose="020A0603040505020204" pitchFamily="18" charset="-52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348038" y="4770438"/>
            <a:ext cx="2519362" cy="1827212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Российской Федерации</a:t>
            </a:r>
          </a:p>
          <a:p>
            <a:pPr algn="ctr">
              <a:defRPr/>
            </a:pPr>
            <a:r>
              <a:rPr lang="ru-RU" sz="14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(региональные бюджеты, бюджеты территориальных фондов обязательного медицинского страхования)</a:t>
            </a:r>
            <a:endParaRPr lang="en-US" sz="14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69013" y="4772025"/>
            <a:ext cx="2303462" cy="1825625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образований</a:t>
            </a:r>
          </a:p>
          <a:p>
            <a:pPr algn="ctr">
              <a:defRPr/>
            </a:pPr>
            <a:r>
              <a:rPr lang="ru-RU" sz="14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(местные бюджеты муниципальных районов, городских округов, городских и сельских поселений)</a:t>
            </a:r>
            <a:endParaRPr lang="en-US" sz="14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3" name="TextBox 29"/>
          <p:cNvSpPr txBox="1">
            <a:spLocks noChangeArrowheads="1"/>
          </p:cNvSpPr>
          <p:nvPr/>
        </p:nvSpPr>
        <p:spPr bwMode="auto">
          <a:xfrm>
            <a:off x="2447131" y="107375"/>
            <a:ext cx="64087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Какие бывают бюджеты?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06450" y="4748213"/>
            <a:ext cx="2303463" cy="1849437"/>
          </a:xfrm>
          <a:prstGeom prst="roundRect">
            <a:avLst>
              <a:gd name="adj" fmla="val 63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br>
              <a:rPr lang="ru-RU" sz="20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81745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бюджет, бюджеты государственных внебюджетных фондов Российской Федерации) </a:t>
            </a:r>
            <a:endParaRPr lang="en-US" sz="2000" dirty="0">
              <a:solidFill>
                <a:srgbClr val="81745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35" name="Picture 10" descr="C:\Users\zaytsevam\Desktop\str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3250" y="4505325"/>
            <a:ext cx="381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0" descr="C:\Users\zaytsevam\Desktop\str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355147">
            <a:off x="2970213" y="4365625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10" descr="C:\Users\zaytsevam\Desktop\str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2607338">
            <a:off x="6032500" y="4354513"/>
            <a:ext cx="381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2" descr="C:\Users\KorolkoEA\Desktop\image3218611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938" y="260350"/>
            <a:ext cx="217487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236538" y="403225"/>
            <a:ext cx="8640762" cy="830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</a:t>
            </a:r>
            <a:r>
              <a:rPr lang="ru-RU" alt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ежегодное формирование и исполнение бюджета</a:t>
            </a:r>
          </a:p>
        </p:txBody>
      </p:sp>
      <p:graphicFrame>
        <p:nvGraphicFramePr>
          <p:cNvPr id="45056" name="Схема 45055"/>
          <p:cNvGraphicFramePr/>
          <p:nvPr/>
        </p:nvGraphicFramePr>
        <p:xfrm>
          <a:off x="119460" y="1484784"/>
          <a:ext cx="875784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Box 1"/>
          <p:cNvSpPr txBox="1">
            <a:spLocks noChangeArrowheads="1"/>
          </p:cNvSpPr>
          <p:nvPr/>
        </p:nvSpPr>
        <p:spPr bwMode="auto">
          <a:xfrm>
            <a:off x="236712" y="290570"/>
            <a:ext cx="8640960" cy="1200329"/>
          </a:xfrm>
          <a:prstGeom prst="rect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ПРОЕКТА БЮДЖЕТА МУНИЦИПАЛЬНОГО РАЙОНА «ОЛОВЯННИНСКИЙ РАЙОН» ОСНОВЫВАЕТСЯ НА:</a:t>
            </a: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190203" y="1664804"/>
            <a:ext cx="8511752" cy="1224136"/>
          </a:xfrm>
          <a:prstGeom prst="flowChartPunchedTape">
            <a:avLst/>
          </a:prstGeom>
          <a:solidFill>
            <a:srgbClr val="00FFFF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Бюджетном послании Президента Российской Федерации </a:t>
            </a:r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236712" y="2888940"/>
            <a:ext cx="8482269" cy="1152128"/>
          </a:xfrm>
          <a:prstGeom prst="flowChartPunchedTape">
            <a:avLst/>
          </a:prstGeom>
          <a:solidFill>
            <a:srgbClr val="FF00FF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Прогнозе социально-экономического развития муниципального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207229" y="4101341"/>
            <a:ext cx="8511752" cy="1080120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направлениях бюджетной и налоговой политики муниципального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247636" y="5301208"/>
            <a:ext cx="8557552" cy="898821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программах муниципального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-59243" y="137571"/>
            <a:ext cx="9216702" cy="431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ГРАЖДАНИН И ЕГО УЧАСТИЕ В БЮДЖЕТНОМ ПРОЦЕССЕ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3968" y="764704"/>
            <a:ext cx="4320480" cy="310854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1400" dirty="0"/>
              <a:t>    Каждый житель </a:t>
            </a:r>
            <a:r>
              <a:rPr lang="ru-RU" sz="1400" dirty="0" smtClean="0"/>
              <a:t>муниципального района </a:t>
            </a:r>
            <a:r>
              <a:rPr lang="ru-RU" sz="1400" dirty="0"/>
              <a:t>является участником формирования бюджета с одной стороны как налогоплательщик, наполняя доходы бюджета, с другой – он получает часть расходов как потребитель общественных услуг.</a:t>
            </a:r>
          </a:p>
          <a:p>
            <a:pPr>
              <a:defRPr/>
            </a:pPr>
            <a:r>
              <a:rPr lang="ru-RU" sz="1400" dirty="0"/>
              <a:t>   </a:t>
            </a:r>
            <a:r>
              <a:rPr lang="ru-RU" sz="1400" dirty="0" smtClean="0"/>
              <a:t>Муниципальный район расходует </a:t>
            </a:r>
            <a:r>
              <a:rPr lang="ru-RU" sz="1400" dirty="0"/>
              <a:t>поступившие доходы для выполнения своих функций и предоставления общественных (муниципальных) услуг: </a:t>
            </a:r>
            <a:r>
              <a:rPr lang="ru-RU" sz="1400" dirty="0" smtClean="0"/>
              <a:t>образование, культура</a:t>
            </a:r>
            <a:r>
              <a:rPr lang="ru-RU" sz="1400" dirty="0"/>
              <a:t>, спорт, социальное обеспечение, поддержка экономики, гарантии безопасности и правопорядка, защита общественных интересов, гражданских прав и свобод и др.</a:t>
            </a:r>
          </a:p>
          <a:p>
            <a:pPr>
              <a:defRPr/>
            </a:pPr>
            <a:r>
              <a:rPr lang="ru-RU" sz="1400" dirty="0"/>
              <a:t> 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755576" y="1340768"/>
          <a:ext cx="33843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03350" y="2708275"/>
            <a:ext cx="22320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КАК НАЛОГОПЛАТЕЛЬЩИК</a:t>
            </a:r>
          </a:p>
        </p:txBody>
      </p:sp>
      <p:sp>
        <p:nvSpPr>
          <p:cNvPr id="8198" name="TextBox 14"/>
          <p:cNvSpPr txBox="1">
            <a:spLocks noChangeArrowheads="1"/>
          </p:cNvSpPr>
          <p:nvPr/>
        </p:nvSpPr>
        <p:spPr bwMode="auto">
          <a:xfrm>
            <a:off x="1331913" y="4652963"/>
            <a:ext cx="223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b="1">
                <a:latin typeface="Times New Roman" pitchFamily="18" charset="0"/>
                <a:cs typeface="Times New Roman" pitchFamily="18" charset="0"/>
              </a:rPr>
              <a:t>КАК ПОЛУЧАТЕЛЬ СОЦИАЛЬНЫХ ГАРАНТИЙ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437417" y="3627084"/>
            <a:ext cx="3960440" cy="611944"/>
          </a:xfrm>
          <a:prstGeom prst="wedgeRoundRectCallout">
            <a:avLst>
              <a:gd name="adj1" fmla="val -52643"/>
              <a:gd name="adj2" fmla="val 130075"/>
              <a:gd name="adj3" fmla="val 16667"/>
            </a:avLst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Возможности </a:t>
            </a:r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Участия </a:t>
            </a:r>
            <a:endParaRPr lang="ru-RU" sz="1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гражданина </a:t>
            </a:r>
            <a:r>
              <a:rPr lang="ru-RU" sz="1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 обсуждении </a:t>
            </a:r>
            <a:r>
              <a:rPr lang="ru-RU" sz="1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бюджета</a:t>
            </a:r>
          </a:p>
        </p:txBody>
      </p:sp>
      <p:grpSp>
        <p:nvGrpSpPr>
          <p:cNvPr id="2" name="Группа 13"/>
          <p:cNvGrpSpPr/>
          <p:nvPr/>
        </p:nvGrpSpPr>
        <p:grpSpPr>
          <a:xfrm>
            <a:off x="4283968" y="4936818"/>
            <a:ext cx="905972" cy="936104"/>
            <a:chOff x="-60760" y="26184"/>
            <a:chExt cx="966733" cy="129424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Нашивка 14"/>
            <p:cNvSpPr/>
            <p:nvPr/>
          </p:nvSpPr>
          <p:spPr>
            <a:xfrm rot="5400000">
              <a:off x="-224516" y="189940"/>
              <a:ext cx="1294245" cy="966733"/>
            </a:xfrm>
            <a:prstGeom prst="chevron">
              <a:avLst>
                <a:gd name="adj" fmla="val 50953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Нашивка 4"/>
            <p:cNvSpPr/>
            <p:nvPr/>
          </p:nvSpPr>
          <p:spPr>
            <a:xfrm>
              <a:off x="1" y="673307"/>
              <a:ext cx="905972" cy="4540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4" name="Группа 16"/>
          <p:cNvGrpSpPr/>
          <p:nvPr/>
        </p:nvGrpSpPr>
        <p:grpSpPr>
          <a:xfrm>
            <a:off x="4283968" y="5661249"/>
            <a:ext cx="905972" cy="936104"/>
            <a:chOff x="1" y="1180892"/>
            <a:chExt cx="905972" cy="129424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Нашивка 17"/>
            <p:cNvSpPr/>
            <p:nvPr/>
          </p:nvSpPr>
          <p:spPr>
            <a:xfrm rot="5400000">
              <a:off x="-194136" y="1375029"/>
              <a:ext cx="1294245" cy="905972"/>
            </a:xfrm>
            <a:prstGeom prst="chevron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Нашивка 4"/>
            <p:cNvSpPr/>
            <p:nvPr/>
          </p:nvSpPr>
          <p:spPr>
            <a:xfrm>
              <a:off x="1" y="1828015"/>
              <a:ext cx="905972" cy="3775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5" name="Группа 22"/>
          <p:cNvGrpSpPr/>
          <p:nvPr/>
        </p:nvGrpSpPr>
        <p:grpSpPr>
          <a:xfrm>
            <a:off x="5212766" y="4499977"/>
            <a:ext cx="3486515" cy="1017254"/>
            <a:chOff x="905972" y="2021171"/>
            <a:chExt cx="3558523" cy="146879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4" name="Прямоугольник с двумя скругленными соседними углами 23"/>
            <p:cNvSpPr/>
            <p:nvPr/>
          </p:nvSpPr>
          <p:spPr>
            <a:xfrm rot="5400000">
              <a:off x="1950836" y="976307"/>
              <a:ext cx="1468795" cy="355852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рямоугольник 24"/>
            <p:cNvSpPr/>
            <p:nvPr/>
          </p:nvSpPr>
          <p:spPr>
            <a:xfrm>
              <a:off x="905972" y="2217826"/>
              <a:ext cx="3502049" cy="104393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568" tIns="8890" rIns="8890" bIns="8890" spcCol="1270" anchor="ctr"/>
            <a:lstStyle/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Публичные слушания проекта Решения о бюджете на очередной финансовый год и плановый период (проходят в Думе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муниципального района 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ежегодно в декабре)</a:t>
              </a:r>
            </a:p>
          </p:txBody>
        </p:sp>
      </p:grpSp>
      <p:grpSp>
        <p:nvGrpSpPr>
          <p:cNvPr id="6" name="Группа 28"/>
          <p:cNvGrpSpPr/>
          <p:nvPr/>
        </p:nvGrpSpPr>
        <p:grpSpPr>
          <a:xfrm>
            <a:off x="5212504" y="5614268"/>
            <a:ext cx="3469367" cy="828541"/>
            <a:chOff x="905972" y="3648121"/>
            <a:chExt cx="3558523" cy="841259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0" name="Прямоугольник с двумя скругленными соседними углами 29"/>
            <p:cNvSpPr/>
            <p:nvPr/>
          </p:nvSpPr>
          <p:spPr>
            <a:xfrm rot="5400000">
              <a:off x="2264604" y="2289489"/>
              <a:ext cx="841259" cy="3558523"/>
            </a:xfrm>
            <a:prstGeom prst="round2SameRect">
              <a:avLst/>
            </a:prstGeom>
            <a:sp3d extrusionH="190500" prstMaterial="dkEdge">
              <a:bevelT w="135400" h="16350" prst="relaxedInset"/>
              <a:contourClr>
                <a:schemeClr val="bg1"/>
              </a:contourClr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Прямоугольник 30"/>
            <p:cNvSpPr/>
            <p:nvPr/>
          </p:nvSpPr>
          <p:spPr>
            <a:xfrm>
              <a:off x="928967" y="3689188"/>
              <a:ext cx="3494462" cy="75912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9568" tIns="8890" rIns="8890" bIns="8890" spcCol="1270" anchor="ctr"/>
            <a:lstStyle/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Публичные слушания по проекту Решения об исполнении бюджета (проходят в Думе </a:t>
              </a: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муниципального района </a:t>
              </a:r>
              <a:r>
                <a:rPr lang="ru-RU" sz="1400" dirty="0">
                  <a:latin typeface="Times New Roman" pitchFamily="18" charset="0"/>
                  <a:cs typeface="Times New Roman" pitchFamily="18" charset="0"/>
                </a:rPr>
                <a:t>ежегодно в мае)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311150" y="2133600"/>
            <a:ext cx="2519363" cy="4391025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уплаты налогов, установленных Налоговым кодексом Российской Федерации, например: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акцизы;</a:t>
            </a:r>
            <a:endParaRPr lang="ru-RU" sz="15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совокупный доход;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имущество;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пошлина, сборы;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другие.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419850" y="2060575"/>
            <a:ext cx="2520950" cy="4464050"/>
          </a:xfrm>
          <a:prstGeom prst="roundRect">
            <a:avLst>
              <a:gd name="adj" fmla="val 0"/>
            </a:avLst>
          </a:prstGeom>
          <a:solidFill>
            <a:schemeClr val="bg2">
              <a:lumMod val="75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других бюджетов (межбюджетные трансферты), организаций, граждан (кроме налоговых и неналоговых доходов).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03575" y="2060576"/>
            <a:ext cx="2808585" cy="4464050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defRPr/>
            </a:pP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уплаты других пошлин и сборов, установленных региональным законодательством</a:t>
            </a:r>
            <a:r>
              <a:rPr lang="ru-RU" sz="15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штрафов за нарушение законодательства, например: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при пользовании природными ресурсами;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продажи материальных и нематериальных активов;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штрафные санкции, возмещение ущерба</a:t>
            </a:r>
          </a:p>
          <a:p>
            <a:pPr marL="285750" indent="-285750" algn="just">
              <a:buFont typeface="Wingdings" pitchFamily="2" charset="2"/>
              <a:buChar char="ü"/>
              <a:defRPr/>
            </a:pPr>
            <a:r>
              <a:rPr lang="ru-RU" sz="15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другие.</a:t>
            </a: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4572000" y="1268413"/>
            <a:ext cx="0" cy="288925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7515225" y="1281113"/>
            <a:ext cx="0" cy="288925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547813" y="1268413"/>
            <a:ext cx="6130925" cy="0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0" name="Прямоугольник 15"/>
          <p:cNvSpPr>
            <a:spLocks noChangeArrowheads="1"/>
          </p:cNvSpPr>
          <p:nvPr/>
        </p:nvSpPr>
        <p:spPr bwMode="auto">
          <a:xfrm>
            <a:off x="1711325" y="0"/>
            <a:ext cx="5086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539875" y="549275"/>
            <a:ext cx="6126163" cy="719138"/>
          </a:xfrm>
          <a:prstGeom prst="rec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  <a:bevelB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600" b="1" i="1" dirty="0">
                <a:solidFill>
                  <a:srgbClr val="8A88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собственные и безвозмездные </a:t>
            </a:r>
            <a:endParaRPr lang="ru-RU" sz="1600" b="1" i="1" dirty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b="1" i="1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поступления денежных средств в бюджет.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3850" y="1557338"/>
            <a:ext cx="2519363" cy="563562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03575" y="1557337"/>
            <a:ext cx="2808585" cy="490537"/>
          </a:xfrm>
          <a:prstGeom prst="roundRect">
            <a:avLst>
              <a:gd name="adj" fmla="val 0"/>
            </a:avLst>
          </a:prstGeom>
          <a:solidFill>
            <a:schemeClr val="accent4">
              <a:lumMod val="60000"/>
              <a:lumOff val="40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419850" y="1570038"/>
            <a:ext cx="2520949" cy="563562"/>
          </a:xfrm>
          <a:prstGeom prst="roundRect">
            <a:avLst>
              <a:gd name="adj" fmla="val 0"/>
            </a:avLst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711325" y="1281113"/>
            <a:ext cx="0" cy="276225"/>
          </a:xfrm>
          <a:prstGeom prst="line">
            <a:avLst/>
          </a:prstGeom>
          <a:ln w="28575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31763" y="4778375"/>
            <a:ext cx="5808662" cy="1963738"/>
          </a:xfrm>
          <a:prstGeom prst="rect">
            <a:avLst/>
          </a:prstGeom>
          <a:solidFill>
            <a:srgbClr val="0070C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sz="2000" dirty="0">
              <a:solidFill>
                <a:prstClr val="black">
                  <a:lumMod val="65000"/>
                  <a:lumOff val="3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1763" y="4586082"/>
            <a:ext cx="5808662" cy="154657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35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Например, </a:t>
            </a:r>
            <a:r>
              <a:rPr lang="ru-RU" sz="13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составе раздела </a:t>
            </a:r>
            <a:r>
              <a:rPr lang="ru-RU" sz="13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«Образование»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числе, выделяются:</a:t>
            </a: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образование;</a:t>
            </a: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образование;</a:t>
            </a: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 детей;</a:t>
            </a: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Молодежная политика и оздоровление детей;</a:t>
            </a: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eaLnBrk="0" fontAlgn="ctr" hangingPunct="0">
              <a:buFont typeface="Wingdings" pitchFamily="2" charset="2"/>
              <a:buChar char="ü"/>
              <a:defRPr/>
            </a:pP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 </a:t>
            </a:r>
            <a:r>
              <a:rPr lang="ru-RU" sz="13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 в области </a:t>
            </a:r>
            <a:r>
              <a:rPr lang="ru-RU" sz="13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sz="13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-16024" y="499269"/>
            <a:ext cx="9124950" cy="32639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prstClr val="white"/>
                </a:solidFill>
              </a:rPr>
              <a:t> 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0245" name="Прямоугольник 41"/>
          <p:cNvSpPr>
            <a:spLocks noChangeArrowheads="1"/>
          </p:cNvSpPr>
          <p:nvPr/>
        </p:nvSpPr>
        <p:spPr bwMode="auto">
          <a:xfrm>
            <a:off x="898749" y="2204244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 </a:t>
            </a:r>
          </a:p>
        </p:txBody>
      </p:sp>
      <p:sp>
        <p:nvSpPr>
          <p:cNvPr id="10247" name="Прямоугольник 43"/>
          <p:cNvSpPr>
            <a:spLocks noChangeArrowheads="1"/>
          </p:cNvSpPr>
          <p:nvPr/>
        </p:nvSpPr>
        <p:spPr bwMode="auto">
          <a:xfrm>
            <a:off x="1691978" y="2468563"/>
            <a:ext cx="1439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Национальная </a:t>
            </a:r>
            <a:r>
              <a:rPr lang="ru-RU" sz="1000" b="1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безопасность </a:t>
            </a:r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и правоохранительная деятельность </a:t>
            </a:r>
          </a:p>
        </p:txBody>
      </p:sp>
      <p:sp>
        <p:nvSpPr>
          <p:cNvPr id="10248" name="Прямоугольник 44"/>
          <p:cNvSpPr>
            <a:spLocks noChangeArrowheads="1"/>
          </p:cNvSpPr>
          <p:nvPr/>
        </p:nvSpPr>
        <p:spPr bwMode="auto">
          <a:xfrm>
            <a:off x="2339752" y="1903413"/>
            <a:ext cx="1096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</a:t>
            </a:r>
          </a:p>
        </p:txBody>
      </p:sp>
      <p:sp>
        <p:nvSpPr>
          <p:cNvPr id="10249" name="Прямоугольник 45"/>
          <p:cNvSpPr>
            <a:spLocks noChangeArrowheads="1"/>
          </p:cNvSpPr>
          <p:nvPr/>
        </p:nvSpPr>
        <p:spPr bwMode="auto">
          <a:xfrm>
            <a:off x="3009776" y="2857500"/>
            <a:ext cx="13462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10250" name="Прямоугольник 46"/>
          <p:cNvSpPr>
            <a:spLocks noChangeArrowheads="1"/>
          </p:cNvSpPr>
          <p:nvPr/>
        </p:nvSpPr>
        <p:spPr bwMode="auto">
          <a:xfrm>
            <a:off x="3707953" y="1993900"/>
            <a:ext cx="10080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</a:p>
        </p:txBody>
      </p:sp>
      <p:sp>
        <p:nvSpPr>
          <p:cNvPr id="10251" name="Прямоугольник 47"/>
          <p:cNvSpPr>
            <a:spLocks noChangeArrowheads="1"/>
          </p:cNvSpPr>
          <p:nvPr/>
        </p:nvSpPr>
        <p:spPr bwMode="auto">
          <a:xfrm>
            <a:off x="4179689" y="2404269"/>
            <a:ext cx="968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52" name="Прямоугольник 48"/>
          <p:cNvSpPr>
            <a:spLocks noChangeArrowheads="1"/>
          </p:cNvSpPr>
          <p:nvPr/>
        </p:nvSpPr>
        <p:spPr bwMode="auto">
          <a:xfrm>
            <a:off x="4644471" y="2740129"/>
            <a:ext cx="119062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Культура,  кинематография</a:t>
            </a:r>
          </a:p>
        </p:txBody>
      </p:sp>
      <p:sp>
        <p:nvSpPr>
          <p:cNvPr id="10253" name="Прямоугольник 50"/>
          <p:cNvSpPr>
            <a:spLocks noChangeArrowheads="1"/>
          </p:cNvSpPr>
          <p:nvPr/>
        </p:nvSpPr>
        <p:spPr bwMode="auto">
          <a:xfrm>
            <a:off x="5441948" y="1931194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Социальная политика </a:t>
            </a:r>
          </a:p>
        </p:txBody>
      </p:sp>
      <p:sp>
        <p:nvSpPr>
          <p:cNvPr id="10254" name="Прямоугольник 51"/>
          <p:cNvSpPr>
            <a:spLocks noChangeArrowheads="1"/>
          </p:cNvSpPr>
          <p:nvPr/>
        </p:nvSpPr>
        <p:spPr bwMode="auto">
          <a:xfrm>
            <a:off x="6034086" y="2331244"/>
            <a:ext cx="9747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10256" name="Прямоугольник 53"/>
          <p:cNvSpPr>
            <a:spLocks noChangeArrowheads="1"/>
          </p:cNvSpPr>
          <p:nvPr/>
        </p:nvSpPr>
        <p:spPr bwMode="auto">
          <a:xfrm>
            <a:off x="6521449" y="3032125"/>
            <a:ext cx="1444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Обслуживание государственного и муниципального долга</a:t>
            </a:r>
          </a:p>
        </p:txBody>
      </p:sp>
      <p:sp>
        <p:nvSpPr>
          <p:cNvPr id="10257" name="Прямоугольник 54"/>
          <p:cNvSpPr>
            <a:spLocks noChangeArrowheads="1"/>
          </p:cNvSpPr>
          <p:nvPr/>
        </p:nvSpPr>
        <p:spPr bwMode="auto">
          <a:xfrm>
            <a:off x="7373938" y="2124455"/>
            <a:ext cx="11588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sz="1000" b="1" dirty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общего характера (дотации)</a:t>
            </a:r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flipH="1">
            <a:off x="1547242" y="1557337"/>
            <a:ext cx="422" cy="546101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2123728" y="1536701"/>
            <a:ext cx="0" cy="823912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71800" y="1556792"/>
            <a:ext cx="0" cy="292646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347864" y="1565828"/>
            <a:ext cx="0" cy="1214437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067944" y="1621390"/>
            <a:ext cx="0" cy="304247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4644008" y="1595437"/>
            <a:ext cx="0" cy="660400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H="1">
            <a:off x="5239784" y="1536701"/>
            <a:ext cx="1" cy="1097756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5904328" y="1556792"/>
            <a:ext cx="0" cy="346621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6521449" y="1556792"/>
            <a:ext cx="0" cy="816216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164288" y="1530102"/>
            <a:ext cx="0" cy="1466850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812360" y="1536701"/>
            <a:ext cx="0" cy="498475"/>
          </a:xfrm>
          <a:prstGeom prst="line">
            <a:avLst/>
          </a:prstGeom>
          <a:ln w="19050">
            <a:solidFill>
              <a:srgbClr val="8A88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1" name="Заголовок 1"/>
          <p:cNvSpPr txBox="1">
            <a:spLocks/>
          </p:cNvSpPr>
          <p:nvPr/>
        </p:nvSpPr>
        <p:spPr bwMode="auto">
          <a:xfrm>
            <a:off x="1125536" y="-62706"/>
            <a:ext cx="6840538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бюджета по основным функциям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0963" y="3789363"/>
            <a:ext cx="8897937" cy="52228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функции.</a:t>
            </a:r>
          </a:p>
        </p:txBody>
      </p:sp>
      <p:sp>
        <p:nvSpPr>
          <p:cNvPr id="88" name="Прямоугольник 87"/>
          <p:cNvSpPr/>
          <p:nvPr/>
        </p:nvSpPr>
        <p:spPr>
          <a:xfrm>
            <a:off x="5508625" y="4387028"/>
            <a:ext cx="3470275" cy="1944688"/>
          </a:xfrm>
          <a:prstGeom prst="rect">
            <a:avLst/>
          </a:prstGeom>
          <a:solidFill>
            <a:srgbClr val="0070C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перечень разделов и подразделов 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     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бюджетов приведен в статье 21 Бюджетного кодекса Российской Федерации.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810997"/>
            <a:ext cx="6867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7" name="Picture 3" descr="C:\Users\KorolkoEA\Desktop\iCA7DPTA0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755576" y="1484784"/>
            <a:ext cx="1204581" cy="150256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123908" name="Picture 4" descr="C:\Users\KorolkoEA\Desktop\_________chubbsa_4e7b0236a2442.jp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1925876" y="1646814"/>
            <a:ext cx="2286083" cy="266540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Выгнутая вверх стрелка 3"/>
          <p:cNvSpPr/>
          <p:nvPr/>
        </p:nvSpPr>
        <p:spPr>
          <a:xfrm>
            <a:off x="107950" y="908050"/>
            <a:ext cx="1690688" cy="576263"/>
          </a:xfrm>
          <a:prstGeom prst="curved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538" y="1122363"/>
            <a:ext cx="132715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8" name="Выгнутая вниз стрелка 7"/>
          <p:cNvSpPr/>
          <p:nvPr/>
        </p:nvSpPr>
        <p:spPr>
          <a:xfrm rot="2243024">
            <a:off x="2451100" y="3765550"/>
            <a:ext cx="1527175" cy="53498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06725" y="3559175"/>
            <a:ext cx="195262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pic>
        <p:nvPicPr>
          <p:cNvPr id="19" name="Picture 3" descr="C:\Users\KorolkoEA\Desktop\iCA7DPTA0.jp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5301787" y="1646814"/>
            <a:ext cx="1872208" cy="2402849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0" name="Выгнутая вверх стрелка 19"/>
          <p:cNvSpPr/>
          <p:nvPr/>
        </p:nvSpPr>
        <p:spPr>
          <a:xfrm>
            <a:off x="4356100" y="946150"/>
            <a:ext cx="2238375" cy="576263"/>
          </a:xfrm>
          <a:prstGeom prst="curved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83113" y="1123950"/>
            <a:ext cx="178435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pic>
        <p:nvPicPr>
          <p:cNvPr id="22" name="Picture 4" descr="C:\Users\KorolkoEA\Desktop\_________chubbsa_4e7b0236a2442.jpg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7380312" y="1277275"/>
            <a:ext cx="1287760" cy="141201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3" name="TextBox 22"/>
          <p:cNvSpPr txBox="1"/>
          <p:nvPr/>
        </p:nvSpPr>
        <p:spPr>
          <a:xfrm>
            <a:off x="7812088" y="2466975"/>
            <a:ext cx="14493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24" name="Выгнутая вниз стрелка 23"/>
          <p:cNvSpPr/>
          <p:nvPr/>
        </p:nvSpPr>
        <p:spPr>
          <a:xfrm rot="2243024">
            <a:off x="7572375" y="2501900"/>
            <a:ext cx="1055688" cy="53498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107950" y="4456113"/>
            <a:ext cx="4319588" cy="1255712"/>
          </a:xfrm>
          <a:prstGeom prst="downArrowCallou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4716463" y="4459288"/>
            <a:ext cx="4319587" cy="1255712"/>
          </a:xfrm>
          <a:prstGeom prst="downArrowCallout">
            <a:avLst/>
          </a:prstGeom>
          <a:gradFill flip="none" rotWithShape="1">
            <a:gsLst>
              <a:gs pos="0">
                <a:srgbClr val="10FC21">
                  <a:tint val="66000"/>
                  <a:satMod val="160000"/>
                </a:srgbClr>
              </a:gs>
              <a:gs pos="50000">
                <a:srgbClr val="10FC21">
                  <a:tint val="44500"/>
                  <a:satMod val="160000"/>
                </a:srgbClr>
              </a:gs>
              <a:gs pos="100000">
                <a:srgbClr val="10FC21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</a:t>
            </a:r>
          </a:p>
          <a:p>
            <a:pPr algn="ctr"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7950" y="5716588"/>
            <a:ext cx="4392613" cy="914400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превышении расходов над доходами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принимается решение об источниках покрытия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дефицита, например использовать имеющиеся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накопления, остатки или взять в долг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583113" y="5716588"/>
            <a:ext cx="4452937" cy="914400"/>
          </a:xfrm>
          <a:prstGeom prst="roundRect">
            <a:avLst/>
          </a:prstGeom>
          <a:gradFill flip="none" rotWithShape="1">
            <a:gsLst>
              <a:gs pos="0">
                <a:srgbClr val="10FC21">
                  <a:tint val="66000"/>
                  <a:satMod val="160000"/>
                </a:srgbClr>
              </a:gs>
              <a:gs pos="50000">
                <a:srgbClr val="10FC21">
                  <a:tint val="44500"/>
                  <a:satMod val="160000"/>
                </a:srgbClr>
              </a:gs>
              <a:gs pos="100000">
                <a:srgbClr val="10FC21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превышении доходов над расходами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принимается решение как их использовать,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накапливать резервы или</a:t>
            </a:r>
          </a:p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погашать долг</a:t>
            </a:r>
          </a:p>
        </p:txBody>
      </p:sp>
      <p:sp>
        <p:nvSpPr>
          <p:cNvPr id="11282" name="Прямоугольник 1"/>
          <p:cNvSpPr>
            <a:spLocks noChangeArrowheads="1"/>
          </p:cNvSpPr>
          <p:nvPr/>
        </p:nvSpPr>
        <p:spPr bwMode="auto">
          <a:xfrm rot="10800000" flipV="1">
            <a:off x="1516820" y="77749"/>
            <a:ext cx="6132586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013"/>
              </a:lnSpc>
              <a:buClr>
                <a:srgbClr val="000000"/>
              </a:buClr>
              <a:buSzPts val="1200"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Понятие дефицита (профицита) бюджета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14969</TotalTime>
  <Words>1868</Words>
  <Application>Microsoft Office PowerPoint</Application>
  <PresentationFormat>Экран (4:3)</PresentationFormat>
  <Paragraphs>567</Paragraphs>
  <Slides>23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ПАРАМЕТРЫ БЮДЖЕТА  МУНИЦИПАЛЬНОГО РАЙОНА НА 2023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Правительство Рязанской области Министерство финансов Рязанской области</dc:title>
  <dc:creator>Кулакова</dc:creator>
  <cp:lastModifiedBy>User</cp:lastModifiedBy>
  <cp:revision>1916</cp:revision>
  <dcterms:created xsi:type="dcterms:W3CDTF">2009-10-05T07:23:05Z</dcterms:created>
  <dcterms:modified xsi:type="dcterms:W3CDTF">2022-12-14T07:59:26Z</dcterms:modified>
</cp:coreProperties>
</file>