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2" r:id="rId2"/>
  </p:sldIdLst>
  <p:sldSz cx="15113000" cy="106934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3" autoAdjust="0"/>
    <p:restoredTop sz="86358" autoAdjust="0"/>
  </p:normalViewPr>
  <p:slideViewPr>
    <p:cSldViewPr>
      <p:cViewPr>
        <p:scale>
          <a:sx n="70" d="100"/>
          <a:sy n="70" d="100"/>
        </p:scale>
        <p:origin x="-1668" y="-27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100" y="1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196" cy="340085"/>
          </a:xfrm>
          <a:prstGeom prst="rect">
            <a:avLst/>
          </a:prstGeom>
        </p:spPr>
        <p:txBody>
          <a:bodyPr vert="horz" lIns="59247" tIns="29624" rIns="59247" bIns="29624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315" y="1"/>
            <a:ext cx="4302238" cy="340085"/>
          </a:xfrm>
          <a:prstGeom prst="rect">
            <a:avLst/>
          </a:prstGeom>
        </p:spPr>
        <p:txBody>
          <a:bodyPr vert="horz" lIns="59247" tIns="29624" rIns="59247" bIns="29624" rtlCol="0"/>
          <a:lstStyle>
            <a:lvl1pPr algn="r">
              <a:defRPr sz="800"/>
            </a:lvl1pPr>
          </a:lstStyle>
          <a:p>
            <a:fld id="{7E8BBDD1-57BB-4BF7-BB69-E1CA1814E6D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20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47" tIns="29624" rIns="59247" bIns="296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9300"/>
            <a:ext cx="7941310" cy="3058753"/>
          </a:xfrm>
          <a:prstGeom prst="rect">
            <a:avLst/>
          </a:prstGeom>
        </p:spPr>
        <p:txBody>
          <a:bodyPr vert="horz" lIns="59247" tIns="29624" rIns="59247" bIns="2962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581"/>
            <a:ext cx="4301196" cy="340085"/>
          </a:xfrm>
          <a:prstGeom prst="rect">
            <a:avLst/>
          </a:prstGeom>
        </p:spPr>
        <p:txBody>
          <a:bodyPr vert="horz" lIns="59247" tIns="29624" rIns="59247" bIns="29624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315" y="6456581"/>
            <a:ext cx="4302238" cy="340085"/>
          </a:xfrm>
          <a:prstGeom prst="rect">
            <a:avLst/>
          </a:prstGeom>
        </p:spPr>
        <p:txBody>
          <a:bodyPr vert="horz" lIns="59247" tIns="29624" rIns="59247" bIns="29624" rtlCol="0" anchor="b"/>
          <a:lstStyle>
            <a:lvl1pPr algn="r">
              <a:defRPr sz="800"/>
            </a:lvl1pPr>
          </a:lstStyle>
          <a:p>
            <a:fld id="{C819CC18-590B-4E62-A382-B14AA0AFD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3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3998" y="3314954"/>
            <a:ext cx="12851987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7997" y="5988304"/>
            <a:ext cx="1058398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5999" y="2459482"/>
            <a:ext cx="6577193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6792" y="2459482"/>
            <a:ext cx="6577193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3475" y="3321886"/>
            <a:ext cx="12846050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6950" y="6059593"/>
            <a:ext cx="1057910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3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8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5999" y="9944862"/>
            <a:ext cx="3477596" cy="276999"/>
          </a:xfrm>
        </p:spPr>
        <p:txBody>
          <a:bodyPr/>
          <a:lstStyle/>
          <a:p>
            <a:fld id="{1BA912C1-5755-49F8-B3AB-245C64EB05E4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0794" y="9944862"/>
            <a:ext cx="4838395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886389" y="9944862"/>
            <a:ext cx="3477596" cy="276999"/>
          </a:xfrm>
        </p:spPr>
        <p:txBody>
          <a:bodyPr/>
          <a:lstStyle/>
          <a:p>
            <a:fld id="{0BFEF520-6F1F-43C4-9EBE-B409F368F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31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5999" y="427735"/>
            <a:ext cx="13607986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99" y="2459482"/>
            <a:ext cx="13607986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0794" y="9944862"/>
            <a:ext cx="48383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5999" y="9944862"/>
            <a:ext cx="347759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86389" y="9944862"/>
            <a:ext cx="347759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7401" y="944668"/>
            <a:ext cx="12833377" cy="16430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Добровольное квотирование</a:t>
            </a: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Предприятия, которые трудоустраивают инвалидов, могут рассчитывать на льготы по НДС, налогу на прибыль, имущественному и земельному </a:t>
            </a: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налогам</a:t>
            </a:r>
            <a:b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(письмо Минфина России от 22.09.2020 № 03-01-11/82904)</a:t>
            </a:r>
          </a:p>
        </p:txBody>
      </p:sp>
      <p:sp>
        <p:nvSpPr>
          <p:cNvPr id="11" name="object 15"/>
          <p:cNvSpPr/>
          <p:nvPr/>
        </p:nvSpPr>
        <p:spPr>
          <a:xfrm>
            <a:off x="912766" y="941160"/>
            <a:ext cx="13268469" cy="276999"/>
          </a:xfrm>
          <a:custGeom>
            <a:avLst/>
            <a:gdLst/>
            <a:ahLst/>
            <a:cxnLst/>
            <a:rect l="l" t="t" r="r" b="b"/>
            <a:pathLst>
              <a:path w="6188798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9050">
            <a:solidFill>
              <a:srgbClr val="0067A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2" name="object 17"/>
          <p:cNvSpPr txBox="1"/>
          <p:nvPr/>
        </p:nvSpPr>
        <p:spPr>
          <a:xfrm>
            <a:off x="1313376" y="488916"/>
            <a:ext cx="1315589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lang="ru-RU" sz="1500" spc="-81" dirty="0" smtClean="0">
                <a:solidFill>
                  <a:srgbClr val="0067AC"/>
                </a:solidFill>
                <a:latin typeface="Georgia" pitchFamily="18" charset="0"/>
                <a:cs typeface="Arial"/>
              </a:rPr>
              <a:t>МИНИСТЕРСТВО </a:t>
            </a:r>
            <a:r>
              <a:rPr lang="ru-RU" sz="1500" spc="-81" dirty="0">
                <a:solidFill>
                  <a:srgbClr val="0067AC"/>
                </a:solidFill>
                <a:latin typeface="Georgia" pitchFamily="18" charset="0"/>
                <a:cs typeface="Arial"/>
              </a:rPr>
              <a:t>ТРУДА И СОЦИАЛЬНОЙ ЗАЩИТЫ НАСЕЛЕНИЯ ЗАБАЙКАЛЬСКОГО </a:t>
            </a:r>
            <a:r>
              <a:rPr lang="ru-RU" sz="1500" spc="-81" dirty="0" smtClean="0">
                <a:solidFill>
                  <a:srgbClr val="0067AC"/>
                </a:solidFill>
                <a:latin typeface="Georgia" pitchFamily="18" charset="0"/>
                <a:cs typeface="Arial"/>
              </a:rPr>
              <a:t>КРАЯ</a:t>
            </a:r>
            <a:endParaRPr sz="1500" dirty="0">
              <a:latin typeface="Georgia" pitchFamily="18" charset="0"/>
              <a:cs typeface="Arial"/>
            </a:endParaRPr>
          </a:p>
        </p:txBody>
      </p:sp>
      <p:sp>
        <p:nvSpPr>
          <p:cNvPr id="19" name="object 12"/>
          <p:cNvSpPr/>
          <p:nvPr/>
        </p:nvSpPr>
        <p:spPr>
          <a:xfrm>
            <a:off x="670021" y="1"/>
            <a:ext cx="45719" cy="276999"/>
          </a:xfrm>
          <a:custGeom>
            <a:avLst/>
            <a:gdLst/>
            <a:ahLst/>
            <a:cxnLst/>
            <a:rect l="l" t="t" r="r" b="b"/>
            <a:pathLst>
              <a:path h="777608">
                <a:moveTo>
                  <a:pt x="0" y="0"/>
                </a:moveTo>
                <a:lnTo>
                  <a:pt x="0" y="777608"/>
                </a:lnTo>
              </a:path>
            </a:pathLst>
          </a:custGeom>
          <a:ln w="19050">
            <a:solidFill>
              <a:srgbClr val="0067A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pic>
        <p:nvPicPr>
          <p:cNvPr id="20" name="Рисунок 34" descr="logo_minsoc_no_f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387" y="274603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1128399" y="346040"/>
            <a:ext cx="3477597" cy="276999"/>
          </a:xfrm>
        </p:spPr>
        <p:txBody>
          <a:bodyPr/>
          <a:lstStyle/>
          <a:p>
            <a:fld id="{0BFEF520-6F1F-43C4-9EBE-B409F368F97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11885" y="2466380"/>
            <a:ext cx="12457383" cy="474547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165159" tIns="82579" rIns="165159" bIns="82579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Налоговые льготы для организаций, которые используют труд инвалидов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32230"/>
              </p:ext>
            </p:extLst>
          </p:nvPr>
        </p:nvGraphicFramePr>
        <p:xfrm>
          <a:off x="721796" y="3114453"/>
          <a:ext cx="14041560" cy="7251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352"/>
                <a:gridCol w="4248472"/>
                <a:gridCol w="1944216"/>
                <a:gridCol w="2010880"/>
                <a:gridCol w="2171640"/>
              </a:tblGrid>
              <a:tr h="5379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кого распространяется освобождение от налога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Налог на прибыль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НДС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Налог на имущество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Земельный налог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Общественные организации инвалидов, если доля инвалидов или их законных представителей в них составляет не менее 80% от членов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Освобождена реализация товаров, работ услуг (</a:t>
                      </a:r>
                      <a:r>
                        <a:rPr lang="ru-RU" sz="1800" dirty="0" err="1">
                          <a:effectLst/>
                        </a:rPr>
                        <a:t>пп</a:t>
                      </a:r>
                      <a:r>
                        <a:rPr lang="ru-RU" sz="1800" dirty="0">
                          <a:effectLst/>
                        </a:rPr>
                        <a:t>. 2 п. 3 ст. 149 НК РФ)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Освобождено имущество для уставной деятельности (п. 3 ст. 381 НК РФ)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Освобождены земельные участки для уставной деятельности (п. 5 ст. 395 НК РФ</a:t>
                      </a:r>
                      <a:r>
                        <a:rPr lang="ru-RU" sz="1800" dirty="0" smtClean="0">
                          <a:effectLst/>
                        </a:rPr>
                        <a:t>)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5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Учреждения, где единственный собственник имущества организация из п. 1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части социальных услуг (</a:t>
                      </a:r>
                      <a:r>
                        <a:rPr lang="ru-RU" sz="1800" dirty="0" err="1">
                          <a:effectLst/>
                        </a:rPr>
                        <a:t>пп</a:t>
                      </a:r>
                      <a:r>
                        <a:rPr lang="ru-RU" sz="1800" dirty="0">
                          <a:effectLst/>
                        </a:rPr>
                        <a:t>. 2 п. 3 ст. 149 НК РФ)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в п. 1 — в части имущества для соц. деятельности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в п. 1, если участки используются для соц. деятельности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1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Коммерческие организации, уставный капитал которых сформирован из взносов организаций из п. 1, где среднесписочная численность работников–инвалидов составляет не менее 50 % и их доля в ФОТ — не менее 25%	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Расходы на создание рабочих мест для инвалидов уменьшают базу по налогу.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Можно создавать резервы предстоящих расходов на соц. нужды на срок до 5 лет  (пп. 38 п. 1 ст. 264 НК РФ)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в п. 1	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в п. 1	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в п. 1	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5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 ГУП и МУП, где среднесписочная численность работников–инвалидов составляет не менее 50 % и их доля в ФОТ — не менее 25%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как в п. 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как в п. 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1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5. Все организации, независимо от формы </a:t>
                      </a:r>
                      <a:r>
                        <a:rPr lang="ru-RU" sz="1800" dirty="0" smtClean="0">
                          <a:effectLst/>
                        </a:rPr>
                        <a:t>собственности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Доплаты инвалидам относятся на расходы по оплате труда (п. 23 ст. 255 НК РФ</a:t>
                      </a:r>
                      <a:r>
                        <a:rPr lang="ru-RU" sz="1800" dirty="0" smtClean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3919</TotalTime>
  <Words>295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Добровольное квотирование Предприятия, которые трудоустраивают инвалидов, могут рассчитывать на льготы по НДС, налогу на прибыль, имущественному и земельному налогам  (письмо Минфина России от 22.09.2020 № 03-01-11/82904)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Sheglova</dc:creator>
  <cp:lastModifiedBy>Kargina</cp:lastModifiedBy>
  <cp:revision>444</cp:revision>
  <cp:lastPrinted>2022-06-21T05:22:33Z</cp:lastPrinted>
  <dcterms:created xsi:type="dcterms:W3CDTF">2019-02-14T14:20:59Z</dcterms:created>
  <dcterms:modified xsi:type="dcterms:W3CDTF">2022-11-25T06:59:25Z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2019-02-14T00:00:00Z</vt:filetime>
  </property>
  <property fmtid="{D5CDD505-2E9C-101B-9397-08002B2CF9AE}" pid="3" name="LastSaved">
    <vt:filetime>2019-02-14T00:00:00Z</vt:filetime>
  </property>
</Properties>
</file>