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notesMasterIdLst>
    <p:notesMasterId r:id="rId46"/>
  </p:notesMasterIdLst>
  <p:sldIdLst>
    <p:sldId id="256" r:id="rId2"/>
    <p:sldId id="487" r:id="rId3"/>
    <p:sldId id="537" r:id="rId4"/>
    <p:sldId id="602" r:id="rId5"/>
    <p:sldId id="614" r:id="rId6"/>
    <p:sldId id="601" r:id="rId7"/>
    <p:sldId id="604" r:id="rId8"/>
    <p:sldId id="605" r:id="rId9"/>
    <p:sldId id="606" r:id="rId10"/>
    <p:sldId id="609" r:id="rId11"/>
    <p:sldId id="610" r:id="rId12"/>
    <p:sldId id="611" r:id="rId13"/>
    <p:sldId id="612" r:id="rId14"/>
    <p:sldId id="613" r:id="rId15"/>
    <p:sldId id="616" r:id="rId16"/>
    <p:sldId id="615" r:id="rId17"/>
    <p:sldId id="686" r:id="rId18"/>
    <p:sldId id="584" r:id="rId19"/>
    <p:sldId id="617" r:id="rId20"/>
    <p:sldId id="618" r:id="rId21"/>
    <p:sldId id="620" r:id="rId22"/>
    <p:sldId id="689" r:id="rId23"/>
    <p:sldId id="626" r:id="rId24"/>
    <p:sldId id="636" r:id="rId25"/>
    <p:sldId id="641" r:id="rId26"/>
    <p:sldId id="635" r:id="rId27"/>
    <p:sldId id="693" r:id="rId28"/>
    <p:sldId id="640" r:id="rId29"/>
    <p:sldId id="650" r:id="rId30"/>
    <p:sldId id="695" r:id="rId31"/>
    <p:sldId id="651" r:id="rId32"/>
    <p:sldId id="662" r:id="rId33"/>
    <p:sldId id="665" r:id="rId34"/>
    <p:sldId id="664" r:id="rId35"/>
    <p:sldId id="670" r:id="rId36"/>
    <p:sldId id="671" r:id="rId37"/>
    <p:sldId id="672" r:id="rId38"/>
    <p:sldId id="674" r:id="rId39"/>
    <p:sldId id="697" r:id="rId40"/>
    <p:sldId id="707" r:id="rId41"/>
    <p:sldId id="680" r:id="rId42"/>
    <p:sldId id="701" r:id="rId43"/>
    <p:sldId id="702" r:id="rId44"/>
    <p:sldId id="683" r:id="rId45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28D6"/>
    <a:srgbClr val="FFFF66"/>
    <a:srgbClr val="2A36AC"/>
    <a:srgbClr val="4A449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1176" autoAdjust="0"/>
    <p:restoredTop sz="86380" autoAdjust="0"/>
  </p:normalViewPr>
  <p:slideViewPr>
    <p:cSldViewPr>
      <p:cViewPr varScale="1">
        <p:scale>
          <a:sx n="63" d="100"/>
          <a:sy n="63" d="100"/>
        </p:scale>
        <p:origin x="-13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Структура совместных рассмотрений обращений граждан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Совместное рассмотрение обращений граждан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explosion val="25"/>
          <c:dLbls>
            <c:dLbl>
              <c:idx val="0"/>
              <c:spPr>
                <a:noFill/>
              </c:spPr>
              <c:txPr>
                <a:bodyPr/>
                <a:lstStyle/>
                <a:p>
                  <a:pPr>
                    <a:defRPr sz="1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правоохранительные органы</c:v>
                </c:pt>
                <c:pt idx="1">
                  <c:v>контрольно-надзорные органы</c:v>
                </c:pt>
                <c:pt idx="2">
                  <c:v>органы власти Забайкальского края</c:v>
                </c:pt>
                <c:pt idx="3">
                  <c:v>иные гос органы и учреждения</c:v>
                </c:pt>
                <c:pt idx="4">
                  <c:v>органы местного самоуправления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66</c:v>
                </c:pt>
                <c:pt idx="1">
                  <c:v>36</c:v>
                </c:pt>
                <c:pt idx="2">
                  <c:v>52</c:v>
                </c:pt>
                <c:pt idx="3">
                  <c:v>22</c:v>
                </c:pt>
                <c:pt idx="4">
                  <c:v>32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baseline="0">
                <a:latin typeface="Times New Roman" pitchFamily="18" charset="0"/>
                <a:cs typeface="Times New Roman" pitchFamily="18" charset="0"/>
              </a:rPr>
              <a:t>Количество заключенных под стражу и осужденных к лишению свободы, содержащихся в учреждениях УФСИН России по Забайкальскому краю (на 1 января) 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2.3681377825620749E-2"/>
          <c:y val="0.3172619047619048"/>
          <c:w val="0.95263724434876262"/>
          <c:h val="0.4903537057867847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заключенных под стражу и осужденных к лишению свободы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>
                        <a:latin typeface="Times New Roman" pitchFamily="18" charset="0"/>
                        <a:cs typeface="Times New Roman" pitchFamily="18" charset="0"/>
                      </a:rPr>
                      <a:t>8550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>
                        <a:latin typeface="Times New Roman" pitchFamily="18" charset="0"/>
                        <a:cs typeface="Times New Roman" pitchFamily="18" charset="0"/>
                      </a:rPr>
                      <a:t>8212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1400" b="1" i="0" baseline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400" b="1" i="0" baseline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7669</a:t>
                    </a:r>
                    <a:endParaRPr lang="en-US" sz="1400" b="1">
                      <a:solidFill>
                        <a:sysClr val="windowText" lastClr="000000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pPr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400" b="1">
                        <a:latin typeface="Times New Roman" pitchFamily="18" charset="0"/>
                        <a:cs typeface="Times New Roman" pitchFamily="18" charset="0"/>
                      </a:rPr>
                      <a:t>7303</a:t>
                    </a:r>
                  </a:p>
                </c:rich>
              </c:tx>
              <c:showVal val="1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b="1">
                        <a:latin typeface="Times New Roman" pitchFamily="18" charset="0"/>
                        <a:cs typeface="Times New Roman" pitchFamily="18" charset="0"/>
                      </a:rPr>
                      <a:t>6967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trendline>
            <c:spPr>
              <a:ln w="22225">
                <a:solidFill>
                  <a:srgbClr val="00B050"/>
                </a:solidFill>
              </a:ln>
            </c:spPr>
            <c:trendlineType val="exp"/>
          </c:trendline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8550</c:v>
                </c:pt>
                <c:pt idx="1">
                  <c:v>8212</c:v>
                </c:pt>
                <c:pt idx="2">
                  <c:v>7669</c:v>
                </c:pt>
                <c:pt idx="3">
                  <c:v>7303</c:v>
                </c:pt>
                <c:pt idx="4">
                  <c:v>6967</c:v>
                </c:pt>
                <c:pt idx="5">
                  <c:v>6363</c:v>
                </c:pt>
              </c:numCache>
            </c:numRef>
          </c:val>
        </c:ser>
        <c:axId val="73230592"/>
        <c:axId val="73265152"/>
      </c:barChart>
      <c:catAx>
        <c:axId val="732305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3265152"/>
        <c:crosses val="autoZero"/>
        <c:auto val="1"/>
        <c:lblAlgn val="ctr"/>
        <c:lblOffset val="100"/>
      </c:catAx>
      <c:valAx>
        <c:axId val="73265152"/>
        <c:scaling>
          <c:orientation val="minMax"/>
        </c:scaling>
        <c:delete val="1"/>
        <c:axPos val="l"/>
        <c:numFmt formatCode="General" sourceLinked="1"/>
        <c:tickLblPos val="nextTo"/>
        <c:crossAx val="73230592"/>
        <c:crosses val="autoZero"/>
        <c:crossBetween val="between"/>
      </c:valAx>
      <c:spPr>
        <a:noFill/>
        <a:ln w="25400">
          <a:noFill/>
        </a:ln>
        <a:scene3d>
          <a:camera prst="orthographicFront"/>
          <a:lightRig rig="threePt" dir="t"/>
        </a:scene3d>
        <a:sp3d>
          <a:bevelT/>
        </a:sp3d>
      </c:spPr>
    </c:plotArea>
    <c:plotVisOnly val="1"/>
    <c:dispBlanksAs val="gap"/>
  </c:chart>
  <c:spPr>
    <a:noFill/>
    <a:ln>
      <a:noFill/>
    </a:ln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Количество жалоб граждан на 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условия в местах принудительного содержания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обращений о нарушении жилищных прав</c:v>
                </c:pt>
              </c:strCache>
            </c:strRef>
          </c:tx>
          <c:spPr>
            <a:gradFill>
              <a:gsLst>
                <a:gs pos="0">
                  <a:srgbClr val="FFC000"/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5400000" scaled="0"/>
            </a:gradFill>
          </c:spPr>
          <c:dLbls>
            <c:spPr>
              <a:noFill/>
            </c:spPr>
            <c:txPr>
              <a:bodyPr anchor="t" anchorCtr="0"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</c:v>
                </c:pt>
                <c:pt idx="1">
                  <c:v>107</c:v>
                </c:pt>
                <c:pt idx="2">
                  <c:v>92</c:v>
                </c:pt>
              </c:numCache>
            </c:numRef>
          </c:val>
        </c:ser>
        <c:shape val="cylinder"/>
        <c:axId val="73183616"/>
        <c:axId val="73185152"/>
        <c:axId val="0"/>
      </c:bar3DChart>
      <c:catAx>
        <c:axId val="731836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3185152"/>
        <c:crosses val="autoZero"/>
        <c:auto val="1"/>
        <c:lblAlgn val="ctr"/>
        <c:lblOffset val="100"/>
      </c:catAx>
      <c:valAx>
        <c:axId val="73185152"/>
        <c:scaling>
          <c:orientation val="minMax"/>
        </c:scaling>
        <c:delete val="1"/>
        <c:axPos val="l"/>
        <c:numFmt formatCode="General" sourceLinked="1"/>
        <c:tickLblPos val="nextTo"/>
        <c:crossAx val="73183616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 вопросам отбытия наказания</c:v>
                </c:pt>
              </c:strCache>
            </c:strRef>
          </c:tx>
          <c:spPr>
            <a:solidFill>
              <a:srgbClr val="92D050"/>
            </a:soli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</c:v>
                </c:pt>
                <c:pt idx="1">
                  <c:v>107</c:v>
                </c:pt>
                <c:pt idx="2">
                  <c:v>92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 вопросам не связанным с отбытием наказания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Base"/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136</c:v>
                </c:pt>
                <c:pt idx="1">
                  <c:v>74</c:v>
                </c:pt>
                <c:pt idx="2">
                  <c:v>69</c:v>
                </c:pt>
              </c:numCache>
            </c:numRef>
          </c:val>
        </c:ser>
        <c:overlap val="100"/>
        <c:axId val="74701056"/>
        <c:axId val="74711040"/>
      </c:barChart>
      <c:catAx>
        <c:axId val="747010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711040"/>
        <c:crosses val="autoZero"/>
        <c:auto val="1"/>
        <c:lblAlgn val="ctr"/>
        <c:lblOffset val="100"/>
      </c:catAx>
      <c:valAx>
        <c:axId val="74711040"/>
        <c:scaling>
          <c:orientation val="minMax"/>
        </c:scaling>
        <c:delete val="1"/>
        <c:axPos val="l"/>
        <c:numFmt formatCode="General" sourceLinked="1"/>
        <c:tickLblPos val="nextTo"/>
        <c:crossAx val="74701056"/>
        <c:crosses val="autoZero"/>
        <c:crossBetween val="between"/>
      </c:valAx>
      <c:spPr>
        <a:noFill/>
      </c:spPr>
    </c:plotArea>
    <c:legend>
      <c:legendPos val="b"/>
      <c:layout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</c:chart>
  <c:spPr>
    <a:noFill/>
    <a:ln>
      <a:noFill/>
    </a:ln>
  </c:spPr>
  <c:externalData r:id="rId1"/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Структура обращений граждан на решения, действия (бездействие) органов государственной власти,</a:t>
            </a:r>
            <a:r>
              <a:rPr lang="ru-RU" sz="1400" baseline="0">
                <a:latin typeface="Times New Roman" pitchFamily="18" charset="0"/>
                <a:cs typeface="Times New Roman" pitchFamily="18" charset="0"/>
              </a:rPr>
              <a:t> местного самоуправления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 и правоохранительных органов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3660011766676258"/>
          <c:y val="0.28262410180637942"/>
          <c:w val="0.73983195816206282"/>
          <c:h val="0.38092064229223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Право на социальное и медицинское обеспечение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4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Органы местного самоуправления</c:v>
                </c:pt>
                <c:pt idx="1">
                  <c:v>Органы исполнительной власти Забайкальского края</c:v>
                </c:pt>
                <c:pt idx="2">
                  <c:v>Федеральные органы власти</c:v>
                </c:pt>
                <c:pt idx="3">
                  <c:v>Судебные приставы - исполнители</c:v>
                </c:pt>
                <c:pt idx="4">
                  <c:v>УМВД</c:v>
                </c:pt>
                <c:pt idx="5">
                  <c:v>СУ СК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</c:v>
                </c:pt>
                <c:pt idx="1">
                  <c:v>6</c:v>
                </c:pt>
                <c:pt idx="2">
                  <c:v>8</c:v>
                </c:pt>
                <c:pt idx="3">
                  <c:v>17</c:v>
                </c:pt>
                <c:pt idx="4">
                  <c:v>53</c:v>
                </c:pt>
                <c:pt idx="5">
                  <c:v>10</c:v>
                </c:pt>
              </c:numCache>
            </c:numRef>
          </c:val>
        </c:ser>
      </c:pie3DChart>
    </c:plotArea>
    <c:legend>
      <c:legendPos val="b"/>
      <c:layout/>
      <c:txPr>
        <a:bodyPr/>
        <a:lstStyle/>
        <a:p>
          <a:pPr>
            <a:defRPr sz="1200" b="1" i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Структура совместных рассмотрений обращений граждан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Совместное рассмотрение обращений граждан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explosion val="25"/>
          <c:dLbls>
            <c:dLbl>
              <c:idx val="0"/>
              <c:spPr>
                <a:noFill/>
              </c:spPr>
              <c:txPr>
                <a:bodyPr/>
                <a:lstStyle/>
                <a:p>
                  <a:pPr>
                    <a:defRPr sz="1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правоохранительные органы</c:v>
                </c:pt>
                <c:pt idx="1">
                  <c:v>контрольно-надзорные органы</c:v>
                </c:pt>
                <c:pt idx="2">
                  <c:v>органы власти Забайкальского края</c:v>
                </c:pt>
                <c:pt idx="3">
                  <c:v>иные гос органы и учреждения</c:v>
                </c:pt>
                <c:pt idx="4">
                  <c:v>органы местного самоуправления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66</c:v>
                </c:pt>
                <c:pt idx="1">
                  <c:v>36</c:v>
                </c:pt>
                <c:pt idx="2">
                  <c:v>52</c:v>
                </c:pt>
                <c:pt idx="3">
                  <c:v>22</c:v>
                </c:pt>
                <c:pt idx="4">
                  <c:v>32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Структура обращений граждан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Категории обращений граждан</c:v>
                </c:pt>
              </c:strCache>
            </c:strRef>
          </c:tx>
          <c:explosion val="25"/>
          <c:dPt>
            <c:idx val="6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Percent val="1"/>
            <c:showLeaderLines val="1"/>
          </c:dLbls>
          <c:cat>
            <c:strRef>
              <c:f>Лист1!$A$2:$A$9</c:f>
              <c:strCache>
                <c:ptCount val="8"/>
                <c:pt idx="0">
                  <c:v>Жилищные права </c:v>
                </c:pt>
                <c:pt idx="1">
                  <c:v>Социальное и медицинское обеспечение</c:v>
                </c:pt>
                <c:pt idx="2">
                  <c:v>Трудовые права</c:v>
                </c:pt>
                <c:pt idx="3">
                  <c:v>Действия органов власти</c:v>
                </c:pt>
                <c:pt idx="4">
                  <c:v>Право на судебную защиту</c:v>
                </c:pt>
                <c:pt idx="5">
                  <c:v>Права детей</c:v>
                </c:pt>
                <c:pt idx="6">
                  <c:v>Условия в местах принудительного содержания</c:v>
                </c:pt>
                <c:pt idx="7">
                  <c:v>Разные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318</c:v>
                </c:pt>
                <c:pt idx="1">
                  <c:v>185</c:v>
                </c:pt>
                <c:pt idx="2">
                  <c:v>90</c:v>
                </c:pt>
                <c:pt idx="3">
                  <c:v>134</c:v>
                </c:pt>
                <c:pt idx="4">
                  <c:v>98</c:v>
                </c:pt>
                <c:pt idx="5">
                  <c:v>24</c:v>
                </c:pt>
                <c:pt idx="6">
                  <c:v>92</c:v>
                </c:pt>
                <c:pt idx="7">
                  <c:v>185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1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Количество обращений граждан о нарушении прав на социальное и медицинское обеспечение</a:t>
            </a:r>
          </a:p>
        </c:rich>
      </c:tx>
      <c:layout/>
    </c:title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обращений о нарушении жилищных прав</c:v>
                </c:pt>
              </c:strCache>
            </c:strRef>
          </c:tx>
          <c:spPr>
            <a:gradFill>
              <a:gsLst>
                <a:gs pos="0">
                  <a:srgbClr val="FFC000"/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5400000" scaled="0"/>
            </a:gradFill>
          </c:spPr>
          <c:dLbls>
            <c:spPr>
              <a:noFill/>
            </c:spPr>
            <c:txPr>
              <a:bodyPr anchor="t" anchorCtr="0"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127</c:v>
                </c:pt>
                <c:pt idx="1">
                  <c:v>159</c:v>
                </c:pt>
                <c:pt idx="2">
                  <c:v>185</c:v>
                </c:pt>
              </c:numCache>
            </c:numRef>
          </c:val>
        </c:ser>
        <c:shape val="cylinder"/>
        <c:axId val="66199552"/>
        <c:axId val="66201088"/>
        <c:axId val="0"/>
      </c:bar3DChart>
      <c:catAx>
        <c:axId val="661995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6201088"/>
        <c:crosses val="autoZero"/>
        <c:auto val="1"/>
        <c:lblAlgn val="ctr"/>
        <c:lblOffset val="100"/>
      </c:catAx>
      <c:valAx>
        <c:axId val="66201088"/>
        <c:scaling>
          <c:orientation val="minMax"/>
        </c:scaling>
        <c:delete val="1"/>
        <c:axPos val="l"/>
        <c:numFmt formatCode="General" sourceLinked="1"/>
        <c:tickLblPos val="nextTo"/>
        <c:crossAx val="66199552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Структура обращений граждан о нарушении прав на социальное и медицинское обеспечение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Право на социальное и медицинское обеспечение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3"/>
            <c:spPr>
              <a:solidFill>
                <a:srgbClr val="00B0F0"/>
              </a:solidFill>
            </c:spPr>
          </c:dPt>
          <c:dPt>
            <c:idx val="4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6"/>
            <c:spPr>
              <a:solidFill>
                <a:srgbClr val="0070C0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Percent val="1"/>
            <c:showLeaderLines val="1"/>
          </c:dLbls>
          <c:cat>
            <c:strRef>
              <c:f>Лист1!$A$2:$A$8</c:f>
              <c:strCache>
                <c:ptCount val="7"/>
                <c:pt idx="0">
                  <c:v>Пенсионное обеспечение</c:v>
                </c:pt>
                <c:pt idx="1">
                  <c:v>Выплаты, пособия, субсидии</c:v>
                </c:pt>
                <c:pt idx="2">
                  <c:v>Санаторно-курортное лечение</c:v>
                </c:pt>
                <c:pt idx="3">
                  <c:v>Обеспечение средствами реабилитации</c:v>
                </c:pt>
                <c:pt idx="4">
                  <c:v>Медицинское обеспечение </c:v>
                </c:pt>
                <c:pt idx="5">
                  <c:v>Оказание социальных услуг </c:v>
                </c:pt>
                <c:pt idx="6">
                  <c:v>Несогласие с решением МСЭ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59</c:v>
                </c:pt>
                <c:pt idx="1">
                  <c:v>19</c:v>
                </c:pt>
                <c:pt idx="2">
                  <c:v>3</c:v>
                </c:pt>
                <c:pt idx="3">
                  <c:v>4</c:v>
                </c:pt>
                <c:pt idx="4">
                  <c:v>14</c:v>
                </c:pt>
                <c:pt idx="5">
                  <c:v>10</c:v>
                </c:pt>
                <c:pt idx="6">
                  <c:v>4</c:v>
                </c:pt>
              </c:numCache>
            </c:numRef>
          </c:val>
        </c:ser>
      </c:pie3DChart>
    </c:plotArea>
    <c:legend>
      <c:legendPos val="b"/>
      <c:layout>
        <c:manualLayout>
          <c:xMode val="edge"/>
          <c:yMode val="edge"/>
          <c:x val="5.7779235928844234E-5"/>
          <c:y val="0.65414589918382871"/>
          <c:w val="0.9975696267133275"/>
          <c:h val="0.3458541008161849"/>
        </c:manualLayout>
      </c:layout>
      <c:txPr>
        <a:bodyPr/>
        <a:lstStyle/>
        <a:p>
          <a:pPr>
            <a:defRPr sz="1200" b="1" i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Структура обращений граждан о нарушении жилищных прав</a:t>
            </a: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обращений граждан о нарушении жилищных прав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Percent val="1"/>
            <c:showLeaderLines val="1"/>
          </c:dLbls>
          <c:cat>
            <c:strRef>
              <c:f>Лист1!$A$2:$A$6</c:f>
              <c:strCache>
                <c:ptCount val="5"/>
                <c:pt idx="0">
                  <c:v>Обеспечение жильем</c:v>
                </c:pt>
                <c:pt idx="1">
                  <c:v>Ветхое и аварийное жилье</c:v>
                </c:pt>
                <c:pt idx="2">
                  <c:v>Капитальный ремонт</c:v>
                </c:pt>
                <c:pt idx="3">
                  <c:v>ЖКХ</c:v>
                </c:pt>
                <c:pt idx="4">
                  <c:v>Благоприятная среда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48</c:v>
                </c:pt>
                <c:pt idx="1">
                  <c:v>17</c:v>
                </c:pt>
                <c:pt idx="2">
                  <c:v>6</c:v>
                </c:pt>
                <c:pt idx="3">
                  <c:v>51</c:v>
                </c:pt>
                <c:pt idx="4">
                  <c:v>18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Количество обращений граждан о нарушении жилищных прав</a:t>
            </a:r>
          </a:p>
        </c:rich>
      </c:tx>
      <c:layout/>
    </c:title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обращений о нарушении жилищных прав</c:v>
                </c:pt>
              </c:strCache>
            </c:strRef>
          </c:tx>
          <c:spPr>
            <a:gradFill>
              <a:gsLst>
                <a:gs pos="0">
                  <a:srgbClr val="FFC000"/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5400000" scaled="0"/>
            </a:gradFill>
          </c:spPr>
          <c:dLbls>
            <c:spPr>
              <a:noFill/>
            </c:spPr>
            <c:txPr>
              <a:bodyPr anchor="t" anchorCtr="0"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291</c:v>
                </c:pt>
                <c:pt idx="1">
                  <c:v>262</c:v>
                </c:pt>
                <c:pt idx="2">
                  <c:v>318</c:v>
                </c:pt>
              </c:numCache>
            </c:numRef>
          </c:val>
        </c:ser>
        <c:shape val="cylinder"/>
        <c:axId val="69081728"/>
        <c:axId val="69091712"/>
        <c:axId val="0"/>
      </c:bar3DChart>
      <c:catAx>
        <c:axId val="690817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9091712"/>
        <c:crosses val="autoZero"/>
        <c:auto val="1"/>
        <c:lblAlgn val="ctr"/>
        <c:lblOffset val="100"/>
      </c:catAx>
      <c:valAx>
        <c:axId val="69091712"/>
        <c:scaling>
          <c:orientation val="minMax"/>
        </c:scaling>
        <c:delete val="1"/>
        <c:axPos val="l"/>
        <c:numFmt formatCode="General" sourceLinked="1"/>
        <c:tickLblPos val="nextTo"/>
        <c:crossAx val="69081728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6.7129629629629664E-2"/>
          <c:y val="0.21190163331494391"/>
          <c:w val="0.93269794400699912"/>
          <c:h val="0.6488923578430294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rgbClr val="FFFF00"/>
            </a:solidFill>
          </c:spP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5728</c:v>
                </c:pt>
                <c:pt idx="1">
                  <c:v>5608</c:v>
                </c:pt>
                <c:pt idx="2">
                  <c:v>5599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имеют право на внеочередное обеспечение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638</c:v>
                </c:pt>
                <c:pt idx="1">
                  <c:v>663</c:v>
                </c:pt>
                <c:pt idx="2">
                  <c:v>737</c:v>
                </c:pt>
              </c:numCache>
            </c:numRef>
          </c:val>
        </c:ser>
        <c:shape val="cylinder"/>
        <c:axId val="71424256"/>
        <c:axId val="71507968"/>
        <c:axId val="0"/>
      </c:bar3DChart>
      <c:catAx>
        <c:axId val="714242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507968"/>
        <c:crosses val="autoZero"/>
        <c:auto val="1"/>
        <c:lblAlgn val="ctr"/>
        <c:lblOffset val="100"/>
      </c:catAx>
      <c:valAx>
        <c:axId val="71507968"/>
        <c:scaling>
          <c:orientation val="minMax"/>
        </c:scaling>
        <c:delete val="1"/>
        <c:axPos val="l"/>
        <c:numFmt formatCode="General" sourceLinked="1"/>
        <c:tickLblPos val="nextTo"/>
        <c:crossAx val="71424256"/>
        <c:crosses val="autoZero"/>
        <c:crossBetween val="between"/>
      </c:valAx>
    </c:plotArea>
    <c:legend>
      <c:legendPos val="t"/>
      <c:legendEntry>
        <c:idx val="1"/>
        <c:txPr>
          <a:bodyPr/>
          <a:lstStyle/>
          <a:p>
            <a:pPr algn="just"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Количество обращений граждан о нарушении трудовых прав</a:t>
            </a:r>
          </a:p>
        </c:rich>
      </c:tx>
      <c:layout/>
    </c:title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Динамика обращений о нарушении жилищных прав</c:v>
                </c:pt>
              </c:strCache>
            </c:strRef>
          </c:tx>
          <c:spPr>
            <a:gradFill>
              <a:gsLst>
                <a:gs pos="0">
                  <a:srgbClr val="FFC000"/>
                </a:gs>
                <a:gs pos="50000">
                  <a:srgbClr val="FFFFFF">
                    <a:shade val="67500"/>
                    <a:satMod val="115000"/>
                  </a:srgbClr>
                </a:gs>
                <a:gs pos="100000">
                  <a:srgbClr val="FFFFFF">
                    <a:shade val="100000"/>
                    <a:satMod val="115000"/>
                  </a:srgbClr>
                </a:gs>
              </a:gsLst>
              <a:lin ang="5400000" scaled="0"/>
            </a:gradFill>
          </c:spPr>
          <c:dLbls>
            <c:spPr>
              <a:noFill/>
            </c:spPr>
            <c:txPr>
              <a:bodyPr anchor="t" anchorCtr="0"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</c:v>
                </c:pt>
                <c:pt idx="1">
                  <c:v>53</c:v>
                </c:pt>
                <c:pt idx="2">
                  <c:v>90</c:v>
                </c:pt>
              </c:numCache>
            </c:numRef>
          </c:val>
        </c:ser>
        <c:shape val="cylinder"/>
        <c:axId val="71444736"/>
        <c:axId val="71454720"/>
        <c:axId val="0"/>
      </c:bar3DChart>
      <c:catAx>
        <c:axId val="714447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1454720"/>
        <c:crosses val="autoZero"/>
        <c:auto val="1"/>
        <c:lblAlgn val="ctr"/>
        <c:lblOffset val="100"/>
      </c:catAx>
      <c:valAx>
        <c:axId val="71454720"/>
        <c:scaling>
          <c:orientation val="minMax"/>
        </c:scaling>
        <c:delete val="1"/>
        <c:axPos val="l"/>
        <c:numFmt formatCode="General" sourceLinked="1"/>
        <c:tickLblPos val="nextTo"/>
        <c:crossAx val="71444736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Структура обращений граждан о нарушении трудовых прав</a:t>
            </a:r>
          </a:p>
        </c:rich>
      </c:tx>
      <c:layout/>
    </c:title>
    <c:view3D>
      <c:rotX val="40"/>
      <c:rotY val="30"/>
      <c:perspective val="30"/>
    </c:view3D>
    <c:plotArea>
      <c:layout>
        <c:manualLayout>
          <c:layoutTarget val="inner"/>
          <c:xMode val="edge"/>
          <c:yMode val="edge"/>
          <c:x val="0.18906157338882928"/>
          <c:y val="0.19627737610500795"/>
          <c:w val="0.70341172448496359"/>
          <c:h val="0.562543215108942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обращений о нарушении трудовых прав</c:v>
                </c:pt>
              </c:strCache>
            </c:strRef>
          </c:tx>
          <c:explosion val="25"/>
          <c:dPt>
            <c:idx val="0"/>
            <c:spPr>
              <a:solidFill>
                <a:srgbClr val="FFFF00"/>
              </a:solidFill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Оплата труда</c:v>
                </c:pt>
                <c:pt idx="1">
                  <c:v>Увольнение</c:v>
                </c:pt>
                <c:pt idx="2">
                  <c:v>Трудоустройство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14</c:v>
                </c:pt>
                <c:pt idx="2">
                  <c:v>7</c:v>
                </c:pt>
              </c:numCache>
            </c:numRef>
          </c:val>
        </c:ser>
      </c:pie3DChart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ayout>
        <c:manualLayout>
          <c:xMode val="edge"/>
          <c:yMode val="edge"/>
          <c:x val="5.7779235928844254E-5"/>
          <c:y val="0.72778177643662834"/>
          <c:w val="0.9975696267133275"/>
          <c:h val="0.27221822356337833"/>
        </c:manualLayout>
      </c:layout>
      <c:txPr>
        <a:bodyPr/>
        <a:lstStyle/>
        <a:p>
          <a:pPr>
            <a:defRPr sz="1200" b="1" i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0.01476</cdr:x>
      <cdr:y>0.0195</cdr:y>
    </cdr:from>
    <cdr:to>
      <cdr:x>0.97933</cdr:x>
      <cdr:y>0.14485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5725" y="48292"/>
          <a:ext cx="5600700" cy="310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/>
            <a:t>               </a:t>
          </a:r>
          <a:r>
            <a:rPr lang="ru-RU" sz="1600" b="1" dirty="0" smtClean="0"/>
            <a:t>     </a:t>
          </a:r>
          <a:r>
            <a:rPr lang="ru-RU" sz="1400" b="1" dirty="0">
              <a:latin typeface="Times New Roman" pitchFamily="18" charset="0"/>
              <a:cs typeface="Times New Roman" pitchFamily="18" charset="0"/>
            </a:rPr>
            <a:t>209</a:t>
          </a:r>
          <a:r>
            <a:rPr lang="ru-RU" sz="1600" b="1" dirty="0"/>
            <a:t>                                 </a:t>
          </a:r>
          <a:r>
            <a:rPr lang="ru-RU" sz="1600" b="1" dirty="0" smtClean="0"/>
            <a:t>              </a:t>
          </a:r>
          <a:r>
            <a:rPr lang="ru-RU" sz="1400" b="1" dirty="0">
              <a:latin typeface="Times New Roman" pitchFamily="18" charset="0"/>
              <a:cs typeface="Times New Roman" pitchFamily="18" charset="0"/>
            </a:rPr>
            <a:t>181                                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                  </a:t>
          </a:r>
          <a:r>
            <a:rPr lang="ru-RU" sz="1400" b="1" dirty="0">
              <a:latin typeface="Times New Roman" pitchFamily="18" charset="0"/>
              <a:cs typeface="Times New Roman" pitchFamily="18" charset="0"/>
            </a:rPr>
            <a:t>161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1238B-661A-48F9-A4D2-05F68AE8872C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792C8-B2A9-42C6-AEA6-1698795D89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792C8-B2A9-42C6-AEA6-1698795D891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792C8-B2A9-42C6-AEA6-1698795D891B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C953-8E5E-41F5-AD41-AC807AD5D6E9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A953-0C89-4F67-B10F-C8C70A6E3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C953-8E5E-41F5-AD41-AC807AD5D6E9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A953-0C89-4F67-B10F-C8C70A6E3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C953-8E5E-41F5-AD41-AC807AD5D6E9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A953-0C89-4F67-B10F-C8C70A6E3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C953-8E5E-41F5-AD41-AC807AD5D6E9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A953-0C89-4F67-B10F-C8C70A6E3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C953-8E5E-41F5-AD41-AC807AD5D6E9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A953-0C89-4F67-B10F-C8C70A6E3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C953-8E5E-41F5-AD41-AC807AD5D6E9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A953-0C89-4F67-B10F-C8C70A6E3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C953-8E5E-41F5-AD41-AC807AD5D6E9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A953-0C89-4F67-B10F-C8C70A6E3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C953-8E5E-41F5-AD41-AC807AD5D6E9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A953-0C89-4F67-B10F-C8C70A6E3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C953-8E5E-41F5-AD41-AC807AD5D6E9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A953-0C89-4F67-B10F-C8C70A6E3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C953-8E5E-41F5-AD41-AC807AD5D6E9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A953-0C89-4F67-B10F-C8C70A6E36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C953-8E5E-41F5-AD41-AC807AD5D6E9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138A953-0C89-4F67-B10F-C8C70A6E364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16C953-8E5E-41F5-AD41-AC807AD5D6E9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138A953-0C89-4F67-B10F-C8C70A6E364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Ежегодный доклад</a:t>
            </a:r>
            <a:endParaRPr lang="ru-RU" sz="3200" dirty="0" smtClean="0"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Уполномоченного по правам человека</a:t>
            </a:r>
            <a:endParaRPr lang="ru-RU" sz="3200" dirty="0" smtClean="0"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ea typeface="Times New Roman"/>
                <a:cs typeface="Arial" pitchFamily="34" charset="0"/>
              </a:rPr>
              <a:t>в Забайкальском крае за 2019 год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b="1" dirty="0" smtClean="0"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dirty="0" smtClean="0">
              <a:solidFill>
                <a:schemeClr val="tx1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/>
            <a:endParaRPr lang="ru-RU" sz="2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C:\Users\Formoza\Desktop\работа\Резервная_копия_УПОЛНОМОЧЕННЫЙ ЛОГО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14744" y="857232"/>
            <a:ext cx="1903706" cy="2252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571472" y="214290"/>
          <a:ext cx="8072494" cy="642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71602" y="214290"/>
          <a:ext cx="5857917" cy="6429420"/>
        </p:xfrm>
        <a:graphic>
          <a:graphicData uri="http://schemas.openxmlformats.org/drawingml/2006/table">
            <a:tbl>
              <a:tblPr/>
              <a:tblGrid>
                <a:gridCol w="1996582"/>
                <a:gridCol w="789720"/>
                <a:gridCol w="789720"/>
                <a:gridCol w="789720"/>
                <a:gridCol w="789720"/>
                <a:gridCol w="702455"/>
              </a:tblGrid>
              <a:tr h="25939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Обращения граждан по категориям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Период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Динамика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3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+/-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8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Жилищные права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291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262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318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21.4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Право на социальное и медицинское обеспечение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127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159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185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16.4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8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Трудовые права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53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41.1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64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Действия должностных лиц органов власти и местного самоуправления, правоохранительных органов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175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165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134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-31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-18.8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8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Право на судебную защиту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132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98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-19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-16.2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8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Права детей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-7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-22.6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8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Условия содержания в ИВС, СИЗО, ИК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107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92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-15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-14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8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Разные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265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294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185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-109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-37.1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1 156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1188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1126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-62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-5.2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5829" marR="458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728" y="785807"/>
          <a:ext cx="6429421" cy="5786469"/>
        </p:xfrm>
        <a:graphic>
          <a:graphicData uri="http://schemas.openxmlformats.org/drawingml/2006/table">
            <a:tbl>
              <a:tblPr/>
              <a:tblGrid>
                <a:gridCol w="3244665"/>
                <a:gridCol w="1061358"/>
                <a:gridCol w="1062040"/>
                <a:gridCol w="1061358"/>
              </a:tblGrid>
              <a:tr h="2724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2018г.</a:t>
                      </a: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2019г.</a:t>
                      </a: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Агинский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Акшинский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Александрово-Заводской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Балейский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Борзинский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Газимуро-Заводский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Дульдургинский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Забайкальский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Каларский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Калганский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Карымский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Красночикойский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Краснокаменский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Кыринский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Могочинский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Могойтуйский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Нерчинский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Нерчинско-Заводский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Оловяннинский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Ононский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Петровск-Забайкальский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0638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Приаргунский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55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555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География обращений граждан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28728" y="714353"/>
          <a:ext cx="6429420" cy="5214980"/>
        </p:xfrm>
        <a:graphic>
          <a:graphicData uri="http://schemas.openxmlformats.org/drawingml/2006/table">
            <a:tbl>
              <a:tblPr/>
              <a:tblGrid>
                <a:gridCol w="3105308"/>
                <a:gridCol w="1131608"/>
                <a:gridCol w="1132334"/>
                <a:gridCol w="1060170"/>
              </a:tblGrid>
              <a:tr h="322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2018г.</a:t>
                      </a: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2019г.</a:t>
                      </a: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799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Сретенский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05799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Тунгиро-Олекминский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799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Тунгокоченский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05799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Улетовский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799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Хилокский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05799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Чернышевский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799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Читинский 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05799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Шелопугинский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799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Шилкинский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305799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 по районам края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162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193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151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799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г. Чита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785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734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805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223193">
                <a:tc>
                  <a:txBody>
                    <a:bodyPr/>
                    <a:lstStyle/>
                    <a:p>
                      <a:pPr marL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Обращения лиц, содержащихся в учреждениях УФСИН, УМВД, в их интересах; поступившие из других субъектов РФ  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209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261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170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5799">
                <a:tc>
                  <a:txBody>
                    <a:bodyPr/>
                    <a:lstStyle/>
                    <a:p>
                      <a:pPr indent="558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1156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1188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1126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55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555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География обращений граждан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555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428597" y="1214423"/>
          <a:ext cx="8358246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071538" y="285728"/>
          <a:ext cx="7000924" cy="628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437792"/>
            <a:ext cx="7858148" cy="442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8135" y="1"/>
            <a:ext cx="4095329" cy="30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29256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7" y="2196695"/>
            <a:ext cx="6215074" cy="466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42"/>
            <a:ext cx="457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9827" y="500042"/>
            <a:ext cx="455417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Мероприятия правового марафона</a:t>
            </a:r>
            <a:endParaRPr 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3214686"/>
            <a:ext cx="3571900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1"/>
            <a:ext cx="9143999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2890"/>
            <a:ext cx="9144000" cy="608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1436" cy="686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2186" y="0"/>
            <a:ext cx="5463861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584199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0997" y="0"/>
            <a:ext cx="4953003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2459" y="3571876"/>
            <a:ext cx="494154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642910" y="1357298"/>
          <a:ext cx="785818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g.zbp.ru/630x420/89/05/a3f508.f8firv.8r0o.sg.i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286512" cy="41910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5078" y="2266706"/>
            <a:ext cx="6538922" cy="459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642910" y="1500174"/>
          <a:ext cx="7858180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67124"/>
            <a:ext cx="4786314" cy="319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93113" cy="385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133" y="3786190"/>
            <a:ext cx="5188868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0"/>
            <a:ext cx="5000628" cy="425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000100" y="2071678"/>
          <a:ext cx="7072362" cy="39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граждан, состоящих на учете в администрациях районов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ГО «Город Чита» в качестве нуждающихся в жилых помещениях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571472" y="1214422"/>
          <a:ext cx="7929618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4400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2533" y="0"/>
            <a:ext cx="4471467" cy="428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99483"/>
            <a:ext cx="4429124" cy="2958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2231" y="1"/>
            <a:ext cx="6430181" cy="428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3336640"/>
            <a:ext cx="4786314" cy="352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785786" y="1285860"/>
          <a:ext cx="7572428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6134"/>
            <a:ext cx="5715008" cy="381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7488" y="1"/>
            <a:ext cx="5676511" cy="378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888343" cy="392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8534" y="3786190"/>
            <a:ext cx="4605466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98286"/>
            <a:ext cx="3857620" cy="405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3623" y="0"/>
            <a:ext cx="5540377" cy="369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567029" cy="371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39068" y="2786058"/>
            <a:ext cx="6104932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642910" y="1428736"/>
          <a:ext cx="7929617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500034" y="1428736"/>
          <a:ext cx="8143932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0" y="0"/>
            <a:ext cx="9144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Количество обращений от подозреваемых, обвиняемых,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содержащихся в СИЗО и осужденных к лишению свободы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642910" y="1285860"/>
          <a:ext cx="785818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0" y="2686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0113"/>
            <a:ext cx="9153756" cy="607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1214415" y="214290"/>
          <a:ext cx="6858048" cy="6429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373243"/>
            <a:ext cx="4643438" cy="348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84396" cy="471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571472" y="1828800"/>
          <a:ext cx="8072494" cy="410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4585"/>
            <a:ext cx="9144000" cy="602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+mj-lt"/>
              </a:rPr>
              <a:t>Мероприятия правового марафона</a:t>
            </a:r>
            <a:endParaRPr lang="ru-RU" sz="3600" dirty="0">
              <a:latin typeface="+mj-lt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964389"/>
            <a:ext cx="7858149" cy="589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973176" cy="321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1"/>
            <a:ext cx="9143999" cy="609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571472" y="1828800"/>
          <a:ext cx="8072494" cy="410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578"/>
            <a:ext cx="9072562" cy="680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045514"/>
            <a:ext cx="7215206" cy="481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31506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26843"/>
            <a:ext cx="5074070" cy="338440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3571876"/>
            <a:ext cx="5737516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57166"/>
            <a:ext cx="3714743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03775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0615" y="2804892"/>
            <a:ext cx="6683385" cy="405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9616</TotalTime>
  <Words>463</Words>
  <Application>Microsoft Office PowerPoint</Application>
  <PresentationFormat>Экран (4:3)</PresentationFormat>
  <Paragraphs>267</Paragraphs>
  <Slides>44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Formoza</cp:lastModifiedBy>
  <cp:revision>933</cp:revision>
  <dcterms:created xsi:type="dcterms:W3CDTF">2011-03-14T01:36:48Z</dcterms:created>
  <dcterms:modified xsi:type="dcterms:W3CDTF">2020-09-28T01:45:06Z</dcterms:modified>
</cp:coreProperties>
</file>