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7"/>
  </p:notesMasterIdLst>
  <p:sldIdLst>
    <p:sldId id="294" r:id="rId2"/>
    <p:sldId id="321" r:id="rId3"/>
    <p:sldId id="323" r:id="rId4"/>
    <p:sldId id="324" r:id="rId5"/>
    <p:sldId id="322" r:id="rId6"/>
    <p:sldId id="290" r:id="rId7"/>
    <p:sldId id="291" r:id="rId8"/>
    <p:sldId id="292" r:id="rId9"/>
    <p:sldId id="293" r:id="rId10"/>
    <p:sldId id="278" r:id="rId11"/>
    <p:sldId id="286" r:id="rId12"/>
    <p:sldId id="325" r:id="rId13"/>
    <p:sldId id="326" r:id="rId14"/>
    <p:sldId id="295" r:id="rId15"/>
    <p:sldId id="299" r:id="rId16"/>
    <p:sldId id="305" r:id="rId17"/>
    <p:sldId id="306" r:id="rId18"/>
    <p:sldId id="307" r:id="rId19"/>
    <p:sldId id="309" r:id="rId20"/>
    <p:sldId id="310" r:id="rId21"/>
    <p:sldId id="311" r:id="rId22"/>
    <p:sldId id="312" r:id="rId23"/>
    <p:sldId id="296" r:id="rId24"/>
    <p:sldId id="314" r:id="rId25"/>
    <p:sldId id="315" r:id="rId26"/>
    <p:sldId id="327" r:id="rId27"/>
    <p:sldId id="316" r:id="rId28"/>
    <p:sldId id="297" r:id="rId29"/>
    <p:sldId id="317" r:id="rId30"/>
    <p:sldId id="318" r:id="rId31"/>
    <p:sldId id="319" r:id="rId32"/>
    <p:sldId id="328" r:id="rId33"/>
    <p:sldId id="329" r:id="rId34"/>
    <p:sldId id="330" r:id="rId35"/>
    <p:sldId id="33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464" autoAdjust="0"/>
  </p:normalViewPr>
  <p:slideViewPr>
    <p:cSldViewPr snapToGrid="0">
      <p:cViewPr varScale="1">
        <p:scale>
          <a:sx n="86" d="100"/>
          <a:sy n="86" d="100"/>
        </p:scale>
        <p:origin x="-67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CFD72-5DF0-4092-99B7-E6497118554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5FDB9-15ED-49A6-84CD-7847F9AD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7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FDB9-15ED-49A6-84CD-7847F9AD7F4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98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35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28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4398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38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355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415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41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97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9F00-9E44-4EB3-9D87-8F4AD3DC610C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53E0-69B0-4DF0-8A07-DF8A000A0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37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00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39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27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93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08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07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52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E630C-F1A3-425D-A4A7-D3B69541000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C93C18-8C86-4BE4-951E-FB63ABF0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89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asotaimedicina.ru/symptom/smell/anosmia" TargetMode="External"/><Relationship Id="rId3" Type="http://schemas.openxmlformats.org/officeDocument/2006/relationships/hyperlink" Target="https://www.krasotaimedicina.ru/symptom/cough/deep" TargetMode="External"/><Relationship Id="rId7" Type="http://schemas.openxmlformats.org/officeDocument/2006/relationships/hyperlink" Target="https://www.krasotaimedicina.ru/symptom/pharyngalgia" TargetMode="External"/><Relationship Id="rId2" Type="http://schemas.openxmlformats.org/officeDocument/2006/relationships/hyperlink" Target="https://www.krasotaimedicina.ru/symptom/thermoregulation/chil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symptom/diarrhea/watery" TargetMode="External"/><Relationship Id="rId5" Type="http://schemas.openxmlformats.org/officeDocument/2006/relationships/hyperlink" Target="https://www.krasotaimedicina.ru/symptom/dyspnea" TargetMode="External"/><Relationship Id="rId4" Type="http://schemas.openxmlformats.org/officeDocument/2006/relationships/hyperlink" Target="https://www.krasotaimedicina.ru/symptom/sputum" TargetMode="External"/><Relationship Id="rId9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diseases/zabolevanija_endocrinology/diabetic-ketoacidosis" TargetMode="External"/><Relationship Id="rId2" Type="http://schemas.openxmlformats.org/officeDocument/2006/relationships/hyperlink" Target="https://www.krasotaimedicina.ru/diseases/zabolevanija_pulmonology/respiratory-distress-syndr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krasotaimedicina.ru/diseases/urgent/cytokine-storm" TargetMode="External"/><Relationship Id="rId4" Type="http://schemas.openxmlformats.org/officeDocument/2006/relationships/hyperlink" Target="https://www.krasotaimedicina.ru/diseases/zabolevanija_urology/acute_renal_failu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diseases/infectious/HIV" TargetMode="External"/><Relationship Id="rId2" Type="http://schemas.openxmlformats.org/officeDocument/2006/relationships/hyperlink" Target="https://www.krasotaimedicina.ru/diseases/zabolevanija_endocrinology/diabetes_saharni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5416"/>
            <a:ext cx="10515600" cy="49135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Специфическая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заведующая кабинетом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вакцинопрофилактики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ГУЗ «Читинская ЦРБ»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Е.Г.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Голобокова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>
                <a:latin typeface="Arial" panose="020B0604020202020204" pitchFamily="34" charset="0"/>
                <a:cs typeface="Arial" panose="020B0604020202020204" pitchFamily="34" charset="0"/>
              </a:rPr>
              <a:t>Разработка вакцин против COVID-19 в мире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34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>
                <a:latin typeface="Arial" panose="020B0604020202020204" pitchFamily="34" charset="0"/>
                <a:cs typeface="Arial" panose="020B0604020202020204" pitchFamily="34" charset="0"/>
              </a:rPr>
              <a:t>Зарубежные вакцины против COVID-19, разрешенные для массового применения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72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493" y="215153"/>
            <a:ext cx="10676965" cy="192292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34 831 724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всего прививок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сделано в России (учитывается первый и второй компонент).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19 599 515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(13.41% от населения) — поставили первую прививку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15 232 209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— (10,42% от населения) полностью привито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(первым и вторым компонентами вакцины).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10" y="2837330"/>
            <a:ext cx="7637929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02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882" y="624110"/>
            <a:ext cx="9823729" cy="7474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вакцинации по регионам </a:t>
            </a: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b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22.06.2021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599084"/>
              </p:ext>
            </p:extLst>
          </p:nvPr>
        </p:nvGraphicFramePr>
        <p:xfrm>
          <a:off x="1775012" y="1640538"/>
          <a:ext cx="9533964" cy="471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129"/>
                <a:gridCol w="2662518"/>
                <a:gridCol w="1707776"/>
                <a:gridCol w="2783541"/>
              </a:tblGrid>
              <a:tr h="7392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прививок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населения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Прививок в день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19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</a:t>
                      </a:r>
                    </a:p>
                  </a:txBody>
                  <a:tcPr/>
                </a:tc>
              </a:tr>
              <a:tr h="6619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Амурская обл.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</a:t>
                      </a:r>
                    </a:p>
                  </a:txBody>
                  <a:tcPr/>
                </a:tc>
              </a:tr>
              <a:tr h="6619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Иркутская обл.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317757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2 783</a:t>
                      </a:r>
                    </a:p>
                  </a:txBody>
                  <a:tcPr/>
                </a:tc>
              </a:tr>
              <a:tr h="6619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1 438</a:t>
                      </a:r>
                    </a:p>
                  </a:txBody>
                  <a:tcPr/>
                </a:tc>
              </a:tr>
              <a:tr h="6619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2 009</a:t>
                      </a:r>
                    </a:p>
                  </a:txBody>
                  <a:tcPr/>
                </a:tc>
              </a:tr>
              <a:tr h="661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России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19 861 007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304 998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740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>
                <a:latin typeface="Arial" panose="020B0604020202020204" pitchFamily="34" charset="0"/>
                <a:cs typeface="Arial" panose="020B0604020202020204" pitchFamily="34" charset="0"/>
              </a:rPr>
              <a:t>Вакцина Гам-Ковид-Вак («Спутник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800" b="1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br>
              <a:rPr lang="ru-RU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НИЦЭМ им. Н.Ф. Гамалеи Минздрава России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96607" y="-23135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96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22928" y="121025"/>
            <a:ext cx="9659471" cy="664284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Основные понятия о вакцине</a:t>
            </a:r>
          </a:p>
          <a:p>
            <a:pPr algn="just">
              <a:buNone/>
            </a:pPr>
            <a:r>
              <a:rPr lang="ru-RU" sz="2200" dirty="0" smtClean="0"/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Вакцина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Гам-КОВИД-Вак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получена биотехнологическим путем, при котором не используется патогенный для человека вирус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представляет собой раствор для в/м введения. 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Препарат состоит из 2-х компонентов: компонент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компонент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компонента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входит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рекомбинантный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аденовирусный вектор на основе аденовируса человека 26 серотипа, несущий ген белка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-вируса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состав компонента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входит вектор на основе аденовируса человека 5 серотипа, несущий ген белка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-вируса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Хранение вакцины осуществляется в виде замороженного раствора при температуре – 18 0 С.     	Оба компонента представляют собой плотную, затвердевшую беловатого цвета массу. После размораживания: однородный бесцветный или с желтоватым оттеком слегка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опалесцирующий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раствор. </a:t>
            </a:r>
          </a:p>
          <a:p>
            <a:pPr marL="109728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Вакцина индуцирует формирование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гуморального и клеточного иммунитета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отношении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инфекции, вызываемой вирусом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19518" y="2"/>
            <a:ext cx="10062882" cy="605117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требования вакцинации</a:t>
            </a:r>
          </a:p>
          <a:p>
            <a:pPr marL="109728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Вакцинацию против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проводят вакцинацию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«Гам-КОВИД-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гражданам, не имеющим медицинских противопоказаний, с добровольного согласия граждан в медицинских организациях согласно Алгоритму действий медицинских работников, осуществляющих проведение вакцинации против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взрослых.  </a:t>
            </a:r>
          </a:p>
          <a:p>
            <a:pPr marL="109728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Вакцинация проводится в медицинских организациях, имеющих лицензию на осуществлен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медицинской деятельности по работе (услуге) «вакцинация».</a:t>
            </a: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Профилактика новой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короновирусной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инфекции 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у взрослых 18-60 лет.</a:t>
            </a:r>
          </a:p>
          <a:p>
            <a:pPr marL="109728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применению: </a:t>
            </a:r>
          </a:p>
          <a:p>
            <a:pPr marL="109728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гиперчувствительность к какому-либо компоненту вакцины или вакцины, содержащей аналогичные компоненты;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тяжелые аллергические реакции в анамнезе;</a:t>
            </a:r>
          </a:p>
          <a:p>
            <a:pPr marL="109728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острые инфекционные и неинфекционные заболевания, обострения хронических заболеваний – вакцинацию проводят через 2-4 недели после выздоровления или ремиссии.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7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3816425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нетяжелых ОРВИ, острых инфекционных заболеваниях ЖКТ вакцинацию проводят после нормализации температуры;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беременность и период грудного вскармливания;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 до 18 лет (в связи с отсутствием данных об эффективности и безопасности).</a:t>
            </a: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для введения компонента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тяжелые поствакцинальные осложнения (анафилактический шок, тяжелые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генерализованные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аллергические реакции, судорожный синдром, температура выше  40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т.д.) на введение компонента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ваакцины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1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277957"/>
            <a:ext cx="10972800" cy="380081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Применяется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осторожностью при:</a:t>
            </a:r>
          </a:p>
          <a:p>
            <a:pPr marL="109728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хронических заболеваниях печени и почек, эндокринной системы (сахарный диабет), тяжелых заболеваниях системы кроветворения, эпилепсии, инсультах и других заболеваниях ЦНС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заболеваниях сердечно-сосудистой системы (инфарктах миокарда в анамнезе, миокардитах, эндокардитах, перикардитах, ишемической) болезни сердца), первичных и вторичных иммунодефицитах, аутоиммунных заболеваниях, заболеваниях легких, астме и ХОБЛ, у пациентов с диабетом и метаболическим синдромом, с аллергическими реакциями,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атопией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экземой.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2388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692697"/>
            <a:ext cx="10972800" cy="5314595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проведения вакцинации</a:t>
            </a:r>
          </a:p>
          <a:p>
            <a:pPr marL="566928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Заполнение анкеты пациента. </a:t>
            </a:r>
          </a:p>
          <a:p>
            <a:pPr marL="566928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Пациенту выдается информационный материал.</a:t>
            </a:r>
          </a:p>
          <a:p>
            <a:pPr marL="566928" indent="-4572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наличии положительного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эпид.анамнеза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(контакт с больными инфекционными заболеваниями в течение последних 14 дней) и у переболевших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более 6 мес. проводится тестирование:</a:t>
            </a:r>
          </a:p>
          <a:p>
            <a:pPr marL="109728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исследование биоматериала из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 ротоглотки методом ПЦР        (или экспресс-тестом)  на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короновирусавируса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Вакцинации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 COVID-19, согласно требованиям СОП «Порядок проведения вакцинации против  COVID-19 взрослому населению» №1/И/1-9601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25.12.2020,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 «Порядок проведения вакцинации против  COVID-19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вакциной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ЭпиВакКорона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взрослому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населению»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№1/И/1-332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21.01.2021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Методических Рекомендаций «Порядок вакцинации вакциной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Гам-КОВИД-Вак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взрослому населению» № №1/И/1-155 от 15.01.2021,   1/И/1-1221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20.02.2021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переболевшие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лица, имеющие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положительные результаты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исследования на наличие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иммуноглобулинов классов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М к вирусу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подлежат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 algn="ctr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4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5012" y="365124"/>
            <a:ext cx="9578788" cy="3094171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– это инфекционное вирусное заболевание с преимущественным поражением легочной ткани.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Патогномоночными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клиническими признаками являются дыхательная недостаточность и респираторный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дистресс-синдром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Помимо этих проявлений пациенты предъявляют жалобы на сухой кашель, лихорадку, слабость. Диагностика строится на обнаружение возбудителя в биологических материалах (молекулярно-генетический метод) и антител 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патогену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(ИФА). </a:t>
            </a:r>
            <a:endParaRPr lang="ru-RU" dirty="0"/>
          </a:p>
        </p:txBody>
      </p:sp>
      <p:pic>
        <p:nvPicPr>
          <p:cNvPr id="19458" name="Picture 2" descr="E:\88cb1b9621a507abf1a19e220561259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18639" y="3160059"/>
            <a:ext cx="4778196" cy="3590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4328" y="620689"/>
            <a:ext cx="9888071" cy="538660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вакцинации допускаются лица,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заполнившие анкету пациента и не имеющие противопоказаний к вакцинации.</a:t>
            </a:r>
          </a:p>
          <a:p>
            <a:pPr marL="109728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день проведения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этапа вакцинации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проведением вакцинации проводится обязательный осмотр врача при наличии результатов лабораторных исследований с измерением температуры, сбором эпидемиологического анамнеза, измерением сатурации, ЧСС, АД, аускультацией дыхательной и сердечно-сосудистой системы, осмотром зева и заполнением Формы информированного добровольного согласия.</a:t>
            </a:r>
          </a:p>
          <a:p>
            <a:pPr marL="109728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Врач предупреждает пациента о возможных поствакцинальных осложнениях и выдает пациенту памятку с информационным материалом.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0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36176" y="404665"/>
            <a:ext cx="12192816" cy="5602627"/>
          </a:xfrm>
        </p:spPr>
        <p:txBody>
          <a:bodyPr>
            <a:noAutofit/>
          </a:bodyPr>
          <a:lstStyle/>
          <a:p>
            <a:pPr marL="2057400" lvl="8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применения вакцины и дозы</a:t>
            </a:r>
          </a:p>
          <a:p>
            <a:pPr marL="2057400" lvl="8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Препарат выпускается в двух вариантах –  (0,5 мл/доза в ампулах)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многодозовом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(3,0 мл. во флаконах).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опускается хранение размороженной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однодозовой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ампулы. </a:t>
            </a:r>
          </a:p>
          <a:p>
            <a:pPr marL="2057400" lvl="8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Флакон, содержащий 3,0 мл. вакцины, предназначен для вакцинации 5 пациентов, содержит 5 доз по 0,5 мл.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Допускается хранение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вскрытого флакона по 3,0 мл. не более 2 часов при комнатной температуре. </a:t>
            </a:r>
          </a:p>
          <a:p>
            <a:pPr marL="2057400" lvl="8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использовании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многодозовых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флаконов необходимо строго следить за отбором необходимой дозы 0,5 мл. и избегать передозировки препарата.</a:t>
            </a:r>
          </a:p>
          <a:p>
            <a:pPr marL="2057400" lvl="8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вакцинированием флакон с вакциной достают из морозильной камеры и выдерживают при комнатной температуре до полного размораживания. </a:t>
            </a:r>
          </a:p>
          <a:p>
            <a:pPr marL="2057400" lvl="8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допускается интенсивное встряхивание флакона, наличие остатков льда во флаконе, повторное замораживание флакона с раствором!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9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69140" y="692697"/>
            <a:ext cx="9713259" cy="5314595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Вакцинацию проводят в 2 этапа: 2 компонента с интервалом между введением 21 день. </a:t>
            </a:r>
          </a:p>
          <a:p>
            <a:pPr marL="109728" indent="0" algn="just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вакцинации пациент должен находиться под наблюдением медицинского персонала в течение 30 минут! </a:t>
            </a:r>
          </a:p>
          <a:p>
            <a:pPr marL="109728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После вакцинации в первые-вторые сутки могут развиться и разрешаются в течение 3-х последующих дней кратковременные общие (непродолжительный гриппоподобный синдром, характеризующийся ознобом, повышением температуры тела, артралгией, миалгией, астенией, общим недомоганием, головной болью) и местные (болезненность в месте инъекции, гиперемия, отечность) реакции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lvl="0" indent="0" algn="just">
              <a:buClr>
                <a:srgbClr val="A53010"/>
              </a:buClr>
              <a:buNone/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Реже отмечается тошнота, диспепсия, снижение аппетита, иногда – увеличение регионарных лимфоузлов</a:t>
            </a: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Возможно развитие аллергических реакций, кратковременное повышение уровня печеночных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транамназ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креатинина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креатинфосфокиназы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сыворотке крови. </a:t>
            </a:r>
          </a:p>
          <a:p>
            <a:pPr marL="109728" indent="0" algn="just"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8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>
                <a:latin typeface="Arial" panose="020B0604020202020204" pitchFamily="34" charset="0"/>
                <a:cs typeface="Arial" panose="020B0604020202020204" pitchFamily="34" charset="0"/>
              </a:rPr>
              <a:t>Вакцина «ЭпиВакКорона»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ГНЦ ВБ «Вектор» Роспотребнадзора</a:t>
            </a:r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047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08847" y="201707"/>
            <a:ext cx="10515600" cy="60155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Вакцина представляет собой химически синтезированные пептидные антигены белка S вируса SARS-CoV-2, конъюгированные с белком-носителем и адсорбированные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алюминий-содержащем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адъюванте (алюминия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гидроксиде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Иммунологические свойства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Вакцина стимулирует выработку иммунитета в отношении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инфекции, вызываемой вирусом SARS-CoV-2, после двукратного внутримышечного применения с интервалом 21 дней.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Защитный титр антител в настоящее время неизвестен. Продолжительность иммунитета неизвестна. Клинические исследования по изучению эпидемиологической эффективности не проводились.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Профилактика новой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инфекции (COVID-19) у взрослых с 18 лет.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96789" y="228600"/>
            <a:ext cx="10730752" cy="64545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Гиперчувствительность к компонентам препарата (гидроокиси алюминия и другим).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Тяжелые формы аллергических заболеваний.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Реакция или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поствакцинальное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осложнение на предыдущее введение вакцины.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Острые инфекционные и неинфекционные заболевания, хронические заболевания в стадии обострения – прививки проводят не ранее чем через месяц после выздоровления или ремиссии. При нетяжелых ОРВИ, острых инфекционных заболеваниях ЖКТ вакцинацию проводят после нормализации температуры.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Иммунодефицит (первичный).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Злокачественные заболевания крови и новообразования.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Беременность и период грудного вскармливания.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Дети до 18 лет (в связи с отсутствием данных об эффективности и безопасности).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965" y="1210235"/>
            <a:ext cx="9971647" cy="4700987"/>
          </a:xfrm>
        </p:spPr>
        <p:txBody>
          <a:bodyPr/>
          <a:lstStyle/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осторожностью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хронических заболеваниях печени и почек, выраженных нарушениях функции эндокринной системы, тяжелых заболеваниях системы кроветворения, эпилепсии, инсультах и других заболеваниях ЦНС, заболевания сердечно-сосудистой системы (инфаркт миокарда в анамнезе, миокардиты, эндокардиты, перикардиты, ишемическая болезнь сердца), первичных и вторичных иммунодефицитах, аутоиммунных заболеваниях, у пациентов с аллергическими реакциями.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вакцинации должно основываться на оценке соотношения пользы и риска в каждой конкретной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099889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хранения и транспортирования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температуре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2 до 8 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Не замораживать!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Хранить в недоступном для детей месте.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Производитель/организация, принимающая претензии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Федеральное бюджетное учреждение науки «Государственный научный центр вирусологии и биотехнологии «Вектор» Федеральной службы по надзору в сфере защиты прав потребителей и благополучия человека (ФБУН ГНЦ ВБ «Вектор»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630559, Новосибирская область, р. п. Кольцово.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Вакцина «Ковивак»</a:t>
            </a:r>
            <a:br>
              <a:rPr lang="ru-RU" sz="26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научный центр исследований и разработки иммунобиологических препаратов </a:t>
            </a:r>
            <a:br>
              <a:rPr lang="ru-RU" sz="18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М. П. Чумакова Российской академии наук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820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3035" y="-215153"/>
            <a:ext cx="11001963" cy="851198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Фармакологические свойства</a:t>
            </a:r>
            <a:endParaRPr lang="ru-RU" sz="6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Вакцина стимулирует выработку иммунитета в отношении </a:t>
            </a:r>
            <a:r>
              <a:rPr lang="ru-RU" sz="68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 инфекции, вызываемой </a:t>
            </a:r>
            <a:r>
              <a:rPr lang="ru-RU" sz="6800" dirty="0" err="1" smtClean="0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 SARS-CoV-2. Защитный титр антител в настоящее время неизвестен. </a:t>
            </a:r>
            <a:r>
              <a:rPr lang="ru-RU" sz="6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иммунитета неизвестна. Клинические исследования по изучению </a:t>
            </a:r>
            <a:r>
              <a:rPr lang="ru-RU" sz="6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протективной</a:t>
            </a:r>
            <a:r>
              <a:rPr lang="ru-RU" sz="6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эффективности не проводились.</a:t>
            </a:r>
          </a:p>
          <a:p>
            <a:pPr algn="just"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</a:t>
            </a:r>
            <a:endParaRPr lang="ru-RU" sz="6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Профилактика новой </a:t>
            </a:r>
            <a:r>
              <a:rPr lang="ru-RU" sz="68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 инфекции (COVID-19) у взрослых </a:t>
            </a: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в возрасте 18-60 лет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ru-RU" sz="6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Серьезная </a:t>
            </a:r>
            <a:r>
              <a:rPr lang="ru-RU" sz="6800" dirty="0" err="1" smtClean="0">
                <a:latin typeface="Times New Roman" pitchFamily="18" charset="0"/>
                <a:cs typeface="Times New Roman" pitchFamily="18" charset="0"/>
              </a:rPr>
              <a:t>поствакцинальная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 реакция (температура выше 40 °С, гиперемия или отек более 8 см в диаметре) или осложнение (коллапс или </a:t>
            </a:r>
            <a:r>
              <a:rPr lang="ru-RU" sz="6800" dirty="0" err="1" smtClean="0">
                <a:latin typeface="Times New Roman" pitchFamily="18" charset="0"/>
                <a:cs typeface="Times New Roman" pitchFamily="18" charset="0"/>
              </a:rPr>
              <a:t>шокоподобное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 состояние, развившиеся в течение 48 ч после вакцинации; судороги, сопровождаемые или не сопровождаемые лихорадочным состоянием) на любую предыдущую вакцинацию в анамнезе.</a:t>
            </a:r>
          </a:p>
          <a:p>
            <a:pPr lvl="0" algn="just"/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Отягощенный </a:t>
            </a:r>
            <a:r>
              <a:rPr lang="ru-RU" sz="6800" dirty="0" err="1" smtClean="0">
                <a:latin typeface="Times New Roman" pitchFamily="18" charset="0"/>
                <a:cs typeface="Times New Roman" pitchFamily="18" charset="0"/>
              </a:rPr>
              <a:t>аллергологический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 анамнез (анафилактический шок, отек </a:t>
            </a:r>
            <a:r>
              <a:rPr lang="ru-RU" sz="6800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, полиморфная экссудативная экзема, гиперчувствительность или аллергические реакции на введение каких-либо вакцин в анамнезе, известные аллергические реакции на компоненты вакцины и др.).</a:t>
            </a:r>
          </a:p>
          <a:p>
            <a:pPr lvl="0" algn="just"/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Беременность и период грудного вскармливания.</a:t>
            </a:r>
          </a:p>
          <a:p>
            <a:pPr lvl="0" algn="just"/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Возраст до 18 лет.</a:t>
            </a:r>
          </a:p>
          <a:p>
            <a:endParaRPr lang="ru-RU" sz="6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75394" y="0"/>
            <a:ext cx="7886618" cy="7234518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Симптомы COVID-19</a:t>
            </a:r>
          </a:p>
          <a:p>
            <a:pPr algn="just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Инкубационный период составляет 4-5 суток, может удлиняться до 14 дней. Критическое течение с высокой летальностью ‒ у 5%. Начало болезни острое, с повышения температуры тела, выраженность которой варьирует от 37,5°C до 39°C и более. Такие симптомы, как лихорадка, 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2"/>
              </a:rPr>
              <a:t>озноб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слабость присутствуют более чем у 70% инфицированных лиц.</a:t>
            </a:r>
          </a:p>
          <a:p>
            <a:pPr algn="just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 половины заразившихся отмечается 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3"/>
              </a:rPr>
              <a:t>сухой надсадный кашель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лишь в трети случаев наблюдается присоединение 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4"/>
              </a:rPr>
              <a:t>мокроты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постоянные боли за грудиной. Симптомы 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5"/>
              </a:rPr>
              <a:t>одышки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возникают у 30% пациентов с COVID-19, проявляются нарастающим чувством нехватки воздуха, особенно в горизонтальном положении, приложением дополнительных усилий для вдоха и выдоха.</a:t>
            </a:r>
          </a:p>
          <a:p>
            <a:pPr algn="just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Окружающие могут заметить втягивание межреберных промежутков, надключичных ямок. Пациенты вынуждены сидеть с опорой на руки, быстро утомляются, дыхание становится шумным, кожа приобретает синюшный оттенок.</a:t>
            </a:r>
          </a:p>
          <a:p>
            <a:pPr algn="just" fontAlgn="base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Симптомы COVID-19 иногда могут манифестировать с частого жидкого 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6"/>
              </a:rPr>
              <a:t>водянистого стула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дискомфорта, болей в животе, тошноты и рвоты. Одышка в таких случаях присоединяется через 5-8 суток. Редкими проявлениями инфекции считаются 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7"/>
              </a:rPr>
              <a:t>боли в горле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насморк, головные боли и 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8"/>
              </a:rPr>
              <a:t>потеря обоняния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E:\e8ef0b1e53bc013e73badab11adc84f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7424" y="661012"/>
            <a:ext cx="3787969" cy="583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418640"/>
            <a:ext cx="10515600" cy="625758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Временные противопоказания: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Острые лихорадочные состояния, острые инфекционные и неинфекционные заболевания, включая период реконвалесценции. Вакцинацию проводят через 2-4 недели после выздоровления. При ОРВИ легкого течения и острых кишечных инфекциях вакцинацию можно проводить после нормализации температуры и / или исчезновения острых симптомов заболевания.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Хронические инфекционные заболевания в стадии обострения. Вакцинацию проводят в период ремиссии. Возможность вакцинации лиц, страдающих хроническими заболеваниями, определяет лечащий врач, исходя из состояния пациента.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осторожностью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хронических заболеваниях печени и почек, выраженных нарушениях нейроэндокринной системы, тяжёлых заболеваниях системы кроветворения, заболеваниях ЦНС (эпилепсии, инсультах и др.),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системы (ИБС, миокардитах, эндокардитах, перикардитах),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бронхолегочной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системы (бронхиальной астме, ХОБЛ,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фиброзирующих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альвеолитах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др.), желудочно-кишечного тракта (при синдроме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мальабсорбции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иммунной системы (при аутоиммунных и аллергических заболеваниях). Лечащий врач должен оценивать соотношение польза-риск вакцинации в каждом конкретном случае.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2539" y="903383"/>
            <a:ext cx="11446525" cy="61033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при беременности и в период грудного вскармливания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Препарат противопоказан при беременности и в период грудного вскармливания, так как его эффективность и безопасность в этот период не изучались.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 применения и дозы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Прививки осуществляют при строгом соблюдении правил асептики и антисептики Вакцина предназначена только для внутримышечного введения. Вакцину вводят в дельтовидную мышцу (верхнюю треть наружной поверхности плеча) двукратно с интервалом 2 недели в дозе 0,5 мл.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хранения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трпнспортирования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Хранить при температуре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2 до 8 °С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включительно. Замораживание не допускается.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Производитель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ФГБНУ «ФНЦИРИП им. М.П. Чумакова РАН», Россия, г. Москва, поселение Московский, посёлок Института полиомиелита.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327" y="274486"/>
            <a:ext cx="9615826" cy="70714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 по вакцинации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3945080"/>
              </p:ext>
            </p:extLst>
          </p:nvPr>
        </p:nvGraphicFramePr>
        <p:xfrm>
          <a:off x="1325563" y="1089211"/>
          <a:ext cx="10320338" cy="463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531"/>
                <a:gridCol w="7732807"/>
              </a:tblGrid>
              <a:tr h="432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COVID-19 может встраиваться в ДНК.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«Вакцины знакомят иммунные клетки организма с фрагментами генетического материала </a:t>
                      </a:r>
                      <a:r>
                        <a:rPr lang="ru-RU" sz="2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коронавируса</a:t>
                      </a: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они их запоминают и начинают вырабатывать антитела, направленные на защиту от вируса». 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Могут ли вакцины против COVID-19 негативно повлиять на способность иметь детей?</a:t>
                      </a:r>
                    </a:p>
                    <a:p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 никаких доказательств того, что какая-либо вакцина, включая вакцину против </a:t>
                      </a:r>
                      <a:r>
                        <a:rPr lang="ru-RU" sz="2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коронавируса</a:t>
                      </a: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может повлиять на фертильность у женщин или мужчин. Российские вакцины от </a:t>
                      </a:r>
                      <a:r>
                        <a:rPr lang="ru-RU" sz="2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коронавируса</a:t>
                      </a: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прошли необходимые испытания по оценке влияния на потомство, прежде всего на лабораторных животных. Негативных последствий не выявлено. Если вы в настоящее время пытаетесь забеременеть, вам не нужно избегать беременности после вакцинации от COVID-19.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033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327" y="274486"/>
            <a:ext cx="9615826" cy="70714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 по вакцинации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3945080"/>
              </p:ext>
            </p:extLst>
          </p:nvPr>
        </p:nvGraphicFramePr>
        <p:xfrm>
          <a:off x="1325563" y="1089211"/>
          <a:ext cx="10320338" cy="1289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531"/>
                <a:gridCol w="7732807"/>
              </a:tblGrid>
              <a:tr h="432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Вирус </a:t>
                      </a:r>
                      <a:r>
                        <a:rPr lang="ru-RU" sz="2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мутирует</a:t>
                      </a: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Будут ли вакцины работать против новых вариантов?</a:t>
                      </a:r>
                      <a:endParaRPr lang="ru-RU" sz="2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Эксперты по всему миру постоянно изучают, как новые варианты влияют на поведение вируса, включая любое потенциальное влияние на эффективность вакцин от COVID-19. Пока значимых изменений </a:t>
                      </a:r>
                      <a:r>
                        <a:rPr lang="ru-RU" sz="2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патогенов</a:t>
                      </a: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способных влиять на течение болезни или эпидемический процесс не выявлено. Если будет доказано, что какая-либо из вакцин менее эффективна против одного или нескольких из этих вариантов, можно будет изменить состав вакцин для защиты от них. Но в то же время важно сделать прививку и продолжить меры по сокращению распространения вируса. Всё это помогает снизить вероятность мутации вируса. Важно соблюдать социальную дистанцию, носить маски, мыть руки и своевременно обращаться за медицинской помощью. В </a:t>
                      </a:r>
                      <a:r>
                        <a:rPr lang="ru-RU" sz="2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Роспотребнадзоре</a:t>
                      </a: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ведется постоянное наблюдение за изменчивостью вируса.</a:t>
                      </a:r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Может ли вакцина против COVID-19 вызвать положительный результат теста на заболевание, например, </a:t>
                      </a:r>
                      <a:r>
                        <a:rPr lang="ru-RU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ПЦР-теста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</a:t>
                      </a:r>
                      <a:r>
                        <a:rPr lang="ru-RU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антигенного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теста?</a:t>
                      </a:r>
                    </a:p>
                    <a:p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Нет, вакцина против COVID-19 не может дать положительный результат </a:t>
                      </a:r>
                      <a:r>
                        <a:rPr lang="ru-RU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ПЦР-теста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лабораторного теста на антиген. Это объясняется тем, что при тестировании проверяется наличие активного заболевания, а не иммунитет человека.</a:t>
                      </a:r>
                    </a:p>
                    <a:p>
                      <a:endParaRPr lang="ru-RU" sz="2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033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327" y="274486"/>
            <a:ext cx="9615826" cy="70714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 по вакцинации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3945080"/>
              </p:ext>
            </p:extLst>
          </p:nvPr>
        </p:nvGraphicFramePr>
        <p:xfrm>
          <a:off x="1325563" y="1089211"/>
          <a:ext cx="10320338" cy="450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531"/>
                <a:gridCol w="7732807"/>
              </a:tblGrid>
              <a:tr h="432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Может ли вакцина против COVID-19 вызвать положительный результат теста на заболевание, например, </a:t>
                      </a:r>
                      <a:r>
                        <a:rPr lang="ru-RU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ПЦР-теста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Нет, вакцина против COVID-19 не может дать положительный результат </a:t>
                      </a:r>
                      <a:r>
                        <a:rPr lang="ru-RU" sz="22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ПЦР-теста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лабораторного теста на антиген. Это объясняется тем, что при тестировании проверяется наличие активного заболевания, а не иммунитет человека.</a:t>
                      </a:r>
                    </a:p>
                    <a:p>
                      <a:endParaRPr lang="ru-RU" sz="2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966">
                <a:tc gridSpan="2"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 ни одну вакцину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одобряет ВОЗ?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2966">
                <a:tc gridSpan="2"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Коллективная вакцинация. Как создать коллективный иммунитет?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 gridSpan="2"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вакцинируют детей?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033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327" y="274486"/>
            <a:ext cx="9615826" cy="70714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 по вакцинации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3945080"/>
              </p:ext>
            </p:extLst>
          </p:nvPr>
        </p:nvGraphicFramePr>
        <p:xfrm>
          <a:off x="1325563" y="1089211"/>
          <a:ext cx="10320338" cy="570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379"/>
                <a:gridCol w="8417959"/>
              </a:tblGrid>
              <a:tr h="432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966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 Спутника входит ртуть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кровь абортируемых макак.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Действующее вещество',</a:t>
                      </a:r>
                      <a:r>
                        <a:rPr lang="ru-RU" sz="22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рекомбинантные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аденовирусные частицы 26 серотипа, содержащие ген белка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 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вируса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SARS-CoV-2, 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количестве (1,0±0,5) </a:t>
                      </a:r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</a:t>
                      </a:r>
                      <a:r>
                        <a:rPr lang="ru-RU" sz="2200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частиц/доза. </a:t>
                      </a:r>
                      <a:r>
                        <a:rPr lang="ru-RU" sz="2200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Вспомогательные вещества</a:t>
                      </a:r>
                      <a:r>
                        <a:rPr lang="ru-RU" sz="22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Трис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гидроксилметил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аминометан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-1,21 мг, натрия хлорид-</a:t>
                      </a:r>
                    </a:p>
                    <a:p>
                      <a:pPr lvl="0"/>
                      <a:r>
                        <a:rPr lang="ru-RU" sz="2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мг, сахароза -25,0 мг, магния хлорида </a:t>
                      </a:r>
                      <a:r>
                        <a:rPr lang="ru-RU" sz="220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гексагидрат</a:t>
                      </a:r>
                      <a:r>
                        <a:rPr lang="ru-RU" sz="2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-102,0 мкг, </a:t>
                      </a:r>
                      <a:r>
                        <a:rPr lang="ru-RU" sz="220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ЭДТАдинатриевая</a:t>
                      </a:r>
                      <a:r>
                        <a:rPr lang="ru-RU" sz="2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соль </a:t>
                      </a:r>
                      <a:r>
                        <a:rPr lang="ru-RU" sz="220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дигидрат</a:t>
                      </a:r>
                      <a:r>
                        <a:rPr lang="ru-RU" sz="2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- 19,0 мкг, </a:t>
                      </a:r>
                      <a:r>
                        <a:rPr lang="ru-RU" sz="220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полисорбат</a:t>
                      </a:r>
                      <a:r>
                        <a:rPr lang="ru-RU" sz="2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80 - 250 мкг, этанол 95% - 2,5 мкл, вода для инъекций до 0,5 мл.</a:t>
                      </a:r>
                    </a:p>
                  </a:txBody>
                  <a:tcPr/>
                </a:tc>
              </a:tr>
              <a:tr h="432966">
                <a:tc gridSpan="2"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Сколько времени действует прививка?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 gridSpan="2"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подготовиться к прививке?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 gridSpan="2"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какое время после перенесенного </a:t>
                      </a: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COVID-19  можно вакцинироваться?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 gridSpan="2"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Привился против </a:t>
                      </a:r>
                      <a:r>
                        <a:rPr lang="ru-RU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клещего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энцефалита,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через какое время можно привиться против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короновирусной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инфекции?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966">
                <a:tc gridSpan="2"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ли отличие антител у переболевшего и привитого?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03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72029" y="1358153"/>
            <a:ext cx="6632153" cy="526298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Осложнения</a:t>
            </a: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часто возникают симптомы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респираторного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дистресс-синдрома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(до 41% больных), вероятность его развития выше среди больных старше 65 лет, с сахарным диабетом, артериальной гипертензией. У 17% развиваются нарушения ритма сердца, в 7% случаев ‒ поражения миокарда, в 9% ‒ инфекционно-токсический шок. Редкими осложнениями являются реактивный сахарный диабет с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кетоацидозом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острая почечная недостаточность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Предвестником развития неблагоприятных событий служит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гиперцитокинемия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цитокиновый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 шторм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1506" name="Picture 2" descr="E:\49939e372da9f2387d1bc7159133fb5c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2654" y="1167788"/>
            <a:ext cx="4351663" cy="482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721224"/>
            <a:ext cx="10515600" cy="4455739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 риска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Опасности заражения подвержены медицинские, социальные работники, сотрудники сферы услуг. В группе риска – пациенты, принимающие системные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глюкокортикостероиды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цитостатики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факторы риска COVID-19:</a:t>
            </a:r>
          </a:p>
          <a:p>
            <a:pPr lvl="0"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пожилой (65 лет и старше) и средний (30-49 лет) возраст;</a:t>
            </a:r>
          </a:p>
          <a:p>
            <a:pPr lvl="0"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 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сахарного диабета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болезней сердца и легких, онкологических образований, 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ВИЧ-инфекции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4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Эпидемиологическая обстановка и распространение COVID-19 в мире по состоянию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8.00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мск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20.06.2021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2874" y="1145755"/>
          <a:ext cx="11016870" cy="5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145"/>
                <a:gridCol w="1836145"/>
                <a:gridCol w="1836145"/>
                <a:gridCol w="1836145"/>
                <a:gridCol w="1836145"/>
                <a:gridCol w="1836145"/>
              </a:tblGrid>
              <a:tr h="760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50" dirty="0">
                          <a:latin typeface="Times New Roman"/>
                          <a:ea typeface="Andale Sans UI"/>
                          <a:cs typeface="Tahoma"/>
                        </a:rPr>
                        <a:t>Регион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50" dirty="0">
                          <a:solidFill>
                            <a:schemeClr val="bg1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Кол-во случаев</a:t>
                      </a:r>
                      <a:endParaRPr lang="ru-RU" sz="2000" kern="150" dirty="0">
                        <a:solidFill>
                          <a:schemeClr val="bg1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50" dirty="0">
                          <a:solidFill>
                            <a:schemeClr val="bg1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Кол-во случаев на 100 тыс.</a:t>
                      </a:r>
                      <a:endParaRPr lang="ru-RU" sz="2000" kern="150" dirty="0">
                        <a:solidFill>
                          <a:schemeClr val="bg1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50" dirty="0">
                          <a:solidFill>
                            <a:schemeClr val="bg1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Прирост за сутки, случаев</a:t>
                      </a:r>
                      <a:endParaRPr lang="ru-RU" sz="2000" kern="150" dirty="0">
                        <a:solidFill>
                          <a:schemeClr val="bg1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50" dirty="0">
                          <a:solidFill>
                            <a:schemeClr val="bg1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Прирост на 100 тыс. </a:t>
                      </a:r>
                      <a:endParaRPr lang="ru-RU" sz="2000" kern="150" dirty="0">
                        <a:solidFill>
                          <a:schemeClr val="bg1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50" dirty="0">
                          <a:solidFill>
                            <a:schemeClr val="bg1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Прирост за сутки, %</a:t>
                      </a:r>
                      <a:endParaRPr lang="ru-RU" sz="2000" kern="150" dirty="0">
                        <a:solidFill>
                          <a:schemeClr val="bg1"/>
                        </a:solidFill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7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ВСЕГО В МИРЕ</a:t>
                      </a:r>
                      <a:endParaRPr lang="ru-RU" sz="18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178159071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2328,8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369155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4,8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0,21%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7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Американский регион</a:t>
                      </a:r>
                      <a:endParaRPr lang="ru-RU" sz="1800" b="1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70924082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3737,1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173481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9,1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0,25%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7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Европейский регион</a:t>
                      </a:r>
                      <a:endParaRPr lang="ru-RU" sz="1800" b="1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55542868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2784,4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48092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2,4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0,09%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675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Восточно-Средиземноморский регион</a:t>
                      </a:r>
                      <a:endParaRPr lang="ru-RU" sz="18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10637321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1145,3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21588</a:t>
                      </a:r>
                      <a:endParaRPr lang="ru-RU" sz="16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2,3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0,20%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675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Западно-Тихоокеанский регион</a:t>
                      </a:r>
                      <a:endParaRPr lang="ru-RU" sz="18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3360699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331,2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18850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1,9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0,56%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7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Юго-Восточная Азия</a:t>
                      </a:r>
                      <a:endParaRPr lang="ru-RU" sz="18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33953077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4734,7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85181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11,9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0,25%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7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Африканский регион</a:t>
                      </a:r>
                      <a:endParaRPr lang="ru-RU" sz="18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3741024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341,1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21963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2,0</a:t>
                      </a:r>
                      <a:endParaRPr lang="ru-RU" sz="16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0,59%</a:t>
                      </a:r>
                      <a:endParaRPr lang="ru-RU" sz="16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299" y="925417"/>
            <a:ext cx="5001658" cy="424149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3851" y="958467"/>
            <a:ext cx="4858438" cy="415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56" y="1046602"/>
            <a:ext cx="4968607" cy="4197427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4192" y="1079654"/>
            <a:ext cx="5398265" cy="419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9316"/>
            <a:ext cx="10515600" cy="4516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Эпидемиологическая ситуация в Российской Федерации: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01153"/>
            <a:ext cx="1219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Рис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. Ежедневный прирост случаев в Российской Федерации</a:t>
            </a:r>
            <a:endParaRPr kumimoji="0" lang="ru-RU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11" y="1877377"/>
            <a:ext cx="11005850" cy="4259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965783"/>
              </p:ext>
            </p:extLst>
          </p:nvPr>
        </p:nvGraphicFramePr>
        <p:xfrm>
          <a:off x="594909" y="793214"/>
          <a:ext cx="10983818" cy="892367"/>
        </p:xfrm>
        <a:graphic>
          <a:graphicData uri="http://schemas.openxmlformats.org/drawingml/2006/table">
            <a:tbl>
              <a:tblPr/>
              <a:tblGrid>
                <a:gridCol w="1640121"/>
                <a:gridCol w="2199296"/>
                <a:gridCol w="1948696"/>
                <a:gridCol w="2516286"/>
                <a:gridCol w="150977"/>
                <a:gridCol w="2528442"/>
              </a:tblGrid>
              <a:tr h="297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50" dirty="0" err="1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Всего</a:t>
                      </a:r>
                      <a:r>
                        <a:rPr lang="de-DE" sz="18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 в РФ: 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с 02.03.2020     </a:t>
                      </a:r>
                      <a:r>
                        <a:rPr lang="de-DE" sz="1800" b="1" kern="150" dirty="0" err="1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по</a:t>
                      </a:r>
                      <a:r>
                        <a:rPr lang="de-DE" sz="1800" b="1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 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19.06.2021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1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За последние сутки </a:t>
                      </a:r>
                      <a:endParaRPr lang="ru-RU" sz="20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(по данным на 19.06)</a:t>
                      </a:r>
                      <a:endParaRPr lang="ru-RU" sz="20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94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Случаев заболевания</a:t>
                      </a:r>
                      <a:endParaRPr lang="ru-RU" sz="20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kern="15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5299215</a:t>
                      </a:r>
                      <a:endParaRPr lang="ru-RU" sz="2000" kern="1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В 85 </a:t>
                      </a:r>
                      <a:r>
                        <a:rPr lang="de-DE" sz="1800" kern="150" dirty="0" err="1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субъектах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17906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kern="150" dirty="0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В 85 </a:t>
                      </a:r>
                      <a:r>
                        <a:rPr lang="de-DE" sz="1800" kern="150" dirty="0" err="1">
                          <a:solidFill>
                            <a:srgbClr val="000000"/>
                          </a:solidFill>
                          <a:latin typeface="Times New Roman"/>
                          <a:ea typeface="Andale Sans UI"/>
                          <a:cs typeface="Tahoma"/>
                        </a:rPr>
                        <a:t>субъектах</a:t>
                      </a:r>
                      <a:endParaRPr lang="ru-RU" sz="2000" kern="150" dirty="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660</TotalTime>
  <Words>2072</Words>
  <Application>Microsoft Office PowerPoint</Application>
  <PresentationFormat>Произвольный</PresentationFormat>
  <Paragraphs>234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Легкий дым</vt:lpstr>
      <vt:lpstr>Специфическая профилактика COVID-19   заведующая кабинетом вакцинопрофилактики ГУЗ «Читинская ЦРБ» Е.Г. Голобокова    Чита 2021  </vt:lpstr>
      <vt:lpstr>COVID-19 – это инфекционное вирусное заболевание с преимущественным поражением легочной ткани. Патогномоночными клиническими признаками являются дыхательная недостаточность и респираторный дистресс-синдром. Помимо этих проявлений пациенты предъявляют жалобы на сухой кашель, лихорадку, слабость. Диагностика строится на обнаружение возбудителя в биологических материалах (молекулярно-генетический метод) и антител к патогену (ИФА). </vt:lpstr>
      <vt:lpstr>Слайд 3</vt:lpstr>
      <vt:lpstr>Слайд 4</vt:lpstr>
      <vt:lpstr>Слайд 5</vt:lpstr>
      <vt:lpstr>Эпидемиологическая обстановка и распространение COVID-19 в мире по состоянию на 8.00 по мск от 20.06.2021 г.</vt:lpstr>
      <vt:lpstr>Слайд 7</vt:lpstr>
      <vt:lpstr>Слайд 8</vt:lpstr>
      <vt:lpstr>Эпидемиологическая ситуация в Российской Федерации:     </vt:lpstr>
      <vt:lpstr>Разработка вакцин против COVID-19 в мире</vt:lpstr>
      <vt:lpstr>Зарубежные вакцины против COVID-19, разрешенные для массового применения</vt:lpstr>
      <vt:lpstr>34 831 724 — всего прививок от коронавируса сделано в России (учитывается первый и второй компонент). 19 599 515 человек (13.41% от населения) — поставили первую прививку от коронавируса. 15 232 209 человек — (10,42% от населения) полностью привито от коронавируса (первым и вторым компонентами вакцины).</vt:lpstr>
      <vt:lpstr>Статистика вакцинации по регионам России на 22.06.2021 </vt:lpstr>
      <vt:lpstr>Вакцина Гам-Ковид-Вак («Спутник V») НИЦЭМ им. Н.Ф. Гамалеи Минздрава России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Вакцина «ЭпиВакКорона» ГНЦ ВБ «Вектор» Роспотребнадзора </vt:lpstr>
      <vt:lpstr>Слайд 24</vt:lpstr>
      <vt:lpstr>Слайд 25</vt:lpstr>
      <vt:lpstr>Слайд 26</vt:lpstr>
      <vt:lpstr>Слайд 27</vt:lpstr>
      <vt:lpstr> Вакцина «Ковивак» Федеральный научный центр исследований и разработки иммунобиологических препаратов  им. М. П. Чумакова Российской академии наук</vt:lpstr>
      <vt:lpstr>Слайд 29</vt:lpstr>
      <vt:lpstr>Слайд 30</vt:lpstr>
      <vt:lpstr>Слайд 31</vt:lpstr>
      <vt:lpstr>Практические вопросы по вакцинации </vt:lpstr>
      <vt:lpstr>Практические вопросы по вакцинации </vt:lpstr>
      <vt:lpstr>Практические вопросы по вакцинации </vt:lpstr>
      <vt:lpstr>Практические вопросы по вакцинации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COVID-19: эпидемиологическая ситуация  в России и мире.  Специфическая профилактика инфекции</dc:title>
  <dc:creator>User</dc:creator>
  <cp:lastModifiedBy>CheremuhinaEA</cp:lastModifiedBy>
  <cp:revision>93</cp:revision>
  <dcterms:created xsi:type="dcterms:W3CDTF">2021-01-28T06:57:45Z</dcterms:created>
  <dcterms:modified xsi:type="dcterms:W3CDTF">2021-06-23T02:03:11Z</dcterms:modified>
</cp:coreProperties>
</file>