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5A5"/>
    <a:srgbClr val="A47D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EB9CE8-40C3-4500-BD62-B6476C7BF2E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616437-D3FD-45B6-B3D6-1FEC18925586}" type="pres">
      <dgm:prSet presAssocID="{07EB9CE8-40C3-4500-BD62-B6476C7BF2E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B3389B-5DF5-4AE7-8EAF-73D7C7357EF8}" type="pres">
      <dgm:prSet presAssocID="{07EB9CE8-40C3-4500-BD62-B6476C7BF2E9}" presName="dummyMaxCanvas" presStyleCnt="0">
        <dgm:presLayoutVars/>
      </dgm:prSet>
      <dgm:spPr/>
    </dgm:pt>
  </dgm:ptLst>
  <dgm:cxnLst>
    <dgm:cxn modelId="{C86C53BD-74E1-447C-A84C-D10CAAE5AE68}" type="presOf" srcId="{07EB9CE8-40C3-4500-BD62-B6476C7BF2E9}" destId="{1D616437-D3FD-45B6-B3D6-1FEC18925586}" srcOrd="0" destOrd="0" presId="urn:microsoft.com/office/officeart/2005/8/layout/vProcess5"/>
    <dgm:cxn modelId="{D6CD7A03-1959-4A5F-8F0D-DBE3FEE954C5}" type="presParOf" srcId="{1D616437-D3FD-45B6-B3D6-1FEC18925586}" destId="{F5B3389B-5DF5-4AE7-8EAF-73D7C7357EF8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51AB8-7B46-4947-AEF8-01D25A05B7A4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44A14-85BC-4315-BF24-55C273EE3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4A14-85BC-4315-BF24-55C273EE3F6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4A14-85BC-4315-BF24-55C273EE3F6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4A14-85BC-4315-BF24-55C273EE3F6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4A14-85BC-4315-BF24-55C273EE3F6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F9D0D7-FC87-428E-B0DA-ECA3425E1828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6A1681-CCBC-44D2-B88C-5FDA0D455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9D0D7-FC87-428E-B0DA-ECA3425E1828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A1681-CCBC-44D2-B88C-5FDA0D455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9D0D7-FC87-428E-B0DA-ECA3425E1828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A1681-CCBC-44D2-B88C-5FDA0D455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9D0D7-FC87-428E-B0DA-ECA3425E1828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A1681-CCBC-44D2-B88C-5FDA0D455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9D0D7-FC87-428E-B0DA-ECA3425E1828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A1681-CCBC-44D2-B88C-5FDA0D455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9D0D7-FC87-428E-B0DA-ECA3425E1828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A1681-CCBC-44D2-B88C-5FDA0D455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9D0D7-FC87-428E-B0DA-ECA3425E1828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A1681-CCBC-44D2-B88C-5FDA0D455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9D0D7-FC87-428E-B0DA-ECA3425E1828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A1681-CCBC-44D2-B88C-5FDA0D455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9D0D7-FC87-428E-B0DA-ECA3425E1828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A1681-CCBC-44D2-B88C-5FDA0D455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F9D0D7-FC87-428E-B0DA-ECA3425E1828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A1681-CCBC-44D2-B88C-5FDA0D455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F9D0D7-FC87-428E-B0DA-ECA3425E1828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6A1681-CCBC-44D2-B88C-5FDA0D455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F9D0D7-FC87-428E-B0DA-ECA3425E1828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6A1681-CCBC-44D2-B88C-5FDA0D455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81192&amp;dst=100015" TargetMode="External"/><Relationship Id="rId2" Type="http://schemas.openxmlformats.org/officeDocument/2006/relationships/hyperlink" Target="https://proverki.gov.ru/portal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8208912" cy="4841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50000"/>
              </a:lnSpc>
              <a:spcBef>
                <a:spcPts val="0"/>
              </a:spcBef>
              <a:buNone/>
            </a:pPr>
            <a:endParaRPr lang="ru-RU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 marL="0" algn="just">
              <a:spcBef>
                <a:spcPts val="0"/>
              </a:spcBef>
              <a:buNone/>
            </a:pPr>
            <a:endParaRPr lang="ru-RU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знать к какой категории риска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относится ваша 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компания, так как чем выше категория риска, тем чаще  проводятся плановые контрольные (надзорные)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lang="ru-RU" sz="16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араллелограмм 8"/>
          <p:cNvSpPr/>
          <p:nvPr/>
        </p:nvSpPr>
        <p:spPr>
          <a:xfrm>
            <a:off x="827584" y="5445224"/>
            <a:ext cx="7848872" cy="576064"/>
          </a:xfrm>
          <a:prstGeom prst="parallelogram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Критерии, по которым объекты контроля относят к категориям риска, устанавливаются в положении о виде контроля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1115616" y="1628800"/>
            <a:ext cx="7056784" cy="576064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Категорию риска и периодичность проверок  устанавливает  орган контроля: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2492896"/>
          <a:ext cx="7848872" cy="26873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257177"/>
                <a:gridCol w="45916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Категории риска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Периодичность</a:t>
                      </a: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проверок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Чрезвычайно высокий риск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одного, но не более двух мероприятий в год (максимальная частота)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Высокий или значительный риск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одного мероприятия в четыре года и не более одного - в два года (средняя частота)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 и умеренный риск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одного мероприятия в шесть лет и не более одного - в три года (минимальная частота)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Низкий риск или  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определена</a:t>
                      </a:r>
                      <a:r>
                        <a:rPr kumimoji="0" lang="ru-RU" sz="16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категория риска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Плановые мероприятия не проводятся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8064896" cy="46805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0000" algn="just"/>
            <a:r>
              <a:rPr lang="ru-RU" sz="2400" dirty="0" smtClean="0"/>
              <a:t>в едином реестре контрольных (надзорных) мероприятий (</a:t>
            </a:r>
            <a:r>
              <a:rPr lang="ru-RU" sz="2400" dirty="0" smtClean="0">
                <a:hlinkClick r:id="rId2"/>
              </a:rPr>
              <a:t>https://proverki.gov.ru/portal)</a:t>
            </a:r>
            <a:endParaRPr lang="ru-RU" sz="2400" dirty="0" smtClean="0"/>
          </a:p>
          <a:p>
            <a:pPr marL="360000" algn="just"/>
            <a:endParaRPr lang="ru-RU" sz="2400" dirty="0" smtClean="0"/>
          </a:p>
          <a:p>
            <a:pPr marL="360000" algn="just"/>
            <a:r>
              <a:rPr lang="ru-RU" sz="2400" dirty="0" smtClean="0"/>
              <a:t>в надзорном органе по запросу</a:t>
            </a:r>
          </a:p>
          <a:p>
            <a:pPr marL="360000" algn="just"/>
            <a:endParaRPr lang="ru-RU" sz="2400" dirty="0" smtClean="0"/>
          </a:p>
          <a:p>
            <a:pPr marL="360000" algn="just"/>
            <a:r>
              <a:rPr lang="ru-RU" sz="2400" dirty="0" smtClean="0"/>
              <a:t>с перечнем критериев отнесения объектов контроля к категориям риска можно ознакомиться на официальном сайте контрольного (надзорного) органа</a:t>
            </a:r>
            <a:endParaRPr lang="ru-RU" sz="2400" dirty="0" smtClean="0">
              <a:hlinkClick r:id="rId3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8640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узнать категорию риска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648072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Как изменить категорию риска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1403648" y="2204864"/>
          <a:ext cx="72008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877272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Подайте заявление об изменении категории риска в том же порядке, что и досудебную жалобу на акт проверки или предписания в электронном виде через Единый портал государственных услуг:</a:t>
            </a: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Срок рассмотрения такого заявления - не более 5 рабочих дней со дня регистрации.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https://gzhi32.ru/bank/gos-sluzhba/22/1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1916832"/>
            <a:ext cx="770485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</p:pic>
      <p:sp>
        <p:nvSpPr>
          <p:cNvPr id="15" name="Стрелка вниз 14"/>
          <p:cNvSpPr/>
          <p:nvPr/>
        </p:nvSpPr>
        <p:spPr>
          <a:xfrm>
            <a:off x="5868144" y="6093296"/>
            <a:ext cx="72008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6672"/>
            <a:ext cx="741682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Нажимаем на кнопку «Подать жалобу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gzhi32.ru/bank/gos-sluzhba/22/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4"/>
            <a:ext cx="782282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низ 5"/>
          <p:cNvSpPr/>
          <p:nvPr/>
        </p:nvSpPr>
        <p:spPr>
          <a:xfrm>
            <a:off x="5868144" y="6093296"/>
            <a:ext cx="72008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820891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Выбираем «Не согласен с присвоенной категорией риска или опасности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gzhi32.ru/bank/gos-sluzhba/22/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9" y="1052736"/>
            <a:ext cx="727280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низ 6"/>
          <p:cNvSpPr/>
          <p:nvPr/>
        </p:nvSpPr>
        <p:spPr>
          <a:xfrm>
            <a:off x="5868144" y="6093296"/>
            <a:ext cx="72008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8208912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Выбираем вид контроля и заполняем заявление (подать жалобу можно только при наличии объекта контроля в едином реестре видов контроля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gzhi32.ru/bank/gos-sluzhba/22/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268760"/>
            <a:ext cx="8352927" cy="46085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7" name="Стрелка вниз 6"/>
          <p:cNvSpPr/>
          <p:nvPr/>
        </p:nvSpPr>
        <p:spPr>
          <a:xfrm>
            <a:off x="5868144" y="6093296"/>
            <a:ext cx="72008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820891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списке причин выбираем также «Не согласен с присвоенной категорией риска или классом опасности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gzhi32.ru/bank/gos-sluzhba/22/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8748464" cy="424847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7" name="Прямоугольник 6"/>
          <p:cNvSpPr/>
          <p:nvPr/>
        </p:nvSpPr>
        <p:spPr>
          <a:xfrm>
            <a:off x="1691680" y="5589240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Заполняем </a:t>
            </a:r>
            <a:r>
              <a:rPr lang="ru-RU" sz="1600" dirty="0"/>
              <a:t>поле «Изложите причины изменения» и прикрепляем к заявлению необходимые документы. Отправляем заявление.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148064" y="5445224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148064" y="5445224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313</TotalTime>
  <Words>252</Words>
  <Application>Microsoft Office PowerPoint</Application>
  <PresentationFormat>Экран (4:3)</PresentationFormat>
  <Paragraphs>52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 Необходимо знать к какой категории риска относится ваша  компания, так как чем выше категория риска, тем чаще  проводятся плановые контрольные (надзорные) мероприятия </vt:lpstr>
      <vt:lpstr>  Как узнать категорию риска </vt:lpstr>
      <vt:lpstr>Как изменить категорию риска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устанавливаются категории риска Необходимо знать к какой категории риска относится  компания, так как чем выше категория риска, тем чаще  проводятся плановые контрольные (надзорные) мероприятия.</dc:title>
  <dc:creator>station</dc:creator>
  <cp:lastModifiedBy>station</cp:lastModifiedBy>
  <cp:revision>31</cp:revision>
  <dcterms:created xsi:type="dcterms:W3CDTF">2024-09-05T02:40:19Z</dcterms:created>
  <dcterms:modified xsi:type="dcterms:W3CDTF">2024-09-06T05:52:12Z</dcterms:modified>
</cp:coreProperties>
</file>