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0" r:id="rId4"/>
    <p:sldId id="271" r:id="rId5"/>
    <p:sldId id="266" r:id="rId6"/>
    <p:sldId id="276" r:id="rId7"/>
    <p:sldId id="263" r:id="rId8"/>
    <p:sldId id="272" r:id="rId9"/>
    <p:sldId id="273" r:id="rId10"/>
    <p:sldId id="264" r:id="rId11"/>
    <p:sldId id="262" r:id="rId12"/>
    <p:sldId id="267" r:id="rId13"/>
    <p:sldId id="274" r:id="rId14"/>
    <p:sldId id="275" r:id="rId15"/>
    <p:sldId id="258" r:id="rId16"/>
    <p:sldId id="259" r:id="rId17"/>
    <p:sldId id="260" r:id="rId18"/>
    <p:sldId id="261" r:id="rId19"/>
    <p:sldId id="257" r:id="rId2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5486"/>
    <a:srgbClr val="006F9D"/>
    <a:srgbClr val="FF9999"/>
    <a:srgbClr val="AB0031"/>
    <a:srgbClr val="2EA061"/>
    <a:srgbClr val="35C611"/>
    <a:srgbClr val="07E8F6"/>
    <a:srgbClr val="FFBE06"/>
    <a:srgbClr val="A167A4"/>
    <a:srgbClr val="1F54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rgbClr val="3A003A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57</c:v>
                </c:pt>
                <c:pt idx="2">
                  <c:v>59</c:v>
                </c:pt>
                <c:pt idx="3">
                  <c:v>69</c:v>
                </c:pt>
              </c:numCache>
            </c:numRef>
          </c:val>
        </c:ser>
        <c:dLbls>
          <c:showVal val="1"/>
        </c:dLbls>
        <c:shape val="cone"/>
        <c:axId val="131977984"/>
        <c:axId val="132805760"/>
        <c:axId val="0"/>
      </c:bar3DChart>
      <c:catAx>
        <c:axId val="131977984"/>
        <c:scaling>
          <c:orientation val="minMax"/>
        </c:scaling>
        <c:axPos val="b"/>
        <c:numFmt formatCode="General" sourceLinked="1"/>
        <c:tickLblPos val="nextTo"/>
        <c:crossAx val="132805760"/>
        <c:crosses val="autoZero"/>
        <c:auto val="1"/>
        <c:lblAlgn val="ctr"/>
        <c:lblOffset val="100"/>
      </c:catAx>
      <c:valAx>
        <c:axId val="132805760"/>
        <c:scaling>
          <c:orientation val="minMax"/>
        </c:scaling>
        <c:delete val="1"/>
        <c:axPos val="l"/>
        <c:numFmt formatCode="General" sourceLinked="1"/>
        <c:tickLblPos val="none"/>
        <c:crossAx val="131977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F9D"/>
            </a:solidFill>
          </c:spPr>
          <c:dLbls>
            <c:dLbl>
              <c:idx val="0"/>
              <c:layout>
                <c:manualLayout>
                  <c:x val="-5.9581320450885739E-2"/>
                  <c:y val="-3.3672613639105444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6.280193236714977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6.441223832528195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6.602254428341385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6.441223832528195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-6.441223832528195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6.2801932367149774E-2"/>
                  <c:y val="3.3672613639105444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Больше доход, чем работа по найму</c:v>
                </c:pt>
                <c:pt idx="1">
                  <c:v>Самореализация</c:v>
                </c:pt>
                <c:pt idx="2">
                  <c:v>Свобода распоряжения временем</c:v>
                </c:pt>
                <c:pt idx="3">
                  <c:v>Желание не иметь начальников кроме себя</c:v>
                </c:pt>
                <c:pt idx="4">
                  <c:v>Наличие опыта в выбранной сфере</c:v>
                </c:pt>
                <c:pt idx="5">
                  <c:v>Отсутствие достойной работы по найму</c:v>
                </c:pt>
                <c:pt idx="6">
                  <c:v>Наличие стартового капитала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0.92</c:v>
                </c:pt>
                <c:pt idx="1">
                  <c:v>0.91</c:v>
                </c:pt>
                <c:pt idx="2">
                  <c:v>0.89</c:v>
                </c:pt>
                <c:pt idx="3">
                  <c:v>0.88</c:v>
                </c:pt>
                <c:pt idx="4">
                  <c:v>0.79</c:v>
                </c:pt>
                <c:pt idx="5">
                  <c:v>0.75000000000000089</c:v>
                </c:pt>
                <c:pt idx="6">
                  <c:v>0.73000000000000065</c:v>
                </c:pt>
              </c:numCache>
            </c:numRef>
          </c:val>
        </c:ser>
        <c:dLbls>
          <c:showVal val="1"/>
        </c:dLbls>
        <c:overlap val="-25"/>
        <c:axId val="153410944"/>
        <c:axId val="155285376"/>
      </c:barChart>
      <c:catAx>
        <c:axId val="1534109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5285376"/>
        <c:crosses val="autoZero"/>
        <c:auto val="1"/>
        <c:lblAlgn val="ctr"/>
        <c:lblOffset val="100"/>
      </c:catAx>
      <c:valAx>
        <c:axId val="15528537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53410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F9D"/>
            </a:solidFill>
          </c:spPr>
          <c:dLbls>
            <c:dLbl>
              <c:idx val="0"/>
              <c:layout>
                <c:manualLayout>
                  <c:x val="-6.119162640901771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6.1191626409017714E-2"/>
                  <c:y val="-2.9186424957105147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6.2801932367149774E-2"/>
                  <c:y val="-5.837284991421040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6.1191626409017714E-2"/>
                  <c:y val="-5.837284991421040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6.4412238325282034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-6.1191626409017714E-2"/>
                  <c:y val="-2.9188723100802547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-6.4412238325282034E-2"/>
                  <c:y val="-2.9186424957105147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Недоступность инфраструктуры</c:v>
                </c:pt>
                <c:pt idx="1">
                  <c:v>Нехватка времени</c:v>
                </c:pt>
                <c:pt idx="2">
                  <c:v>Административные барьеры</c:v>
                </c:pt>
                <c:pt idx="3">
                  <c:v>Нестабильная экономическая ситуация</c:v>
                </c:pt>
                <c:pt idx="4">
                  <c:v>Неуверенность в себе</c:v>
                </c:pt>
                <c:pt idx="5">
                  <c:v>Нехватка знаний и опыта</c:v>
                </c:pt>
                <c:pt idx="6">
                  <c:v>Отсутствие финансовых возможностей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0.35000000000000031</c:v>
                </c:pt>
                <c:pt idx="1">
                  <c:v>0.47000000000000008</c:v>
                </c:pt>
                <c:pt idx="2">
                  <c:v>0.67000000000000182</c:v>
                </c:pt>
                <c:pt idx="3">
                  <c:v>0.73000000000000065</c:v>
                </c:pt>
                <c:pt idx="4">
                  <c:v>0.75000000000000144</c:v>
                </c:pt>
                <c:pt idx="5">
                  <c:v>0.82000000000000062</c:v>
                </c:pt>
                <c:pt idx="6">
                  <c:v>0.88</c:v>
                </c:pt>
              </c:numCache>
            </c:numRef>
          </c:val>
        </c:ser>
        <c:dLbls>
          <c:showVal val="1"/>
        </c:dLbls>
        <c:overlap val="-25"/>
        <c:axId val="153547136"/>
        <c:axId val="153548672"/>
      </c:barChart>
      <c:catAx>
        <c:axId val="153547136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3548672"/>
        <c:crosses val="autoZero"/>
        <c:auto val="1"/>
        <c:lblAlgn val="ctr"/>
        <c:lblOffset val="100"/>
      </c:catAx>
      <c:valAx>
        <c:axId val="15354867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53547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6350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dLbl>
              <c:idx val="0"/>
              <c:layout>
                <c:manualLayout>
                  <c:x val="3.2206119162641006E-3"/>
                  <c:y val="0.20430497469973605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layout>
                <c:manualLayout>
                  <c:x val="0"/>
                  <c:y val="0.2305727571611307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dLbls>
          <c:showVal val="1"/>
        </c:dLbls>
        <c:shape val="box"/>
        <c:axId val="156119040"/>
        <c:axId val="156120576"/>
        <c:axId val="0"/>
      </c:bar3DChart>
      <c:catAx>
        <c:axId val="156119040"/>
        <c:scaling>
          <c:orientation val="minMax"/>
        </c:scaling>
        <c:axPos val="b"/>
        <c:numFmt formatCode="General" sourceLinked="1"/>
        <c:majorTickMark val="none"/>
        <c:tickLblPos val="nextTo"/>
        <c:crossAx val="156120576"/>
        <c:crosses val="autoZero"/>
        <c:auto val="1"/>
        <c:lblAlgn val="ctr"/>
        <c:lblOffset val="100"/>
      </c:catAx>
      <c:valAx>
        <c:axId val="156120576"/>
        <c:scaling>
          <c:orientation val="minMax"/>
        </c:scaling>
        <c:delete val="1"/>
        <c:axPos val="l"/>
        <c:numFmt formatCode="0%" sourceLinked="1"/>
        <c:tickLblPos val="none"/>
        <c:crossAx val="156119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5"/>
              <c:layout>
                <c:manualLayout>
                  <c:x val="-8.2990029892097028E-2"/>
                  <c:y val="-0.25714973128358953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лесное хозяйство</c:v>
                </c:pt>
                <c:pt idx="1">
                  <c:v>сельское хозяйство</c:v>
                </c:pt>
                <c:pt idx="2">
                  <c:v>добыча полезных ископаемых</c:v>
                </c:pt>
                <c:pt idx="3">
                  <c:v>перерабатывающая промышленность</c:v>
                </c:pt>
                <c:pt idx="4">
                  <c:v>строительство</c:v>
                </c:pt>
                <c:pt idx="5">
                  <c:v>торговля</c:v>
                </c:pt>
                <c:pt idx="6">
                  <c:v>общественное питание</c:v>
                </c:pt>
                <c:pt idx="7">
                  <c:v>деятельность по перевозкам</c:v>
                </c:pt>
                <c:pt idx="8">
                  <c:v>операции с недвижимостью</c:v>
                </c:pt>
                <c:pt idx="9">
                  <c:v>предоставление услуг</c:v>
                </c:pt>
                <c:pt idx="10">
                  <c:v>сми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</c:v>
                </c:pt>
                <c:pt idx="1">
                  <c:v>4.7</c:v>
                </c:pt>
                <c:pt idx="2">
                  <c:v>2.8</c:v>
                </c:pt>
                <c:pt idx="3">
                  <c:v>3.3</c:v>
                </c:pt>
                <c:pt idx="4">
                  <c:v>4.7</c:v>
                </c:pt>
                <c:pt idx="5">
                  <c:v>55.3</c:v>
                </c:pt>
                <c:pt idx="6">
                  <c:v>6</c:v>
                </c:pt>
                <c:pt idx="7">
                  <c:v>5.0999999999999996</c:v>
                </c:pt>
                <c:pt idx="8">
                  <c:v>1</c:v>
                </c:pt>
                <c:pt idx="9">
                  <c:v>14</c:v>
                </c:pt>
                <c:pt idx="10">
                  <c:v>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4583333333334192"/>
          <c:y val="5.1218597675290585E-2"/>
          <c:w val="0.34027777777778151"/>
          <c:h val="0.92920947381578034"/>
        </c:manualLayout>
      </c:layout>
      <c:txPr>
        <a:bodyPr/>
        <a:lstStyle/>
        <a:p>
          <a:pPr>
            <a:defRPr sz="105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5"/>
      <c:perspective val="0"/>
    </c:view3D>
    <c:plotArea>
      <c:layout>
        <c:manualLayout>
          <c:layoutTarget val="inner"/>
          <c:xMode val="edge"/>
          <c:yMode val="edge"/>
          <c:x val="0"/>
          <c:y val="6.3101827840382221E-2"/>
          <c:w val="0.78994030988061958"/>
          <c:h val="0.936898172159627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 кв</c:v>
                </c:pt>
              </c:strCache>
            </c:strRef>
          </c:tx>
          <c:explosion val="8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Федеральные органы</c:v>
                </c:pt>
                <c:pt idx="1">
                  <c:v>Краевые органы</c:v>
                </c:pt>
                <c:pt idx="2">
                  <c:v>Органы местного самоуправления</c:v>
                </c:pt>
                <c:pt idx="3">
                  <c:v>Правоохрантельные органы</c:v>
                </c:pt>
                <c:pt idx="4">
                  <c:v>Госзаказчики</c:v>
                </c:pt>
                <c:pt idx="5">
                  <c:v>Естественные монополии</c:v>
                </c:pt>
                <c:pt idx="6">
                  <c:v>Предложения по совершенствованию законодательства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25.2</c:v>
                </c:pt>
                <c:pt idx="1">
                  <c:v>16.100000000000001</c:v>
                </c:pt>
                <c:pt idx="2">
                  <c:v>8.3000000000000007</c:v>
                </c:pt>
                <c:pt idx="3">
                  <c:v>12.4</c:v>
                </c:pt>
                <c:pt idx="4">
                  <c:v>4.0999999999999996</c:v>
                </c:pt>
                <c:pt idx="5">
                  <c:v>7.8</c:v>
                </c:pt>
                <c:pt idx="6">
                  <c:v>26.1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1652173913043482"/>
          <c:y val="2.3614805377104722E-2"/>
          <c:w val="0.27607085346215782"/>
          <c:h val="0.94755360305267022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1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noFill/>
        <a:ln w="6350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dLbl>
              <c:idx val="0"/>
              <c:layout>
                <c:manualLayout>
                  <c:x val="1.261467434274567E-2"/>
                  <c:y val="0.1965137013719567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0.82000000000000006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layout>
                <c:manualLayout>
                  <c:x val="0"/>
                  <c:y val="8.370028021398158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0.18000000000000002</c:v>
                </c:pt>
              </c:numCache>
            </c:numRef>
          </c:val>
        </c:ser>
        <c:dLbls>
          <c:showVal val="1"/>
        </c:dLbls>
        <c:shape val="box"/>
        <c:axId val="158891008"/>
        <c:axId val="159261440"/>
        <c:axId val="0"/>
      </c:bar3DChart>
      <c:catAx>
        <c:axId val="158891008"/>
        <c:scaling>
          <c:orientation val="minMax"/>
        </c:scaling>
        <c:axPos val="b"/>
        <c:numFmt formatCode="General" sourceLinked="1"/>
        <c:majorTickMark val="none"/>
        <c:tickLblPos val="nextTo"/>
        <c:crossAx val="159261440"/>
        <c:crosses val="autoZero"/>
        <c:auto val="1"/>
        <c:lblAlgn val="ctr"/>
        <c:lblOffset val="100"/>
      </c:catAx>
      <c:valAx>
        <c:axId val="15926144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588910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dLbl>
              <c:idx val="0"/>
              <c:layout>
                <c:manualLayout>
                  <c:x val="-3.7857016162862685E-17"/>
                  <c:y val="0.13101145154498794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0.71000000000000063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layout>
                <c:manualLayout>
                  <c:x val="7.5714032325725345E-17"/>
                  <c:y val="0.14689162748983497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0.29000000000000031</c:v>
                </c:pt>
              </c:numCache>
            </c:numRef>
          </c:val>
        </c:ser>
        <c:dLbls>
          <c:showVal val="1"/>
        </c:dLbls>
        <c:overlap val="-25"/>
        <c:axId val="159676288"/>
        <c:axId val="159677824"/>
      </c:barChart>
      <c:catAx>
        <c:axId val="159676288"/>
        <c:scaling>
          <c:orientation val="minMax"/>
        </c:scaling>
        <c:axPos val="b"/>
        <c:numFmt formatCode="General" sourceLinked="1"/>
        <c:majorTickMark val="none"/>
        <c:tickLblPos val="nextTo"/>
        <c:crossAx val="159677824"/>
        <c:crosses val="autoZero"/>
        <c:auto val="1"/>
        <c:lblAlgn val="ctr"/>
        <c:lblOffset val="100"/>
      </c:catAx>
      <c:valAx>
        <c:axId val="15967782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59676288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dLbls>
            <c:dLbl>
              <c:idx val="0"/>
              <c:layout>
                <c:manualLayout>
                  <c:x val="6.9620265308029915E-3"/>
                  <c:y val="0.15580702832166371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layout>
                <c:manualLayout>
                  <c:x val="6.9619464101326953E-3"/>
                  <c:y val="0.1553007597223069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</c:ser>
        <c:dLbls>
          <c:showVal val="1"/>
        </c:dLbls>
        <c:overlap val="-25"/>
        <c:axId val="159733632"/>
        <c:axId val="159735168"/>
      </c:barChart>
      <c:catAx>
        <c:axId val="159733632"/>
        <c:scaling>
          <c:orientation val="minMax"/>
        </c:scaling>
        <c:axPos val="b"/>
        <c:numFmt formatCode="General" sourceLinked="1"/>
        <c:majorTickMark val="none"/>
        <c:tickLblPos val="nextTo"/>
        <c:crossAx val="159735168"/>
        <c:crosses val="autoZero"/>
        <c:auto val="1"/>
        <c:lblAlgn val="ctr"/>
        <c:lblOffset val="100"/>
      </c:catAx>
      <c:valAx>
        <c:axId val="15973516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5973363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chart" Target="../charts/chart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684" y="1838494"/>
            <a:ext cx="7052649" cy="2387600"/>
          </a:xfrm>
        </p:spPr>
        <p:txBody>
          <a:bodyPr anchor="ctr">
            <a:normAutofit/>
          </a:bodyPr>
          <a:lstStyle/>
          <a:p>
            <a:r>
              <a:rPr lang="ru-RU" sz="4800" b="1" dirty="0" smtClean="0">
                <a:ln w="0"/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Защита прав женщин-предпринимателей</a:t>
            </a:r>
            <a:endParaRPr lang="en-US" sz="4800" b="1" dirty="0">
              <a:ln w="0"/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7321" y="5804900"/>
            <a:ext cx="4992624" cy="63163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2A5486"/>
                </a:solidFill>
                <a:latin typeface="Times New Roman" pitchFamily="18" charset="0"/>
                <a:cs typeface="Times New Roman" pitchFamily="18" charset="0"/>
              </a:rPr>
              <a:t>Чита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2A5486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sz="1800" b="1" dirty="0">
              <a:solidFill>
                <a:srgbClr val="2A54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_ombudsmanbiz-1111.png"/>
          <p:cNvPicPr>
            <a:picLocks noChangeAspect="1"/>
          </p:cNvPicPr>
          <p:nvPr/>
        </p:nvPicPr>
        <p:blipFill>
          <a:blip r:embed="rId2" cstate="print"/>
          <a:srcRect r="55769"/>
          <a:stretch>
            <a:fillRect/>
          </a:stretch>
        </p:blipFill>
        <p:spPr>
          <a:xfrm>
            <a:off x="637420" y="5933061"/>
            <a:ext cx="636843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8064" y="5780661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solidFill>
                  <a:srgbClr val="2A5486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ПРАВ ПРЕДПРИНИМАТЕЛЕЙ В ЗАБАЙКАЛЬСКОМ КРАЕ</a:t>
            </a:r>
            <a:endParaRPr lang="ru-RU" sz="1400" b="1" dirty="0">
              <a:solidFill>
                <a:srgbClr val="2A548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55" y="120867"/>
            <a:ext cx="7296745" cy="9320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  <a:cs typeface="Arial" pitchFamily="34" charset="0"/>
              </a:rPr>
              <a:t>Региональные Уполномоченные по защите прав предпринимателей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35449" y="3368167"/>
          <a:ext cx="3020292" cy="3489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img_4524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0377" y="3806093"/>
            <a:ext cx="337636" cy="399617"/>
          </a:xfrm>
          <a:prstGeom prst="rect">
            <a:avLst/>
          </a:prstGeom>
        </p:spPr>
      </p:pic>
      <p:pic>
        <p:nvPicPr>
          <p:cNvPr id="10" name="Рисунок 9" descr="_g_i_i_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061" y="544938"/>
            <a:ext cx="7952501" cy="4574242"/>
          </a:xfrm>
          <a:prstGeom prst="rect">
            <a:avLst/>
          </a:prstGeom>
        </p:spPr>
      </p:pic>
      <p:pic>
        <p:nvPicPr>
          <p:cNvPr id="11" name="Рисунок 10" descr="icon1.png"/>
          <p:cNvPicPr>
            <a:picLocks noChangeAspect="1"/>
          </p:cNvPicPr>
          <p:nvPr/>
        </p:nvPicPr>
        <p:blipFill>
          <a:blip r:embed="rId5" cstate="print"/>
          <a:srcRect l="28788" r="41919"/>
          <a:stretch>
            <a:fillRect/>
          </a:stretch>
        </p:blipFill>
        <p:spPr>
          <a:xfrm>
            <a:off x="5514111" y="3567545"/>
            <a:ext cx="303366" cy="690418"/>
          </a:xfrm>
          <a:prstGeom prst="rect">
            <a:avLst/>
          </a:prstGeom>
        </p:spPr>
      </p:pic>
      <p:pic>
        <p:nvPicPr>
          <p:cNvPr id="12" name="Рисунок 11" descr="icon1.png"/>
          <p:cNvPicPr>
            <a:picLocks noChangeAspect="1"/>
          </p:cNvPicPr>
          <p:nvPr/>
        </p:nvPicPr>
        <p:blipFill>
          <a:blip r:embed="rId5" cstate="print"/>
          <a:srcRect l="28788" r="41919"/>
          <a:stretch>
            <a:fillRect/>
          </a:stretch>
        </p:blipFill>
        <p:spPr>
          <a:xfrm>
            <a:off x="6128329" y="3276599"/>
            <a:ext cx="303366" cy="690418"/>
          </a:xfrm>
          <a:prstGeom prst="rect">
            <a:avLst/>
          </a:prstGeom>
        </p:spPr>
      </p:pic>
      <p:pic>
        <p:nvPicPr>
          <p:cNvPr id="13" name="Рисунок 12" descr="icon1.png"/>
          <p:cNvPicPr>
            <a:picLocks noChangeAspect="1"/>
          </p:cNvPicPr>
          <p:nvPr/>
        </p:nvPicPr>
        <p:blipFill>
          <a:blip r:embed="rId6" cstate="print"/>
          <a:srcRect l="28788" r="41919"/>
          <a:stretch>
            <a:fillRect/>
          </a:stretch>
        </p:blipFill>
        <p:spPr>
          <a:xfrm>
            <a:off x="1283509" y="3234691"/>
            <a:ext cx="198580" cy="451940"/>
          </a:xfrm>
          <a:prstGeom prst="rect">
            <a:avLst/>
          </a:prstGeom>
        </p:spPr>
      </p:pic>
      <p:pic>
        <p:nvPicPr>
          <p:cNvPr id="14" name="Рисунок 13" descr="icon1.png"/>
          <p:cNvPicPr>
            <a:picLocks noChangeAspect="1"/>
          </p:cNvPicPr>
          <p:nvPr/>
        </p:nvPicPr>
        <p:blipFill>
          <a:blip r:embed="rId7" cstate="print"/>
          <a:srcRect l="28788" r="41919"/>
          <a:stretch>
            <a:fillRect/>
          </a:stretch>
        </p:blipFill>
        <p:spPr>
          <a:xfrm>
            <a:off x="2283117" y="1543734"/>
            <a:ext cx="269583" cy="613533"/>
          </a:xfrm>
          <a:prstGeom prst="rect">
            <a:avLst/>
          </a:prstGeom>
        </p:spPr>
      </p:pic>
      <p:pic>
        <p:nvPicPr>
          <p:cNvPr id="15" name="Рисунок 14" descr="icon1.png"/>
          <p:cNvPicPr>
            <a:picLocks noChangeAspect="1"/>
          </p:cNvPicPr>
          <p:nvPr/>
        </p:nvPicPr>
        <p:blipFill>
          <a:blip r:embed="rId8" cstate="print"/>
          <a:srcRect l="28788" r="41919"/>
          <a:stretch>
            <a:fillRect/>
          </a:stretch>
        </p:blipFill>
        <p:spPr>
          <a:xfrm>
            <a:off x="1381448" y="2784546"/>
            <a:ext cx="216110" cy="491836"/>
          </a:xfrm>
          <a:prstGeom prst="rect">
            <a:avLst/>
          </a:prstGeom>
        </p:spPr>
      </p:pic>
      <p:pic>
        <p:nvPicPr>
          <p:cNvPr id="17" name="Рисунок 16" descr="icon1.png"/>
          <p:cNvPicPr>
            <a:picLocks noChangeAspect="1"/>
          </p:cNvPicPr>
          <p:nvPr/>
        </p:nvPicPr>
        <p:blipFill>
          <a:blip r:embed="rId9" cstate="print"/>
          <a:srcRect l="28788" r="41919"/>
          <a:stretch>
            <a:fillRect/>
          </a:stretch>
        </p:blipFill>
        <p:spPr>
          <a:xfrm>
            <a:off x="3932961" y="3359004"/>
            <a:ext cx="248514" cy="565583"/>
          </a:xfrm>
          <a:prstGeom prst="rect">
            <a:avLst/>
          </a:prstGeom>
        </p:spPr>
      </p:pic>
      <p:pic>
        <p:nvPicPr>
          <p:cNvPr id="19" name="Рисунок 18" descr="icon1.png"/>
          <p:cNvPicPr>
            <a:picLocks noChangeAspect="1"/>
          </p:cNvPicPr>
          <p:nvPr/>
        </p:nvPicPr>
        <p:blipFill>
          <a:blip r:embed="rId10" cstate="print"/>
          <a:srcRect l="28788" r="41919"/>
          <a:stretch>
            <a:fillRect/>
          </a:stretch>
        </p:blipFill>
        <p:spPr>
          <a:xfrm>
            <a:off x="1424651" y="1533591"/>
            <a:ext cx="219940" cy="500553"/>
          </a:xfrm>
          <a:prstGeom prst="rect">
            <a:avLst/>
          </a:prstGeom>
        </p:spPr>
      </p:pic>
      <p:pic>
        <p:nvPicPr>
          <p:cNvPr id="20" name="Рисунок 19" descr="icon1.png"/>
          <p:cNvPicPr>
            <a:picLocks noChangeAspect="1"/>
          </p:cNvPicPr>
          <p:nvPr/>
        </p:nvPicPr>
        <p:blipFill>
          <a:blip r:embed="rId9" cstate="print"/>
          <a:srcRect l="28788" r="41919"/>
          <a:stretch>
            <a:fillRect/>
          </a:stretch>
        </p:blipFill>
        <p:spPr>
          <a:xfrm>
            <a:off x="1408836" y="2035029"/>
            <a:ext cx="248514" cy="565583"/>
          </a:xfrm>
          <a:prstGeom prst="rect">
            <a:avLst/>
          </a:prstGeom>
        </p:spPr>
      </p:pic>
      <p:pic>
        <p:nvPicPr>
          <p:cNvPr id="21" name="Рисунок 20" descr="icon1.png"/>
          <p:cNvPicPr>
            <a:picLocks noChangeAspect="1"/>
          </p:cNvPicPr>
          <p:nvPr/>
        </p:nvPicPr>
        <p:blipFill>
          <a:blip r:embed="rId5" cstate="print"/>
          <a:srcRect l="28788" r="41919"/>
          <a:stretch>
            <a:fillRect/>
          </a:stretch>
        </p:blipFill>
        <p:spPr>
          <a:xfrm>
            <a:off x="6942861" y="4053320"/>
            <a:ext cx="303366" cy="690418"/>
          </a:xfrm>
          <a:prstGeom prst="rect">
            <a:avLst/>
          </a:prstGeom>
        </p:spPr>
      </p:pic>
      <p:pic>
        <p:nvPicPr>
          <p:cNvPr id="22" name="Рисунок 21" descr="icon1.png"/>
          <p:cNvPicPr>
            <a:picLocks noChangeAspect="1"/>
          </p:cNvPicPr>
          <p:nvPr/>
        </p:nvPicPr>
        <p:blipFill>
          <a:blip r:embed="rId11" cstate="print"/>
          <a:srcRect l="28788" r="41919"/>
          <a:stretch>
            <a:fillRect/>
          </a:stretch>
        </p:blipFill>
        <p:spPr>
          <a:xfrm>
            <a:off x="1913661" y="1162050"/>
            <a:ext cx="251240" cy="571788"/>
          </a:xfrm>
          <a:prstGeom prst="rect">
            <a:avLst/>
          </a:prstGeom>
        </p:spPr>
      </p:pic>
      <p:pic>
        <p:nvPicPr>
          <p:cNvPr id="23" name="Рисунок 22" descr="icon1.png"/>
          <p:cNvPicPr>
            <a:picLocks noChangeAspect="1"/>
          </p:cNvPicPr>
          <p:nvPr/>
        </p:nvPicPr>
        <p:blipFill>
          <a:blip r:embed="rId5" cstate="print"/>
          <a:srcRect l="28788" r="41919"/>
          <a:stretch>
            <a:fillRect/>
          </a:stretch>
        </p:blipFill>
        <p:spPr>
          <a:xfrm>
            <a:off x="5828436" y="1995920"/>
            <a:ext cx="303366" cy="690418"/>
          </a:xfrm>
          <a:prstGeom prst="rect">
            <a:avLst/>
          </a:prstGeom>
        </p:spPr>
      </p:pic>
      <p:pic>
        <p:nvPicPr>
          <p:cNvPr id="24" name="Рисунок 23" descr="icon1.png"/>
          <p:cNvPicPr>
            <a:picLocks noChangeAspect="1"/>
          </p:cNvPicPr>
          <p:nvPr/>
        </p:nvPicPr>
        <p:blipFill>
          <a:blip r:embed="rId12" cstate="print"/>
          <a:srcRect l="28788" r="41919"/>
          <a:stretch>
            <a:fillRect/>
          </a:stretch>
        </p:blipFill>
        <p:spPr>
          <a:xfrm>
            <a:off x="2694711" y="2561532"/>
            <a:ext cx="238989" cy="543905"/>
          </a:xfrm>
          <a:prstGeom prst="rect">
            <a:avLst/>
          </a:prstGeom>
        </p:spPr>
      </p:pic>
      <p:pic>
        <p:nvPicPr>
          <p:cNvPr id="25" name="Рисунок 24" descr="icon1.png"/>
          <p:cNvPicPr>
            <a:picLocks noChangeAspect="1"/>
          </p:cNvPicPr>
          <p:nvPr/>
        </p:nvPicPr>
        <p:blipFill>
          <a:blip r:embed="rId13" cstate="print"/>
          <a:srcRect l="28788" r="41919"/>
          <a:stretch>
            <a:fillRect/>
          </a:stretch>
        </p:blipFill>
        <p:spPr>
          <a:xfrm>
            <a:off x="2942361" y="2886075"/>
            <a:ext cx="209388" cy="476538"/>
          </a:xfrm>
          <a:prstGeom prst="rect">
            <a:avLst/>
          </a:prstGeom>
        </p:spPr>
      </p:pic>
      <p:pic>
        <p:nvPicPr>
          <p:cNvPr id="26" name="Рисунок 25" descr="icon1.png"/>
          <p:cNvPicPr>
            <a:picLocks noChangeAspect="1"/>
          </p:cNvPicPr>
          <p:nvPr/>
        </p:nvPicPr>
        <p:blipFill>
          <a:blip r:embed="rId14" cstate="print"/>
          <a:srcRect l="28788" r="41919"/>
          <a:stretch>
            <a:fillRect/>
          </a:stretch>
        </p:blipFill>
        <p:spPr>
          <a:xfrm>
            <a:off x="1796771" y="2715763"/>
            <a:ext cx="156388" cy="355917"/>
          </a:xfrm>
          <a:prstGeom prst="rect">
            <a:avLst/>
          </a:prstGeom>
        </p:spPr>
      </p:pic>
      <p:pic>
        <p:nvPicPr>
          <p:cNvPr id="27" name="Рисунок 26" descr="icon1.png"/>
          <p:cNvPicPr>
            <a:picLocks noChangeAspect="1"/>
          </p:cNvPicPr>
          <p:nvPr/>
        </p:nvPicPr>
        <p:blipFill>
          <a:blip r:embed="rId15" cstate="print"/>
          <a:srcRect l="28788" r="41919"/>
          <a:stretch>
            <a:fillRect/>
          </a:stretch>
        </p:blipFill>
        <p:spPr>
          <a:xfrm>
            <a:off x="456337" y="3370499"/>
            <a:ext cx="172314" cy="3921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13004" y="5163629"/>
            <a:ext cx="4511614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Архангельская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Астраханская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Волгоградская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Кемеровская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Ленинградская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Свердловская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Тюменская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41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Ульяновская область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52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Республика Карелия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63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Забайкальский край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67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– Приморский край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e6ce2e5a23721cdd75d85be9b590b63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2215786" y="5410200"/>
            <a:ext cx="336913" cy="3684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43000" y="4924425"/>
            <a:ext cx="79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(70 чел.)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1650" y="6086475"/>
            <a:ext cx="79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(15 чел.)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ятиугольник 26"/>
          <p:cNvSpPr/>
          <p:nvPr/>
        </p:nvSpPr>
        <p:spPr>
          <a:xfrm>
            <a:off x="800307" y="2960379"/>
            <a:ext cx="2718745" cy="1161754"/>
          </a:xfrm>
          <a:prstGeom prst="homePlate">
            <a:avLst/>
          </a:prstGeom>
          <a:ln w="57150">
            <a:solidFill>
              <a:srgbClr val="2A54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6" y="812810"/>
            <a:ext cx="3916220" cy="76661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3A003A"/>
                </a:solidFill>
                <a:latin typeface="Arial Black" pitchFamily="34" charset="0"/>
              </a:rPr>
              <a:t>Общественные помощники Уполномоченного по защите прав предпринимателей в Забайкальском крае</a:t>
            </a:r>
            <a:br>
              <a:rPr lang="ru-RU" sz="1800" b="1" dirty="0" smtClean="0">
                <a:solidFill>
                  <a:srgbClr val="3A003A"/>
                </a:solidFill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pic>
        <p:nvPicPr>
          <p:cNvPr id="4" name="Содержимое 3" descr="Zabaikalskii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94545" y="-76746"/>
            <a:ext cx="4710546" cy="6955102"/>
          </a:xfrm>
        </p:spPr>
      </p:pic>
      <p:sp>
        <p:nvSpPr>
          <p:cNvPr id="5" name="Прямоугольник 4"/>
          <p:cNvSpPr/>
          <p:nvPr/>
        </p:nvSpPr>
        <p:spPr>
          <a:xfrm>
            <a:off x="208227" y="4662535"/>
            <a:ext cx="1041149" cy="1240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6074435" y="4199202"/>
            <a:ext cx="307545" cy="619066"/>
          </a:xfrm>
          <a:prstGeom prst="rect">
            <a:avLst/>
          </a:prstGeom>
        </p:spPr>
      </p:pic>
      <p:pic>
        <p:nvPicPr>
          <p:cNvPr id="7" name="Рисунок 6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7307116" y="3760565"/>
            <a:ext cx="307545" cy="619066"/>
          </a:xfrm>
          <a:prstGeom prst="rect">
            <a:avLst/>
          </a:prstGeom>
        </p:spPr>
      </p:pic>
      <p:pic>
        <p:nvPicPr>
          <p:cNvPr id="8" name="Рисунок 7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5852206" y="3609628"/>
            <a:ext cx="307545" cy="619066"/>
          </a:xfrm>
          <a:prstGeom prst="rect">
            <a:avLst/>
          </a:prstGeom>
        </p:spPr>
      </p:pic>
      <p:pic>
        <p:nvPicPr>
          <p:cNvPr id="9" name="Рисунок 8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6315030" y="3253799"/>
            <a:ext cx="307545" cy="619066"/>
          </a:xfrm>
          <a:prstGeom prst="rect">
            <a:avLst/>
          </a:prstGeom>
        </p:spPr>
      </p:pic>
      <p:pic>
        <p:nvPicPr>
          <p:cNvPr id="10" name="Рисунок 9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4626422" y="4595267"/>
            <a:ext cx="307545" cy="619066"/>
          </a:xfrm>
          <a:prstGeom prst="rect">
            <a:avLst/>
          </a:prstGeom>
        </p:spPr>
      </p:pic>
      <p:pic>
        <p:nvPicPr>
          <p:cNvPr id="12" name="Рисунок 11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7527370" y="4046206"/>
            <a:ext cx="307545" cy="619066"/>
          </a:xfrm>
          <a:prstGeom prst="rect">
            <a:avLst/>
          </a:prstGeom>
        </p:spPr>
      </p:pic>
      <p:pic>
        <p:nvPicPr>
          <p:cNvPr id="14" name="Рисунок 13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7016446" y="4203955"/>
            <a:ext cx="307545" cy="619066"/>
          </a:xfrm>
          <a:prstGeom prst="rect">
            <a:avLst/>
          </a:prstGeom>
        </p:spPr>
      </p:pic>
      <p:pic>
        <p:nvPicPr>
          <p:cNvPr id="15" name="Рисунок 14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7280276" y="4521925"/>
            <a:ext cx="307545" cy="619066"/>
          </a:xfrm>
          <a:prstGeom prst="rect">
            <a:avLst/>
          </a:prstGeom>
        </p:spPr>
      </p:pic>
      <p:pic>
        <p:nvPicPr>
          <p:cNvPr id="16" name="Рисунок 15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7213152" y="2708122"/>
            <a:ext cx="307545" cy="619066"/>
          </a:xfrm>
          <a:prstGeom prst="rect">
            <a:avLst/>
          </a:prstGeom>
        </p:spPr>
      </p:pic>
      <p:pic>
        <p:nvPicPr>
          <p:cNvPr id="17" name="Рисунок 16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7862441" y="3150646"/>
            <a:ext cx="307545" cy="619066"/>
          </a:xfrm>
          <a:prstGeom prst="rect">
            <a:avLst/>
          </a:prstGeom>
        </p:spPr>
      </p:pic>
      <p:pic>
        <p:nvPicPr>
          <p:cNvPr id="18" name="Рисунок 17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5916404" y="2211554"/>
            <a:ext cx="307545" cy="619066"/>
          </a:xfrm>
          <a:prstGeom prst="rect">
            <a:avLst/>
          </a:prstGeom>
        </p:spPr>
      </p:pic>
      <p:pic>
        <p:nvPicPr>
          <p:cNvPr id="19" name="Рисунок 18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6792668" y="3697602"/>
            <a:ext cx="307545" cy="619066"/>
          </a:xfrm>
          <a:prstGeom prst="rect">
            <a:avLst/>
          </a:prstGeom>
        </p:spPr>
      </p:pic>
      <p:pic>
        <p:nvPicPr>
          <p:cNvPr id="20" name="Рисунок 19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6600351" y="4159694"/>
            <a:ext cx="307545" cy="619066"/>
          </a:xfrm>
          <a:prstGeom prst="rect">
            <a:avLst/>
          </a:prstGeom>
        </p:spPr>
      </p:pic>
      <p:pic>
        <p:nvPicPr>
          <p:cNvPr id="21" name="Рисунок 20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5082570" y="4748079"/>
            <a:ext cx="307545" cy="619066"/>
          </a:xfrm>
          <a:prstGeom prst="rect">
            <a:avLst/>
          </a:prstGeom>
        </p:spPr>
      </p:pic>
      <p:pic>
        <p:nvPicPr>
          <p:cNvPr id="22" name="Рисунок 21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6127743" y="396653"/>
            <a:ext cx="307545" cy="619066"/>
          </a:xfrm>
          <a:prstGeom prst="rect">
            <a:avLst/>
          </a:prstGeom>
        </p:spPr>
      </p:pic>
      <p:pic>
        <p:nvPicPr>
          <p:cNvPr id="23" name="Рисунок 22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7620467" y="1668346"/>
            <a:ext cx="307545" cy="619066"/>
          </a:xfrm>
          <a:prstGeom prst="rect">
            <a:avLst/>
          </a:prstGeom>
        </p:spPr>
      </p:pic>
      <p:pic>
        <p:nvPicPr>
          <p:cNvPr id="24" name="Рисунок 23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3919521" y="4940213"/>
            <a:ext cx="307545" cy="619066"/>
          </a:xfrm>
          <a:prstGeom prst="rect">
            <a:avLst/>
          </a:prstGeom>
        </p:spPr>
      </p:pic>
      <p:pic>
        <p:nvPicPr>
          <p:cNvPr id="25" name="Рисунок 24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5293910" y="3834777"/>
            <a:ext cx="307545" cy="61906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55777" y="3006326"/>
            <a:ext cx="26428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70% Общественных помощников Уполномоченного – женщины</a:t>
            </a:r>
            <a:endParaRPr lang="ru-RU" sz="1600" dirty="0">
              <a:solidFill>
                <a:srgbClr val="3A003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5021438" y="5871395"/>
            <a:ext cx="307545" cy="619066"/>
          </a:xfrm>
          <a:prstGeom prst="rect">
            <a:avLst/>
          </a:prstGeom>
        </p:spPr>
      </p:pic>
      <p:pic>
        <p:nvPicPr>
          <p:cNvPr id="29" name="Рисунок 28" descr="icon1.png"/>
          <p:cNvPicPr>
            <a:picLocks noChangeAspect="1"/>
          </p:cNvPicPr>
          <p:nvPr/>
        </p:nvPicPr>
        <p:blipFill>
          <a:blip r:embed="rId3" cstate="print"/>
          <a:srcRect l="27279" r="39602"/>
          <a:stretch>
            <a:fillRect/>
          </a:stretch>
        </p:blipFill>
        <p:spPr>
          <a:xfrm>
            <a:off x="6397657" y="4726086"/>
            <a:ext cx="307545" cy="61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705" y="688398"/>
            <a:ext cx="3524453" cy="102956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Общественный совет Уполномоченного по защите прав предпринимателей в Забайкальском крае</a:t>
            </a:r>
            <a:endParaRPr lang="ru-RU" sz="16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2677189"/>
              </p:ext>
            </p:extLst>
          </p:nvPr>
        </p:nvGraphicFramePr>
        <p:xfrm>
          <a:off x="702540" y="1816387"/>
          <a:ext cx="3541914" cy="36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9883" y="906444"/>
            <a:ext cx="2642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Эксперты </a:t>
            </a:r>
            <a:r>
              <a:rPr lang="en-US" dirty="0" smtClean="0">
                <a:latin typeface="Arial Black" pitchFamily="34" charset="0"/>
              </a:rPr>
              <a:t>pro bono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880925520"/>
              </p:ext>
            </p:extLst>
          </p:nvPr>
        </p:nvGraphicFramePr>
        <p:xfrm>
          <a:off x="4564790" y="1662132"/>
          <a:ext cx="3775508" cy="383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7" y="204711"/>
            <a:ext cx="8284191" cy="659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Инициативы женщин Общественного совета при Уполномоченном</a:t>
            </a:r>
            <a:r>
              <a:rPr lang="ru-RU" dirty="0" smtClean="0">
                <a:latin typeface="Arial Black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Андреева Э.П.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«Союз предпринимателей Забайкальского края»)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налог на имущество физических лиц.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Авраченкова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Ю.В.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«Забайкальский союз предпринимателей»)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проведение совместных консультационных семинаров.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Маресева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Т.И.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Ассоциация «Читаавтотранс»)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транспортная сфера.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Борисова Е.А.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Директор сети частных детских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садо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«Маленькая страна»)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частные детские сады.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767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05400" y="4333875"/>
            <a:ext cx="3381375" cy="1285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0" y="13648"/>
            <a:ext cx="8065829" cy="93141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Системные проблемы, выявленные женщинами предпринимателями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14" y="1119115"/>
            <a:ext cx="8187814" cy="5158856"/>
          </a:xfrm>
        </p:spPr>
        <p:txBody>
          <a:bodyPr numCol="2">
            <a:norm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Контрольно-надзорная деятельность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Оформление прав собственников НТО</a:t>
            </a:r>
          </a:p>
          <a:p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Медуслуги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Частные детские сады</a:t>
            </a:r>
          </a:p>
          <a:p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Тарифообразование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Налоговые правоотношения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Введение обязанности применения ККТ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Длительные сроки передачи федерального имущества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Исполнение решений судов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Неравные условия ведения бизнеса</a:t>
            </a:r>
          </a:p>
          <a:p>
            <a:pPr>
              <a:buNone/>
            </a:pP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4438652"/>
            <a:ext cx="3524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Женщины принимают более активное участие в ОРВ</a:t>
            </a: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38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37582603-stock-illustration-helping-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0933" y="2336908"/>
            <a:ext cx="2342304" cy="22382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5003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Предложения по развитию женского предпринимательства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014" y="1644553"/>
            <a:ext cx="7415645" cy="4091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1. Устранить ущемление прав женщин-предпринимателей на получение выплат из Фонда социального страхования (болезнь, рождение ребенка и др.)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Законодательно закрепить возможность направления средств материнского (семейного) капитала на оплату образовательных услуг, оказываемых частными детскими садами, созданными индивидуальными предпринимателями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1209" y="1179531"/>
            <a:ext cx="6240383" cy="5549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Восполнить правовой пробел, выразившийся в отсутствии возможности зачета в льготный педагогический и медицинский стаж, дающий право на льготное пенсионное обеспечение, времени работы у индивидуальных предпринимателей:</a:t>
            </a:r>
          </a:p>
          <a:p>
            <a:pPr marL="457200" lvl="1" indent="0">
              <a:buFont typeface="Courier New" pitchFamily="49" charset="0"/>
              <a:buChar char="o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настоящее время такими льготами обладают лица, осуществляющие педагогическую, лечебную и иную деятельность по охране здоровья населения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в соответствующих учреждениях.</a:t>
            </a:r>
          </a:p>
          <a:p>
            <a:pPr marL="457200" lvl="1" indent="0">
              <a:buFont typeface="Courier New" pitchFamily="49" charset="0"/>
              <a:buChar char="o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Лица, осуществляющие подобную деятельность у индивидуальных предпринимателей, таким правом не наделены.</a:t>
            </a:r>
          </a:p>
          <a:p>
            <a:pPr marL="0" indent="0">
              <a:buFont typeface="Courier New" pitchFamily="49" charset="0"/>
              <a:buChar char="o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949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0645" y="2094173"/>
            <a:ext cx="1638677" cy="1638677"/>
          </a:xfrm>
          <a:prstGeom prst="rect">
            <a:avLst/>
          </a:prstGeom>
        </p:spPr>
      </p:pic>
      <p:pic>
        <p:nvPicPr>
          <p:cNvPr id="6" name="Рисунок 5" descr="icon-teacher-no-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7327" y="3748095"/>
            <a:ext cx="1735388" cy="1795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386" y="144856"/>
            <a:ext cx="8355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Предложения по развитию женского предпринимательства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37142"/>
            <a:ext cx="7886700" cy="9204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  <a:t>Предложения по развитию женского предпринимательства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7385" y="141095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Устранить неравные условия для осуществления деятельности дошкольных групп, размещенных в жилых помещениях жилищного фонда, и таких групп, размещенных в нежилых помещениях многоквартирных домов.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T5oyke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85" y="4544422"/>
            <a:ext cx="2298463" cy="1945832"/>
          </a:xfrm>
          <a:prstGeom prst="rect">
            <a:avLst/>
          </a:prstGeom>
        </p:spPr>
      </p:pic>
      <p:pic>
        <p:nvPicPr>
          <p:cNvPr id="5" name="Рисунок 4" descr="1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2122" y="3506082"/>
            <a:ext cx="3912786" cy="293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14" y="464716"/>
            <a:ext cx="7886700" cy="60359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Предложения по развитию женского предпринимательства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39684"/>
            <a:ext cx="7886700" cy="474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 Закрепить понятие «Детская игровая зона», а также привести к единообразию правоприменительную практику по п. 5.42 СП 118.13330 «Общественные здания и сооружения»</a:t>
            </a:r>
          </a:p>
          <a:p>
            <a:pPr marL="0" indent="0"/>
            <a:r>
              <a:rPr lang="ru-RU" dirty="0" smtClean="0">
                <a:latin typeface="Arial" pitchFamily="34" charset="0"/>
                <a:cs typeface="Arial" pitchFamily="34" charset="0"/>
              </a:rPr>
              <a:t> исключить запрет на расположение детских игровых зон выше второго этажа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QR-ко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775" y="3609975"/>
            <a:ext cx="28575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75" y="575469"/>
            <a:ext cx="7886700" cy="132556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2A5486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2A5486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349" y="5909652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dirty="0" smtClean="0">
                <a:solidFill>
                  <a:srgbClr val="3A003A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ПРАВ ПРЕДПРИНИМАТЕЛЕЙ В ЗАБАЙКАЛЬСКОМ КРАЕ</a:t>
            </a:r>
            <a:endParaRPr lang="ru-RU" sz="1400" b="1" dirty="0">
              <a:solidFill>
                <a:srgbClr val="3A00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o_ombudsmanbiz-1111.png"/>
          <p:cNvPicPr>
            <a:picLocks noChangeAspect="1"/>
          </p:cNvPicPr>
          <p:nvPr/>
        </p:nvPicPr>
        <p:blipFill>
          <a:blip r:embed="rId3" cstate="print"/>
          <a:srcRect r="55769"/>
          <a:stretch>
            <a:fillRect/>
          </a:stretch>
        </p:blipFill>
        <p:spPr>
          <a:xfrm>
            <a:off x="507749" y="5985852"/>
            <a:ext cx="636843" cy="457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2011397"/>
            <a:ext cx="668655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buNone/>
              <a:defRPr/>
            </a:pPr>
            <a:r>
              <a:rPr lang="ru-RU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Адрес: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672000, г. Чита, ул. Анохина, 67,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каб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11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ru-RU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Тел./Факс: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(3022) 35-00-10 </a:t>
            </a:r>
          </a:p>
          <a:p>
            <a:pPr>
              <a:spcAft>
                <a:spcPts val="300"/>
              </a:spcAft>
              <a:buNone/>
              <a:defRPr/>
            </a:pPr>
            <a:r>
              <a:rPr lang="ru-RU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Электронная почта: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ombudsmanbiz@e-zab.ru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None/>
              <a:defRPr/>
            </a:pPr>
            <a:r>
              <a:rPr lang="ru-RU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омбудсменбиз.забайкальскийкрай.рф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None/>
              <a:defRPr/>
            </a:pPr>
            <a:r>
              <a:rPr lang="en-US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ru-RU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www.facebook.com/groups/ombudsmanbiz75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None/>
              <a:defRPr/>
            </a:pPr>
            <a:r>
              <a:rPr lang="ru-RU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ВК:</a:t>
            </a:r>
            <a:r>
              <a:rPr lang="en-US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vk.com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/ombudsmanbiz75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300"/>
              </a:spcAft>
              <a:buNone/>
              <a:defRPr/>
            </a:pPr>
            <a:r>
              <a:rPr lang="en-US" sz="2000" b="1" dirty="0" err="1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en-US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000" b="1" dirty="0" smtClean="0">
                <a:solidFill>
                  <a:srgbClr val="2A54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biznes_ombudsman_zabkray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431" y="3016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Индекс предпринимательской активности женщин</a:t>
            </a:r>
            <a:endParaRPr lang="ru-RU" sz="2800" dirty="0">
              <a:latin typeface="Arial Black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83383" y="1418219"/>
          <a:ext cx="6125235" cy="369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V="1">
            <a:off x="1837853" y="1358020"/>
            <a:ext cx="3657600" cy="651849"/>
          </a:xfrm>
          <a:prstGeom prst="straightConnector1">
            <a:avLst/>
          </a:prstGeom>
          <a:ln w="28575">
            <a:solidFill>
              <a:srgbClr val="2A54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731252" y="2318182"/>
            <a:ext cx="19057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Значение выше 50,0 пунктов указывает на благоприятную среду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MTL59Lrac.png"/>
          <p:cNvPicPr>
            <a:picLocks noChangeAspect="1"/>
          </p:cNvPicPr>
          <p:nvPr/>
        </p:nvPicPr>
        <p:blipFill>
          <a:blip r:embed="rId3" cstate="print"/>
          <a:srcRect l="32798" r="28656"/>
          <a:stretch>
            <a:fillRect/>
          </a:stretch>
        </p:blipFill>
        <p:spPr>
          <a:xfrm>
            <a:off x="6319309" y="2131336"/>
            <a:ext cx="660903" cy="171457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497941" y="5620961"/>
            <a:ext cx="8120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WBI 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Business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Index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индекс предпринимательской активности женщин рассчитывается общественной организацией«Опора России», Агентством стратегических инициатив и аналитической компанией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Magram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Market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Research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378373" y="4530436"/>
            <a:ext cx="4366924" cy="1117601"/>
          </a:xfrm>
          <a:prstGeom prst="roundRect">
            <a:avLst/>
          </a:prstGeom>
          <a:ln w="57150">
            <a:solidFill>
              <a:srgbClr val="006F9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12" y="3071091"/>
            <a:ext cx="4529328" cy="1159164"/>
          </a:xfrm>
          <a:prstGeom prst="round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73755" y="1690255"/>
            <a:ext cx="4366924" cy="1117601"/>
          </a:xfrm>
          <a:prstGeom prst="roundRect">
            <a:avLst/>
          </a:prstGeom>
          <a:ln w="57150">
            <a:solidFill>
              <a:srgbClr val="006F9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Женщины иначе относятся к бизнесу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7700" y="1825636"/>
            <a:ext cx="495011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Высокая эмоциональная составляющая</a:t>
            </a:r>
          </a:p>
          <a:p>
            <a:pPr marL="0" indent="0"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Отношение к коллективу и предприятию как к семье</a:t>
            </a:r>
          </a:p>
          <a:p>
            <a:pPr marL="0" indent="0"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Иная мотивация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14" y="492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Основной стимул к открытию бизнеса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760970"/>
          <a:ext cx="7886700" cy="377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5309" y="5904537"/>
            <a:ext cx="625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Из материалов исследования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WBI (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Business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Index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индекса предпринимательской активности женщин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03" y="111629"/>
            <a:ext cx="7886700" cy="1173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A003A"/>
                </a:solidFill>
                <a:latin typeface="Arial Black" pitchFamily="34" charset="0"/>
              </a:rPr>
              <a:t>Что мешает женщине сегодня </a:t>
            </a:r>
            <a:br>
              <a:rPr lang="ru-RU" sz="2800" b="1" dirty="0" smtClean="0">
                <a:solidFill>
                  <a:srgbClr val="3A003A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3A003A"/>
                </a:solidFill>
                <a:latin typeface="Arial Black" pitchFamily="34" charset="0"/>
              </a:rPr>
              <a:t>открыть собственный бизнес?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38200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53489" y="5852695"/>
            <a:ext cx="6165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Из материалов исследования </a:t>
            </a:r>
            <a:r>
              <a:rPr lang="ru-RU" sz="1600" b="1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WBI (</a:t>
            </a:r>
            <a:r>
              <a:rPr lang="ru-RU" sz="1600" b="1" dirty="0" err="1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Women</a:t>
            </a:r>
            <a:r>
              <a:rPr lang="ru-RU" sz="1600" b="1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ru-RU" sz="1600" b="1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lang="ru-RU" sz="1600" b="1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1600" dirty="0" smtClean="0">
                <a:solidFill>
                  <a:srgbClr val="3A003A"/>
                </a:solidFill>
                <a:latin typeface="Arial" pitchFamily="34" charset="0"/>
                <a:cs typeface="Arial" pitchFamily="34" charset="0"/>
              </a:rPr>
              <a:t>индекса предпринимательской активности женщин</a:t>
            </a:r>
            <a:endParaRPr lang="ru-RU" sz="1600" dirty="0">
              <a:solidFill>
                <a:srgbClr val="3A003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BvR7l3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0082" y="3737353"/>
            <a:ext cx="3343940" cy="3343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88" y="88678"/>
            <a:ext cx="7886700" cy="8469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Аппарат Уполномоченного по защите прав предпринимателей: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833" y="1414130"/>
            <a:ext cx="8197702" cy="5061098"/>
          </a:xfrm>
        </p:spPr>
        <p:txBody>
          <a:bodyPr>
            <a:normAutofit/>
          </a:bodyPr>
          <a:lstStyle/>
          <a:p>
            <a:pPr marL="0" indent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Бессонова В.В.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Уполномоченный по защите прав предпринимателей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Иванова Е.В.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Помощник Уполномоченного</a:t>
            </a:r>
          </a:p>
          <a:p>
            <a:pPr marL="0" indent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Арсентьева Е.В.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Помощник Уполномоченного</a:t>
            </a:r>
          </a:p>
          <a:p>
            <a:pPr marL="0" indent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Алексеева Н.М.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Главный специалист аппарата Уполномоченного</a:t>
            </a:r>
          </a:p>
          <a:p>
            <a:pPr marL="0" indent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Ведерникова К.А.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Главный специалист аппарата Уполномоченного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" y="305342"/>
            <a:ext cx="8401616" cy="1325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A003A"/>
                </a:solidFill>
                <a:latin typeface="Arial Black" pitchFamily="34" charset="0"/>
              </a:rPr>
              <a:t>«Лицо» обращений к Уполномоченному по защите прав предпринимателей в Забайкальском крае (2015 – первый квартал 2019)</a:t>
            </a:r>
            <a:br>
              <a:rPr lang="ru-RU" sz="2400" b="1" dirty="0" smtClean="0">
                <a:solidFill>
                  <a:srgbClr val="3A003A"/>
                </a:solidFill>
                <a:latin typeface="Arial Black" pitchFamily="34" charset="0"/>
              </a:rPr>
            </a:b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e6ce2e5a23721cdd75d85be9b590b6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801" y="1788380"/>
            <a:ext cx="650575" cy="711566"/>
          </a:xfrm>
          <a:prstGeom prst="rect">
            <a:avLst/>
          </a:prstGeom>
        </p:spPr>
      </p:pic>
      <p:pic>
        <p:nvPicPr>
          <p:cNvPr id="6" name="Рисунок 5" descr="img_45248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8194" y="2203193"/>
            <a:ext cx="757276" cy="89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88927"/>
            <a:ext cx="8362950" cy="8826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  <a:cs typeface="Arial" pitchFamily="34" charset="0"/>
              </a:rPr>
              <a:t>Сферы деятельности предпринимателей, обратившихся к Уполномоченному (2018 год)</a:t>
            </a:r>
            <a:endParaRPr lang="ru-RU" sz="2000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7" y="37578"/>
            <a:ext cx="8337929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Распределение жалоб, поступивших на рассмотрение Уполномоченного в 2018 году, по субъектному составу</a:t>
            </a:r>
            <a:endParaRPr lang="ru-RU" sz="2000" dirty="0">
              <a:latin typeface="Arial Black" pitchFamily="34" charset="0"/>
            </a:endParaRPr>
          </a:p>
        </p:txBody>
      </p:sp>
      <p:graphicFrame>
        <p:nvGraphicFramePr>
          <p:cNvPr id="4" name="Объект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181851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45383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</TotalTime>
  <Words>674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Защита прав женщин-предпринимателей</vt:lpstr>
      <vt:lpstr>Индекс предпринимательской активности женщин</vt:lpstr>
      <vt:lpstr>Женщины иначе относятся к бизнесу</vt:lpstr>
      <vt:lpstr>Основной стимул к открытию бизнеса</vt:lpstr>
      <vt:lpstr>Что мешает женщине сегодня  открыть собственный бизнес?</vt:lpstr>
      <vt:lpstr>Аппарат Уполномоченного по защите прав предпринимателей:</vt:lpstr>
      <vt:lpstr>«Лицо» обращений к Уполномоченному по защите прав предпринимателей в Забайкальском крае (2015 – первый квартал 2019) </vt:lpstr>
      <vt:lpstr>Сферы деятельности предпринимателей, обратившихся к Уполномоченному (2018 год)</vt:lpstr>
      <vt:lpstr>Распределение жалоб, поступивших на рассмотрение Уполномоченного в 2018 году, по субъектному составу</vt:lpstr>
      <vt:lpstr>Региональные Уполномоченные по защите прав предпринимателей</vt:lpstr>
      <vt:lpstr>Общественные помощники Уполномоченного по защите прав предпринимателей в Забайкальском крае </vt:lpstr>
      <vt:lpstr>Общественный совет Уполномоченного по защите прав предпринимателей в Забайкальском крае</vt:lpstr>
      <vt:lpstr>Слайд 13</vt:lpstr>
      <vt:lpstr>Системные проблемы, выявленные женщинами предпринимателями</vt:lpstr>
      <vt:lpstr>Предложения по развитию женского предпринимательства</vt:lpstr>
      <vt:lpstr>Слайд 16</vt:lpstr>
      <vt:lpstr>Предложения по развитию женского предпринимательства </vt:lpstr>
      <vt:lpstr>Предложения по развитию женского предпринимательства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185</cp:revision>
  <dcterms:created xsi:type="dcterms:W3CDTF">2018-09-04T12:10:47Z</dcterms:created>
  <dcterms:modified xsi:type="dcterms:W3CDTF">2019-04-15T08:08:23Z</dcterms:modified>
</cp:coreProperties>
</file>