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62" r:id="rId4"/>
    <p:sldId id="263" r:id="rId5"/>
    <p:sldId id="264" r:id="rId6"/>
    <p:sldId id="267" r:id="rId7"/>
    <p:sldId id="269" r:id="rId8"/>
    <p:sldId id="279" r:id="rId9"/>
    <p:sldId id="274" r:id="rId10"/>
    <p:sldId id="265" r:id="rId11"/>
    <p:sldId id="271" r:id="rId12"/>
    <p:sldId id="282" r:id="rId13"/>
    <p:sldId id="270" r:id="rId14"/>
    <p:sldId id="283" r:id="rId15"/>
    <p:sldId id="284" r:id="rId16"/>
    <p:sldId id="276" r:id="rId17"/>
    <p:sldId id="285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1F1F1"/>
    <a:srgbClr val="003374"/>
    <a:srgbClr val="129481"/>
    <a:srgbClr val="2F1D5D"/>
    <a:srgbClr val="1A356C"/>
    <a:srgbClr val="1D3C7A"/>
    <a:srgbClr val="173A8D"/>
    <a:srgbClr val="0F2741"/>
    <a:srgbClr val="001736"/>
    <a:srgbClr val="C9A0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4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Забайкальский край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2500000000000011E-2"/>
                  <c:y val="3.23511325698466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FA-47DE-821F-8F73B905E7CA}"/>
                </c:ext>
              </c:extLst>
            </c:dLbl>
            <c:dLbl>
              <c:idx val="2"/>
              <c:layout>
                <c:manualLayout>
                  <c:x val="-1.8750000000000013E-2"/>
                  <c:y val="-1.617556628492331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FA-47DE-821F-8F73B905E7CA}"/>
                </c:ext>
              </c:extLst>
            </c:dLbl>
            <c:dLbl>
              <c:idx val="3"/>
              <c:layout>
                <c:manualLayout>
                  <c:x val="-1.0416666666666591E-2"/>
                  <c:y val="-2.91160193128619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FA-47DE-821F-8F73B905E7CA}"/>
                </c:ext>
              </c:extLst>
            </c:dLbl>
            <c:dLbl>
              <c:idx val="4"/>
              <c:layout>
                <c:manualLayout>
                  <c:x val="2.0833333333333389E-3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FA-47DE-821F-8F73B905E7CA}"/>
                </c:ext>
              </c:extLst>
            </c:dLbl>
            <c:dLbl>
              <c:idx val="5"/>
              <c:layout>
                <c:manualLayout>
                  <c:x val="1.4583333333333347E-2"/>
                  <c:y val="-1.294045302793860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FA-47DE-821F-8F73B905E7CA}"/>
                </c:ext>
              </c:extLst>
            </c:dLbl>
            <c:dLbl>
              <c:idx val="6"/>
              <c:layout>
                <c:manualLayout>
                  <c:x val="2.2916666666666682E-2"/>
                  <c:y val="2.26457927988926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FA-47DE-821F-8F73B905E7CA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3.2</c:v>
                </c:pt>
                <c:pt idx="1">
                  <c:v>0.9</c:v>
                </c:pt>
                <c:pt idx="2">
                  <c:v>4.0999999999999996</c:v>
                </c:pt>
                <c:pt idx="3">
                  <c:v>5.9</c:v>
                </c:pt>
                <c:pt idx="4">
                  <c:v>3.5</c:v>
                </c:pt>
                <c:pt idx="5">
                  <c:v>4.2</c:v>
                </c:pt>
                <c:pt idx="6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CFA-47DE-821F-8F73B905E7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Роспотребнадзор</c:v>
                </c:pt>
                <c:pt idx="1">
                  <c:v>Ростехнадзор</c:v>
                </c:pt>
                <c:pt idx="2">
                  <c:v>Росприроднадзор</c:v>
                </c:pt>
                <c:pt idx="3">
                  <c:v>Россельхознадзор</c:v>
                </c:pt>
                <c:pt idx="4">
                  <c:v>МЧС</c:v>
                </c:pt>
                <c:pt idx="5">
                  <c:v>ЖКХ</c:v>
                </c:pt>
                <c:pt idx="6">
                  <c:v>12.21.1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3.7</c:v>
                </c:pt>
                <c:pt idx="1">
                  <c:v>4</c:v>
                </c:pt>
                <c:pt idx="2">
                  <c:v>3.2</c:v>
                </c:pt>
                <c:pt idx="3">
                  <c:v>3.9</c:v>
                </c:pt>
                <c:pt idx="4">
                  <c:v>4.7</c:v>
                </c:pt>
                <c:pt idx="5">
                  <c:v>4.5999999999999996</c:v>
                </c:pt>
                <c:pt idx="6" formatCode="0.0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CFA-47DE-821F-8F73B905E7CA}"/>
            </c:ext>
          </c:extLst>
        </c:ser>
        <c:axId val="152125824"/>
        <c:axId val="152127360"/>
      </c:radarChart>
      <c:catAx>
        <c:axId val="15212582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2127360"/>
        <c:crosses val="autoZero"/>
        <c:auto val="1"/>
        <c:lblAlgn val="ctr"/>
        <c:lblOffset val="100"/>
      </c:catAx>
      <c:valAx>
        <c:axId val="152127360"/>
        <c:scaling>
          <c:orientation val="minMax"/>
          <c:max val="9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0.0" sourceLinked="1"/>
        <c:majorTickMark val="cross"/>
        <c:tickLblPos val="nextTo"/>
        <c:crossAx val="15212582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Роспотребнадзор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3025"/>
          <c:h val="0.72804179623673926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Забайкальский край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63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75-4ED6-8C8C-7DC452F6F1F9}"/>
                </c:ext>
              </c:extLst>
            </c:dLbl>
            <c:dLbl>
              <c:idx val="1"/>
              <c:layout>
                <c:manualLayout>
                  <c:x val="2.207891211810662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75-4ED6-8C8C-7DC452F6F1F9}"/>
                </c:ext>
              </c:extLst>
            </c:dLbl>
            <c:dLbl>
              <c:idx val="2"/>
              <c:layout>
                <c:manualLayout>
                  <c:x val="7.403756359560798E-2"/>
                  <c:y val="2.042170752957281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75-4ED6-8C8C-7DC452F6F1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0.9</c:v>
                </c:pt>
                <c:pt idx="1">
                  <c:v>3</c:v>
                </c:pt>
                <c:pt idx="2">
                  <c:v>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775-4ED6-8C8C-7DC452F6F1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3.8</c:v>
                </c:pt>
                <c:pt idx="1">
                  <c:v>3.7</c:v>
                </c:pt>
                <c:pt idx="2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75-4ED6-8C8C-7DC452F6F1F9}"/>
            </c:ext>
          </c:extLst>
        </c:ser>
        <c:axId val="152465792"/>
        <c:axId val="152467328"/>
      </c:radarChart>
      <c:catAx>
        <c:axId val="152465792"/>
        <c:scaling>
          <c:orientation val="minMax"/>
        </c:scaling>
        <c:axPos val="b"/>
        <c:majorGridlines/>
        <c:numFmt formatCode="General" sourceLinked="1"/>
        <c:tickLblPos val="nextTo"/>
        <c:crossAx val="152467328"/>
        <c:crosses val="autoZero"/>
        <c:auto val="1"/>
        <c:lblAlgn val="ctr"/>
        <c:lblOffset val="100"/>
      </c:catAx>
      <c:valAx>
        <c:axId val="152467328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524657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Россельхознадзор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3025"/>
          <c:h val="0.72804179623673926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Забайкальский край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7100989714182334E-3"/>
                  <c:y val="2.33314719417140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BC-4878-9955-FCD3D4BACC82}"/>
                </c:ext>
              </c:extLst>
            </c:dLbl>
            <c:dLbl>
              <c:idx val="1"/>
              <c:layout>
                <c:manualLayout>
                  <c:x val="3.2384711983011044E-3"/>
                  <c:y val="4.391324940503693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C-4878-9955-FCD3D4BACC82}"/>
                </c:ext>
              </c:extLst>
            </c:dLbl>
            <c:dLbl>
              <c:idx val="2"/>
              <c:layout>
                <c:manualLayout>
                  <c:x val="5.0486697864582188E-2"/>
                  <c:y val="3.248871470421421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BC-4878-9955-FCD3D4BACC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2.7</c:v>
                </c:pt>
                <c:pt idx="1">
                  <c:v>7.4</c:v>
                </c:pt>
                <c:pt idx="2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1BC-4878-9955-FCD3D4BACC8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4.5999999999999996</c:v>
                </c:pt>
                <c:pt idx="1">
                  <c:v>5.7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1BC-4878-9955-FCD3D4BACC82}"/>
            </c:ext>
          </c:extLst>
        </c:ser>
        <c:axId val="152514944"/>
        <c:axId val="152516480"/>
      </c:radarChart>
      <c:catAx>
        <c:axId val="152514944"/>
        <c:scaling>
          <c:orientation val="minMax"/>
        </c:scaling>
        <c:axPos val="b"/>
        <c:majorGridlines/>
        <c:numFmt formatCode="General" sourceLinked="1"/>
        <c:tickLblPos val="nextTo"/>
        <c:crossAx val="152516480"/>
        <c:crosses val="autoZero"/>
        <c:auto val="1"/>
        <c:lblAlgn val="ctr"/>
        <c:lblOffset val="100"/>
      </c:catAx>
      <c:valAx>
        <c:axId val="152516480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525149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/>
              <a:t>Ростехнадзор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4035981672764445"/>
          <c:y val="0.19676565202180704"/>
          <c:w val="0.43098188573033025"/>
          <c:h val="0.72804179623673926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Забайкальский край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2.797281864325963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FE-48EF-B8E0-9B409DEC8AD5}"/>
                </c:ext>
              </c:extLst>
            </c:dLbl>
            <c:dLbl>
              <c:idx val="1"/>
              <c:layout>
                <c:manualLayout>
                  <c:x val="2.2078912118106628E-2"/>
                  <c:y val="-5.5945637286519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FE-48EF-B8E0-9B409DEC8AD5}"/>
                </c:ext>
              </c:extLst>
            </c:dLbl>
            <c:dLbl>
              <c:idx val="2"/>
              <c:layout>
                <c:manualLayout>
                  <c:x val="5.5197280295266431E-2"/>
                  <c:y val="8.5471514035736474E-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FE-48EF-B8E0-9B409DEC8A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1.5</c:v>
                </c:pt>
                <c:pt idx="1">
                  <c:v>1.1000000000000001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9FE-48EF-B8E0-9B409DEC8A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strRef>
              <c:f>Лист1!$A$2:$A$4</c:f>
              <c:strCache>
                <c:ptCount val="3"/>
                <c:pt idx="0">
                  <c:v>P1</c:v>
                </c:pt>
                <c:pt idx="1">
                  <c:v>P2</c:v>
                </c:pt>
                <c:pt idx="2">
                  <c:v>P3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4.4000000000000004</c:v>
                </c:pt>
                <c:pt idx="1">
                  <c:v>6.2</c:v>
                </c:pt>
                <c:pt idx="2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9FE-48EF-B8E0-9B409DEC8AD5}"/>
            </c:ext>
          </c:extLst>
        </c:ser>
        <c:axId val="155427200"/>
        <c:axId val="155428736"/>
      </c:radarChart>
      <c:catAx>
        <c:axId val="155427200"/>
        <c:scaling>
          <c:orientation val="minMax"/>
        </c:scaling>
        <c:axPos val="b"/>
        <c:majorGridlines/>
        <c:numFmt formatCode="General" sourceLinked="1"/>
        <c:tickLblPos val="nextTo"/>
        <c:crossAx val="155428736"/>
        <c:crosses val="autoZero"/>
        <c:auto val="1"/>
        <c:lblAlgn val="ctr"/>
        <c:lblOffset val="100"/>
      </c:catAx>
      <c:valAx>
        <c:axId val="155428736"/>
        <c:scaling>
          <c:orientation val="minMax"/>
        </c:scaling>
        <c:delete val="1"/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</a:ln>
          </c:spPr>
        </c:majorGridlines>
        <c:numFmt formatCode="#,##0.0" sourceLinked="1"/>
        <c:majorTickMark val="cross"/>
        <c:tickLblPos val="none"/>
        <c:crossAx val="155427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950806539545914"/>
          <c:y val="0.77524609838672964"/>
          <c:w val="0.80221478496358389"/>
          <c:h val="6.6949797975663528E-2"/>
        </c:manualLayout>
      </c:layout>
    </c:legend>
    <c:plotVisOnly val="1"/>
    <c:dispBlanksAs val="gap"/>
  </c:chart>
  <c:txPr>
    <a:bodyPr/>
    <a:lstStyle/>
    <a:p>
      <a:pPr>
        <a:defRPr sz="7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5.5122287429358194E-2"/>
                  <c:y val="1.7570777721360682E-2"/>
                </c:manualLayout>
              </c:layout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</c:dLbls>
          <c:cat>
            <c:strRef>
              <c:f>Лист1!$A$2:$A$3</c:f>
              <c:strCache>
                <c:ptCount val="2"/>
                <c:pt idx="0">
                  <c:v>Предупреждение</c:v>
                </c:pt>
                <c:pt idx="1">
                  <c:v>Штраф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51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27526326000928"/>
          <c:y val="0.41575688315617298"/>
          <c:w val="0.39436172174538847"/>
          <c:h val="0.26805351293342983"/>
        </c:manualLayout>
      </c:layout>
      <c:txPr>
        <a:bodyPr/>
        <a:lstStyle/>
        <a:p>
          <a:pPr>
            <a:defRPr sz="10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D9A50-6549-4873-ADDD-3C50828A595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D133C8-4B68-4043-9548-A8B2B20B7ED0}">
      <dgm:prSet phldrT="[Текст]"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Индекс</a:t>
          </a:r>
          <a:r>
            <a:rPr lang="ru-RU" dirty="0" smtClean="0"/>
            <a:t> </a:t>
          </a:r>
          <a:endParaRPr lang="ru-RU" dirty="0"/>
        </a:p>
      </dgm:t>
    </dgm:pt>
    <dgm:pt modelId="{594A1AD6-16A1-4C08-9890-72A98340BFF4}" type="parTrans" cxnId="{60A31BB9-28B2-4277-900E-9E6D57DC677B}">
      <dgm:prSet/>
      <dgm:spPr/>
      <dgm:t>
        <a:bodyPr/>
        <a:lstStyle/>
        <a:p>
          <a:endParaRPr lang="ru-RU"/>
        </a:p>
      </dgm:t>
    </dgm:pt>
    <dgm:pt modelId="{520609DC-0610-46EF-936A-B874E41190BE}" type="sibTrans" cxnId="{60A31BB9-28B2-4277-900E-9E6D57DC677B}">
      <dgm:prSet/>
      <dgm:spPr/>
      <dgm:t>
        <a:bodyPr/>
        <a:lstStyle/>
        <a:p>
          <a:endParaRPr lang="ru-RU"/>
        </a:p>
      </dgm:t>
    </dgm:pt>
    <dgm:pt modelId="{A978652A-BDB3-406A-B72B-81F62EF8153A}">
      <dgm:prSet phldrT="[Текст]" custT="1"/>
      <dgm:spPr>
        <a:gradFill flip="none" rotWithShape="0">
          <a:gsLst>
            <a:gs pos="0">
              <a:schemeClr val="accent4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4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4">
                <a:lumMod val="40000"/>
                <a:lumOff val="60000"/>
                <a:shade val="100000"/>
                <a:satMod val="115000"/>
              </a:schemeClr>
            </a:gs>
          </a:gsLst>
          <a:path path="circle">
            <a:fillToRect l="100000" b="100000"/>
          </a:path>
          <a:tileRect t="-100000" r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Аналитический инструмент</a:t>
          </a:r>
          <a:endParaRPr lang="ru-RU" dirty="0">
            <a:solidFill>
              <a:schemeClr val="tx1"/>
            </a:solidFill>
          </a:endParaRPr>
        </a:p>
      </dgm:t>
    </dgm:pt>
    <dgm:pt modelId="{3BD4FD0C-7F16-44BA-901A-ABAD2B2FEE66}" type="parTrans" cxnId="{109D8ACB-555D-4CF2-ACDF-7A106BEEB545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C674A1F0-D035-4A9C-88DB-3A06648AE795}" type="sibTrans" cxnId="{109D8ACB-555D-4CF2-ACDF-7A106BEEB545}">
      <dgm:prSet/>
      <dgm:spPr/>
      <dgm:t>
        <a:bodyPr/>
        <a:lstStyle/>
        <a:p>
          <a:endParaRPr lang="ru-RU"/>
        </a:p>
      </dgm:t>
    </dgm:pt>
    <dgm:pt modelId="{83F018A8-88B0-40AE-BC1D-DEE159A92DC5}">
      <dgm:prSet phldrT="[Текст]" custT="1"/>
      <dgm:spPr>
        <a:gradFill flip="none" rotWithShape="0">
          <a:gsLst>
            <a:gs pos="0">
              <a:schemeClr val="accent4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4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4">
                <a:lumMod val="40000"/>
                <a:lumOff val="60000"/>
                <a:shade val="100000"/>
                <a:satMod val="115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Инструмент корректировки деятельности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КНО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субъекте РФ </a:t>
          </a:r>
          <a:endParaRPr lang="ru-RU" dirty="0">
            <a:solidFill>
              <a:schemeClr val="tx1"/>
            </a:solidFill>
          </a:endParaRPr>
        </a:p>
      </dgm:t>
    </dgm:pt>
    <dgm:pt modelId="{4E00FFDA-CB30-4AA6-9058-FD1FABA59551}" type="parTrans" cxnId="{C8476495-6257-41EA-BFFD-54EC6408C1CD}">
      <dgm:prSet/>
      <dgm:spPr>
        <a:noFill/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4C46D465-289D-448D-B4E7-3696EB1F59E8}" type="sibTrans" cxnId="{C8476495-6257-41EA-BFFD-54EC6408C1CD}">
      <dgm:prSet/>
      <dgm:spPr/>
      <dgm:t>
        <a:bodyPr/>
        <a:lstStyle/>
        <a:p>
          <a:endParaRPr lang="ru-RU"/>
        </a:p>
      </dgm:t>
    </dgm:pt>
    <dgm:pt modelId="{DCD2AD8B-DFAA-44B8-BD7F-A5E67497EA57}" type="pres">
      <dgm:prSet presAssocID="{576D9A50-6549-4873-ADDD-3C50828A595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5DD017-D03A-418C-B199-FDD1A05D77D1}" type="pres">
      <dgm:prSet presAssocID="{52D133C8-4B68-4043-9548-A8B2B20B7ED0}" presName="centerShape" presStyleLbl="node0" presStyleIdx="0" presStyleCnt="1"/>
      <dgm:spPr/>
      <dgm:t>
        <a:bodyPr/>
        <a:lstStyle/>
        <a:p>
          <a:endParaRPr lang="ru-RU"/>
        </a:p>
      </dgm:t>
    </dgm:pt>
    <dgm:pt modelId="{745D0BC5-AB20-422B-B812-DE4BC0221407}" type="pres">
      <dgm:prSet presAssocID="{3BD4FD0C-7F16-44BA-901A-ABAD2B2FEE66}" presName="parTrans" presStyleLbl="bgSibTrans2D1" presStyleIdx="0" presStyleCnt="2" custAng="18031947" custFlipHor="1" custScaleX="31858" custLinFactNeighborX="36340" custLinFactNeighborY="40166"/>
      <dgm:spPr/>
      <dgm:t>
        <a:bodyPr/>
        <a:lstStyle/>
        <a:p>
          <a:endParaRPr lang="ru-RU"/>
        </a:p>
      </dgm:t>
    </dgm:pt>
    <dgm:pt modelId="{A25BF9A5-3E5E-417B-BDC1-D878084CBCA6}" type="pres">
      <dgm:prSet presAssocID="{A978652A-BDB3-406A-B72B-81F62EF8153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189EC-8684-49B8-B93D-ADA561294D91}" type="pres">
      <dgm:prSet presAssocID="{4E00FFDA-CB30-4AA6-9058-FD1FABA59551}" presName="parTrans" presStyleLbl="bgSibTrans2D1" presStyleIdx="1" presStyleCnt="2" custAng="10813320" custScaleX="28697" custLinFactNeighborX="-35880" custLinFactNeighborY="45349"/>
      <dgm:spPr/>
      <dgm:t>
        <a:bodyPr/>
        <a:lstStyle/>
        <a:p>
          <a:endParaRPr lang="ru-RU"/>
        </a:p>
      </dgm:t>
    </dgm:pt>
    <dgm:pt modelId="{116C4AF6-938F-41FE-AF14-67772961613E}" type="pres">
      <dgm:prSet presAssocID="{83F018A8-88B0-40AE-BC1D-DEE159A92DC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9D8ACB-555D-4CF2-ACDF-7A106BEEB545}" srcId="{52D133C8-4B68-4043-9548-A8B2B20B7ED0}" destId="{A978652A-BDB3-406A-B72B-81F62EF8153A}" srcOrd="0" destOrd="0" parTransId="{3BD4FD0C-7F16-44BA-901A-ABAD2B2FEE66}" sibTransId="{C674A1F0-D035-4A9C-88DB-3A06648AE795}"/>
    <dgm:cxn modelId="{60A31BB9-28B2-4277-900E-9E6D57DC677B}" srcId="{576D9A50-6549-4873-ADDD-3C50828A5958}" destId="{52D133C8-4B68-4043-9548-A8B2B20B7ED0}" srcOrd="0" destOrd="0" parTransId="{594A1AD6-16A1-4C08-9890-72A98340BFF4}" sibTransId="{520609DC-0610-46EF-936A-B874E41190BE}"/>
    <dgm:cxn modelId="{4219795D-2AF4-4DF2-9D6C-9A2B3BBCD815}" type="presOf" srcId="{3BD4FD0C-7F16-44BA-901A-ABAD2B2FEE66}" destId="{745D0BC5-AB20-422B-B812-DE4BC0221407}" srcOrd="0" destOrd="0" presId="urn:microsoft.com/office/officeart/2005/8/layout/radial4"/>
    <dgm:cxn modelId="{C8476495-6257-41EA-BFFD-54EC6408C1CD}" srcId="{52D133C8-4B68-4043-9548-A8B2B20B7ED0}" destId="{83F018A8-88B0-40AE-BC1D-DEE159A92DC5}" srcOrd="1" destOrd="0" parTransId="{4E00FFDA-CB30-4AA6-9058-FD1FABA59551}" sibTransId="{4C46D465-289D-448D-B4E7-3696EB1F59E8}"/>
    <dgm:cxn modelId="{7EB9FA04-BB3D-41F9-B345-4110F991DEAE}" type="presOf" srcId="{4E00FFDA-CB30-4AA6-9058-FD1FABA59551}" destId="{8F5189EC-8684-49B8-B93D-ADA561294D91}" srcOrd="0" destOrd="0" presId="urn:microsoft.com/office/officeart/2005/8/layout/radial4"/>
    <dgm:cxn modelId="{FCB3E9CC-8DF8-4161-995C-B67827B1AAB0}" type="presOf" srcId="{52D133C8-4B68-4043-9548-A8B2B20B7ED0}" destId="{8B5DD017-D03A-418C-B199-FDD1A05D77D1}" srcOrd="0" destOrd="0" presId="urn:microsoft.com/office/officeart/2005/8/layout/radial4"/>
    <dgm:cxn modelId="{50039A34-DBFB-4CA9-9A17-CF89143744A2}" type="presOf" srcId="{A978652A-BDB3-406A-B72B-81F62EF8153A}" destId="{A25BF9A5-3E5E-417B-BDC1-D878084CBCA6}" srcOrd="0" destOrd="0" presId="urn:microsoft.com/office/officeart/2005/8/layout/radial4"/>
    <dgm:cxn modelId="{58C45731-552E-4A38-B8E1-E300800BE245}" type="presOf" srcId="{576D9A50-6549-4873-ADDD-3C50828A5958}" destId="{DCD2AD8B-DFAA-44B8-BD7F-A5E67497EA57}" srcOrd="0" destOrd="0" presId="urn:microsoft.com/office/officeart/2005/8/layout/radial4"/>
    <dgm:cxn modelId="{A97A44C5-00AC-47CC-9AA8-E773EAF3DF90}" type="presOf" srcId="{83F018A8-88B0-40AE-BC1D-DEE159A92DC5}" destId="{116C4AF6-938F-41FE-AF14-67772961613E}" srcOrd="0" destOrd="0" presId="urn:microsoft.com/office/officeart/2005/8/layout/radial4"/>
    <dgm:cxn modelId="{5AF32B0D-6B9E-4615-94EB-141F80DF0B47}" type="presParOf" srcId="{DCD2AD8B-DFAA-44B8-BD7F-A5E67497EA57}" destId="{8B5DD017-D03A-418C-B199-FDD1A05D77D1}" srcOrd="0" destOrd="0" presId="urn:microsoft.com/office/officeart/2005/8/layout/radial4"/>
    <dgm:cxn modelId="{1FBC6727-73FF-4172-BCA8-AD665FD29F78}" type="presParOf" srcId="{DCD2AD8B-DFAA-44B8-BD7F-A5E67497EA57}" destId="{745D0BC5-AB20-422B-B812-DE4BC0221407}" srcOrd="1" destOrd="0" presId="urn:microsoft.com/office/officeart/2005/8/layout/radial4"/>
    <dgm:cxn modelId="{10CFACB8-B4E0-469B-A2B4-EF6881B85C5C}" type="presParOf" srcId="{DCD2AD8B-DFAA-44B8-BD7F-A5E67497EA57}" destId="{A25BF9A5-3E5E-417B-BDC1-D878084CBCA6}" srcOrd="2" destOrd="0" presId="urn:microsoft.com/office/officeart/2005/8/layout/radial4"/>
    <dgm:cxn modelId="{42F491B2-FD76-4983-9F18-CEFDD938A8D4}" type="presParOf" srcId="{DCD2AD8B-DFAA-44B8-BD7F-A5E67497EA57}" destId="{8F5189EC-8684-49B8-B93D-ADA561294D91}" srcOrd="3" destOrd="0" presId="urn:microsoft.com/office/officeart/2005/8/layout/radial4"/>
    <dgm:cxn modelId="{50C56790-EA5F-4EC0-8C77-FA76E1ECC8F9}" type="presParOf" srcId="{DCD2AD8B-DFAA-44B8-BD7F-A5E67497EA57}" destId="{116C4AF6-938F-41FE-AF14-67772961613E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DD97E9-41CE-4944-A703-0D81D21C940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6CA578-EC88-4DDA-AB9C-90EF11BD0857}">
      <dgm:prSet phldrT="[Текст]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Форма №1-контроль «Сведения об осуществлении государственного контроля (надзора) и муниципального контроля»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FE3CA0-6498-42D2-B765-8EEBED4B7A3B}" type="parTrans" cxnId="{F82BA118-FF81-46BA-BCF3-B541AFDADAE5}">
      <dgm:prSet/>
      <dgm:spPr/>
      <dgm:t>
        <a:bodyPr/>
        <a:lstStyle/>
        <a:p>
          <a:endParaRPr lang="ru-RU"/>
        </a:p>
      </dgm:t>
    </dgm:pt>
    <dgm:pt modelId="{29D9987F-29EA-4509-B5BD-9D05882EC06E}" type="sibTrans" cxnId="{F82BA118-FF81-46BA-BCF3-B541AFDADAE5}">
      <dgm:prSet/>
      <dgm:spPr/>
      <dgm:t>
        <a:bodyPr/>
        <a:lstStyle/>
        <a:p>
          <a:endParaRPr lang="ru-RU"/>
        </a:p>
      </dgm:t>
    </dgm:pt>
    <dgm:pt modelId="{6535482E-792B-49DA-B840-846A02987EE9}">
      <dgm:prSet phldrT="[Текст]"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Данные ГИС ЖКХ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BAB81E-7F51-4A5F-90C5-233DD8C67DF8}" type="parTrans" cxnId="{747C2D32-8994-4C72-8A1D-FBFCC30F05DC}">
      <dgm:prSet/>
      <dgm:spPr/>
      <dgm:t>
        <a:bodyPr/>
        <a:lstStyle/>
        <a:p>
          <a:endParaRPr lang="ru-RU"/>
        </a:p>
      </dgm:t>
    </dgm:pt>
    <dgm:pt modelId="{FFA2318B-2738-496B-81E2-667EE9209752}" type="sibTrans" cxnId="{747C2D32-8994-4C72-8A1D-FBFCC30F05DC}">
      <dgm:prSet/>
      <dgm:spPr/>
      <dgm:t>
        <a:bodyPr/>
        <a:lstStyle/>
        <a:p>
          <a:endParaRPr lang="ru-RU"/>
        </a:p>
      </dgm:t>
    </dgm:pt>
    <dgm:pt modelId="{ACE74BD0-00E0-49EF-8364-80D393EA8264}">
      <dgm:prSet/>
      <dgm:spPr>
        <a:gradFill flip="none" rotWithShape="0">
          <a:gsLst>
            <a:gs pos="0">
              <a:schemeClr val="accent6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6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6">
                <a:lumMod val="40000"/>
                <a:lumOff val="60000"/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Форма 1-АЭ «Сведения об административных правонарушениях в сфере экономики»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1022D0-1344-464B-B8D9-C08E38338319}" type="parTrans" cxnId="{8A66739E-61A7-41E2-BEC0-B38D12FF48EF}">
      <dgm:prSet/>
      <dgm:spPr/>
      <dgm:t>
        <a:bodyPr/>
        <a:lstStyle/>
        <a:p>
          <a:endParaRPr lang="ru-RU"/>
        </a:p>
      </dgm:t>
    </dgm:pt>
    <dgm:pt modelId="{8C2AA250-BE39-49FC-ABCE-8552E73A64CA}" type="sibTrans" cxnId="{8A66739E-61A7-41E2-BEC0-B38D12FF48EF}">
      <dgm:prSet/>
      <dgm:spPr/>
      <dgm:t>
        <a:bodyPr/>
        <a:lstStyle/>
        <a:p>
          <a:endParaRPr lang="ru-RU"/>
        </a:p>
      </dgm:t>
    </dgm:pt>
    <dgm:pt modelId="{A29C5A4B-D9A7-41F4-A2E2-0F92B865AFD1}">
      <dgm:prSet/>
      <dgm:spPr>
        <a:gradFill flip="none" rotWithShape="0">
          <a:gsLst>
            <a:gs pos="0">
              <a:schemeClr val="accent2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2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2">
                <a:lumMod val="40000"/>
                <a:lumOff val="60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Судебная статистика по форме  1-АП «Отчет о работе судов общей юрисдикции по рассмотрению дел об административных правонарушениях»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54DF88D-6702-450D-B372-12F11B404A74}" type="parTrans" cxnId="{1E2027AD-F09D-4574-8349-2ADFB1F33966}">
      <dgm:prSet/>
      <dgm:spPr/>
      <dgm:t>
        <a:bodyPr/>
        <a:lstStyle/>
        <a:p>
          <a:endParaRPr lang="ru-RU"/>
        </a:p>
      </dgm:t>
    </dgm:pt>
    <dgm:pt modelId="{EA74B474-8AD1-4E79-971F-94084B4F657E}" type="sibTrans" cxnId="{1E2027AD-F09D-4574-8349-2ADFB1F33966}">
      <dgm:prSet/>
      <dgm:spPr/>
      <dgm:t>
        <a:bodyPr/>
        <a:lstStyle/>
        <a:p>
          <a:endParaRPr lang="ru-RU"/>
        </a:p>
      </dgm:t>
    </dgm:pt>
    <dgm:pt modelId="{026DB12B-A446-4356-8732-DEF5738C63DC}" type="pres">
      <dgm:prSet presAssocID="{37DD97E9-41CE-4944-A703-0D81D21C940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410964-ECC5-431A-B9C8-E6BD7551EB97}" type="pres">
      <dgm:prSet presAssocID="{2B6CA578-EC88-4DDA-AB9C-90EF11BD085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D3DB8-D572-4847-95DB-671E9D6011ED}" type="pres">
      <dgm:prSet presAssocID="{29D9987F-29EA-4509-B5BD-9D05882EC06E}" presName="sibTrans" presStyleCnt="0"/>
      <dgm:spPr/>
    </dgm:pt>
    <dgm:pt modelId="{78AB5869-EB12-4330-ABA3-7B501FCEDEC3}" type="pres">
      <dgm:prSet presAssocID="{A29C5A4B-D9A7-41F4-A2E2-0F92B865AFD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1341E-9BD4-489B-A3F2-EAF0BB7F45BF}" type="pres">
      <dgm:prSet presAssocID="{EA74B474-8AD1-4E79-971F-94084B4F657E}" presName="sibTrans" presStyleCnt="0"/>
      <dgm:spPr/>
    </dgm:pt>
    <dgm:pt modelId="{AACED21C-27D3-480A-A6BA-450A26BD7CAE}" type="pres">
      <dgm:prSet presAssocID="{ACE74BD0-00E0-49EF-8364-80D393EA826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9268A-0EB7-48FE-8AD2-61582607CB2A}" type="pres">
      <dgm:prSet presAssocID="{8C2AA250-BE39-49FC-ABCE-8552E73A64CA}" presName="sibTrans" presStyleCnt="0"/>
      <dgm:spPr/>
    </dgm:pt>
    <dgm:pt modelId="{BF140C29-FCF6-47DE-A7E4-06F5A8653ADA}" type="pres">
      <dgm:prSet presAssocID="{6535482E-792B-49DA-B840-846A02987EE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2BA118-FF81-46BA-BCF3-B541AFDADAE5}" srcId="{37DD97E9-41CE-4944-A703-0D81D21C9408}" destId="{2B6CA578-EC88-4DDA-AB9C-90EF11BD0857}" srcOrd="0" destOrd="0" parTransId="{74FE3CA0-6498-42D2-B765-8EEBED4B7A3B}" sibTransId="{29D9987F-29EA-4509-B5BD-9D05882EC06E}"/>
    <dgm:cxn modelId="{00870EA9-F896-4BF1-BB7C-2237198C7730}" type="presOf" srcId="{ACE74BD0-00E0-49EF-8364-80D393EA8264}" destId="{AACED21C-27D3-480A-A6BA-450A26BD7CAE}" srcOrd="0" destOrd="0" presId="urn:microsoft.com/office/officeart/2005/8/layout/default"/>
    <dgm:cxn modelId="{D1462947-E81C-4778-9CDF-17289CEC763E}" type="presOf" srcId="{37DD97E9-41CE-4944-A703-0D81D21C9408}" destId="{026DB12B-A446-4356-8732-DEF5738C63DC}" srcOrd="0" destOrd="0" presId="urn:microsoft.com/office/officeart/2005/8/layout/default"/>
    <dgm:cxn modelId="{1E2027AD-F09D-4574-8349-2ADFB1F33966}" srcId="{37DD97E9-41CE-4944-A703-0D81D21C9408}" destId="{A29C5A4B-D9A7-41F4-A2E2-0F92B865AFD1}" srcOrd="1" destOrd="0" parTransId="{454DF88D-6702-450D-B372-12F11B404A74}" sibTransId="{EA74B474-8AD1-4E79-971F-94084B4F657E}"/>
    <dgm:cxn modelId="{AEDC2AFA-32EF-46ED-B22E-044C2D78928B}" type="presOf" srcId="{2B6CA578-EC88-4DDA-AB9C-90EF11BD0857}" destId="{8B410964-ECC5-431A-B9C8-E6BD7551EB97}" srcOrd="0" destOrd="0" presId="urn:microsoft.com/office/officeart/2005/8/layout/default"/>
    <dgm:cxn modelId="{747C2D32-8994-4C72-8A1D-FBFCC30F05DC}" srcId="{37DD97E9-41CE-4944-A703-0D81D21C9408}" destId="{6535482E-792B-49DA-B840-846A02987EE9}" srcOrd="3" destOrd="0" parTransId="{CCBAB81E-7F51-4A5F-90C5-233DD8C67DF8}" sibTransId="{FFA2318B-2738-496B-81E2-667EE9209752}"/>
    <dgm:cxn modelId="{8A66739E-61A7-41E2-BEC0-B38D12FF48EF}" srcId="{37DD97E9-41CE-4944-A703-0D81D21C9408}" destId="{ACE74BD0-00E0-49EF-8364-80D393EA8264}" srcOrd="2" destOrd="0" parTransId="{BD1022D0-1344-464B-B8D9-C08E38338319}" sibTransId="{8C2AA250-BE39-49FC-ABCE-8552E73A64CA}"/>
    <dgm:cxn modelId="{AA31EEE8-7E15-477C-AAB5-22D4A1A1E6CB}" type="presOf" srcId="{A29C5A4B-D9A7-41F4-A2E2-0F92B865AFD1}" destId="{78AB5869-EB12-4330-ABA3-7B501FCEDEC3}" srcOrd="0" destOrd="0" presId="urn:microsoft.com/office/officeart/2005/8/layout/default"/>
    <dgm:cxn modelId="{77069382-EBD6-41A8-AF3C-742C36010977}" type="presOf" srcId="{6535482E-792B-49DA-B840-846A02987EE9}" destId="{BF140C29-FCF6-47DE-A7E4-06F5A8653ADA}" srcOrd="0" destOrd="0" presId="urn:microsoft.com/office/officeart/2005/8/layout/default"/>
    <dgm:cxn modelId="{81242B55-6978-4967-97D0-04F73BD2C721}" type="presParOf" srcId="{026DB12B-A446-4356-8732-DEF5738C63DC}" destId="{8B410964-ECC5-431A-B9C8-E6BD7551EB97}" srcOrd="0" destOrd="0" presId="urn:microsoft.com/office/officeart/2005/8/layout/default"/>
    <dgm:cxn modelId="{04732AEE-EEBA-41C9-9DEA-3E7296F36064}" type="presParOf" srcId="{026DB12B-A446-4356-8732-DEF5738C63DC}" destId="{4D8D3DB8-D572-4847-95DB-671E9D6011ED}" srcOrd="1" destOrd="0" presId="urn:microsoft.com/office/officeart/2005/8/layout/default"/>
    <dgm:cxn modelId="{DC727F3E-1361-4431-90E4-96419FD6C767}" type="presParOf" srcId="{026DB12B-A446-4356-8732-DEF5738C63DC}" destId="{78AB5869-EB12-4330-ABA3-7B501FCEDEC3}" srcOrd="2" destOrd="0" presId="urn:microsoft.com/office/officeart/2005/8/layout/default"/>
    <dgm:cxn modelId="{49AA90AC-338A-42F5-827E-C7A94B992D86}" type="presParOf" srcId="{026DB12B-A446-4356-8732-DEF5738C63DC}" destId="{A431341E-9BD4-489B-A3F2-EAF0BB7F45BF}" srcOrd="3" destOrd="0" presId="urn:microsoft.com/office/officeart/2005/8/layout/default"/>
    <dgm:cxn modelId="{76530724-EE12-4C5C-A6C7-641A43B951B3}" type="presParOf" srcId="{026DB12B-A446-4356-8732-DEF5738C63DC}" destId="{AACED21C-27D3-480A-A6BA-450A26BD7CAE}" srcOrd="4" destOrd="0" presId="urn:microsoft.com/office/officeart/2005/8/layout/default"/>
    <dgm:cxn modelId="{B2BC622D-CE2C-4EB5-A0AE-D87CD384DFCA}" type="presParOf" srcId="{026DB12B-A446-4356-8732-DEF5738C63DC}" destId="{32E9268A-0EB7-48FE-8AD2-61582607CB2A}" srcOrd="5" destOrd="0" presId="urn:microsoft.com/office/officeart/2005/8/layout/default"/>
    <dgm:cxn modelId="{BA025643-CA8E-466A-A1AD-EB8132687BB8}" type="presParOf" srcId="{026DB12B-A446-4356-8732-DEF5738C63DC}" destId="{BF140C29-FCF6-47DE-A7E4-06F5A8653AD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5E1F3A-7672-4AD9-BA6B-06DD9B9C1E0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2D1CD0-8309-4544-B6D4-A642B11694C2}">
      <dgm:prSet phldrT="[Текст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just"/>
          <a:r>
            <a:rPr lang="ru-RU" sz="1800" b="0" i="0" u="none" dirty="0">
              <a:solidFill>
                <a:schemeClr val="tx1"/>
              </a:solidFill>
            </a:rPr>
            <a:t>В случае, если вред не причинен, или угроза вреда не существенна, то должно накладываться предупреждение!</a:t>
          </a:r>
          <a:endParaRPr lang="ru-RU" sz="1800" dirty="0">
            <a:solidFill>
              <a:schemeClr val="tx1"/>
            </a:solidFill>
          </a:endParaRPr>
        </a:p>
      </dgm:t>
    </dgm:pt>
    <dgm:pt modelId="{9F21AFFD-1518-4729-B413-AEFA2C64A089}" type="parTrans" cxnId="{BCBF0F12-AB5D-41A0-AD71-30B207651E71}">
      <dgm:prSet/>
      <dgm:spPr/>
      <dgm:t>
        <a:bodyPr/>
        <a:lstStyle/>
        <a:p>
          <a:endParaRPr lang="ru-RU"/>
        </a:p>
      </dgm:t>
    </dgm:pt>
    <dgm:pt modelId="{27F40D50-08AF-4988-B82D-15D51749A6E5}" type="sibTrans" cxnId="{BCBF0F12-AB5D-41A0-AD71-30B207651E71}">
      <dgm:prSet/>
      <dgm:spPr/>
      <dgm:t>
        <a:bodyPr/>
        <a:lstStyle/>
        <a:p>
          <a:endParaRPr lang="ru-RU"/>
        </a:p>
      </dgm:t>
    </dgm:pt>
    <dgm:pt modelId="{C48D5FE1-D012-4185-BE12-C9629ABC7AD6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just"/>
          <a:r>
            <a:rPr lang="ru-RU" sz="1800" b="0" i="0" u="none" dirty="0">
              <a:solidFill>
                <a:schemeClr val="tx1"/>
              </a:solidFill>
            </a:rPr>
            <a:t>Риск-ориентированный подход предполагает, что предприятия могут проверяться  только когда предприятие относится к высоким и очень высоким категориям риска (не более 10-15% от </a:t>
          </a:r>
          <a:r>
            <a:rPr lang="ru-RU" sz="1800" b="0" i="0" u="none" dirty="0" smtClean="0">
              <a:solidFill>
                <a:schemeClr val="tx1"/>
              </a:solidFill>
            </a:rPr>
            <a:t>подконтрольных субъектов</a:t>
          </a:r>
          <a:r>
            <a:rPr lang="ru-RU" sz="1800" b="0" i="0" u="none" dirty="0">
              <a:solidFill>
                <a:schemeClr val="tx1"/>
              </a:solidFill>
            </a:rPr>
            <a:t>). Остальные 85% - в исключительных случаях.</a:t>
          </a:r>
          <a:endParaRPr lang="ru-RU" sz="1800" dirty="0">
            <a:solidFill>
              <a:schemeClr val="tx1"/>
            </a:solidFill>
          </a:endParaRPr>
        </a:p>
      </dgm:t>
    </dgm:pt>
    <dgm:pt modelId="{6B192CC9-6666-4CC4-9159-892D94AEA9EB}" type="parTrans" cxnId="{DF52AB91-CF77-4793-9215-FCE539760858}">
      <dgm:prSet/>
      <dgm:spPr/>
      <dgm:t>
        <a:bodyPr/>
        <a:lstStyle/>
        <a:p>
          <a:endParaRPr lang="ru-RU"/>
        </a:p>
      </dgm:t>
    </dgm:pt>
    <dgm:pt modelId="{6D677728-65E0-4C4F-9E1B-F531178FE6F1}" type="sibTrans" cxnId="{DF52AB91-CF77-4793-9215-FCE539760858}">
      <dgm:prSet/>
      <dgm:spPr/>
      <dgm:t>
        <a:bodyPr/>
        <a:lstStyle/>
        <a:p>
          <a:endParaRPr lang="ru-RU"/>
        </a:p>
      </dgm:t>
    </dgm:pt>
    <dgm:pt modelId="{0873D6DE-28A9-4D63-B013-F394AE98CB62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just"/>
          <a:r>
            <a:rPr lang="ru-RU" sz="1800" b="0" i="0" u="none" dirty="0">
              <a:solidFill>
                <a:schemeClr val="tx1"/>
              </a:solidFill>
            </a:rPr>
            <a:t>В случае, если поступает жалоба или информация о нарушениях </a:t>
          </a:r>
          <a:r>
            <a:rPr lang="ru-RU" sz="1800" b="0" i="0" u="none" dirty="0" smtClean="0">
              <a:solidFill>
                <a:schemeClr val="tx1"/>
              </a:solidFill>
            </a:rPr>
            <a:t>со стороны </a:t>
          </a:r>
          <a:r>
            <a:rPr lang="ru-RU" sz="1800" b="0" i="0" u="none" dirty="0">
              <a:solidFill>
                <a:schemeClr val="tx1"/>
              </a:solidFill>
            </a:rPr>
            <a:t>хозяйствующего субъекта, должна проводиться проверка (с согласования прокуратуры), а не возбуждаться дело по КоАП!</a:t>
          </a:r>
          <a:endParaRPr lang="ru-RU" sz="1800" dirty="0">
            <a:solidFill>
              <a:schemeClr val="tx1"/>
            </a:solidFill>
          </a:endParaRPr>
        </a:p>
      </dgm:t>
    </dgm:pt>
    <dgm:pt modelId="{E1C5A46A-BABF-4B5C-91FD-28BE89B23145}" type="parTrans" cxnId="{386893C5-B1BF-438B-82FA-8AECA8A52712}">
      <dgm:prSet/>
      <dgm:spPr/>
      <dgm:t>
        <a:bodyPr/>
        <a:lstStyle/>
        <a:p>
          <a:endParaRPr lang="ru-RU"/>
        </a:p>
      </dgm:t>
    </dgm:pt>
    <dgm:pt modelId="{BC040E3B-D345-40D2-9E96-6048C88E9A8C}" type="sibTrans" cxnId="{386893C5-B1BF-438B-82FA-8AECA8A52712}">
      <dgm:prSet/>
      <dgm:spPr/>
      <dgm:t>
        <a:bodyPr/>
        <a:lstStyle/>
        <a:p>
          <a:endParaRPr lang="ru-RU"/>
        </a:p>
      </dgm:t>
    </dgm:pt>
    <dgm:pt modelId="{325382FB-62E3-45F1-B9E6-1749C9E65560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just"/>
          <a:r>
            <a:rPr lang="ru-RU" sz="1800" b="0" i="0" u="none" dirty="0">
              <a:solidFill>
                <a:schemeClr val="tx1"/>
              </a:solidFill>
            </a:rPr>
            <a:t>Чрезмерно большие штрафы - чистая фискальная нагрузка, неподъемная для многих малых и средних предприятий. Реально, оплата штрафов приводит к повышению цен предприятиями и перекладывается на потребителей. Средства штрафа могли бы быть потрачены на исправление нарушений, а не изыматься из экономики.</a:t>
          </a:r>
          <a:endParaRPr lang="ru-RU" sz="1800" dirty="0">
            <a:solidFill>
              <a:schemeClr val="tx1"/>
            </a:solidFill>
          </a:endParaRPr>
        </a:p>
      </dgm:t>
    </dgm:pt>
    <dgm:pt modelId="{EC2B3D6D-A485-4C0F-97DD-021E31DB812E}" type="parTrans" cxnId="{588C2B87-4CDD-4C2C-B5B5-209839E235F9}">
      <dgm:prSet/>
      <dgm:spPr/>
      <dgm:t>
        <a:bodyPr/>
        <a:lstStyle/>
        <a:p>
          <a:endParaRPr lang="ru-RU"/>
        </a:p>
      </dgm:t>
    </dgm:pt>
    <dgm:pt modelId="{39658180-8A64-4368-AE95-1F9E8C0993C4}" type="sibTrans" cxnId="{588C2B87-4CDD-4C2C-B5B5-209839E235F9}">
      <dgm:prSet/>
      <dgm:spPr/>
      <dgm:t>
        <a:bodyPr/>
        <a:lstStyle/>
        <a:p>
          <a:endParaRPr lang="ru-RU"/>
        </a:p>
      </dgm:t>
    </dgm:pt>
    <dgm:pt modelId="{5E5700D7-5B92-4182-8037-CFF245E8650A}" type="pres">
      <dgm:prSet presAssocID="{035E1F3A-7672-4AD9-BA6B-06DD9B9C1E0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4CDAD85-0FF7-40FE-9133-A86707743863}" type="pres">
      <dgm:prSet presAssocID="{035E1F3A-7672-4AD9-BA6B-06DD9B9C1E06}" presName="Name1" presStyleCnt="0"/>
      <dgm:spPr/>
    </dgm:pt>
    <dgm:pt modelId="{94E3B06C-9092-49A5-9DC5-88961A651851}" type="pres">
      <dgm:prSet presAssocID="{035E1F3A-7672-4AD9-BA6B-06DD9B9C1E06}" presName="cycle" presStyleCnt="0"/>
      <dgm:spPr/>
    </dgm:pt>
    <dgm:pt modelId="{7B459DB7-9734-4DA9-9AA7-D03CF3F3D92C}" type="pres">
      <dgm:prSet presAssocID="{035E1F3A-7672-4AD9-BA6B-06DD9B9C1E06}" presName="srcNode" presStyleLbl="node1" presStyleIdx="0" presStyleCnt="4"/>
      <dgm:spPr/>
    </dgm:pt>
    <dgm:pt modelId="{3058A9D9-7E5E-4CF9-980E-7DD93811709F}" type="pres">
      <dgm:prSet presAssocID="{035E1F3A-7672-4AD9-BA6B-06DD9B9C1E06}" presName="conn" presStyleLbl="parChTrans1D2" presStyleIdx="0" presStyleCnt="1" custLinFactNeighborX="-207" custLinFactNeighborY="489"/>
      <dgm:spPr/>
      <dgm:t>
        <a:bodyPr/>
        <a:lstStyle/>
        <a:p>
          <a:endParaRPr lang="ru-RU"/>
        </a:p>
      </dgm:t>
    </dgm:pt>
    <dgm:pt modelId="{45A8706D-E2DD-4B84-905A-0709ED128564}" type="pres">
      <dgm:prSet presAssocID="{035E1F3A-7672-4AD9-BA6B-06DD9B9C1E06}" presName="extraNode" presStyleLbl="node1" presStyleIdx="0" presStyleCnt="4"/>
      <dgm:spPr/>
    </dgm:pt>
    <dgm:pt modelId="{7237261A-03E8-4414-AC01-AE41A1CAEE4D}" type="pres">
      <dgm:prSet presAssocID="{035E1F3A-7672-4AD9-BA6B-06DD9B9C1E06}" presName="dstNode" presStyleLbl="node1" presStyleIdx="0" presStyleCnt="4"/>
      <dgm:spPr/>
    </dgm:pt>
    <dgm:pt modelId="{9DF9A3C6-E129-443E-BC4C-0EAD7C7EF20A}" type="pres">
      <dgm:prSet presAssocID="{662D1CD0-8309-4544-B6D4-A642B11694C2}" presName="text_1" presStyleLbl="node1" presStyleIdx="0" presStyleCnt="4" custScaleY="115216" custLinFactNeighborX="1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1EFE51-0016-430A-8C3E-BCDED4273A1A}" type="pres">
      <dgm:prSet presAssocID="{662D1CD0-8309-4544-B6D4-A642B11694C2}" presName="accent_1" presStyleCnt="0"/>
      <dgm:spPr/>
    </dgm:pt>
    <dgm:pt modelId="{3ABF536D-6E86-4BBC-B8D0-43A423FAC00A}" type="pres">
      <dgm:prSet presAssocID="{662D1CD0-8309-4544-B6D4-A642B11694C2}" presName="accentRepeatNode" presStyleLbl="solidFgAcc1" presStyleIdx="0" presStyleCnt="4" custLinFactNeighborX="-3006" custLinFactNeighborY="4689"/>
      <dgm:spPr/>
      <dgm:t>
        <a:bodyPr/>
        <a:lstStyle/>
        <a:p>
          <a:endParaRPr lang="ru-RU"/>
        </a:p>
      </dgm:t>
    </dgm:pt>
    <dgm:pt modelId="{AA6BEB84-7C61-4FF0-B99C-1B9A7BE0E1E5}" type="pres">
      <dgm:prSet presAssocID="{C48D5FE1-D012-4185-BE12-C9629ABC7AD6}" presName="text_2" presStyleLbl="node1" presStyleIdx="1" presStyleCnt="4" custScaleX="102194" custScaleY="164001" custLinFactNeighborX="2816" custLinFactNeighborY="-4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38C32-706F-4743-8113-BD033D66F233}" type="pres">
      <dgm:prSet presAssocID="{C48D5FE1-D012-4185-BE12-C9629ABC7AD6}" presName="accent_2" presStyleCnt="0"/>
      <dgm:spPr/>
    </dgm:pt>
    <dgm:pt modelId="{2BDA6875-281D-4689-871D-8D01EDA3CD29}" type="pres">
      <dgm:prSet presAssocID="{C48D5FE1-D012-4185-BE12-C9629ABC7AD6}" presName="accentRepeatNode" presStyleLbl="solidFgAcc1" presStyleIdx="1" presStyleCnt="4"/>
      <dgm:spPr/>
    </dgm:pt>
    <dgm:pt modelId="{66FFEA97-4698-4AF8-9150-A6F0E017E16B}" type="pres">
      <dgm:prSet presAssocID="{0873D6DE-28A9-4D63-B013-F394AE98CB62}" presName="text_3" presStyleLbl="node1" presStyleIdx="2" presStyleCnt="4" custScaleX="101484" custScaleY="1152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8A35A-5CDC-4347-B7D4-CEE9F3AB8704}" type="pres">
      <dgm:prSet presAssocID="{0873D6DE-28A9-4D63-B013-F394AE98CB62}" presName="accent_3" presStyleCnt="0"/>
      <dgm:spPr/>
    </dgm:pt>
    <dgm:pt modelId="{D886E14B-581F-4923-9BB0-0BF69FA9508F}" type="pres">
      <dgm:prSet presAssocID="{0873D6DE-28A9-4D63-B013-F394AE98CB62}" presName="accentRepeatNode" presStyleLbl="solidFgAcc1" presStyleIdx="2" presStyleCnt="4" custLinFactNeighborX="4076"/>
      <dgm:spPr/>
    </dgm:pt>
    <dgm:pt modelId="{1FB5FB32-6AF0-4473-AC65-E64256D83A43}" type="pres">
      <dgm:prSet presAssocID="{325382FB-62E3-45F1-B9E6-1749C9E65560}" presName="text_4" presStyleLbl="node1" presStyleIdx="3" presStyleCnt="4" custScaleX="98696" custScaleY="175335" custLinFactNeighborX="2346" custLinFactNeighborY="12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7C340-9F4C-4B16-9018-375891B0CEA8}" type="pres">
      <dgm:prSet presAssocID="{325382FB-62E3-45F1-B9E6-1749C9E65560}" presName="accent_4" presStyleCnt="0"/>
      <dgm:spPr/>
    </dgm:pt>
    <dgm:pt modelId="{7EF0C51C-2074-416A-ADC3-2DBC0EEA2E51}" type="pres">
      <dgm:prSet presAssocID="{325382FB-62E3-45F1-B9E6-1749C9E65560}" presName="accentRepeatNode" presStyleLbl="solidFgAcc1" presStyleIdx="3" presStyleCnt="4"/>
      <dgm:spPr/>
    </dgm:pt>
  </dgm:ptLst>
  <dgm:cxnLst>
    <dgm:cxn modelId="{4EA75E70-C19A-40FF-A123-B38714B54E2E}" type="presOf" srcId="{27F40D50-08AF-4988-B82D-15D51749A6E5}" destId="{3058A9D9-7E5E-4CF9-980E-7DD93811709F}" srcOrd="0" destOrd="0" presId="urn:microsoft.com/office/officeart/2008/layout/VerticalCurvedList"/>
    <dgm:cxn modelId="{7FBDD6D2-5751-450C-980B-2390C7CC5325}" type="presOf" srcId="{C48D5FE1-D012-4185-BE12-C9629ABC7AD6}" destId="{AA6BEB84-7C61-4FF0-B99C-1B9A7BE0E1E5}" srcOrd="0" destOrd="0" presId="urn:microsoft.com/office/officeart/2008/layout/VerticalCurvedList"/>
    <dgm:cxn modelId="{BCBF0F12-AB5D-41A0-AD71-30B207651E71}" srcId="{035E1F3A-7672-4AD9-BA6B-06DD9B9C1E06}" destId="{662D1CD0-8309-4544-B6D4-A642B11694C2}" srcOrd="0" destOrd="0" parTransId="{9F21AFFD-1518-4729-B413-AEFA2C64A089}" sibTransId="{27F40D50-08AF-4988-B82D-15D51749A6E5}"/>
    <dgm:cxn modelId="{386893C5-B1BF-438B-82FA-8AECA8A52712}" srcId="{035E1F3A-7672-4AD9-BA6B-06DD9B9C1E06}" destId="{0873D6DE-28A9-4D63-B013-F394AE98CB62}" srcOrd="2" destOrd="0" parTransId="{E1C5A46A-BABF-4B5C-91FD-28BE89B23145}" sibTransId="{BC040E3B-D345-40D2-9E96-6048C88E9A8C}"/>
    <dgm:cxn modelId="{846796EF-9349-4091-B082-CD4E4F25C17E}" type="presOf" srcId="{662D1CD0-8309-4544-B6D4-A642B11694C2}" destId="{9DF9A3C6-E129-443E-BC4C-0EAD7C7EF20A}" srcOrd="0" destOrd="0" presId="urn:microsoft.com/office/officeart/2008/layout/VerticalCurvedList"/>
    <dgm:cxn modelId="{BE539B0D-19EF-468B-9794-F5F88944A857}" type="presOf" srcId="{0873D6DE-28A9-4D63-B013-F394AE98CB62}" destId="{66FFEA97-4698-4AF8-9150-A6F0E017E16B}" srcOrd="0" destOrd="0" presId="urn:microsoft.com/office/officeart/2008/layout/VerticalCurvedList"/>
    <dgm:cxn modelId="{28CE83F9-2CEA-4CD2-85A2-1608C6A8497D}" type="presOf" srcId="{325382FB-62E3-45F1-B9E6-1749C9E65560}" destId="{1FB5FB32-6AF0-4473-AC65-E64256D83A43}" srcOrd="0" destOrd="0" presId="urn:microsoft.com/office/officeart/2008/layout/VerticalCurvedList"/>
    <dgm:cxn modelId="{DF52AB91-CF77-4793-9215-FCE539760858}" srcId="{035E1F3A-7672-4AD9-BA6B-06DD9B9C1E06}" destId="{C48D5FE1-D012-4185-BE12-C9629ABC7AD6}" srcOrd="1" destOrd="0" parTransId="{6B192CC9-6666-4CC4-9159-892D94AEA9EB}" sibTransId="{6D677728-65E0-4C4F-9E1B-F531178FE6F1}"/>
    <dgm:cxn modelId="{588C2B87-4CDD-4C2C-B5B5-209839E235F9}" srcId="{035E1F3A-7672-4AD9-BA6B-06DD9B9C1E06}" destId="{325382FB-62E3-45F1-B9E6-1749C9E65560}" srcOrd="3" destOrd="0" parTransId="{EC2B3D6D-A485-4C0F-97DD-021E31DB812E}" sibTransId="{39658180-8A64-4368-AE95-1F9E8C0993C4}"/>
    <dgm:cxn modelId="{093D70F3-3E8B-40AB-A8D0-AEB3A352CDAD}" type="presOf" srcId="{035E1F3A-7672-4AD9-BA6B-06DD9B9C1E06}" destId="{5E5700D7-5B92-4182-8037-CFF245E8650A}" srcOrd="0" destOrd="0" presId="urn:microsoft.com/office/officeart/2008/layout/VerticalCurvedList"/>
    <dgm:cxn modelId="{F4A5B9C9-1EAC-416B-88F8-FEC9D855CD4C}" type="presParOf" srcId="{5E5700D7-5B92-4182-8037-CFF245E8650A}" destId="{34CDAD85-0FF7-40FE-9133-A86707743863}" srcOrd="0" destOrd="0" presId="urn:microsoft.com/office/officeart/2008/layout/VerticalCurvedList"/>
    <dgm:cxn modelId="{E1D216C8-12CF-414D-8A7F-EACB14979909}" type="presParOf" srcId="{34CDAD85-0FF7-40FE-9133-A86707743863}" destId="{94E3B06C-9092-49A5-9DC5-88961A651851}" srcOrd="0" destOrd="0" presId="urn:microsoft.com/office/officeart/2008/layout/VerticalCurvedList"/>
    <dgm:cxn modelId="{599B4436-8BF9-4910-A7D5-6ED2F1DA277D}" type="presParOf" srcId="{94E3B06C-9092-49A5-9DC5-88961A651851}" destId="{7B459DB7-9734-4DA9-9AA7-D03CF3F3D92C}" srcOrd="0" destOrd="0" presId="urn:microsoft.com/office/officeart/2008/layout/VerticalCurvedList"/>
    <dgm:cxn modelId="{00A24D07-A0AC-48C3-AD76-202EAC6D7BFB}" type="presParOf" srcId="{94E3B06C-9092-49A5-9DC5-88961A651851}" destId="{3058A9D9-7E5E-4CF9-980E-7DD93811709F}" srcOrd="1" destOrd="0" presId="urn:microsoft.com/office/officeart/2008/layout/VerticalCurvedList"/>
    <dgm:cxn modelId="{D4346CB8-856F-4FA9-8E01-7A9E9E832265}" type="presParOf" srcId="{94E3B06C-9092-49A5-9DC5-88961A651851}" destId="{45A8706D-E2DD-4B84-905A-0709ED128564}" srcOrd="2" destOrd="0" presId="urn:microsoft.com/office/officeart/2008/layout/VerticalCurvedList"/>
    <dgm:cxn modelId="{517F9432-25D8-4035-9887-7D52E2E949F3}" type="presParOf" srcId="{94E3B06C-9092-49A5-9DC5-88961A651851}" destId="{7237261A-03E8-4414-AC01-AE41A1CAEE4D}" srcOrd="3" destOrd="0" presId="urn:microsoft.com/office/officeart/2008/layout/VerticalCurvedList"/>
    <dgm:cxn modelId="{A541A91D-C2BB-4848-9AB9-597C7A78D924}" type="presParOf" srcId="{34CDAD85-0FF7-40FE-9133-A86707743863}" destId="{9DF9A3C6-E129-443E-BC4C-0EAD7C7EF20A}" srcOrd="1" destOrd="0" presId="urn:microsoft.com/office/officeart/2008/layout/VerticalCurvedList"/>
    <dgm:cxn modelId="{FAD285F3-D1B6-4C2E-A6AE-04EBB30CB592}" type="presParOf" srcId="{34CDAD85-0FF7-40FE-9133-A86707743863}" destId="{F81EFE51-0016-430A-8C3E-BCDED4273A1A}" srcOrd="2" destOrd="0" presId="urn:microsoft.com/office/officeart/2008/layout/VerticalCurvedList"/>
    <dgm:cxn modelId="{4129844D-688B-458B-89DD-B90A9E20D344}" type="presParOf" srcId="{F81EFE51-0016-430A-8C3E-BCDED4273A1A}" destId="{3ABF536D-6E86-4BBC-B8D0-43A423FAC00A}" srcOrd="0" destOrd="0" presId="urn:microsoft.com/office/officeart/2008/layout/VerticalCurvedList"/>
    <dgm:cxn modelId="{5238E32E-221D-46A7-AC42-73BED74EDAA6}" type="presParOf" srcId="{34CDAD85-0FF7-40FE-9133-A86707743863}" destId="{AA6BEB84-7C61-4FF0-B99C-1B9A7BE0E1E5}" srcOrd="3" destOrd="0" presId="urn:microsoft.com/office/officeart/2008/layout/VerticalCurvedList"/>
    <dgm:cxn modelId="{EDCE047A-5A10-4F9D-8086-F5F68C4ADDA2}" type="presParOf" srcId="{34CDAD85-0FF7-40FE-9133-A86707743863}" destId="{7D438C32-706F-4743-8113-BD033D66F233}" srcOrd="4" destOrd="0" presId="urn:microsoft.com/office/officeart/2008/layout/VerticalCurvedList"/>
    <dgm:cxn modelId="{9F7F8C85-DC81-4280-BFC8-826FEF43EB21}" type="presParOf" srcId="{7D438C32-706F-4743-8113-BD033D66F233}" destId="{2BDA6875-281D-4689-871D-8D01EDA3CD29}" srcOrd="0" destOrd="0" presId="urn:microsoft.com/office/officeart/2008/layout/VerticalCurvedList"/>
    <dgm:cxn modelId="{7F284430-B15E-4302-86E1-CA04B0DB1A92}" type="presParOf" srcId="{34CDAD85-0FF7-40FE-9133-A86707743863}" destId="{66FFEA97-4698-4AF8-9150-A6F0E017E16B}" srcOrd="5" destOrd="0" presId="urn:microsoft.com/office/officeart/2008/layout/VerticalCurvedList"/>
    <dgm:cxn modelId="{5074843E-FE43-4F2C-8679-AA3675D2C54A}" type="presParOf" srcId="{34CDAD85-0FF7-40FE-9133-A86707743863}" destId="{5C88A35A-5CDC-4347-B7D4-CEE9F3AB8704}" srcOrd="6" destOrd="0" presId="urn:microsoft.com/office/officeart/2008/layout/VerticalCurvedList"/>
    <dgm:cxn modelId="{8D8DDAC4-E824-43D0-9F6F-1C3182E13CBF}" type="presParOf" srcId="{5C88A35A-5CDC-4347-B7D4-CEE9F3AB8704}" destId="{D886E14B-581F-4923-9BB0-0BF69FA9508F}" srcOrd="0" destOrd="0" presId="urn:microsoft.com/office/officeart/2008/layout/VerticalCurvedList"/>
    <dgm:cxn modelId="{F2A503EB-279C-4B25-9698-E41AFF3F49AD}" type="presParOf" srcId="{34CDAD85-0FF7-40FE-9133-A86707743863}" destId="{1FB5FB32-6AF0-4473-AC65-E64256D83A43}" srcOrd="7" destOrd="0" presId="urn:microsoft.com/office/officeart/2008/layout/VerticalCurvedList"/>
    <dgm:cxn modelId="{3EBADF41-FD37-4406-B488-EBACC815191E}" type="presParOf" srcId="{34CDAD85-0FF7-40FE-9133-A86707743863}" destId="{7257C340-9F4C-4B16-9018-375891B0CEA8}" srcOrd="8" destOrd="0" presId="urn:microsoft.com/office/officeart/2008/layout/VerticalCurvedList"/>
    <dgm:cxn modelId="{46BE6698-A4F8-4181-ADDA-32A145C1489A}" type="presParOf" srcId="{7257C340-9F4C-4B16-9018-375891B0CEA8}" destId="{7EF0C51C-2074-416A-ADC3-2DBC0EEA2E5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BD0E8C-80E2-4FB2-9004-75ECC1B307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FE2491-55EB-417C-8244-6E41083770B5}">
      <dgm:prSet phldrT="[Текст]" custT="1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Усиление ответственности должностных лиц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КНО</a:t>
          </a:r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39D609B5-CC05-4418-A5AD-02BD2FD8C910}" type="parTrans" cxnId="{271DFC65-15FA-45EF-848F-8A710024F07E}">
      <dgm:prSet/>
      <dgm:spPr/>
      <dgm:t>
        <a:bodyPr/>
        <a:lstStyle/>
        <a:p>
          <a:endParaRPr lang="ru-RU"/>
        </a:p>
      </dgm:t>
    </dgm:pt>
    <dgm:pt modelId="{5323A9EB-8466-43B5-AED7-82AD55ED7AE0}" type="sibTrans" cxnId="{271DFC65-15FA-45EF-848F-8A710024F07E}">
      <dgm:prSet/>
      <dgm:spPr/>
      <dgm:t>
        <a:bodyPr/>
        <a:lstStyle/>
        <a:p>
          <a:endParaRPr lang="ru-RU"/>
        </a:p>
      </dgm:t>
    </dgm:pt>
    <dgm:pt modelId="{125F1A29-FD69-4C08-8889-72E49B467E7C}">
      <dgm:prSet phldrT="[Текст]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Упорядочение принятия поручений вице-премьеров о проведении проверок и сроков их действия 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06A574-BCB7-4225-B650-BC2566AC0AEB}" type="parTrans" cxnId="{67EF80F5-F577-4DF5-9FEB-7D2A26DF59A9}">
      <dgm:prSet/>
      <dgm:spPr/>
      <dgm:t>
        <a:bodyPr/>
        <a:lstStyle/>
        <a:p>
          <a:endParaRPr lang="ru-RU"/>
        </a:p>
      </dgm:t>
    </dgm:pt>
    <dgm:pt modelId="{F426663E-4FC1-4FB8-B5D9-B4CB58B82BD7}" type="sibTrans" cxnId="{67EF80F5-F577-4DF5-9FEB-7D2A26DF59A9}">
      <dgm:prSet/>
      <dgm:spPr/>
      <dgm:t>
        <a:bodyPr/>
        <a:lstStyle/>
        <a:p>
          <a:endParaRPr lang="ru-RU"/>
        </a:p>
      </dgm:t>
    </dgm:pt>
    <dgm:pt modelId="{B958EB2C-37A9-4162-9D5F-A02883275950}">
      <dgm:prSet custT="1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Ограничение возбуждения административных дел против ЮЛ и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ИП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без проведения проверок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DD5941-538B-4D5D-89AA-A9F9044F0186}" type="parTrans" cxnId="{704E6505-E44E-4DBF-9FAF-AF5A2BC11619}">
      <dgm:prSet/>
      <dgm:spPr/>
      <dgm:t>
        <a:bodyPr/>
        <a:lstStyle/>
        <a:p>
          <a:endParaRPr lang="ru-RU"/>
        </a:p>
      </dgm:t>
    </dgm:pt>
    <dgm:pt modelId="{9B29AD73-CCAE-47B8-942D-5B71976293B7}" type="sibTrans" cxnId="{704E6505-E44E-4DBF-9FAF-AF5A2BC11619}">
      <dgm:prSet/>
      <dgm:spPr/>
      <dgm:t>
        <a:bodyPr/>
        <a:lstStyle/>
        <a:p>
          <a:endParaRPr lang="ru-RU"/>
        </a:p>
      </dgm:t>
    </dgm:pt>
    <dgm:pt modelId="{604FFF04-6FDB-4427-9C35-09826DE0319F}">
      <dgm:prSet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Приостановление действия карт коррупционных рисков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D00F14-1DE4-42D5-9E18-0D3A14AE9540}" type="parTrans" cxnId="{D606EF52-20F0-43FF-B479-4F73F7D8F658}">
      <dgm:prSet/>
      <dgm:spPr/>
      <dgm:t>
        <a:bodyPr/>
        <a:lstStyle/>
        <a:p>
          <a:endParaRPr lang="ru-RU"/>
        </a:p>
      </dgm:t>
    </dgm:pt>
    <dgm:pt modelId="{E753A7A6-6996-4EBE-9142-62A24D1B2C8B}" type="sibTrans" cxnId="{D606EF52-20F0-43FF-B479-4F73F7D8F658}">
      <dgm:prSet/>
      <dgm:spPr/>
      <dgm:t>
        <a:bodyPr/>
        <a:lstStyle/>
        <a:p>
          <a:endParaRPr lang="ru-RU"/>
        </a:p>
      </dgm:t>
    </dgm:pt>
    <dgm:pt modelId="{12129255-9EFD-4BC3-AD14-F7D798E94FED}">
      <dgm:prSet phldrT="[Текст]" custT="1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Реализация </a:t>
          </a:r>
          <a:r>
            <a:rPr lang="ru-RU" sz="20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риск-ориентированного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подхода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0EFAE0-8347-435F-BDC7-531ABF6AB617}" type="parTrans" cxnId="{D20B23C5-A561-4CA5-B14C-BE28DEF32E0B}">
      <dgm:prSet/>
      <dgm:spPr/>
      <dgm:t>
        <a:bodyPr/>
        <a:lstStyle/>
        <a:p>
          <a:endParaRPr lang="ru-RU"/>
        </a:p>
      </dgm:t>
    </dgm:pt>
    <dgm:pt modelId="{542AC870-17DD-4C6D-B0D8-A46B172FABA0}" type="sibTrans" cxnId="{D20B23C5-A561-4CA5-B14C-BE28DEF32E0B}">
      <dgm:prSet/>
      <dgm:spPr/>
      <dgm:t>
        <a:bodyPr/>
        <a:lstStyle/>
        <a:p>
          <a:endParaRPr lang="ru-RU"/>
        </a:p>
      </dgm:t>
    </dgm:pt>
    <dgm:pt modelId="{EEEA3618-7213-434C-BAEA-4A9651EFDC76}">
      <dgm:prSet phldrT="[Текст]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just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Совершенствование законодательства о контрольно-надзорной деятельности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D58EDA-F08D-401F-9F7C-D477C9C03856}" type="parTrans" cxnId="{DFFEE086-DF39-40BA-8BBC-CEA5A7157AE5}">
      <dgm:prSet/>
      <dgm:spPr/>
      <dgm:t>
        <a:bodyPr/>
        <a:lstStyle/>
        <a:p>
          <a:endParaRPr lang="ru-RU"/>
        </a:p>
      </dgm:t>
    </dgm:pt>
    <dgm:pt modelId="{49FB3D3B-BBE2-4027-B62B-7128B5BD8A68}" type="sibTrans" cxnId="{DFFEE086-DF39-40BA-8BBC-CEA5A7157AE5}">
      <dgm:prSet/>
      <dgm:spPr/>
      <dgm:t>
        <a:bodyPr/>
        <a:lstStyle/>
        <a:p>
          <a:endParaRPr lang="ru-RU"/>
        </a:p>
      </dgm:t>
    </dgm:pt>
    <dgm:pt modelId="{A52BA286-4CAE-4C13-9F88-5B059F4C0D5D}" type="pres">
      <dgm:prSet presAssocID="{29BD0E8C-80E2-4FB2-9004-75ECC1B307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8E4206-96CF-437F-BFBF-DD05896DABF6}" type="pres">
      <dgm:prSet presAssocID="{12129255-9EFD-4BC3-AD14-F7D798E94FED}" presName="parentText" presStyleLbl="node1" presStyleIdx="0" presStyleCnt="6" custScaleY="543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D58D0-3FBB-403E-BD6D-C2B50064DDE8}" type="pres">
      <dgm:prSet presAssocID="{542AC870-17DD-4C6D-B0D8-A46B172FABA0}" presName="spacer" presStyleCnt="0"/>
      <dgm:spPr/>
    </dgm:pt>
    <dgm:pt modelId="{8B259765-8619-4936-A3FA-32BD02545EE3}" type="pres">
      <dgm:prSet presAssocID="{36FE2491-55EB-417C-8244-6E41083770B5}" presName="parentText" presStyleLbl="node1" presStyleIdx="1" presStyleCnt="6" custScaleY="72171" custLinFactNeighborX="758" custLinFactNeighborY="50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D0CB3-221B-4E36-AB54-A81B99968992}" type="pres">
      <dgm:prSet presAssocID="{5323A9EB-8466-43B5-AED7-82AD55ED7AE0}" presName="spacer" presStyleCnt="0"/>
      <dgm:spPr/>
    </dgm:pt>
    <dgm:pt modelId="{D4CFA46E-7F2E-48B0-A1FF-A7DDB60EDBA8}" type="pres">
      <dgm:prSet presAssocID="{B958EB2C-37A9-4162-9D5F-A02883275950}" presName="parentText" presStyleLbl="node1" presStyleIdx="2" presStyleCnt="6" custScaleY="600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9348A-4893-433E-9B09-F82B9AD3AC17}" type="pres">
      <dgm:prSet presAssocID="{9B29AD73-CCAE-47B8-942D-5B71976293B7}" presName="spacer" presStyleCnt="0"/>
      <dgm:spPr/>
    </dgm:pt>
    <dgm:pt modelId="{D32D7D6C-9B30-4DED-A1F6-2850033C199F}" type="pres">
      <dgm:prSet presAssocID="{604FFF04-6FDB-4427-9C35-09826DE0319F}" presName="parentText" presStyleLbl="node1" presStyleIdx="3" presStyleCnt="6" custScaleY="834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490AB-9F36-4E97-95E7-6E035C6E50B5}" type="pres">
      <dgm:prSet presAssocID="{E753A7A6-6996-4EBE-9142-62A24D1B2C8B}" presName="spacer" presStyleCnt="0"/>
      <dgm:spPr/>
    </dgm:pt>
    <dgm:pt modelId="{9C232954-859E-4D84-8A79-146D05604E68}" type="pres">
      <dgm:prSet presAssocID="{125F1A29-FD69-4C08-8889-72E49B467E7C}" presName="parentText" presStyleLbl="node1" presStyleIdx="4" presStyleCnt="6" custScaleY="76102" custLinFactNeighborX="-3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ED090-EB7B-4B69-A054-F3CB4E35D411}" type="pres">
      <dgm:prSet presAssocID="{F426663E-4FC1-4FB8-B5D9-B4CB58B82BD7}" presName="spacer" presStyleCnt="0"/>
      <dgm:spPr/>
    </dgm:pt>
    <dgm:pt modelId="{B7509926-0005-4998-BD33-863827599B1F}" type="pres">
      <dgm:prSet presAssocID="{EEEA3618-7213-434C-BAEA-4A9651EFDC76}" presName="parentText" presStyleLbl="node1" presStyleIdx="5" presStyleCnt="6" custScaleY="657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DF2A5E-DAC2-4FA5-A202-E44081236544}" type="presOf" srcId="{29BD0E8C-80E2-4FB2-9004-75ECC1B307E8}" destId="{A52BA286-4CAE-4C13-9F88-5B059F4C0D5D}" srcOrd="0" destOrd="0" presId="urn:microsoft.com/office/officeart/2005/8/layout/vList2"/>
    <dgm:cxn modelId="{DFFEE086-DF39-40BA-8BBC-CEA5A7157AE5}" srcId="{29BD0E8C-80E2-4FB2-9004-75ECC1B307E8}" destId="{EEEA3618-7213-434C-BAEA-4A9651EFDC76}" srcOrd="5" destOrd="0" parTransId="{70D58EDA-F08D-401F-9F7C-D477C9C03856}" sibTransId="{49FB3D3B-BBE2-4027-B62B-7128B5BD8A68}"/>
    <dgm:cxn modelId="{C3829082-9B68-4D1E-8D9C-73F0417E335E}" type="presOf" srcId="{604FFF04-6FDB-4427-9C35-09826DE0319F}" destId="{D32D7D6C-9B30-4DED-A1F6-2850033C199F}" srcOrd="0" destOrd="0" presId="urn:microsoft.com/office/officeart/2005/8/layout/vList2"/>
    <dgm:cxn modelId="{D606EF52-20F0-43FF-B479-4F73F7D8F658}" srcId="{29BD0E8C-80E2-4FB2-9004-75ECC1B307E8}" destId="{604FFF04-6FDB-4427-9C35-09826DE0319F}" srcOrd="3" destOrd="0" parTransId="{B6D00F14-1DE4-42D5-9E18-0D3A14AE9540}" sibTransId="{E753A7A6-6996-4EBE-9142-62A24D1B2C8B}"/>
    <dgm:cxn modelId="{941FE88E-145B-4964-87E4-F45034AEDB9B}" type="presOf" srcId="{36FE2491-55EB-417C-8244-6E41083770B5}" destId="{8B259765-8619-4936-A3FA-32BD02545EE3}" srcOrd="0" destOrd="0" presId="urn:microsoft.com/office/officeart/2005/8/layout/vList2"/>
    <dgm:cxn modelId="{704E6505-E44E-4DBF-9FAF-AF5A2BC11619}" srcId="{29BD0E8C-80E2-4FB2-9004-75ECC1B307E8}" destId="{B958EB2C-37A9-4162-9D5F-A02883275950}" srcOrd="2" destOrd="0" parTransId="{AEDD5941-538B-4D5D-89AA-A9F9044F0186}" sibTransId="{9B29AD73-CCAE-47B8-942D-5B71976293B7}"/>
    <dgm:cxn modelId="{271DFC65-15FA-45EF-848F-8A710024F07E}" srcId="{29BD0E8C-80E2-4FB2-9004-75ECC1B307E8}" destId="{36FE2491-55EB-417C-8244-6E41083770B5}" srcOrd="1" destOrd="0" parTransId="{39D609B5-CC05-4418-A5AD-02BD2FD8C910}" sibTransId="{5323A9EB-8466-43B5-AED7-82AD55ED7AE0}"/>
    <dgm:cxn modelId="{96504B7B-9F77-446B-B19F-F3871130DC79}" type="presOf" srcId="{12129255-9EFD-4BC3-AD14-F7D798E94FED}" destId="{D48E4206-96CF-437F-BFBF-DD05896DABF6}" srcOrd="0" destOrd="0" presId="urn:microsoft.com/office/officeart/2005/8/layout/vList2"/>
    <dgm:cxn modelId="{E55C7453-2B44-40C2-8241-5A40121F602F}" type="presOf" srcId="{B958EB2C-37A9-4162-9D5F-A02883275950}" destId="{D4CFA46E-7F2E-48B0-A1FF-A7DDB60EDBA8}" srcOrd="0" destOrd="0" presId="urn:microsoft.com/office/officeart/2005/8/layout/vList2"/>
    <dgm:cxn modelId="{ABC6D624-AB93-4D32-8A53-3650774CFA8C}" type="presOf" srcId="{EEEA3618-7213-434C-BAEA-4A9651EFDC76}" destId="{B7509926-0005-4998-BD33-863827599B1F}" srcOrd="0" destOrd="0" presId="urn:microsoft.com/office/officeart/2005/8/layout/vList2"/>
    <dgm:cxn modelId="{67EF80F5-F577-4DF5-9FEB-7D2A26DF59A9}" srcId="{29BD0E8C-80E2-4FB2-9004-75ECC1B307E8}" destId="{125F1A29-FD69-4C08-8889-72E49B467E7C}" srcOrd="4" destOrd="0" parTransId="{DA06A574-BCB7-4225-B650-BC2566AC0AEB}" sibTransId="{F426663E-4FC1-4FB8-B5D9-B4CB58B82BD7}"/>
    <dgm:cxn modelId="{9A3238A5-6789-4801-AA64-535EFEBD5AFE}" type="presOf" srcId="{125F1A29-FD69-4C08-8889-72E49B467E7C}" destId="{9C232954-859E-4D84-8A79-146D05604E68}" srcOrd="0" destOrd="0" presId="urn:microsoft.com/office/officeart/2005/8/layout/vList2"/>
    <dgm:cxn modelId="{D20B23C5-A561-4CA5-B14C-BE28DEF32E0B}" srcId="{29BD0E8C-80E2-4FB2-9004-75ECC1B307E8}" destId="{12129255-9EFD-4BC3-AD14-F7D798E94FED}" srcOrd="0" destOrd="0" parTransId="{BD0EFAE0-8347-435F-BDC7-531ABF6AB617}" sibTransId="{542AC870-17DD-4C6D-B0D8-A46B172FABA0}"/>
    <dgm:cxn modelId="{FD90C638-8CBC-4F0A-944C-C439E763DA12}" type="presParOf" srcId="{A52BA286-4CAE-4C13-9F88-5B059F4C0D5D}" destId="{D48E4206-96CF-437F-BFBF-DD05896DABF6}" srcOrd="0" destOrd="0" presId="urn:microsoft.com/office/officeart/2005/8/layout/vList2"/>
    <dgm:cxn modelId="{B51E3B94-41DB-48C3-81FD-25BBD3392A1A}" type="presParOf" srcId="{A52BA286-4CAE-4C13-9F88-5B059F4C0D5D}" destId="{5E6D58D0-3FBB-403E-BD6D-C2B50064DDE8}" srcOrd="1" destOrd="0" presId="urn:microsoft.com/office/officeart/2005/8/layout/vList2"/>
    <dgm:cxn modelId="{B51EC1DD-8549-4A66-9C19-B0D0FCE864B9}" type="presParOf" srcId="{A52BA286-4CAE-4C13-9F88-5B059F4C0D5D}" destId="{8B259765-8619-4936-A3FA-32BD02545EE3}" srcOrd="2" destOrd="0" presId="urn:microsoft.com/office/officeart/2005/8/layout/vList2"/>
    <dgm:cxn modelId="{3CE54559-7FE4-4E3F-94E5-69377DF045B0}" type="presParOf" srcId="{A52BA286-4CAE-4C13-9F88-5B059F4C0D5D}" destId="{948D0CB3-221B-4E36-AB54-A81B99968992}" srcOrd="3" destOrd="0" presId="urn:microsoft.com/office/officeart/2005/8/layout/vList2"/>
    <dgm:cxn modelId="{FC94434A-BCA0-47BC-9AC8-627B884DDC55}" type="presParOf" srcId="{A52BA286-4CAE-4C13-9F88-5B059F4C0D5D}" destId="{D4CFA46E-7F2E-48B0-A1FF-A7DDB60EDBA8}" srcOrd="4" destOrd="0" presId="urn:microsoft.com/office/officeart/2005/8/layout/vList2"/>
    <dgm:cxn modelId="{644AD2F2-FCCD-478D-A023-55F5BF3C641D}" type="presParOf" srcId="{A52BA286-4CAE-4C13-9F88-5B059F4C0D5D}" destId="{1879348A-4893-433E-9B09-F82B9AD3AC17}" srcOrd="5" destOrd="0" presId="urn:microsoft.com/office/officeart/2005/8/layout/vList2"/>
    <dgm:cxn modelId="{785F1C26-C232-451D-9006-29DAFCA26DA7}" type="presParOf" srcId="{A52BA286-4CAE-4C13-9F88-5B059F4C0D5D}" destId="{D32D7D6C-9B30-4DED-A1F6-2850033C199F}" srcOrd="6" destOrd="0" presId="urn:microsoft.com/office/officeart/2005/8/layout/vList2"/>
    <dgm:cxn modelId="{72DBB230-A5AE-4E91-A3BA-DE7BAD97A37A}" type="presParOf" srcId="{A52BA286-4CAE-4C13-9F88-5B059F4C0D5D}" destId="{5A8490AB-9F36-4E97-95E7-6E035C6E50B5}" srcOrd="7" destOrd="0" presId="urn:microsoft.com/office/officeart/2005/8/layout/vList2"/>
    <dgm:cxn modelId="{148C963D-E512-4A90-9D40-97C2ED8DCCEF}" type="presParOf" srcId="{A52BA286-4CAE-4C13-9F88-5B059F4C0D5D}" destId="{9C232954-859E-4D84-8A79-146D05604E68}" srcOrd="8" destOrd="0" presId="urn:microsoft.com/office/officeart/2005/8/layout/vList2"/>
    <dgm:cxn modelId="{87CBEE1F-585B-46E3-9E56-0BEBB1174C3C}" type="presParOf" srcId="{A52BA286-4CAE-4C13-9F88-5B059F4C0D5D}" destId="{421ED090-EB7B-4B69-A054-F3CB4E35D411}" srcOrd="9" destOrd="0" presId="urn:microsoft.com/office/officeart/2005/8/layout/vList2"/>
    <dgm:cxn modelId="{7651B6B3-A13E-4DBD-977B-64828B358B4F}" type="presParOf" srcId="{A52BA286-4CAE-4C13-9F88-5B059F4C0D5D}" destId="{B7509926-0005-4998-BD33-863827599B1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5DD017-D03A-418C-B199-FDD1A05D77D1}">
      <dsp:nvSpPr>
        <dsp:cNvPr id="0" name=""/>
        <dsp:cNvSpPr/>
      </dsp:nvSpPr>
      <dsp:spPr>
        <a:xfrm>
          <a:off x="2711767" y="1912192"/>
          <a:ext cx="2501265" cy="2501265"/>
        </a:xfrm>
        <a:prstGeom prst="ellipse">
          <a:avLst/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solidFill>
                <a:schemeClr val="tx1"/>
              </a:solidFill>
            </a:rPr>
            <a:t>Индекс</a:t>
          </a:r>
          <a:r>
            <a:rPr lang="ru-RU" sz="4300" kern="1200" dirty="0" smtClean="0"/>
            <a:t> </a:t>
          </a:r>
          <a:endParaRPr lang="ru-RU" sz="4300" kern="1200" dirty="0"/>
        </a:p>
      </dsp:txBody>
      <dsp:txXfrm>
        <a:off x="2711767" y="1912192"/>
        <a:ext cx="2501265" cy="2501265"/>
      </dsp:txXfrm>
    </dsp:sp>
    <dsp:sp modelId="{745D0BC5-AB20-422B-B812-DE4BC0221407}">
      <dsp:nvSpPr>
        <dsp:cNvPr id="0" name=""/>
        <dsp:cNvSpPr/>
      </dsp:nvSpPr>
      <dsp:spPr>
        <a:xfrm rot="12268053" flipH="1">
          <a:off x="2429662" y="1732521"/>
          <a:ext cx="639672" cy="712860"/>
        </a:xfrm>
        <a:prstGeom prst="leftArrow">
          <a:avLst>
            <a:gd name="adj1" fmla="val 60000"/>
            <a:gd name="adj2" fmla="val 50000"/>
          </a:avLst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BF9A5-3E5E-417B-BDC1-D878084CBCA6}">
      <dsp:nvSpPr>
        <dsp:cNvPr id="0" name=""/>
        <dsp:cNvSpPr/>
      </dsp:nvSpPr>
      <dsp:spPr>
        <a:xfrm>
          <a:off x="9348" y="276305"/>
          <a:ext cx="2376201" cy="1900961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4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4">
                <a:lumMod val="40000"/>
                <a:lumOff val="60000"/>
                <a:shade val="100000"/>
                <a:satMod val="115000"/>
              </a:schemeClr>
            </a:gs>
          </a:gsLst>
          <a:path path="circle">
            <a:fillToRect l="100000" b="100000"/>
          </a:path>
          <a:tileRect t="-100000" r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Аналитический инструмент</a:t>
          </a:r>
          <a:endParaRPr lang="ru-RU" kern="1200" dirty="0">
            <a:solidFill>
              <a:schemeClr val="tx1"/>
            </a:solidFill>
          </a:endParaRPr>
        </a:p>
      </dsp:txBody>
      <dsp:txXfrm>
        <a:off x="9348" y="276305"/>
        <a:ext cx="2376201" cy="1900961"/>
      </dsp:txXfrm>
    </dsp:sp>
    <dsp:sp modelId="{8F5189EC-8684-49B8-B93D-ADA561294D91}">
      <dsp:nvSpPr>
        <dsp:cNvPr id="0" name=""/>
        <dsp:cNvSpPr/>
      </dsp:nvSpPr>
      <dsp:spPr>
        <a:xfrm rot="8713320">
          <a:off x="4896436" y="1769469"/>
          <a:ext cx="576203" cy="712860"/>
        </a:xfrm>
        <a:prstGeom prst="leftArrow">
          <a:avLst>
            <a:gd name="adj1" fmla="val 60000"/>
            <a:gd name="adj2" fmla="val 50000"/>
          </a:avLst>
        </a:prstGeom>
        <a:noFill/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C4AF6-938F-41FE-AF14-67772961613E}">
      <dsp:nvSpPr>
        <dsp:cNvPr id="0" name=""/>
        <dsp:cNvSpPr/>
      </dsp:nvSpPr>
      <dsp:spPr>
        <a:xfrm>
          <a:off x="5539249" y="276305"/>
          <a:ext cx="2376201" cy="1900961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4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4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4">
                <a:lumMod val="40000"/>
                <a:lumOff val="60000"/>
                <a:shade val="100000"/>
                <a:satMod val="115000"/>
              </a:schemeClr>
            </a:gs>
          </a:gsLst>
          <a:path path="circle">
            <a:fillToRect r="100000" b="100000"/>
          </a:path>
          <a:tileRect l="-100000" t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Инструмент корректировки деятельности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КНО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в субъекте РФ </a:t>
          </a:r>
          <a:endParaRPr lang="ru-RU" kern="1200" dirty="0">
            <a:solidFill>
              <a:schemeClr val="tx1"/>
            </a:solidFill>
          </a:endParaRPr>
        </a:p>
      </dsp:txBody>
      <dsp:txXfrm>
        <a:off x="5539249" y="276305"/>
        <a:ext cx="2376201" cy="19009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410964-ECC5-431A-B9C8-E6BD7551EB97}">
      <dsp:nvSpPr>
        <dsp:cNvPr id="0" name=""/>
        <dsp:cNvSpPr/>
      </dsp:nvSpPr>
      <dsp:spPr>
        <a:xfrm>
          <a:off x="32808" y="2441"/>
          <a:ext cx="3667697" cy="2200618"/>
        </a:xfrm>
        <a:prstGeom prst="rect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l="100000" t="100000"/>
          </a:path>
          <a:tileRect r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Форма №1-контроль «Сведения об осуществлении государственного контроля (надзора) и муниципального контроля»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808" y="2441"/>
        <a:ext cx="3667697" cy="2200618"/>
      </dsp:txXfrm>
    </dsp:sp>
    <dsp:sp modelId="{78AB5869-EB12-4330-ABA3-7B501FCEDEC3}">
      <dsp:nvSpPr>
        <dsp:cNvPr id="0" name=""/>
        <dsp:cNvSpPr/>
      </dsp:nvSpPr>
      <dsp:spPr>
        <a:xfrm>
          <a:off x="4067275" y="2441"/>
          <a:ext cx="3667697" cy="2200618"/>
        </a:xfrm>
        <a:prstGeom prst="rect">
          <a:avLst/>
        </a:prstGeom>
        <a:gradFill flip="none" rotWithShape="0">
          <a:gsLst>
            <a:gs pos="0">
              <a:schemeClr val="accent2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2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2">
                <a:lumMod val="40000"/>
                <a:lumOff val="60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Судебная статистика по форме  1-АП «Отчет о работе судов общей юрисдикции по рассмотрению дел об административных правонарушениях»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7275" y="2441"/>
        <a:ext cx="3667697" cy="2200618"/>
      </dsp:txXfrm>
    </dsp:sp>
    <dsp:sp modelId="{AACED21C-27D3-480A-A6BA-450A26BD7CAE}">
      <dsp:nvSpPr>
        <dsp:cNvPr id="0" name=""/>
        <dsp:cNvSpPr/>
      </dsp:nvSpPr>
      <dsp:spPr>
        <a:xfrm>
          <a:off x="32808" y="2569830"/>
          <a:ext cx="3667697" cy="2200618"/>
        </a:xfrm>
        <a:prstGeom prst="rect">
          <a:avLst/>
        </a:prstGeom>
        <a:gradFill flip="none" rotWithShape="0">
          <a:gsLst>
            <a:gs pos="0">
              <a:schemeClr val="accent6">
                <a:lumMod val="40000"/>
                <a:lumOff val="60000"/>
                <a:tint val="66000"/>
                <a:satMod val="160000"/>
              </a:schemeClr>
            </a:gs>
            <a:gs pos="50000">
              <a:schemeClr val="accent6">
                <a:lumMod val="40000"/>
                <a:lumOff val="60000"/>
                <a:tint val="44500"/>
                <a:satMod val="160000"/>
              </a:schemeClr>
            </a:gs>
            <a:gs pos="100000">
              <a:schemeClr val="accent6">
                <a:lumMod val="40000"/>
                <a:lumOff val="60000"/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Форма 1-АЭ «Сведения об административных правонарушениях в сфере экономики»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808" y="2569830"/>
        <a:ext cx="3667697" cy="2200618"/>
      </dsp:txXfrm>
    </dsp:sp>
    <dsp:sp modelId="{BF140C29-FCF6-47DE-A7E4-06F5A8653ADA}">
      <dsp:nvSpPr>
        <dsp:cNvPr id="0" name=""/>
        <dsp:cNvSpPr/>
      </dsp:nvSpPr>
      <dsp:spPr>
        <a:xfrm>
          <a:off x="4067275" y="2569830"/>
          <a:ext cx="3667697" cy="2200618"/>
        </a:xfrm>
        <a:prstGeom prst="rect">
          <a:avLst/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rPr>
            <a:t>Данные ГИС ЖКХ</a:t>
          </a:r>
          <a:endParaRPr lang="ru-RU" sz="2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7275" y="2569830"/>
        <a:ext cx="3667697" cy="22006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58A9D9-7E5E-4CF9-980E-7DD93811709F}">
      <dsp:nvSpPr>
        <dsp:cNvPr id="0" name=""/>
        <dsp:cNvSpPr/>
      </dsp:nvSpPr>
      <dsp:spPr>
        <a:xfrm>
          <a:off x="-5276186" y="-775606"/>
          <a:ext cx="6231032" cy="6231032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9A3C6-E129-443E-BC4C-0EAD7C7EF20A}">
      <dsp:nvSpPr>
        <dsp:cNvPr id="0" name=""/>
        <dsp:cNvSpPr/>
      </dsp:nvSpPr>
      <dsp:spPr>
        <a:xfrm>
          <a:off x="574989" y="297009"/>
          <a:ext cx="8353950" cy="820331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514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kern="1200" dirty="0">
              <a:solidFill>
                <a:schemeClr val="tx1"/>
              </a:solidFill>
            </a:rPr>
            <a:t>В случае, если вред не причинен, или угроза вреда не существенна, то должно накладываться предупреждение!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74989" y="297009"/>
        <a:ext cx="8353950" cy="820331"/>
      </dsp:txXfrm>
    </dsp:sp>
    <dsp:sp modelId="{3ABF536D-6E86-4BBC-B8D0-43A423FAC00A}">
      <dsp:nvSpPr>
        <dsp:cNvPr id="0" name=""/>
        <dsp:cNvSpPr/>
      </dsp:nvSpPr>
      <dsp:spPr>
        <a:xfrm>
          <a:off x="7420" y="303910"/>
          <a:ext cx="889993" cy="889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6BEB84-7C61-4FF0-B99C-1B9A7BE0E1E5}">
      <dsp:nvSpPr>
        <dsp:cNvPr id="0" name=""/>
        <dsp:cNvSpPr/>
      </dsp:nvSpPr>
      <dsp:spPr>
        <a:xfrm>
          <a:off x="820722" y="1157643"/>
          <a:ext cx="8120077" cy="1167678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514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kern="1200" dirty="0">
              <a:solidFill>
                <a:schemeClr val="tx1"/>
              </a:solidFill>
            </a:rPr>
            <a:t>Риск-ориентированный подход предполагает, что предприятия могут проверяться  только когда предприятие относится к высоким и очень высоким категориям риска (не более 10-15% от </a:t>
          </a:r>
          <a:r>
            <a:rPr lang="ru-RU" sz="1800" b="0" i="0" u="none" kern="1200" dirty="0" smtClean="0">
              <a:solidFill>
                <a:schemeClr val="tx1"/>
              </a:solidFill>
            </a:rPr>
            <a:t>подконтрольных субъектов</a:t>
          </a:r>
          <a:r>
            <a:rPr lang="ru-RU" sz="1800" b="0" i="0" u="none" kern="1200" dirty="0">
              <a:solidFill>
                <a:schemeClr val="tx1"/>
              </a:solidFill>
            </a:rPr>
            <a:t>). Остальные 85% - в исключительных случаях.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20722" y="1157643"/>
        <a:ext cx="8120077" cy="1167678"/>
      </dsp:txXfrm>
    </dsp:sp>
    <dsp:sp modelId="{2BDA6875-281D-4689-871D-8D01EDA3CD29}">
      <dsp:nvSpPr>
        <dsp:cNvPr id="0" name=""/>
        <dsp:cNvSpPr/>
      </dsp:nvSpPr>
      <dsp:spPr>
        <a:xfrm>
          <a:off x="442376" y="1330355"/>
          <a:ext cx="889993" cy="889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FFEA97-4698-4AF8-9150-A6F0E017E16B}">
      <dsp:nvSpPr>
        <dsp:cNvPr id="0" name=""/>
        <dsp:cNvSpPr/>
      </dsp:nvSpPr>
      <dsp:spPr>
        <a:xfrm>
          <a:off x="828415" y="2433362"/>
          <a:ext cx="8063662" cy="820331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514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kern="1200" dirty="0">
              <a:solidFill>
                <a:schemeClr val="tx1"/>
              </a:solidFill>
            </a:rPr>
            <a:t>В случае, если поступает жалоба или информация о нарушениях </a:t>
          </a:r>
          <a:r>
            <a:rPr lang="ru-RU" sz="1800" b="0" i="0" u="none" kern="1200" dirty="0" smtClean="0">
              <a:solidFill>
                <a:schemeClr val="tx1"/>
              </a:solidFill>
            </a:rPr>
            <a:t>со стороны </a:t>
          </a:r>
          <a:r>
            <a:rPr lang="ru-RU" sz="1800" b="0" i="0" u="none" kern="1200" dirty="0">
              <a:solidFill>
                <a:schemeClr val="tx1"/>
              </a:solidFill>
            </a:rPr>
            <a:t>хозяйствующего субъекта, должна проводиться проверка (с согласования прокуратуры), а не возбуждаться дело по КоАП!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28415" y="2433362"/>
        <a:ext cx="8063662" cy="820331"/>
      </dsp:txXfrm>
    </dsp:sp>
    <dsp:sp modelId="{D886E14B-581F-4923-9BB0-0BF69FA9508F}">
      <dsp:nvSpPr>
        <dsp:cNvPr id="0" name=""/>
        <dsp:cNvSpPr/>
      </dsp:nvSpPr>
      <dsp:spPr>
        <a:xfrm>
          <a:off x="478652" y="2398532"/>
          <a:ext cx="889993" cy="889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B5FB32-6AF0-4473-AC65-E64256D83A43}">
      <dsp:nvSpPr>
        <dsp:cNvPr id="0" name=""/>
        <dsp:cNvSpPr/>
      </dsp:nvSpPr>
      <dsp:spPr>
        <a:xfrm>
          <a:off x="695784" y="3379773"/>
          <a:ext cx="8245015" cy="1248375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514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kern="1200" dirty="0">
              <a:solidFill>
                <a:schemeClr val="tx1"/>
              </a:solidFill>
            </a:rPr>
            <a:t>Чрезмерно большие штрафы - чистая фискальная нагрузка, неподъемная для многих малых и средних предприятий. Реально, оплата штрафов приводит к повышению цен предприятиями и перекладывается на потребителей. Средства штрафа могли бы быть потрачены на исправление нарушений, а не изыматься из экономики.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95784" y="3379773"/>
        <a:ext cx="8245015" cy="1248375"/>
      </dsp:txXfrm>
    </dsp:sp>
    <dsp:sp modelId="{7EF0C51C-2074-416A-ADC3-2DBC0EEA2E51}">
      <dsp:nvSpPr>
        <dsp:cNvPr id="0" name=""/>
        <dsp:cNvSpPr/>
      </dsp:nvSpPr>
      <dsp:spPr>
        <a:xfrm>
          <a:off x="34173" y="3466708"/>
          <a:ext cx="889993" cy="8899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8E4206-96CF-437F-BFBF-DD05896DABF6}">
      <dsp:nvSpPr>
        <dsp:cNvPr id="0" name=""/>
        <dsp:cNvSpPr/>
      </dsp:nvSpPr>
      <dsp:spPr>
        <a:xfrm>
          <a:off x="0" y="154784"/>
          <a:ext cx="8543635" cy="653368"/>
        </a:xfrm>
        <a:prstGeom prst="roundRect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r="100000" b="100000"/>
          </a:path>
          <a:tileRect l="-100000" t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Реализация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риск-ориентированного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подхода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54784"/>
        <a:ext cx="8543635" cy="653368"/>
      </dsp:txXfrm>
    </dsp:sp>
    <dsp:sp modelId="{8B259765-8619-4936-A3FA-32BD02545EE3}">
      <dsp:nvSpPr>
        <dsp:cNvPr id="0" name=""/>
        <dsp:cNvSpPr/>
      </dsp:nvSpPr>
      <dsp:spPr>
        <a:xfrm>
          <a:off x="0" y="895923"/>
          <a:ext cx="8543635" cy="868067"/>
        </a:xfrm>
        <a:prstGeom prst="roundRect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Усиление ответственности должностных лиц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КНО</a:t>
          </a:r>
          <a:endParaRPr lang="ru-RU" sz="20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895923"/>
        <a:ext cx="8543635" cy="868067"/>
      </dsp:txXfrm>
    </dsp:sp>
    <dsp:sp modelId="{D4CFA46E-7F2E-48B0-A1FF-A7DDB60EDBA8}">
      <dsp:nvSpPr>
        <dsp:cNvPr id="0" name=""/>
        <dsp:cNvSpPr/>
      </dsp:nvSpPr>
      <dsp:spPr>
        <a:xfrm>
          <a:off x="0" y="1843259"/>
          <a:ext cx="8543635" cy="722348"/>
        </a:xfrm>
        <a:prstGeom prst="roundRect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Ограничение возбуждения административных дел против ЮЛ и </a:t>
          </a:r>
          <a:r>
            <a:rPr lang="ru-RU" sz="20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ИП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без проведения проверок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843259"/>
        <a:ext cx="8543635" cy="722348"/>
      </dsp:txXfrm>
    </dsp:sp>
    <dsp:sp modelId="{D32D7D6C-9B30-4DED-A1F6-2850033C199F}">
      <dsp:nvSpPr>
        <dsp:cNvPr id="0" name=""/>
        <dsp:cNvSpPr/>
      </dsp:nvSpPr>
      <dsp:spPr>
        <a:xfrm>
          <a:off x="0" y="2649128"/>
          <a:ext cx="8543635" cy="1003128"/>
        </a:xfrm>
        <a:prstGeom prst="roundRect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Приостановление действия карт коррупционных рисков</a:t>
          </a:r>
          <a:endParaRPr lang="ru-RU" sz="2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649128"/>
        <a:ext cx="8543635" cy="1003128"/>
      </dsp:txXfrm>
    </dsp:sp>
    <dsp:sp modelId="{9C232954-859E-4D84-8A79-146D05604E68}">
      <dsp:nvSpPr>
        <dsp:cNvPr id="0" name=""/>
        <dsp:cNvSpPr/>
      </dsp:nvSpPr>
      <dsp:spPr>
        <a:xfrm>
          <a:off x="0" y="3735777"/>
          <a:ext cx="8543635" cy="915348"/>
        </a:xfrm>
        <a:prstGeom prst="roundRect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Упорядочение принятия поручений вице-премьеров о проведении проверок и сроков их действия </a:t>
          </a:r>
          <a:endParaRPr lang="ru-RU" sz="2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735777"/>
        <a:ext cx="8543635" cy="915348"/>
      </dsp:txXfrm>
    </dsp:sp>
    <dsp:sp modelId="{B7509926-0005-4998-BD33-863827599B1F}">
      <dsp:nvSpPr>
        <dsp:cNvPr id="0" name=""/>
        <dsp:cNvSpPr/>
      </dsp:nvSpPr>
      <dsp:spPr>
        <a:xfrm>
          <a:off x="0" y="4734645"/>
          <a:ext cx="8543635" cy="790931"/>
        </a:xfrm>
        <a:prstGeom prst="roundRect">
          <a:avLst/>
        </a:prstGeom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path path="circle">
            <a:fillToRect t="100000" r="100000"/>
          </a:path>
          <a:tileRect l="-100000" b="-10000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Совершенствование законодательства о контрольно-надзорной деятельности</a:t>
          </a:r>
          <a:endParaRPr lang="ru-RU" sz="2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734645"/>
        <a:ext cx="8543635" cy="790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0981E-89BC-4C44-9C8C-10A9DFD5357D}" type="datetimeFigureOut">
              <a:rPr lang="ru-RU" smtClean="0"/>
              <a:pPr/>
              <a:t>26.08.2019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2251C-F58E-430A-B83D-328E796E3C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705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19269"/>
            <a:ext cx="7839635" cy="977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&#1086;&#1084;&#1073;&#1091;&#1076;&#1089;&#1084;&#1077;&#1085;&#1073;&#1080;&#1079;.&#1079;&#1072;&#1073;&#1072;&#1081;&#1082;&#1072;&#1083;&#1100;&#1089;&#1082;&#1080;&#1081;&#1082;&#1088;&#1072;&#1081;.&#1088;&#1092;/" TargetMode="External"/><Relationship Id="rId7" Type="http://schemas.openxmlformats.org/officeDocument/2006/relationships/image" Target="../media/image7.png"/><Relationship Id="rId2" Type="http://schemas.openxmlformats.org/officeDocument/2006/relationships/hyperlink" Target="mailto:ombudsmanbiz@e-zab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groups/ombudsmanbiz75/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s://vk.com/ombudsmanbiz75" TargetMode="Externa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62254" y="3622651"/>
            <a:ext cx="28817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rgbClr val="1A356C"/>
                </a:solidFill>
                <a:latin typeface="Arial" pitchFamily="34" charset="0"/>
                <a:cs typeface="Arial" pitchFamily="34" charset="0"/>
              </a:rPr>
              <a:t>Уполномоченный по защите прав предпринимателей </a:t>
            </a:r>
          </a:p>
          <a:p>
            <a:r>
              <a:rPr lang="ru-RU" sz="1500" b="1" dirty="0" smtClean="0">
                <a:solidFill>
                  <a:srgbClr val="1A356C"/>
                </a:solidFill>
                <a:latin typeface="Arial" pitchFamily="34" charset="0"/>
                <a:cs typeface="Arial" pitchFamily="34" charset="0"/>
              </a:rPr>
              <a:t>в Забайкальском крае</a:t>
            </a:r>
            <a:endParaRPr lang="ru-RU" sz="1500" b="1" dirty="0">
              <a:solidFill>
                <a:srgbClr val="1A356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org_5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0604" y="3623888"/>
            <a:ext cx="1082388" cy="8762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12727" y="1043709"/>
            <a:ext cx="831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Чита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2019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герб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61935" y="0"/>
            <a:ext cx="882065" cy="10483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73018" y="5209310"/>
            <a:ext cx="7813963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/>
            <a:r>
              <a:rPr lang="ru-RU" sz="2400" b="1" cap="all" dirty="0" err="1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ПОКАЗАТЕЛи</a:t>
            </a:r>
            <a:r>
              <a:rPr lang="ru-RU" sz="24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 ЗАБАЙКАЛЬСКОГО КРАЯ В ИНДЕКСЕ «АДМИНИСТРАТИВНОЕ ДАВЛЕНИЕ-2019»  </a:t>
            </a:r>
            <a:endParaRPr lang="ru-RU" sz="2400" b="1" cap="all" dirty="0">
              <a:solidFill>
                <a:srgbClr val="2F1D5D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2" y="228600"/>
            <a:ext cx="828501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Показатели ТУ Роспотребнадзора по Забайкальскому краю</a:t>
            </a:r>
          </a:p>
        </p:txBody>
      </p:sp>
      <p:pic>
        <p:nvPicPr>
          <p:cNvPr id="6" name="Рисунок 5" descr="exclamation-mark-4851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473750" y="2512915"/>
            <a:ext cx="841614" cy="1660126"/>
          </a:xfrm>
          <a:prstGeom prst="rect">
            <a:avLst/>
          </a:prstGeom>
        </p:spPr>
      </p:pic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6376641"/>
              </p:ext>
            </p:extLst>
          </p:nvPr>
        </p:nvGraphicFramePr>
        <p:xfrm>
          <a:off x="323528" y="1124744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508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23,54%</a:t>
                      </a:r>
                      <a:endParaRPr lang="ru-RU" sz="1100" b="1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2158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576861"/>
              </p:ext>
            </p:extLst>
          </p:nvPr>
        </p:nvGraphicFramePr>
        <p:xfrm>
          <a:off x="314291" y="2784514"/>
          <a:ext cx="5400601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1847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ХОЗЯЙСТВУЮЩИХ СУБЪЕКТОВ, ПОДВЕРГНУТЫХ КОНТРОЛЮ И НАДЗОРУ (P2)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15,84%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11657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0375481"/>
              </p:ext>
            </p:extLst>
          </p:nvPr>
        </p:nvGraphicFramePr>
        <p:xfrm>
          <a:off x="351236" y="4627132"/>
          <a:ext cx="5400601" cy="108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1538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ШТРАФОВ, НАЛОЖЕННЫХ БЕЗ ПРОВЕДЕНИЯ ПРОВЕРОК («ДОЛЯ АДМИНИСТРАТИВНЫХ РАССЛЕДОВАНИЙ»)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29,0%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ШТРАФОВ ПО 1АЭ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2017**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3528" y="6093296"/>
            <a:ext cx="540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/>
              <a:t>*Данные «1-контроль» по </a:t>
            </a:r>
            <a:r>
              <a:rPr lang="ru-RU" sz="1100" dirty="0" err="1" smtClean="0"/>
              <a:t>Роспотребнадзору</a:t>
            </a:r>
            <a:r>
              <a:rPr lang="ru-RU" sz="1100" dirty="0" smtClean="0"/>
              <a:t> предоставлены </a:t>
            </a:r>
            <a:r>
              <a:rPr lang="ru-RU" sz="1100" dirty="0" err="1" smtClean="0"/>
              <a:t>Роспотребнадзором</a:t>
            </a:r>
            <a:r>
              <a:rPr lang="ru-RU" sz="1100" dirty="0" smtClean="0"/>
              <a:t> централизованно 01.04.2019.</a:t>
            </a:r>
          </a:p>
          <a:p>
            <a:pPr algn="just"/>
            <a:r>
              <a:rPr lang="ru-RU" sz="1100" dirty="0" smtClean="0"/>
              <a:t>** еще 582 дела переданы в «иные органы», в том числе в суды.</a:t>
            </a:r>
            <a:endParaRPr lang="ru-RU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8144" y="6206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(вся Россия) 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11,96%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4508249"/>
              </p:ext>
            </p:extLst>
          </p:nvPr>
        </p:nvGraphicFramePr>
        <p:xfrm>
          <a:off x="6047895" y="1061466"/>
          <a:ext cx="2709788" cy="161531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Вологодская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37%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Республика Карелия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Приморский край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Орловская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28%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Сахалинская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г. Москва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Чеченская Республика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Республика Тыва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2%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Республика</a:t>
                      </a:r>
                      <a:r>
                        <a:rPr lang="ru-RU" sz="9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Карачаево-Черкесия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375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Курская область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</a:rPr>
                        <a:t>1%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754255" y="2821461"/>
            <a:ext cx="355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</a:t>
            </a: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подвергнутых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контролю и надзору (вся Россия) 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17,76%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3359200"/>
              </p:ext>
            </p:extLst>
          </p:nvPr>
        </p:nvGraphicFramePr>
        <p:xfrm>
          <a:off x="6164824" y="3394102"/>
          <a:ext cx="2709788" cy="111501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Амурская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Алтай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Новосибирская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Брянская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Тыва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24128" y="4608645"/>
            <a:ext cx="34198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по доле штрафов, назначенных без проверок («адм. расследования»)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en-US" sz="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(вся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20,7%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5013523"/>
              </p:ext>
            </p:extLst>
          </p:nvPr>
        </p:nvGraphicFramePr>
        <p:xfrm>
          <a:off x="6161568" y="5262432"/>
          <a:ext cx="2709788" cy="110754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Удмуртская Республика 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Карелия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Татарстан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Саратовская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Ульяновская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Северная Осетия-Алания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exclamation-mark-4851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482026" y="2548420"/>
            <a:ext cx="841614" cy="16601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8982" y="228600"/>
            <a:ext cx="828501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Показатели ТУ </a:t>
            </a:r>
            <a:r>
              <a:rPr lang="ru-RU" sz="2000" b="1" cap="all" dirty="0" err="1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Ростехнадзора</a:t>
            </a:r>
            <a:r>
              <a:rPr lang="ru-RU" sz="20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 по Забайкальскому краю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4728043"/>
              </p:ext>
            </p:extLst>
          </p:nvPr>
        </p:nvGraphicFramePr>
        <p:xfrm>
          <a:off x="323528" y="980728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19,8%</a:t>
                      </a:r>
                      <a:endParaRPr lang="ru-RU" sz="1100" b="1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6530233"/>
              </p:ext>
            </p:extLst>
          </p:nvPr>
        </p:nvGraphicFramePr>
        <p:xfrm>
          <a:off x="323527" y="2524821"/>
          <a:ext cx="5421490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2222"/>
                <a:gridCol w="646970"/>
                <a:gridCol w="1365824"/>
                <a:gridCol w="1036474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229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ХОЗЯЙСТВУЮЩИХ СУБЪЕКТОВ, ПОДВЕРГНУТЫХ КОНТРОЛЮ И НАДЗОРУ (P2)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2482545"/>
              </p:ext>
            </p:extLst>
          </p:nvPr>
        </p:nvGraphicFramePr>
        <p:xfrm>
          <a:off x="323527" y="4423754"/>
          <a:ext cx="5400601" cy="108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ШТРАФОВ, НАЛОЖЕННЫХ БЕЗ ПРОВЕДЕНИЯ ПРОВЕРОК («ДОЛЯ АДМИНИСТРАТИВНЫХ РАССЛЕДОВАНИЙ»)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-1,5%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ШТРАФОВ ПО 1АЭ*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319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7544" y="5733256"/>
            <a:ext cx="5256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Ещё 30 дел об административных правонарушениях направлены по данным Росстата России в «иные органы» (в том числе в суд). В 1-АЭ входят и штрафы, наложенные по итогам лицензионного контроля </a:t>
            </a:r>
            <a:r>
              <a:rPr lang="ru-RU" sz="1000" dirty="0" err="1" smtClean="0"/>
              <a:t>Ростехнадзора</a:t>
            </a:r>
            <a:r>
              <a:rPr lang="ru-RU" sz="1000" dirty="0" smtClean="0"/>
              <a:t>.</a:t>
            </a:r>
            <a:endParaRPr lang="ru-RU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5762956" y="74811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вся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Россия) 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6,26%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0830709"/>
              </p:ext>
            </p:extLst>
          </p:nvPr>
        </p:nvGraphicFramePr>
        <p:xfrm>
          <a:off x="6061422" y="1114074"/>
          <a:ext cx="2709788" cy="1676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Карелия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70%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Томская</a:t>
                      </a:r>
                      <a:r>
                        <a:rPr lang="ru-RU" sz="10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46%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Марий Эл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Хабаровский край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Псковская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2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Мордовия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Ярославская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ЯНАО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Владимирская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04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Амурская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874326" y="2924944"/>
            <a:ext cx="3378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</a:t>
            </a: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подвергнутых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контролю и надзору (вся Россия) 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30,26%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74851339"/>
              </p:ext>
            </p:extLst>
          </p:nvPr>
        </p:nvGraphicFramePr>
        <p:xfrm>
          <a:off x="6092816" y="3322095"/>
          <a:ext cx="2709788" cy="115385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Омская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Костромская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Кемеровская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Крым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868144" y="4725144"/>
            <a:ext cx="32758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по доле штрафов, назначенных без проверок («адм. расследования») Ростехнадзора (вся Россия) 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8,6% 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5138709"/>
              </p:ext>
            </p:extLst>
          </p:nvPr>
        </p:nvGraphicFramePr>
        <p:xfrm>
          <a:off x="6164824" y="5244984"/>
          <a:ext cx="2709788" cy="9923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Пензенская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Кировская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Московская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Карелия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Рязанская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03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2" y="228600"/>
            <a:ext cx="828501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Показатели ТУ </a:t>
            </a:r>
            <a:r>
              <a:rPr lang="ru-RU" sz="2000" b="1" cap="all" dirty="0" err="1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Россельхознадзора</a:t>
            </a:r>
            <a:r>
              <a:rPr lang="ru-RU" sz="20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 по Забайкальскому краю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746839"/>
              </p:ext>
            </p:extLst>
          </p:nvPr>
        </p:nvGraphicFramePr>
        <p:xfrm>
          <a:off x="323528" y="1124744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29,4%</a:t>
                      </a:r>
                      <a:endParaRPr lang="ru-RU" sz="1100" b="1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272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8354407"/>
              </p:ext>
            </p:extLst>
          </p:nvPr>
        </p:nvGraphicFramePr>
        <p:xfrm>
          <a:off x="332764" y="2738333"/>
          <a:ext cx="5400601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1154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ХОЗЯЙСТВУЮЩИХ СУБЪЕКТОВ, ПОДВЕРГНУТЫХ КОНТРОЛЮ И НАДЗОРУ (P2)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12,9%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8953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3937833"/>
              </p:ext>
            </p:extLst>
          </p:nvPr>
        </p:nvGraphicFramePr>
        <p:xfrm>
          <a:off x="314291" y="4590186"/>
          <a:ext cx="5400601" cy="108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ШТРАФОВ, НАЛОЖЕННЫХ БЕЗ ПРОВЕДЕНИЯ ПРОВЕРОК («ДОЛЯ АДМИНИСТРАТИВНЫХ РАССЛЕДОВАНИЙ»)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95,5%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ШТРАФОВ ПО 1АЭ*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4274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6093296"/>
            <a:ext cx="540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/>
              <a:t>* 1332 привлеченных к административной ответственности – </a:t>
            </a:r>
            <a:r>
              <a:rPr lang="ru-RU" sz="1000" dirty="0"/>
              <a:t>организации и должностные лица, еще </a:t>
            </a:r>
            <a:r>
              <a:rPr lang="ru-RU" sz="1000" dirty="0" smtClean="0"/>
              <a:t>3304 – </a:t>
            </a:r>
            <a:r>
              <a:rPr lang="ru-RU" sz="1000" dirty="0"/>
              <a:t>физические лица (среди них, преобладают ЛПХ, фермеры, перевозчики с/х продукции – по статьям 10.2, 10.3, 10.8, 10.12 КоАП РФ)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69269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(вся Россия) 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16,57%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74367926"/>
              </p:ext>
            </p:extLst>
          </p:nvPr>
        </p:nvGraphicFramePr>
        <p:xfrm>
          <a:off x="6038676" y="1052736"/>
          <a:ext cx="2709788" cy="173585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ЕАО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96%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Курганская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Карелия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Псковская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55%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Ульяновская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Воронежская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Башкортостан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г. Москва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Кабардино-Балкарская Республика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37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ЯНАО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26544" y="2958110"/>
            <a:ext cx="345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</a:t>
            </a: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подвергнутых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контролю и надзору (вся 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6,3% 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0943618"/>
              </p:ext>
            </p:extLst>
          </p:nvPr>
        </p:nvGraphicFramePr>
        <p:xfrm>
          <a:off x="6031344" y="3355261"/>
          <a:ext cx="2699251" cy="115385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0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91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Санкт-Петербург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Алтай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Калининградская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Белгородская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Оренбургская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52120" y="465313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по доле штрафов, назначенных без проверок («адм. расследования») Россельхознадзора (вся 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45,5% 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1872182"/>
              </p:ext>
            </p:extLst>
          </p:nvPr>
        </p:nvGraphicFramePr>
        <p:xfrm>
          <a:off x="6092816" y="5050287"/>
          <a:ext cx="2709788" cy="120306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Москва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1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Петербург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Саха (Якутия)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Курганская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Санкт-Петербург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ЕАО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4" name="Рисунок 13" descr="exclamation-mark-4851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454316" y="2589839"/>
            <a:ext cx="841614" cy="166012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exclamation-mark-4851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500499" y="2820748"/>
            <a:ext cx="841614" cy="16601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8982" y="228600"/>
            <a:ext cx="828501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Показатели ТУ </a:t>
            </a:r>
            <a:r>
              <a:rPr lang="ru-RU" sz="2000" b="1" cap="all" dirty="0" err="1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Росприроднадзора</a:t>
            </a:r>
            <a:r>
              <a:rPr lang="ru-RU" sz="20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 по Забайкальскому краю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5573117"/>
              </p:ext>
            </p:extLst>
          </p:nvPr>
        </p:nvGraphicFramePr>
        <p:xfrm>
          <a:off x="323528" y="1124744"/>
          <a:ext cx="5400601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1008113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  <a:endParaRPr lang="ru-RU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306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4711132"/>
              </p:ext>
            </p:extLst>
          </p:nvPr>
        </p:nvGraphicFramePr>
        <p:xfrm>
          <a:off x="323527" y="2860918"/>
          <a:ext cx="5400601" cy="1576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ХОЗЯЙСТВУЮЩИХ СУБЪЕКТОВ, ПОДВЕРГНУТЫХ КОНТРОЛЮ И НАДЗОРУ (P2)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331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3527296"/>
              </p:ext>
            </p:extLst>
          </p:nvPr>
        </p:nvGraphicFramePr>
        <p:xfrm>
          <a:off x="323528" y="4797152"/>
          <a:ext cx="5400601" cy="108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648072"/>
                <a:gridCol w="1368152"/>
                <a:gridCol w="1008113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АДМИНИСТРАТИВНЫХ ШТРАФОВ НАЛОЖЕННЫХ КОНТРОЛИРУЮЩИМ ОРГАНОМ НА ЮРИДИЧЕСКИХ ЛИЦ И ИНДИВИДУАЛЬНЫХ ПРЕДПРИНИМАТЕЛЕЙ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167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ДОЛЯ ШТРАФОВ, НАЛОЖЕННЫХ БЕЗ ПРОВЕДЕНИЯ ПРОВЕРОК («ДОЛЯ АДМИНИСТРАТИВНЫХ РАССЛЕДОВАНИЙ»)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P3)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  <a:endParaRPr kumimoji="0" lang="ru-RU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ШТРАФОВ ПО 1АЭ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52120" y="6926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вся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Россия) – </a:t>
            </a:r>
            <a:r>
              <a:rPr lang="ru-RU" sz="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25,6%</a:t>
            </a:r>
            <a:endParaRPr lang="ru-RU" sz="9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18423677"/>
              </p:ext>
            </p:extLst>
          </p:nvPr>
        </p:nvGraphicFramePr>
        <p:xfrm>
          <a:off x="6061422" y="1114074"/>
          <a:ext cx="2709788" cy="12763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Чувашская Республика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КБР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ЯНАО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0475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38982" y="2780928"/>
            <a:ext cx="3313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</a:t>
            </a: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подвергнутых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контролю и надзору (вся Россия) –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24,5%</a:t>
            </a:r>
            <a:endParaRPr lang="ru-RU" sz="9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1221358"/>
              </p:ext>
            </p:extLst>
          </p:nvPr>
        </p:nvGraphicFramePr>
        <p:xfrm>
          <a:off x="6092816" y="3178079"/>
          <a:ext cx="2709788" cy="12018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Севастополь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10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ЕАО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Чувашская Республика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868144" y="4725144"/>
            <a:ext cx="32758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по доле штрафов, назначенных без проверок («адм. расследования») </a:t>
            </a:r>
            <a:r>
              <a:rPr lang="ru-RU" sz="900" b="1" dirty="0" err="1" smtClean="0">
                <a:latin typeface="Times New Roman" pitchFamily="18" charset="0"/>
                <a:cs typeface="Times New Roman" pitchFamily="18" charset="0"/>
              </a:rPr>
              <a:t>Росприроднадзора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(вся Россия) – </a:t>
            </a:r>
            <a:r>
              <a:rPr lang="ru-RU" sz="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44,5% </a:t>
            </a:r>
            <a:endParaRPr lang="ru-RU" sz="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37629120"/>
              </p:ext>
            </p:extLst>
          </p:nvPr>
        </p:nvGraphicFramePr>
        <p:xfrm>
          <a:off x="6164824" y="5244984"/>
          <a:ext cx="2709788" cy="12018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82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1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r>
                        <a:rPr lang="ru-RU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1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2" y="228600"/>
            <a:ext cx="828501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Показатели ГУ МЧС России по Забайкальскому краю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6BCBA78C-DC09-435F-81FA-807E1763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283557"/>
              </p:ext>
            </p:extLst>
          </p:nvPr>
        </p:nvGraphicFramePr>
        <p:xfrm>
          <a:off x="323528" y="1124744"/>
          <a:ext cx="5236762" cy="1329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175">
                  <a:extLst>
                    <a:ext uri="{9D8B030D-6E8A-4147-A177-3AD203B41FA5}">
                      <a16:colId xmlns="" xmlns:a16="http://schemas.microsoft.com/office/drawing/2014/main" val="2237827766"/>
                    </a:ext>
                  </a:extLst>
                </a:gridCol>
                <a:gridCol w="628411">
                  <a:extLst>
                    <a:ext uri="{9D8B030D-6E8A-4147-A177-3AD203B41FA5}">
                      <a16:colId xmlns="" xmlns:a16="http://schemas.microsoft.com/office/drawing/2014/main" val="653018986"/>
                    </a:ext>
                  </a:extLst>
                </a:gridCol>
                <a:gridCol w="1326646">
                  <a:extLst>
                    <a:ext uri="{9D8B030D-6E8A-4147-A177-3AD203B41FA5}">
                      <a16:colId xmlns="" xmlns:a16="http://schemas.microsoft.com/office/drawing/2014/main" val="2132664654"/>
                    </a:ext>
                  </a:extLst>
                </a:gridCol>
                <a:gridCol w="977530">
                  <a:extLst>
                    <a:ext uri="{9D8B030D-6E8A-4147-A177-3AD203B41FA5}">
                      <a16:colId xmlns="" xmlns:a16="http://schemas.microsoft.com/office/drawing/2014/main" val="306819178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93422732"/>
                  </a:ext>
                </a:extLst>
              </a:tr>
              <a:tr h="433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ПРЕДУПРЕЖДЕНИЙ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</a:rPr>
                        <a:t>ДОЛЯ ПРЕДУПРЕЖДЕНИЙ ОТ ОБЩЕГО ЧИСЛА НАКАЗАНИЙ (P1</a:t>
                      </a:r>
                      <a:r>
                        <a:rPr lang="ru-RU" sz="800" b="1" u="none" strike="noStrike" dirty="0" smtClean="0">
                          <a:effectLst/>
                        </a:rPr>
                        <a:t>)</a:t>
                      </a:r>
                      <a:endParaRPr lang="ru-RU" sz="8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53,8%</a:t>
                      </a:r>
                      <a:endParaRPr lang="ru-RU" sz="11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28222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u="none" strike="noStrike" dirty="0" smtClean="0">
                          <a:effectLst/>
                        </a:rPr>
                        <a:t>КОЛИЧЕСТВО ПОСТАНОВЛЕНИЙ О НАЗНАЧЕНИИ АДМИНИСТРАТИВНОГО НАКАЗАНИЯ ВЫНЕСЕННЫХ КОНТРОЛИРУЮЩИМ ОРГАНОМ В ОТНОШЕНИИ ЮРИДИЧЕСКИХ ЛИЦ И ИНДИВИДУАЛЬНЫХ ПРЕДПРИНИМАТЕЛЕЙ</a:t>
                      </a:r>
                      <a:endParaRPr lang="ru-RU" sz="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u="none" strike="noStrike" dirty="0" smtClean="0">
                          <a:effectLst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5142816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2087461"/>
              </p:ext>
            </p:extLst>
          </p:nvPr>
        </p:nvGraphicFramePr>
        <p:xfrm>
          <a:off x="323527" y="2996951"/>
          <a:ext cx="5209055" cy="16981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1984"/>
                <a:gridCol w="625086"/>
                <a:gridCol w="1319627"/>
                <a:gridCol w="972358"/>
              </a:tblGrid>
              <a:tr h="2160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ИНДИВИДУАЛЬНЫХ ПРЕДПРИНИМАТЕЛЕЙ, В ОТНОШЕНИИ КОТОРЫХ ПРОВОДИЛИСЬ ПЛАНОВЫЕ, ВНЕПЛАНОВЫЕ ПРОВЕРКИ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962</a:t>
                      </a:r>
                      <a:endParaRPr lang="ru-RU" sz="11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ДОЛЯ ХОЗЯЙСТВУЮЩИХ СУБЪЕКТОВ, ПОДВЕРГНУТЫХ КОНТРОЛЮ И НАДЗОРУ (P2)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2,8%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ОБЩЕЕ КОЛИЧЕСТВО ЮРИДИЧЕСКИХ ЛИЦ И ИНДИВИДУАЛЬНЫХ ПРЕДПРИНИМАТЕЛЕЙ, ОСУЩЕСТВЛЯЮЩИХ ДЕЯТЕЛЬНОСТЬ</a:t>
                      </a:r>
                      <a:b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СУБЪЕКТА РОССИЙСКОЙ ФЕДЕРАЦИИ, ДЕЯТЕЛЬНОСТЬ КОТОРЫХ ПОДЛЕЖИТ ГОСУДАРСТВЕННОМУ КОНТРОЛЮ (НАДЗОРУ) СО СТОРОНЫ КОНТРОЛИРУЮЩЕГО ОРГАНА</a:t>
                      </a:r>
                      <a:endParaRPr lang="ru-RU" sz="8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34891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941168"/>
            <a:ext cx="54006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dirty="0" smtClean="0"/>
              <a:t>* По данным Росстата России, ГУ МЧС России по Забайкальскому краю наложен 481  штраф на общую сумму 3,1 млн рублей (к административной ответственности привлечены 337 граждан, 375 должностных лиц и 14 юридических лиц), по данным ГУ МЧС России по </a:t>
            </a:r>
            <a:r>
              <a:rPr lang="ru-RU" sz="1050" dirty="0"/>
              <a:t>Забайкальскому </a:t>
            </a:r>
            <a:r>
              <a:rPr lang="ru-RU" sz="1050" dirty="0" smtClean="0"/>
              <a:t>краю, направленным в адрес Уполномоченного по итогам проверок назначен 6  штрафов  общей суммой 1,143 млн рублей. </a:t>
            </a:r>
            <a:endParaRPr lang="ru-RU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692696"/>
            <a:ext cx="304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Предупреждений от общего числа наказаний  (вся Россия) – </a:t>
            </a:r>
            <a:r>
              <a:rPr lang="ru-RU" sz="9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67,67%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85531526"/>
              </p:ext>
            </p:extLst>
          </p:nvPr>
        </p:nvGraphicFramePr>
        <p:xfrm>
          <a:off x="6012160" y="1133474"/>
          <a:ext cx="2736304" cy="143105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086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76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Омская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Калининградская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98%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Ивановская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Бурятия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Крым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33%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effectLst/>
                        </a:rPr>
                        <a:t>Республика Дагестан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27%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9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Липецкая область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375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Ингушетия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13468468"/>
              </p:ext>
            </p:extLst>
          </p:nvPr>
        </p:nvGraphicFramePr>
        <p:xfrm>
          <a:off x="5940153" y="3360767"/>
          <a:ext cx="2900574" cy="115385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322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83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Саха (Якутия)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Астраханская область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Санкт-Петербург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3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Кабардино-Балкарская Республика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463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 Марий Эл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15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Красноярский край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41366" y="2780928"/>
            <a:ext cx="27791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Средний уровень доли хозяйствующих субъектов, подвергнутых контролю и надзору (вся Россия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7,9%</a:t>
            </a:r>
          </a:p>
        </p:txBody>
      </p:sp>
      <p:pic>
        <p:nvPicPr>
          <p:cNvPr id="10" name="Рисунок 9" descr="exclamation-mark-4851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306534" y="2562129"/>
            <a:ext cx="841614" cy="166012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7200" y="127000"/>
            <a:ext cx="7416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жилищные инспекции – проверки управляющих организаций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39546" y="1026031"/>
            <a:ext cx="4079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162 УПРАВЛЯЮЩИХ ОРГАНИЗАЦИЙ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00676" y="1992624"/>
            <a:ext cx="414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3 479 ПРОВЕРОК </a:t>
            </a:r>
            <a:r>
              <a:rPr lang="ru-RU" dirty="0" smtClean="0"/>
              <a:t>(111 ОРГАНИЗАЦИЙ)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34855" y="2928712"/>
            <a:ext cx="4544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54 ПОСТАНОВЛЕНИЯ </a:t>
            </a:r>
            <a:r>
              <a:rPr lang="ru-RU" dirty="0" smtClean="0"/>
              <a:t>(17 ОРГАНИЗАЦИЙ)</a:t>
            </a:r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6490390" y="932842"/>
            <a:ext cx="504056" cy="25922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804248" y="1196752"/>
            <a:ext cx="223224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/>
              <a:t>Нарушения выявлены в работе </a:t>
            </a:r>
            <a:r>
              <a:rPr lang="ru-RU" sz="1300" b="1" dirty="0" smtClean="0"/>
              <a:t>каждой 10-ой управляющей  организации</a:t>
            </a:r>
            <a:endParaRPr lang="ru-RU" sz="13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08269" y="2425351"/>
            <a:ext cx="2160240" cy="6924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300" b="1" dirty="0" smtClean="0"/>
              <a:t>Проверено </a:t>
            </a:r>
            <a:r>
              <a:rPr lang="ru-RU" sz="1300" b="1" dirty="0" smtClean="0">
                <a:solidFill>
                  <a:srgbClr val="FF0000"/>
                </a:solidFill>
              </a:rPr>
              <a:t>69% </a:t>
            </a:r>
            <a:r>
              <a:rPr lang="ru-RU" sz="1300" b="1" dirty="0" smtClean="0"/>
              <a:t>организаций, в среднем в России – </a:t>
            </a:r>
            <a:r>
              <a:rPr lang="ru-RU" sz="1300" b="1" dirty="0" smtClean="0">
                <a:solidFill>
                  <a:srgbClr val="FF0000"/>
                </a:solidFill>
              </a:rPr>
              <a:t>57,6%</a:t>
            </a:r>
            <a:endParaRPr lang="ru-RU" sz="13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="" xmlns:p14="http://schemas.microsoft.com/office/powerpoint/2010/main" val="3899115662"/>
              </p:ext>
            </p:extLst>
          </p:nvPr>
        </p:nvGraphicFramePr>
        <p:xfrm>
          <a:off x="379567" y="3970875"/>
          <a:ext cx="3534378" cy="2168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авая фигурная скобка 11"/>
          <p:cNvSpPr/>
          <p:nvPr/>
        </p:nvSpPr>
        <p:spPr>
          <a:xfrm>
            <a:off x="4015546" y="3844637"/>
            <a:ext cx="504056" cy="23839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960633" y="4670372"/>
            <a:ext cx="3798422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1400" b="1" dirty="0" smtClean="0">
                <a:solidFill>
                  <a:srgbClr val="FF0000"/>
                </a:solidFill>
              </a:rPr>
              <a:t>5,56% </a:t>
            </a:r>
            <a:r>
              <a:rPr lang="ru-RU" sz="1400" b="1" dirty="0">
                <a:solidFill>
                  <a:prstClr val="black"/>
                </a:solidFill>
              </a:rPr>
              <a:t>- предупреждения </a:t>
            </a:r>
            <a:endParaRPr lang="ru-RU" sz="1400" b="1" dirty="0" smtClean="0">
              <a:solidFill>
                <a:prstClr val="black"/>
              </a:solidFill>
            </a:endParaRPr>
          </a:p>
          <a:p>
            <a:pPr lvl="0" algn="just"/>
            <a:r>
              <a:rPr lang="ru-RU" sz="1400" b="1" dirty="0" smtClean="0">
                <a:solidFill>
                  <a:prstClr val="black"/>
                </a:solidFill>
              </a:rPr>
              <a:t>(</a:t>
            </a:r>
            <a:r>
              <a:rPr lang="ru-RU" sz="1400" b="1" dirty="0">
                <a:solidFill>
                  <a:prstClr val="black"/>
                </a:solidFill>
              </a:rPr>
              <a:t>в среднем по России – </a:t>
            </a:r>
            <a:r>
              <a:rPr lang="ru-RU" sz="1400" b="1" dirty="0">
                <a:solidFill>
                  <a:srgbClr val="00B050"/>
                </a:solidFill>
              </a:rPr>
              <a:t>22,8%</a:t>
            </a:r>
            <a:r>
              <a:rPr lang="ru-RU" sz="1400" b="1" dirty="0">
                <a:solidFill>
                  <a:schemeClr val="tx1"/>
                </a:solidFill>
              </a:rPr>
              <a:t>)</a:t>
            </a:r>
          </a:p>
          <a:p>
            <a:pPr lvl="0" algn="just"/>
            <a:r>
              <a:rPr lang="ru-RU" sz="1400" b="1" dirty="0" smtClean="0">
                <a:solidFill>
                  <a:prstClr val="black"/>
                </a:solidFill>
              </a:rPr>
              <a:t>94,44% </a:t>
            </a:r>
            <a:r>
              <a:rPr lang="ru-RU" sz="1400" b="1" dirty="0">
                <a:solidFill>
                  <a:prstClr val="black"/>
                </a:solidFill>
              </a:rPr>
              <a:t>- штрафы, </a:t>
            </a:r>
            <a:endParaRPr lang="ru-RU" sz="1400" b="1" dirty="0" smtClean="0">
              <a:solidFill>
                <a:prstClr val="black"/>
              </a:solidFill>
            </a:endParaRPr>
          </a:p>
          <a:p>
            <a:pPr lvl="0" algn="just"/>
            <a:r>
              <a:rPr lang="ru-RU" sz="1400" b="1" dirty="0" smtClean="0">
                <a:solidFill>
                  <a:prstClr val="black"/>
                </a:solidFill>
              </a:rPr>
              <a:t>на </a:t>
            </a:r>
            <a:r>
              <a:rPr lang="ru-RU" sz="1400" b="1" dirty="0">
                <a:solidFill>
                  <a:prstClr val="black"/>
                </a:solidFill>
              </a:rPr>
              <a:t>общую сумму – </a:t>
            </a:r>
            <a:r>
              <a:rPr lang="ru-RU" sz="1400" b="1" dirty="0" smtClean="0">
                <a:solidFill>
                  <a:prstClr val="black"/>
                </a:solidFill>
              </a:rPr>
              <a:t>5,6 млн </a:t>
            </a:r>
            <a:r>
              <a:rPr lang="ru-RU" sz="1400" b="1" dirty="0">
                <a:solidFill>
                  <a:prstClr val="black"/>
                </a:solidFill>
              </a:rPr>
              <a:t>рублей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3380509" y="1348509"/>
            <a:ext cx="484632" cy="683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846946" y="2341419"/>
            <a:ext cx="484632" cy="6511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0388" y="228600"/>
            <a:ext cx="7883611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основные проблемы в сфере контрольно-надзорной 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3201" y="1037576"/>
            <a:ext cx="8617526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15000"/>
              </a:lnSpc>
              <a:spcAft>
                <a:spcPts val="600"/>
              </a:spcAft>
            </a:pPr>
            <a:endParaRPr lang="ru-RU" sz="2400" i="1" dirty="0">
              <a:ea typeface="Calibri"/>
              <a:cs typeface="Times New Roman" pitchFamily="18" charset="0"/>
            </a:endParaRPr>
          </a:p>
        </p:txBody>
      </p:sp>
      <p:pic>
        <p:nvPicPr>
          <p:cNvPr id="9" name="Рисунок 8" descr="exclamation-mark-4851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64440" y="2826952"/>
            <a:ext cx="841614" cy="16601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90618" y="2142836"/>
            <a:ext cx="65670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плановых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снижается,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штрафная нагрузка растет.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Проверки замещаются иными формами контрольных мероприятий (рейды, контрольные закупки, возбуждение дел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КоАПРФ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Избыточные требования не ликвидированы, за каждое нарушение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предусмотрена ответственность.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Большинство ведомств не смогли внедрить принцип «предупреждение как первое наказание».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Ответственность должностных лиц контрольных и надзорных органов не пропорциональна их полномочиям.</a:t>
            </a:r>
          </a:p>
        </p:txBody>
      </p:sp>
      <p:sp>
        <p:nvSpPr>
          <p:cNvPr id="6" name="Минус 5"/>
          <p:cNvSpPr/>
          <p:nvPr/>
        </p:nvSpPr>
        <p:spPr>
          <a:xfrm>
            <a:off x="1607138" y="2198253"/>
            <a:ext cx="665004" cy="341746"/>
          </a:xfrm>
          <a:prstGeom prst="mathMinus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инус 6"/>
          <p:cNvSpPr/>
          <p:nvPr/>
        </p:nvSpPr>
        <p:spPr>
          <a:xfrm>
            <a:off x="1565575" y="2720108"/>
            <a:ext cx="665004" cy="341746"/>
          </a:xfrm>
          <a:prstGeom prst="mathMinus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инус 9"/>
          <p:cNvSpPr/>
          <p:nvPr/>
        </p:nvSpPr>
        <p:spPr>
          <a:xfrm>
            <a:off x="1607139" y="3814617"/>
            <a:ext cx="665004" cy="341746"/>
          </a:xfrm>
          <a:prstGeom prst="mathMinus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1630229" y="4909127"/>
            <a:ext cx="665004" cy="341746"/>
          </a:xfrm>
          <a:prstGeom prst="mathMinus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1662556" y="5763490"/>
            <a:ext cx="665004" cy="341746"/>
          </a:xfrm>
          <a:prstGeom prst="mathMinus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0388" y="228600"/>
            <a:ext cx="7883611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Меры для снижения административного давления 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332509" y="1177638"/>
          <a:ext cx="8543635" cy="568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468313" y="2636838"/>
            <a:ext cx="8229600" cy="11080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ru-RU" sz="5400" b="1" dirty="0" smtClean="0">
                <a:solidFill>
                  <a:srgbClr val="0033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rgbClr val="003374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192162" y="283048"/>
            <a:ext cx="5732463" cy="928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Уполномоченный по защите прав предпринимателей</a:t>
            </a:r>
            <a:b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Забайкальском крае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66648" y="5107709"/>
            <a:ext cx="42148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 smtClean="0">
                <a:solidFill>
                  <a:srgbClr val="3F25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ru-RU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672000, г. Чита, ул. Анохина, 67, </a:t>
            </a:r>
            <a:r>
              <a:rPr lang="ru-RU" sz="1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2, 11</a:t>
            </a:r>
          </a:p>
          <a:p>
            <a:pPr>
              <a:defRPr/>
            </a:pPr>
            <a:r>
              <a:rPr lang="ru-RU" sz="1400" dirty="0" smtClean="0">
                <a:solidFill>
                  <a:srgbClr val="3F25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Тел./Факс:</a:t>
            </a:r>
            <a:r>
              <a:rPr lang="ru-RU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(3022) 35-00-10 </a:t>
            </a:r>
          </a:p>
          <a:p>
            <a:pPr>
              <a:defRPr/>
            </a:pPr>
            <a:r>
              <a:rPr lang="ru-RU" sz="1400" dirty="0" smtClean="0">
                <a:solidFill>
                  <a:srgbClr val="3F25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Электронная почта:</a:t>
            </a:r>
            <a:r>
              <a:rPr lang="en-U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ombudsmanbiz@e-zab.ru</a:t>
            </a: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dirty="0" smtClean="0">
                <a:solidFill>
                  <a:srgbClr val="3F25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hlinkClick r:id="rId3"/>
              </a:rPr>
              <a:t>омбудсменбиз.забайкальскийкрай.рф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dirty="0" smtClean="0">
                <a:solidFill>
                  <a:srgbClr val="3F25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Социальные сети:</a:t>
            </a:r>
          </a:p>
          <a:p>
            <a:endParaRPr lang="ru-RU" sz="1400" dirty="0"/>
          </a:p>
        </p:txBody>
      </p:sp>
      <p:pic>
        <p:nvPicPr>
          <p:cNvPr id="2050" name="Picture 2" descr="https://ombudsmanbiz75.ru/attachments/Image/c70482ab52b7ae32db315b72eed5295f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17" y="6106370"/>
            <a:ext cx="257175" cy="257176"/>
          </a:xfrm>
          <a:prstGeom prst="rect">
            <a:avLst/>
          </a:prstGeom>
          <a:noFill/>
        </p:spPr>
      </p:pic>
      <p:pic>
        <p:nvPicPr>
          <p:cNvPr id="2051" name="Picture 3" descr="https://ombudsmanbiz75.ru/attachments/Image/1000px-Facebook_Logo_Mini.svg_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39048" y="6128566"/>
            <a:ext cx="238125" cy="238125"/>
          </a:xfrm>
          <a:prstGeom prst="rect">
            <a:avLst/>
          </a:prstGeom>
          <a:noFill/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5268" y="6114057"/>
            <a:ext cx="332977" cy="305215"/>
          </a:xfrm>
          <a:prstGeom prst="rect">
            <a:avLst/>
          </a:prstGeom>
        </p:spPr>
      </p:pic>
      <p:pic>
        <p:nvPicPr>
          <p:cNvPr id="12" name="Рисунок 11" descr="герб7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05716" y="508001"/>
            <a:ext cx="882065" cy="1048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3018" y="221673"/>
            <a:ext cx="7970982" cy="6771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8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Что такое индекс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748145" y="1554018"/>
          <a:ext cx="7924800" cy="468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3018" y="221673"/>
            <a:ext cx="7970982" cy="6771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8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Показатели индекса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85456" y="1052945"/>
            <a:ext cx="6234544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indent="538163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81 субъект Российской Федерации</a:t>
            </a:r>
          </a:p>
          <a:p>
            <a:pPr indent="538163"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054763" y="2059709"/>
            <a:ext cx="618837" cy="54494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4727" y="1699490"/>
            <a:ext cx="84789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0" y="2733967"/>
          <a:ext cx="9143999" cy="383770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255823"/>
                <a:gridCol w="762837"/>
                <a:gridCol w="4125339"/>
              </a:tblGrid>
              <a:tr h="6465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 репрессивности контрольно-надзорной деятельности </a:t>
                      </a:r>
                      <a:endParaRPr lang="ru-RU" sz="1600" b="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предупреждений от общего числа наказаний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8866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Эффективность внедрения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риск-ориентированного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подхода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Доля хозяйствующих субъектов, подвергнутых контролю и надзору от общего числа подконтрольных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7407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Обход проверок доля штрафов без проведения проверок  (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адмрасследования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рейды, контрольные закупки)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штрафов, наложенных без проведения проверок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7407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Фискальная  ориентированность контрольно-надзорной деятельности- объем наложенных штрафов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Р4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штраф на одного хозяйствующего субъекта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7407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Р5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Административный «налог» Сумма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наложенного штрафа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2" y="0"/>
            <a:ext cx="828501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Показатели ИНДЕКСА по РФ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19789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6443849"/>
              </p:ext>
            </p:extLst>
          </p:nvPr>
        </p:nvGraphicFramePr>
        <p:xfrm>
          <a:off x="333954" y="1108365"/>
          <a:ext cx="8558525" cy="5495634"/>
        </p:xfrm>
        <a:graphic>
          <a:graphicData uri="http://schemas.openxmlformats.org/drawingml/2006/table">
            <a:tbl>
              <a:tblPr firstRow="1" firstCol="1" bandRow="1"/>
              <a:tblGrid>
                <a:gridCol w="3555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45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536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50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030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72819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022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РОСПРИРОДНАДЗОР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МЧС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ВЕСОГАБАРИТНЫЕ ШТРАФЫ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ПЕРЕВОЗКИ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11,96%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13,55%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57,67%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22,8%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&lt;1%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17,76%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13,66%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7,9%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  <a:r>
                        <a:rPr lang="en-US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en-US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&lt;2%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9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31849B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3 418</a:t>
                      </a:r>
                      <a:r>
                        <a:rPr lang="ru-RU" sz="11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11 556 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10 144 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1 902 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11 819 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3 418</a:t>
                      </a:r>
                      <a:r>
                        <a:rPr lang="ru-RU" sz="11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р.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4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E36C0A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3,4 млрд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2,9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млрд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0,6 млрд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млрд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0,89 млрд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1,3 млрд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10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млрд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2" y="228600"/>
            <a:ext cx="828501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источники данных индекса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868218" y="1396999"/>
          <a:ext cx="7767782" cy="4772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6690" y="182418"/>
            <a:ext cx="754610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расчет индекса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542473"/>
          <a:ext cx="8885381" cy="498993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137047"/>
                <a:gridCol w="7748334"/>
              </a:tblGrid>
              <a:tr h="654475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Показа-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тель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расчета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709904"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предупреждений в отношении ЮЛ и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Количество постановлений о назначении административного наказания в отношении ЮЛ и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130589"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количество ЮЛ и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в отношении которых проводились плановые, внеплановые проверки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Общее количество ЮЛ и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осуществляющих деятельность на территории субъекта РФ, деятельность которых подлежит государственному контролю (надзору) по стороны контролирующего органа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920246"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административных штрафов наложенных контролирующим органом на ЮЛ и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Наложено административных  штрафов </a:t>
                      </a:r>
                    </a:p>
                    <a:p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920246"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наложенных штрафов / Общее количество ЮЛ и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осуществляющих деятельность на территории субъекта РФ, деятельность которых подлежит государственному контролю (надзору) по стороны контролирующего органа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654475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 наложенного штрафа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0650" y="228600"/>
            <a:ext cx="775334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Постулаты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2437" y="1203328"/>
            <a:ext cx="8746836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На базе показателей Индекса как на федеральном, так и на региональном уровне необходимо последовательно реализовывать следующие «постулаты» и отслеживать эффективность принятых решений.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3573961550"/>
              </p:ext>
            </p:extLst>
          </p:nvPr>
        </p:nvGraphicFramePr>
        <p:xfrm>
          <a:off x="0" y="2229851"/>
          <a:ext cx="8940800" cy="4628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24089" y="29689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9644" y="2765778"/>
            <a:ext cx="485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067" y="3849511"/>
            <a:ext cx="54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7644" y="4910667"/>
            <a:ext cx="428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112" y="582506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D52192DA-14FB-4883-9E79-6906D9E78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1015485"/>
              </p:ext>
            </p:extLst>
          </p:nvPr>
        </p:nvGraphicFramePr>
        <p:xfrm>
          <a:off x="0" y="1516185"/>
          <a:ext cx="9143999" cy="52263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49253">
                  <a:extLst>
                    <a:ext uri="{9D8B030D-6E8A-4147-A177-3AD203B41FA5}">
                      <a16:colId xmlns="" xmlns:a16="http://schemas.microsoft.com/office/drawing/2014/main" val="3200884623"/>
                    </a:ext>
                  </a:extLst>
                </a:gridCol>
                <a:gridCol w="1579673">
                  <a:extLst>
                    <a:ext uri="{9D8B030D-6E8A-4147-A177-3AD203B41FA5}">
                      <a16:colId xmlns="" xmlns:a16="http://schemas.microsoft.com/office/drawing/2014/main" val="4103878437"/>
                    </a:ext>
                  </a:extLst>
                </a:gridCol>
                <a:gridCol w="877805">
                  <a:extLst>
                    <a:ext uri="{9D8B030D-6E8A-4147-A177-3AD203B41FA5}">
                      <a16:colId xmlns="" xmlns:a16="http://schemas.microsoft.com/office/drawing/2014/main" val="2003337127"/>
                    </a:ext>
                  </a:extLst>
                </a:gridCol>
                <a:gridCol w="613566">
                  <a:extLst>
                    <a:ext uri="{9D8B030D-6E8A-4147-A177-3AD203B41FA5}">
                      <a16:colId xmlns="" xmlns:a16="http://schemas.microsoft.com/office/drawing/2014/main" val="2201233698"/>
                    </a:ext>
                  </a:extLst>
                </a:gridCol>
                <a:gridCol w="992607">
                  <a:extLst>
                    <a:ext uri="{9D8B030D-6E8A-4147-A177-3AD203B41FA5}">
                      <a16:colId xmlns="" xmlns:a16="http://schemas.microsoft.com/office/drawing/2014/main" val="2293121086"/>
                    </a:ext>
                  </a:extLst>
                </a:gridCol>
                <a:gridCol w="930474">
                  <a:extLst>
                    <a:ext uri="{9D8B030D-6E8A-4147-A177-3AD203B41FA5}">
                      <a16:colId xmlns="" xmlns:a16="http://schemas.microsoft.com/office/drawing/2014/main" val="2195665884"/>
                    </a:ext>
                  </a:extLst>
                </a:gridCol>
                <a:gridCol w="652622">
                  <a:extLst>
                    <a:ext uri="{9D8B030D-6E8A-4147-A177-3AD203B41FA5}">
                      <a16:colId xmlns="" xmlns:a16="http://schemas.microsoft.com/office/drawing/2014/main" val="3939451527"/>
                    </a:ext>
                  </a:extLst>
                </a:gridCol>
                <a:gridCol w="942109">
                  <a:extLst>
                    <a:ext uri="{9D8B030D-6E8A-4147-A177-3AD203B41FA5}">
                      <a16:colId xmlns="" xmlns:a16="http://schemas.microsoft.com/office/drawing/2014/main" val="1299082847"/>
                    </a:ext>
                  </a:extLst>
                </a:gridCol>
                <a:gridCol w="1108364">
                  <a:extLst>
                    <a:ext uri="{9D8B030D-6E8A-4147-A177-3AD203B41FA5}">
                      <a16:colId xmlns="" xmlns:a16="http://schemas.microsoft.com/office/drawing/2014/main" val="3514241578"/>
                    </a:ext>
                  </a:extLst>
                </a:gridCol>
                <a:gridCol w="997526">
                  <a:extLst>
                    <a:ext uri="{9D8B030D-6E8A-4147-A177-3AD203B41FA5}">
                      <a16:colId xmlns="" xmlns:a16="http://schemas.microsoft.com/office/drawing/2014/main" val="876150195"/>
                    </a:ext>
                  </a:extLst>
                </a:gridCol>
              </a:tblGrid>
              <a:tr h="55268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 Федерации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МЧС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Россельхоз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надзор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Роспотреб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надзор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Ростех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надзор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Росприрод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надзор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Весогабарит-ный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контроль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Жилищные инспекции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864924760"/>
                  </a:ext>
                </a:extLst>
              </a:tr>
              <a:tr h="4712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Удмуртская Республика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2112781527"/>
                  </a:ext>
                </a:extLst>
              </a:tr>
              <a:tr h="235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Хакасия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2495535650"/>
                  </a:ext>
                </a:extLst>
              </a:tr>
              <a:tr h="235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Марий Эл</a:t>
                      </a:r>
                      <a:endParaRPr lang="ru-RU" sz="12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2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2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/>
                </a:tc>
                <a:extLst>
                  <a:ext uri="{0D108BD9-81ED-4DB2-BD59-A6C34878D82A}">
                    <a16:rowId xmlns="" xmlns:a16="http://schemas.microsoft.com/office/drawing/2014/main" val="89832407"/>
                  </a:ext>
                </a:extLst>
              </a:tr>
              <a:tr h="235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Хабаровский край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2841008"/>
                  </a:ext>
                </a:extLst>
              </a:tr>
              <a:tr h="235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Камчатский край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7714511"/>
                  </a:ext>
                </a:extLst>
              </a:tr>
              <a:tr h="235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Магаданская область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5342983"/>
                  </a:ext>
                </a:extLst>
              </a:tr>
              <a:tr h="4712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Саха (Якутия)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7432690"/>
                  </a:ext>
                </a:extLst>
              </a:tr>
              <a:tr h="235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Сахалинская область</a:t>
                      </a:r>
                      <a:endParaRPr lang="ru-RU" sz="1200" b="1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8084596"/>
                  </a:ext>
                </a:extLst>
              </a:tr>
              <a:tr h="235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Приморский край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032646"/>
                  </a:ext>
                </a:extLst>
              </a:tr>
              <a:tr h="235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Чукотский АО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090674"/>
                  </a:ext>
                </a:extLst>
              </a:tr>
              <a:tr h="235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Забайкальский край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803" marR="4880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8309972"/>
                  </a:ext>
                </a:extLst>
              </a:tr>
              <a:tr h="228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</a:tr>
              <a:tr h="228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Амурская 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</a:tr>
              <a:tr h="2281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Бурятия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44" marR="6644" marT="6644" marB="0" anchor="b">
                    <a:solidFill>
                      <a:srgbClr val="FFFF00"/>
                    </a:solidFill>
                  </a:tcPr>
                </a:tc>
              </a:tr>
              <a:tr h="231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Ингушетия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н/д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1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Курская 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1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Ростовская </a:t>
                      </a:r>
                      <a:r>
                        <a:rPr lang="ru-RU" sz="12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1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Саратовская область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2" marR="9332" marT="9332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21317" y="0"/>
            <a:ext cx="775334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индекс-2019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1345" y="149200"/>
            <a:ext cx="79485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профиль Забайкальский край </a:t>
            </a:r>
          </a:p>
          <a:p>
            <a:pPr algn="ctr"/>
            <a:r>
              <a:rPr lang="ru-RU" sz="3200" b="1" cap="all" dirty="0" smtClean="0">
                <a:solidFill>
                  <a:srgbClr val="2F1D5D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30 место из 81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572615210"/>
              </p:ext>
            </p:extLst>
          </p:nvPr>
        </p:nvGraphicFramePr>
        <p:xfrm>
          <a:off x="-990096" y="877424"/>
          <a:ext cx="5340424" cy="385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3137428010"/>
              </p:ext>
            </p:extLst>
          </p:nvPr>
        </p:nvGraphicFramePr>
        <p:xfrm>
          <a:off x="3540479" y="1202645"/>
          <a:ext cx="2696334" cy="2473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1926522237"/>
              </p:ext>
            </p:extLst>
          </p:nvPr>
        </p:nvGraphicFramePr>
        <p:xfrm>
          <a:off x="7092280" y="1139858"/>
          <a:ext cx="269633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2135147798"/>
              </p:ext>
            </p:extLst>
          </p:nvPr>
        </p:nvGraphicFramePr>
        <p:xfrm>
          <a:off x="5323221" y="1207871"/>
          <a:ext cx="2696334" cy="2514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110181" y="3463774"/>
            <a:ext cx="4830618" cy="83561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1)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ПРЕДУПРЕЖДЕНИЙ ОТ ОБЩЕГО ЧИСЛА НАКАЗАНИЙ;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2)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 - ДОЛЯ ХОЗЯЙСТВУЮЩИХ СУБЪЕКТОВ, ПОДВЕРГНУТЫХ КОНТРОЛЮ И НАДЗОРУ, ОТ ОБЩЕГО ЧИСЛА ПОДКОНТРОЛЬНЫХ;</a:t>
            </a:r>
            <a:endParaRPr lang="ru-RU" sz="7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</a:pP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en-US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P</a:t>
            </a:r>
            <a:r>
              <a:rPr lang="ru-RU" sz="700" b="1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3)</a:t>
            </a:r>
            <a:r>
              <a:rPr lang="ru-RU" sz="700" dirty="0">
                <a:solidFill>
                  <a:srgbClr val="943634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700" dirty="0">
                <a:latin typeface="Times New Roman"/>
                <a:ea typeface="Calibri"/>
                <a:cs typeface="Times New Roman"/>
              </a:rPr>
              <a:t>- ДОЛЯ ШТРАФОВ, НАЛОЖЕННЫХ БЕЗ ПРОВЕДЕНИЯ ПРОВЕРОК («ДОЛЯ АДМИНИСТРАТИВНЫХ РАССЛЕДОВАНИЙ») ОТ ОБШЕГО ЧИСЛА ШТРАФОВ, НАЛОЖЕННЫХ ФОИВ;</a:t>
            </a:r>
            <a:endParaRPr lang="ru-RU" sz="700" dirty="0">
              <a:ea typeface="Calibri"/>
              <a:cs typeface="Times New Roman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2091691"/>
              </p:ext>
            </p:extLst>
          </p:nvPr>
        </p:nvGraphicFramePr>
        <p:xfrm>
          <a:off x="4572000" y="4293969"/>
          <a:ext cx="4320482" cy="1990907"/>
        </p:xfrm>
        <a:graphic>
          <a:graphicData uri="http://schemas.openxmlformats.org/drawingml/2006/table">
            <a:tbl>
              <a:tblPr firstRow="1" firstCol="1" bandRow="1"/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60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4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P1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9436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РОСПОТРЕБНАДЗОР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ЗАБАЙКАЛЬСКИЙ КРАЙ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23,54%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15,84%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29,0%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 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6,2%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30,26%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РОСТЕХНАДЗОР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ЗАБАЙКАЛЬСКИЙ КРАЙ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19,8%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-1,5%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(РОССИЯ ВЦЕЛОМ)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16,57%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7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РОССЕЛЬХОЗНАДЗОР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ЗАБАЙКАЛЬСКИЙ КРАЙ</a:t>
                      </a:r>
                      <a:endParaRPr kumimoji="0" lang="ru-RU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29,4%</a:t>
                      </a:r>
                      <a:endParaRPr lang="ru-RU" sz="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12,9%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95,5%</a:t>
                      </a:r>
                      <a:endParaRPr lang="ru-RU" sz="8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3964" y="4704823"/>
            <a:ext cx="3945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Роспотребнадзор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Забайкальского края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наложил 2017 штрафов, на общую сумму 14 837 700 рублей (средний штраф – 7 356 рублей).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673" y="5317834"/>
            <a:ext cx="3946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Ростехнадзор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Забайкальского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края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наложил 319 штрафов,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общую сумму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12 428 000 рублей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(средний штраф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38 959 рублей).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3047" y="5930844"/>
            <a:ext cx="393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Россельхознадзор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Забайкальского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края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наложил 4274 штрафа,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общую сумму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10 743 500 рублей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(средний штраф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2 514 рублей).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82110" y="6396335"/>
            <a:ext cx="5301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2018 году по статье 12.21.1 КоАП РФ наложено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368 штрафов,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общую сумму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9 922 000 рублей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1223</TotalTime>
  <Words>2616</Words>
  <Application>Microsoft Office PowerPoint</Application>
  <PresentationFormat>Экран (4:3)</PresentationFormat>
  <Paragraphs>736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Уполномоченный по защите прав предпринимателей в Забайкальском крае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User</cp:lastModifiedBy>
  <cp:revision>144</cp:revision>
  <dcterms:created xsi:type="dcterms:W3CDTF">2016-11-18T14:12:19Z</dcterms:created>
  <dcterms:modified xsi:type="dcterms:W3CDTF">2019-08-26T03:18:19Z</dcterms:modified>
</cp:coreProperties>
</file>