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diagrams/quickStyle3.xml" ContentType="application/vnd.openxmlformats-officedocument.drawingml.diagram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332" r:id="rId3"/>
    <p:sldId id="296" r:id="rId4"/>
    <p:sldId id="333" r:id="rId5"/>
    <p:sldId id="298" r:id="rId6"/>
    <p:sldId id="334" r:id="rId7"/>
    <p:sldId id="335" r:id="rId8"/>
    <p:sldId id="300" r:id="rId9"/>
    <p:sldId id="301" r:id="rId10"/>
    <p:sldId id="320" r:id="rId11"/>
    <p:sldId id="309" r:id="rId12"/>
    <p:sldId id="310" r:id="rId13"/>
    <p:sldId id="312" r:id="rId14"/>
    <p:sldId id="311" r:id="rId15"/>
    <p:sldId id="314" r:id="rId16"/>
    <p:sldId id="315" r:id="rId17"/>
    <p:sldId id="319" r:id="rId18"/>
    <p:sldId id="328" r:id="rId19"/>
    <p:sldId id="331" r:id="rId20"/>
    <p:sldId id="325" r:id="rId21"/>
    <p:sldId id="321" r:id="rId22"/>
    <p:sldId id="322" r:id="rId23"/>
    <p:sldId id="323" r:id="rId24"/>
    <p:sldId id="326" r:id="rId25"/>
    <p:sldId id="324" r:id="rId26"/>
    <p:sldId id="336" r:id="rId27"/>
    <p:sldId id="337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dmi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9437" autoAdjust="0"/>
  </p:normalViewPr>
  <p:slideViewPr>
    <p:cSldViewPr>
      <p:cViewPr>
        <p:scale>
          <a:sx n="80" d="100"/>
          <a:sy n="80" d="100"/>
        </p:scale>
        <p:origin x="-732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&#1040;&#1074;&#1077;\Desktop\&#1041;&#1044;%20&#1057;&#1074;&#1086;&#1076;&#1085;&#1072;&#1103;%2015052019%20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800"/>
              <a:t>Распределение территориальных управлений Роспотребнадзора и МЧС по числу Предупреждений  от общего числа наказаний – </a:t>
            </a:r>
            <a:r>
              <a:rPr lang="en-US" sz="1800"/>
              <a:t>P1</a:t>
            </a:r>
            <a:r>
              <a:rPr lang="ru-RU" sz="1800"/>
              <a:t> (меньше - хуже)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'Графики слайд 10, 16'!$F$88</c:f>
              <c:strCache>
                <c:ptCount val="1"/>
                <c:pt idx="0">
                  <c:v>Роспотребнадзор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xVal>
            <c:numRef>
              <c:f>'Графики слайд 10, 16'!$E$89:$E$166</c:f>
              <c:numCache>
                <c:formatCode>General</c:formatCode>
                <c:ptCount val="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</c:numCache>
            </c:numRef>
          </c:xVal>
          <c:yVal>
            <c:numRef>
              <c:f>'Графики слайд 10, 16'!$F$89:$F$166</c:f>
              <c:numCache>
                <c:formatCode>0%</c:formatCode>
                <c:ptCount val="78"/>
                <c:pt idx="0">
                  <c:v>6.4118629908103644E-2</c:v>
                </c:pt>
                <c:pt idx="1">
                  <c:v>0.21279876638396306</c:v>
                </c:pt>
                <c:pt idx="2">
                  <c:v>0.16424116424116433</c:v>
                </c:pt>
                <c:pt idx="3">
                  <c:v>0.11284046692607005</c:v>
                </c:pt>
                <c:pt idx="4">
                  <c:v>3.0654515327257669E-2</c:v>
                </c:pt>
                <c:pt idx="5">
                  <c:v>6.3135366506153007E-2</c:v>
                </c:pt>
                <c:pt idx="6">
                  <c:v>0.14129520605550888</c:v>
                </c:pt>
                <c:pt idx="7">
                  <c:v>0.14198628397256799</c:v>
                </c:pt>
                <c:pt idx="8">
                  <c:v>0.3600000000000001</c:v>
                </c:pt>
                <c:pt idx="9">
                  <c:v>0.17545045045045052</c:v>
                </c:pt>
                <c:pt idx="10">
                  <c:v>7.4850299401197626E-2</c:v>
                </c:pt>
                <c:pt idx="11">
                  <c:v>0.23540315106580176</c:v>
                </c:pt>
                <c:pt idx="12">
                  <c:v>0.12414965986394559</c:v>
                </c:pt>
                <c:pt idx="13">
                  <c:v>0.18181818181818193</c:v>
                </c:pt>
                <c:pt idx="14">
                  <c:v>0.16847372810675565</c:v>
                </c:pt>
                <c:pt idx="15">
                  <c:v>2.879581151832462E-2</c:v>
                </c:pt>
                <c:pt idx="16">
                  <c:v>3.6321588899469459E-2</c:v>
                </c:pt>
                <c:pt idx="17">
                  <c:v>9.5477386934673392E-2</c:v>
                </c:pt>
                <c:pt idx="18">
                  <c:v>5.0420168067226885E-2</c:v>
                </c:pt>
                <c:pt idx="19">
                  <c:v>0.25103888394182261</c:v>
                </c:pt>
                <c:pt idx="20">
                  <c:v>8.3736776044468414E-2</c:v>
                </c:pt>
                <c:pt idx="21">
                  <c:v>5.5203619909502295E-2</c:v>
                </c:pt>
                <c:pt idx="22">
                  <c:v>7.7462191073404711E-3</c:v>
                </c:pt>
                <c:pt idx="23">
                  <c:v>9.7305389221556907E-3</c:v>
                </c:pt>
                <c:pt idx="24">
                  <c:v>0.11663637865521234</c:v>
                </c:pt>
                <c:pt idx="25">
                  <c:v>0.21109090909090913</c:v>
                </c:pt>
                <c:pt idx="26">
                  <c:v>0.2</c:v>
                </c:pt>
                <c:pt idx="27">
                  <c:v>2.3975192860384215E-2</c:v>
                </c:pt>
                <c:pt idx="28">
                  <c:v>4.282747880256102E-2</c:v>
                </c:pt>
                <c:pt idx="29">
                  <c:v>6.7035670356703603E-2</c:v>
                </c:pt>
                <c:pt idx="30">
                  <c:v>7.1394269249239667E-2</c:v>
                </c:pt>
                <c:pt idx="31">
                  <c:v>0.16201117318435759</c:v>
                </c:pt>
                <c:pt idx="32">
                  <c:v>3.4472331418203835E-2</c:v>
                </c:pt>
                <c:pt idx="33">
                  <c:v>0.16885496183206114</c:v>
                </c:pt>
                <c:pt idx="34">
                  <c:v>0.21456538762725144</c:v>
                </c:pt>
                <c:pt idx="35">
                  <c:v>0.28207171314741047</c:v>
                </c:pt>
                <c:pt idx="36">
                  <c:v>0.17938608842579559</c:v>
                </c:pt>
                <c:pt idx="37">
                  <c:v>0.15736704446381872</c:v>
                </c:pt>
                <c:pt idx="38">
                  <c:v>0.28345166575641739</c:v>
                </c:pt>
                <c:pt idx="39">
                  <c:v>7.5366364270760683E-2</c:v>
                </c:pt>
                <c:pt idx="40">
                  <c:v>0.18755980861244026</c:v>
                </c:pt>
                <c:pt idx="41">
                  <c:v>9.4690265486725711E-2</c:v>
                </c:pt>
                <c:pt idx="42">
                  <c:v>0.10105425559269736</c:v>
                </c:pt>
                <c:pt idx="43">
                  <c:v>0.10353081986834231</c:v>
                </c:pt>
                <c:pt idx="44">
                  <c:v>1.202824021615968E-2</c:v>
                </c:pt>
                <c:pt idx="45">
                  <c:v>4.3209876543209853E-2</c:v>
                </c:pt>
                <c:pt idx="46">
                  <c:v>0.2863849765258219</c:v>
                </c:pt>
                <c:pt idx="47">
                  <c:v>6.0189573459715665E-2</c:v>
                </c:pt>
                <c:pt idx="48">
                  <c:v>4.2478565861262668E-2</c:v>
                </c:pt>
                <c:pt idx="49">
                  <c:v>0.20559062218214613</c:v>
                </c:pt>
                <c:pt idx="50">
                  <c:v>0.1058823529411765</c:v>
                </c:pt>
                <c:pt idx="51">
                  <c:v>7.9483978360382873E-2</c:v>
                </c:pt>
                <c:pt idx="52">
                  <c:v>0.15465268676277857</c:v>
                </c:pt>
                <c:pt idx="53">
                  <c:v>0.14797540809836768</c:v>
                </c:pt>
                <c:pt idx="54">
                  <c:v>2.0503261882572239E-2</c:v>
                </c:pt>
                <c:pt idx="55">
                  <c:v>0.16417910447761191</c:v>
                </c:pt>
                <c:pt idx="56">
                  <c:v>6.0945149365570953E-2</c:v>
                </c:pt>
                <c:pt idx="57">
                  <c:v>0.11057513914656771</c:v>
                </c:pt>
                <c:pt idx="58">
                  <c:v>0.19412668601673214</c:v>
                </c:pt>
                <c:pt idx="59">
                  <c:v>9.2899227956115368E-2</c:v>
                </c:pt>
                <c:pt idx="60">
                  <c:v>8.3709869203329429E-2</c:v>
                </c:pt>
                <c:pt idx="61">
                  <c:v>0.27692307692307705</c:v>
                </c:pt>
                <c:pt idx="62">
                  <c:v>0.13985365350922396</c:v>
                </c:pt>
                <c:pt idx="63">
                  <c:v>0.13518099547511311</c:v>
                </c:pt>
                <c:pt idx="64">
                  <c:v>0.27370447617519655</c:v>
                </c:pt>
                <c:pt idx="65">
                  <c:v>0.21897460469573551</c:v>
                </c:pt>
                <c:pt idx="66">
                  <c:v>7.2701354240912355E-2</c:v>
                </c:pt>
                <c:pt idx="67">
                  <c:v>9.8658786087747252E-2</c:v>
                </c:pt>
                <c:pt idx="68">
                  <c:v>0.10805595754944525</c:v>
                </c:pt>
                <c:pt idx="69">
                  <c:v>0.16722612145254809</c:v>
                </c:pt>
                <c:pt idx="70">
                  <c:v>0.10131654264453349</c:v>
                </c:pt>
                <c:pt idx="71">
                  <c:v>0.15524752475247536</c:v>
                </c:pt>
                <c:pt idx="72">
                  <c:v>0.11239860950173811</c:v>
                </c:pt>
                <c:pt idx="73">
                  <c:v>0.13029226987161976</c:v>
                </c:pt>
                <c:pt idx="74">
                  <c:v>6.9444444444444489E-2</c:v>
                </c:pt>
                <c:pt idx="75">
                  <c:v>0.13571428571428576</c:v>
                </c:pt>
                <c:pt idx="76">
                  <c:v>9.9315068493150735E-2</c:v>
                </c:pt>
                <c:pt idx="77">
                  <c:v>6.727400140154173E-2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F189-4AD5-8111-416E9F70F9D4}"/>
            </c:ext>
          </c:extLst>
        </c:ser>
        <c:ser>
          <c:idx val="1"/>
          <c:order val="1"/>
          <c:tx>
            <c:strRef>
              <c:f>'Графики слайд 10, 16'!$G$88</c:f>
              <c:strCache>
                <c:ptCount val="1"/>
                <c:pt idx="0">
                  <c:v>МЧС России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xVal>
            <c:numRef>
              <c:f>'Графики слайд 10, 16'!$E$89:$E$166</c:f>
              <c:numCache>
                <c:formatCode>General</c:formatCode>
                <c:ptCount val="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</c:numCache>
            </c:numRef>
          </c:xVal>
          <c:yVal>
            <c:numRef>
              <c:f>'Графики слайд 10, 16'!$G$89:$G$166</c:f>
              <c:numCache>
                <c:formatCode>0%</c:formatCode>
                <c:ptCount val="78"/>
                <c:pt idx="0">
                  <c:v>0.9589127686472817</c:v>
                </c:pt>
                <c:pt idx="1">
                  <c:v>0.75747508305647882</c:v>
                </c:pt>
                <c:pt idx="2">
                  <c:v>0.85507246376811619</c:v>
                </c:pt>
                <c:pt idx="3">
                  <c:v>0.88235294117647056</c:v>
                </c:pt>
                <c:pt idx="4">
                  <c:v>0.64028776978417268</c:v>
                </c:pt>
                <c:pt idx="5">
                  <c:v>0.68636363636363662</c:v>
                </c:pt>
                <c:pt idx="6">
                  <c:v>0.42777777777777792</c:v>
                </c:pt>
                <c:pt idx="7">
                  <c:v>0.80962800875273522</c:v>
                </c:pt>
                <c:pt idx="8">
                  <c:v>0.97413793103448287</c:v>
                </c:pt>
                <c:pt idx="9">
                  <c:v>0.68421052631578971</c:v>
                </c:pt>
                <c:pt idx="10">
                  <c:v>0.87394957983193278</c:v>
                </c:pt>
                <c:pt idx="11">
                  <c:v>0.53846153846153844</c:v>
                </c:pt>
                <c:pt idx="12">
                  <c:v>0.97837837837837871</c:v>
                </c:pt>
                <c:pt idx="13">
                  <c:v>0.98802395209580862</c:v>
                </c:pt>
                <c:pt idx="14">
                  <c:v>0.41549295774647887</c:v>
                </c:pt>
                <c:pt idx="15">
                  <c:v>0.47191011235955077</c:v>
                </c:pt>
                <c:pt idx="16">
                  <c:v>0.89415041782729821</c:v>
                </c:pt>
                <c:pt idx="17">
                  <c:v>0.81761006289308202</c:v>
                </c:pt>
                <c:pt idx="18">
                  <c:v>0.83673469387755128</c:v>
                </c:pt>
                <c:pt idx="19">
                  <c:v>0.85646984924623093</c:v>
                </c:pt>
                <c:pt idx="20">
                  <c:v>0.68367346938775519</c:v>
                </c:pt>
                <c:pt idx="21">
                  <c:v>0.80412371134020622</c:v>
                </c:pt>
                <c:pt idx="22">
                  <c:v>0.47058823529411786</c:v>
                </c:pt>
                <c:pt idx="23">
                  <c:v>0.54618473895582331</c:v>
                </c:pt>
                <c:pt idx="24">
                  <c:v>0.70805572380375525</c:v>
                </c:pt>
                <c:pt idx="25">
                  <c:v>0.1899441340782124</c:v>
                </c:pt>
                <c:pt idx="26">
                  <c:v>0.89473684210526327</c:v>
                </c:pt>
                <c:pt idx="27">
                  <c:v>0.53966358116850799</c:v>
                </c:pt>
                <c:pt idx="28">
                  <c:v>0.77801120448179284</c:v>
                </c:pt>
                <c:pt idx="29">
                  <c:v>0.97260273972602729</c:v>
                </c:pt>
                <c:pt idx="30">
                  <c:v>0.63621533442088141</c:v>
                </c:pt>
                <c:pt idx="31">
                  <c:v>0.33333333333333331</c:v>
                </c:pt>
                <c:pt idx="32">
                  <c:v>0.87301587301587347</c:v>
                </c:pt>
                <c:pt idx="33">
                  <c:v>0.98815566835871405</c:v>
                </c:pt>
                <c:pt idx="34">
                  <c:v>0.45409181636726548</c:v>
                </c:pt>
                <c:pt idx="35">
                  <c:v>0.60919540229885105</c:v>
                </c:pt>
                <c:pt idx="36">
                  <c:v>0.532258064516129</c:v>
                </c:pt>
                <c:pt idx="37">
                  <c:v>0.72759856630824371</c:v>
                </c:pt>
                <c:pt idx="38">
                  <c:v>0.74144486692015232</c:v>
                </c:pt>
                <c:pt idx="39">
                  <c:v>0.87197231833910072</c:v>
                </c:pt>
                <c:pt idx="40">
                  <c:v>0.9491525423728816</c:v>
                </c:pt>
                <c:pt idx="41">
                  <c:v>0.41509433962264175</c:v>
                </c:pt>
                <c:pt idx="42">
                  <c:v>0.62396694214876058</c:v>
                </c:pt>
                <c:pt idx="43">
                  <c:v>0.33050847457627136</c:v>
                </c:pt>
                <c:pt idx="44">
                  <c:v>0.26970954356846472</c:v>
                </c:pt>
                <c:pt idx="45">
                  <c:v>0.15151515151515163</c:v>
                </c:pt>
                <c:pt idx="46">
                  <c:v>0.96043165467625902</c:v>
                </c:pt>
                <c:pt idx="47">
                  <c:v>0.95902439024390262</c:v>
                </c:pt>
                <c:pt idx="48">
                  <c:v>0.33139534883720939</c:v>
                </c:pt>
                <c:pt idx="49">
                  <c:v>0.73195876288659811</c:v>
                </c:pt>
                <c:pt idx="50">
                  <c:v>0.65625000000000022</c:v>
                </c:pt>
                <c:pt idx="51">
                  <c:v>0.68874172185430471</c:v>
                </c:pt>
                <c:pt idx="52">
                  <c:v>0.75806451612903258</c:v>
                </c:pt>
                <c:pt idx="53">
                  <c:v>0.92620865139949138</c:v>
                </c:pt>
                <c:pt idx="54">
                  <c:v>0.53654188948306591</c:v>
                </c:pt>
                <c:pt idx="55">
                  <c:v>0.77647058823529402</c:v>
                </c:pt>
                <c:pt idx="56">
                  <c:v>0.60355987055016203</c:v>
                </c:pt>
                <c:pt idx="57">
                  <c:v>0.84000000000000019</c:v>
                </c:pt>
                <c:pt idx="58">
                  <c:v>0.59579180509413099</c:v>
                </c:pt>
                <c:pt idx="59">
                  <c:v>0.8500000000000002</c:v>
                </c:pt>
                <c:pt idx="60">
                  <c:v>0.67995310668229803</c:v>
                </c:pt>
                <c:pt idx="61">
                  <c:v>0.65967365967365998</c:v>
                </c:pt>
                <c:pt idx="62">
                  <c:v>0.48124501197126895</c:v>
                </c:pt>
                <c:pt idx="63">
                  <c:v>0.66770186335403781</c:v>
                </c:pt>
                <c:pt idx="64">
                  <c:v>0.71157894736842131</c:v>
                </c:pt>
                <c:pt idx="65">
                  <c:v>0.47395833333333331</c:v>
                </c:pt>
                <c:pt idx="66">
                  <c:v>0.33823529411764724</c:v>
                </c:pt>
                <c:pt idx="67">
                  <c:v>0.45081967213114765</c:v>
                </c:pt>
                <c:pt idx="68">
                  <c:v>0.48051948051948062</c:v>
                </c:pt>
                <c:pt idx="69">
                  <c:v>0.9045333333333333</c:v>
                </c:pt>
                <c:pt idx="70">
                  <c:v>0.91713483146067443</c:v>
                </c:pt>
                <c:pt idx="71">
                  <c:v>0.81216931216931243</c:v>
                </c:pt>
                <c:pt idx="72">
                  <c:v>0.73084886128364412</c:v>
                </c:pt>
                <c:pt idx="73">
                  <c:v>0.80241935483870952</c:v>
                </c:pt>
                <c:pt idx="74">
                  <c:v>0.88275862068965549</c:v>
                </c:pt>
                <c:pt idx="75">
                  <c:v>0.88235294117647056</c:v>
                </c:pt>
                <c:pt idx="76">
                  <c:v>0.42160278745644614</c:v>
                </c:pt>
                <c:pt idx="77">
                  <c:v>0.48798252002913339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F189-4AD5-8111-416E9F70F9D4}"/>
            </c:ext>
          </c:extLst>
        </c:ser>
        <c:axId val="114263552"/>
        <c:axId val="114265088"/>
      </c:scatterChart>
      <c:valAx>
        <c:axId val="114263552"/>
        <c:scaling>
          <c:orientation val="minMax"/>
          <c:max val="80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14265088"/>
        <c:crosses val="autoZero"/>
        <c:crossBetween val="midCat"/>
      </c:valAx>
      <c:valAx>
        <c:axId val="114265088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263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2395281722949339"/>
          <c:y val="0.14165420320320288"/>
          <c:w val="0.58538760218289787"/>
          <c:h val="0.80991173717580234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 Марий Эл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C1-45C0-8505-7A95E694429D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C1-45C0-8505-7A95E694429D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C1-45C0-8505-7A95E694429D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C1-45C0-8505-7A95E694429D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C1-45C0-8505-7A95E694429D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C1-45C0-8505-7A95E694429D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3.6</c:v>
                </c:pt>
                <c:pt idx="1">
                  <c:v>2.7</c:v>
                </c:pt>
                <c:pt idx="2">
                  <c:v>4.4000000000000004</c:v>
                </c:pt>
                <c:pt idx="3">
                  <c:v>2.1</c:v>
                </c:pt>
                <c:pt idx="4">
                  <c:v>3.2</c:v>
                </c:pt>
                <c:pt idx="5">
                  <c:v>2.2000000000000002</c:v>
                </c:pt>
                <c:pt idx="6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AC1-45C0-8505-7A95E69442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AC1-45C0-8505-7A95E694429D}"/>
            </c:ext>
          </c:extLst>
        </c:ser>
        <c:axId val="147651584"/>
        <c:axId val="147653376"/>
      </c:radarChart>
      <c:catAx>
        <c:axId val="14765158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7653376"/>
        <c:crosses val="autoZero"/>
        <c:auto val="1"/>
        <c:lblAlgn val="ctr"/>
        <c:lblOffset val="100"/>
      </c:catAx>
      <c:valAx>
        <c:axId val="147653376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476515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Марий Эл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84-4E7E-B555-789323B9C29E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84-4E7E-B555-789323B9C29E}"/>
                </c:ext>
              </c:extLst>
            </c:dLbl>
            <c:dLbl>
              <c:idx val="2"/>
              <c:layout>
                <c:manualLayout>
                  <c:x val="5.5197280295266354E-2"/>
                  <c:y val="8.547151403573615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84-4E7E-B555-789323B9C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0.3000000000000001</c:v>
                </c:pt>
                <c:pt idx="1">
                  <c:v>2.9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84-4E7E-B555-789323B9C2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84-4E7E-B555-789323B9C29E}"/>
            </c:ext>
          </c:extLst>
        </c:ser>
        <c:axId val="147701120"/>
        <c:axId val="147707008"/>
      </c:radarChart>
      <c:catAx>
        <c:axId val="147701120"/>
        <c:scaling>
          <c:orientation val="minMax"/>
        </c:scaling>
        <c:axPos val="b"/>
        <c:majorGridlines/>
        <c:numFmt formatCode="General" sourceLinked="1"/>
        <c:tickLblPos val="nextTo"/>
        <c:crossAx val="147707008"/>
        <c:crosses val="autoZero"/>
        <c:auto val="1"/>
        <c:lblAlgn val="ctr"/>
        <c:lblOffset val="100"/>
      </c:catAx>
      <c:valAx>
        <c:axId val="147707008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7701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47875819538676"/>
          <c:y val="0.7752460983867292"/>
          <c:w val="0.60910072713543661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Марий Эл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97-41C5-8ACA-1E71B18B83DD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97-41C5-8ACA-1E71B18B83DD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97-41C5-8ACA-1E71B18B8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1.4</c:v>
                </c:pt>
                <c:pt idx="1">
                  <c:v>4.5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97-41C5-8ACA-1E71B18B83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97-41C5-8ACA-1E71B18B83DD}"/>
            </c:ext>
          </c:extLst>
        </c:ser>
        <c:axId val="147784064"/>
        <c:axId val="147785600"/>
      </c:radarChart>
      <c:catAx>
        <c:axId val="147784064"/>
        <c:scaling>
          <c:orientation val="minMax"/>
        </c:scaling>
        <c:axPos val="b"/>
        <c:majorGridlines/>
        <c:numFmt formatCode="General" sourceLinked="1"/>
        <c:tickLblPos val="nextTo"/>
        <c:crossAx val="147785600"/>
        <c:crosses val="autoZero"/>
        <c:auto val="1"/>
        <c:lblAlgn val="ctr"/>
        <c:lblOffset val="100"/>
      </c:catAx>
      <c:valAx>
        <c:axId val="147785600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7784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9217077706248579"/>
          <c:y val="0.31911110753775901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Марий Эл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308E-3"/>
                  <c:y val="2.3331471941714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1E-4B0C-886F-8DAC0E7A12D2}"/>
                </c:ext>
              </c:extLst>
            </c:dLbl>
            <c:dLbl>
              <c:idx val="1"/>
              <c:layout>
                <c:manualLayout>
                  <c:x val="3.2384711983011014E-3"/>
                  <c:y val="4.39132494050368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1E-4B0C-886F-8DAC0E7A12D2}"/>
                </c:ext>
              </c:extLst>
            </c:dLbl>
            <c:dLbl>
              <c:idx val="2"/>
              <c:layout>
                <c:manualLayout>
                  <c:x val="5.0486697864582097E-2"/>
                  <c:y val="3.248871470421416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1E-4B0C-886F-8DAC0E7A1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2.2999999999999998</c:v>
                </c:pt>
                <c:pt idx="1">
                  <c:v>0.9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C1E-4B0C-886F-8DAC0E7A12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1E-4B0C-886F-8DAC0E7A12D2}"/>
            </c:ext>
          </c:extLst>
        </c:ser>
        <c:axId val="147829504"/>
        <c:axId val="147831040"/>
      </c:radarChart>
      <c:catAx>
        <c:axId val="147829504"/>
        <c:scaling>
          <c:orientation val="minMax"/>
        </c:scaling>
        <c:axPos val="b"/>
        <c:majorGridlines/>
        <c:numFmt formatCode="General" sourceLinked="1"/>
        <c:tickLblPos val="nextTo"/>
        <c:crossAx val="147831040"/>
        <c:crosses val="autoZero"/>
        <c:auto val="1"/>
        <c:lblAlgn val="ctr"/>
        <c:lblOffset val="100"/>
      </c:catAx>
      <c:valAx>
        <c:axId val="147831040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7829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A-47DE-821F-8F73B905E7CA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A-47DE-821F-8F73B905E7CA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A-47DE-821F-8F73B905E7CA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A-47DE-821F-8F73B905E7CA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A-47DE-821F-8F73B905E7CA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A-47DE-821F-8F73B905E7C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6</c:v>
                </c:pt>
                <c:pt idx="1">
                  <c:v>5.9</c:v>
                </c:pt>
                <c:pt idx="2">
                  <c:v>5.0999999999999996</c:v>
                </c:pt>
                <c:pt idx="3">
                  <c:v>7.5</c:v>
                </c:pt>
                <c:pt idx="4">
                  <c:v>6.4</c:v>
                </c:pt>
                <c:pt idx="5">
                  <c:v>3.6</c:v>
                </c:pt>
                <c:pt idx="6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CFA-47DE-821F-8F73B905E7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FA-47DE-821F-8F73B905E7CA}"/>
            </c:ext>
          </c:extLst>
        </c:ser>
        <c:axId val="148124800"/>
        <c:axId val="148126336"/>
      </c:radarChart>
      <c:catAx>
        <c:axId val="1481248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8126336"/>
        <c:crosses val="autoZero"/>
        <c:auto val="1"/>
        <c:lblAlgn val="ctr"/>
        <c:lblOffset val="100"/>
      </c:catAx>
      <c:valAx>
        <c:axId val="148126336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481248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FE-48EF-B8E0-9B409DEC8AD5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E-48EF-B8E0-9B409DEC8AD5}"/>
                </c:ext>
              </c:extLst>
            </c:dLbl>
            <c:dLbl>
              <c:idx val="2"/>
              <c:layout>
                <c:manualLayout>
                  <c:x val="5.5197280295266354E-2"/>
                  <c:y val="8.547151403573615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FE-48EF-B8E0-9B409DEC8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6.5</c:v>
                </c:pt>
                <c:pt idx="1">
                  <c:v>6.7</c:v>
                </c:pt>
                <c:pt idx="2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FE-48EF-B8E0-9B409DEC8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FE-48EF-B8E0-9B409DEC8AD5}"/>
            </c:ext>
          </c:extLst>
        </c:ser>
        <c:axId val="148178432"/>
        <c:axId val="148179968"/>
      </c:radarChart>
      <c:catAx>
        <c:axId val="148178432"/>
        <c:scaling>
          <c:orientation val="minMax"/>
        </c:scaling>
        <c:axPos val="b"/>
        <c:majorGridlines/>
        <c:numFmt formatCode="General" sourceLinked="1"/>
        <c:tickLblPos val="nextTo"/>
        <c:crossAx val="148179968"/>
        <c:crosses val="autoZero"/>
        <c:auto val="1"/>
        <c:lblAlgn val="ctr"/>
        <c:lblOffset val="100"/>
      </c:catAx>
      <c:valAx>
        <c:axId val="148179968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8178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950806539545914"/>
          <c:y val="0.7752460983867292"/>
          <c:w val="0.80221478496358389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75-4ED6-8C8C-7DC452F6F1F9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5-4ED6-8C8C-7DC452F6F1F9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75-4ED6-8C8C-7DC452F6F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8.2000000000000011</c:v>
                </c:pt>
                <c:pt idx="1">
                  <c:v>4.5999999999999996</c:v>
                </c:pt>
                <c:pt idx="2">
                  <c:v>5.0999999999999996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775-4ED6-8C8C-7DC452F6F1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75-4ED6-8C8C-7DC452F6F1F9}"/>
            </c:ext>
          </c:extLst>
        </c:ser>
        <c:axId val="148291584"/>
        <c:axId val="148293120"/>
      </c:radarChart>
      <c:catAx>
        <c:axId val="148291584"/>
        <c:scaling>
          <c:orientation val="minMax"/>
        </c:scaling>
        <c:axPos val="b"/>
        <c:majorGridlines/>
        <c:numFmt formatCode="General" sourceLinked="1"/>
        <c:tickLblPos val="nextTo"/>
        <c:crossAx val="148293120"/>
        <c:crosses val="autoZero"/>
        <c:auto val="1"/>
        <c:lblAlgn val="ctr"/>
        <c:lblOffset val="100"/>
      </c:catAx>
      <c:valAx>
        <c:axId val="148293120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82915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308E-3"/>
                  <c:y val="2.3331471941714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BC-4878-9955-FCD3D4BACC82}"/>
                </c:ext>
              </c:extLst>
            </c:dLbl>
            <c:dLbl>
              <c:idx val="1"/>
              <c:layout>
                <c:manualLayout>
                  <c:x val="3.2384711983011014E-3"/>
                  <c:y val="4.39132494050368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C-4878-9955-FCD3D4BACC82}"/>
                </c:ext>
              </c:extLst>
            </c:dLbl>
            <c:dLbl>
              <c:idx val="2"/>
              <c:layout>
                <c:manualLayout>
                  <c:x val="5.0486697864582097E-2"/>
                  <c:y val="3.248871470421416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BC-4878-9955-FCD3D4BAC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7.4</c:v>
                </c:pt>
                <c:pt idx="1">
                  <c:v>7.9</c:v>
                </c:pt>
                <c:pt idx="2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BC-4878-9955-FCD3D4BACC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BC-4878-9955-FCD3D4BACC82}"/>
            </c:ext>
          </c:extLst>
        </c:ser>
        <c:axId val="148414848"/>
        <c:axId val="148416384"/>
      </c:radarChart>
      <c:catAx>
        <c:axId val="148414848"/>
        <c:scaling>
          <c:orientation val="minMax"/>
        </c:scaling>
        <c:axPos val="b"/>
        <c:majorGridlines/>
        <c:numFmt formatCode="General" sourceLinked="1"/>
        <c:tickLblPos val="nextTo"/>
        <c:crossAx val="148416384"/>
        <c:crosses val="autoZero"/>
        <c:auto val="1"/>
        <c:lblAlgn val="ctr"/>
        <c:lblOffset val="100"/>
      </c:catAx>
      <c:valAx>
        <c:axId val="14841638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8414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B6-4CFC-8B7A-63C829FC7EE5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B6-4CFC-8B7A-63C829FC7EE5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B6-4CFC-8B7A-63C829FC7EE5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B6-4CFC-8B7A-63C829FC7EE5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B6-4CFC-8B7A-63C829FC7EE5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B6-4CFC-8B7A-63C829FC7E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4.8</c:v>
                </c:pt>
                <c:pt idx="1">
                  <c:v>5.3</c:v>
                </c:pt>
                <c:pt idx="2">
                  <c:v>5.3</c:v>
                </c:pt>
                <c:pt idx="3">
                  <c:v>2.4</c:v>
                </c:pt>
                <c:pt idx="4">
                  <c:v>5.4</c:v>
                </c:pt>
                <c:pt idx="5">
                  <c:v>5.8</c:v>
                </c:pt>
                <c:pt idx="6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EB6-4CFC-8B7A-63C829FC7E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EB6-4CFC-8B7A-63C829FC7EE5}"/>
            </c:ext>
          </c:extLst>
        </c:ser>
        <c:axId val="150844160"/>
        <c:axId val="153965312"/>
      </c:radarChart>
      <c:catAx>
        <c:axId val="1508441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3965312"/>
        <c:crosses val="autoZero"/>
        <c:auto val="1"/>
        <c:lblAlgn val="ctr"/>
        <c:lblOffset val="100"/>
      </c:catAx>
      <c:valAx>
        <c:axId val="153965312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508441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0-4254-AFCC-EA17B05955C1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0-4254-AFCC-EA17B05955C1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0-4254-AFCC-EA17B0595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6.3</c:v>
                </c:pt>
                <c:pt idx="1">
                  <c:v>5.6</c:v>
                </c:pt>
                <c:pt idx="2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C0-4254-AFCC-EA17B05955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C0-4254-AFCC-EA17B05955C1}"/>
            </c:ext>
          </c:extLst>
        </c:ser>
        <c:axId val="153983232"/>
        <c:axId val="153989120"/>
      </c:radarChart>
      <c:catAx>
        <c:axId val="153983232"/>
        <c:scaling>
          <c:orientation val="minMax"/>
        </c:scaling>
        <c:axPos val="b"/>
        <c:majorGridlines/>
        <c:numFmt formatCode="General" sourceLinked="1"/>
        <c:tickLblPos val="nextTo"/>
        <c:crossAx val="153989120"/>
        <c:crosses val="autoZero"/>
        <c:auto val="1"/>
        <c:lblAlgn val="ctr"/>
        <c:lblOffset val="100"/>
      </c:catAx>
      <c:valAx>
        <c:axId val="153989120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3983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Удмуртская Республика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C8-4B0C-818D-698B64A47FC1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C8-4B0C-818D-698B64A47FC1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C8-4B0C-818D-698B64A47FC1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C8-4B0C-818D-698B64A47FC1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C8-4B0C-818D-698B64A47FC1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C8-4B0C-818D-698B64A47FC1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1.3</c:v>
                </c:pt>
                <c:pt idx="1">
                  <c:v>3.9</c:v>
                </c:pt>
                <c:pt idx="2">
                  <c:v>3.7</c:v>
                </c:pt>
                <c:pt idx="3">
                  <c:v>3.4</c:v>
                </c:pt>
                <c:pt idx="4">
                  <c:v>3</c:v>
                </c:pt>
                <c:pt idx="5">
                  <c:v>2.6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CC8-4B0C-818D-698B64A47F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CC8-4B0C-818D-698B64A47FC1}"/>
            </c:ext>
          </c:extLst>
        </c:ser>
        <c:axId val="146135680"/>
        <c:axId val="146145664"/>
      </c:radarChart>
      <c:catAx>
        <c:axId val="14613568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145664"/>
        <c:crosses val="autoZero"/>
        <c:auto val="1"/>
        <c:lblAlgn val="ctr"/>
        <c:lblOffset val="100"/>
      </c:catAx>
      <c:valAx>
        <c:axId val="146145664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461356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521187657018766E-2"/>
                  <c:y val="3.725536343915004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01-4E6C-BEAC-B8C2DA89B002}"/>
                </c:ext>
              </c:extLst>
            </c:dLbl>
            <c:dLbl>
              <c:idx val="1"/>
              <c:layout>
                <c:manualLayout>
                  <c:x val="-1.5601924687371822E-2"/>
                  <c:y val="1.36735538156578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01-4E6C-BEAC-B8C2DA89B002}"/>
                </c:ext>
              </c:extLst>
            </c:dLbl>
            <c:dLbl>
              <c:idx val="2"/>
              <c:layout>
                <c:manualLayout>
                  <c:x val="5.0486697864582097E-2"/>
                  <c:y val="1.856445775030836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01-4E6C-BEAC-B8C2DA89B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5.7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01-4E6C-BEAC-B8C2DA89B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01-4E6C-BEAC-B8C2DA89B002}"/>
            </c:ext>
          </c:extLst>
        </c:ser>
        <c:axId val="153939328"/>
        <c:axId val="154080384"/>
      </c:radarChart>
      <c:catAx>
        <c:axId val="153939328"/>
        <c:scaling>
          <c:orientation val="minMax"/>
        </c:scaling>
        <c:axPos val="b"/>
        <c:majorGridlines/>
        <c:numFmt formatCode="General" sourceLinked="1"/>
        <c:tickLblPos val="nextTo"/>
        <c:crossAx val="154080384"/>
        <c:crosses val="autoZero"/>
        <c:auto val="1"/>
        <c:lblAlgn val="ctr"/>
        <c:lblOffset val="100"/>
      </c:catAx>
      <c:valAx>
        <c:axId val="15408038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3939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B6-4CFC-8B7A-63C829FC7EE5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B6-4CFC-8B7A-63C829FC7EE5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B6-4CFC-8B7A-63C829FC7EE5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B6-4CFC-8B7A-63C829FC7EE5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B6-4CFC-8B7A-63C829FC7EE5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B6-4CFC-8B7A-63C829FC7E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6.8</c:v>
                </c:pt>
                <c:pt idx="1">
                  <c:v>3.3</c:v>
                </c:pt>
                <c:pt idx="2">
                  <c:v>4.0999999999999996</c:v>
                </c:pt>
                <c:pt idx="3">
                  <c:v>5.8</c:v>
                </c:pt>
                <c:pt idx="4">
                  <c:v>5.2</c:v>
                </c:pt>
                <c:pt idx="5">
                  <c:v>4.3</c:v>
                </c:pt>
                <c:pt idx="6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EB6-4CFC-8B7A-63C829FC7E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EB6-4CFC-8B7A-63C829FC7EE5}"/>
            </c:ext>
          </c:extLst>
        </c:ser>
        <c:axId val="154365952"/>
        <c:axId val="154367488"/>
      </c:radarChart>
      <c:catAx>
        <c:axId val="1543659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4367488"/>
        <c:crosses val="autoZero"/>
        <c:auto val="1"/>
        <c:lblAlgn val="ctr"/>
        <c:lblOffset val="100"/>
      </c:catAx>
      <c:valAx>
        <c:axId val="154367488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543659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Росприроднадзор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3A-4E9E-806D-70CA8D53A03B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3A-4E9E-806D-70CA8D53A03B}"/>
                </c:ext>
              </c:extLst>
            </c:dLbl>
            <c:dLbl>
              <c:idx val="2"/>
              <c:layout>
                <c:manualLayout>
                  <c:x val="5.5197280295266354E-2"/>
                  <c:y val="8.547151403573615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3A-4E9E-806D-70CA8D53A0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4.9000000000000004</c:v>
                </c:pt>
                <c:pt idx="1">
                  <c:v>6.5</c:v>
                </c:pt>
                <c:pt idx="2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83A-4E9E-806D-70CA8D53A0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</c:v>
                </c:pt>
                <c:pt idx="1">
                  <c:v>2.4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83A-4E9E-806D-70CA8D53A03B}"/>
            </c:ext>
          </c:extLst>
        </c:ser>
        <c:axId val="154456448"/>
        <c:axId val="154457984"/>
      </c:radarChart>
      <c:catAx>
        <c:axId val="154456448"/>
        <c:scaling>
          <c:orientation val="minMax"/>
        </c:scaling>
        <c:axPos val="b"/>
        <c:majorGridlines/>
        <c:numFmt formatCode="General" sourceLinked="1"/>
        <c:tickLblPos val="nextTo"/>
        <c:crossAx val="154457984"/>
        <c:crosses val="autoZero"/>
        <c:auto val="1"/>
        <c:lblAlgn val="ctr"/>
        <c:lblOffset val="100"/>
      </c:catAx>
      <c:valAx>
        <c:axId val="15445798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445644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012474715669498"/>
          <c:y val="0.7752460983867292"/>
          <c:w val="0.80221478496358389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0-4254-AFCC-EA17B05955C1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0-4254-AFCC-EA17B05955C1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0-4254-AFCC-EA17B0595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5.2</c:v>
                </c:pt>
                <c:pt idx="1">
                  <c:v>8</c:v>
                </c:pt>
                <c:pt idx="2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C0-4254-AFCC-EA17B05955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C0-4254-AFCC-EA17B05955C1}"/>
            </c:ext>
          </c:extLst>
        </c:ser>
        <c:axId val="154506368"/>
        <c:axId val="154507904"/>
      </c:radarChart>
      <c:catAx>
        <c:axId val="154506368"/>
        <c:scaling>
          <c:orientation val="minMax"/>
        </c:scaling>
        <c:axPos val="b"/>
        <c:majorGridlines/>
        <c:numFmt formatCode="General" sourceLinked="1"/>
        <c:tickLblPos val="nextTo"/>
        <c:crossAx val="154507904"/>
        <c:crosses val="autoZero"/>
        <c:auto val="1"/>
        <c:lblAlgn val="ctr"/>
        <c:lblOffset val="100"/>
      </c:catAx>
      <c:valAx>
        <c:axId val="15450790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4506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521187657018766E-2"/>
                  <c:y val="3.725536343915004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01-4E6C-BEAC-B8C2DA89B002}"/>
                </c:ext>
              </c:extLst>
            </c:dLbl>
            <c:dLbl>
              <c:idx val="1"/>
              <c:layout>
                <c:manualLayout>
                  <c:x val="-1.5601924687371822E-2"/>
                  <c:y val="1.36735538156578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01-4E6C-BEAC-B8C2DA89B002}"/>
                </c:ext>
              </c:extLst>
            </c:dLbl>
            <c:dLbl>
              <c:idx val="2"/>
              <c:layout>
                <c:manualLayout>
                  <c:x val="5.0486697864582097E-2"/>
                  <c:y val="1.856445775030836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01-4E6C-BEAC-B8C2DA89B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</c:v>
                </c:pt>
                <c:pt idx="1">
                  <c:v>7.7</c:v>
                </c:pt>
                <c:pt idx="2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01-4E6C-BEAC-B8C2DA89B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01-4E6C-BEAC-B8C2DA89B002}"/>
            </c:ext>
          </c:extLst>
        </c:ser>
        <c:axId val="162399744"/>
        <c:axId val="162401280"/>
      </c:radarChart>
      <c:catAx>
        <c:axId val="162399744"/>
        <c:scaling>
          <c:orientation val="minMax"/>
        </c:scaling>
        <c:axPos val="b"/>
        <c:majorGridlines/>
        <c:numFmt formatCode="General" sourceLinked="1"/>
        <c:tickLblPos val="nextTo"/>
        <c:crossAx val="162401280"/>
        <c:crosses val="autoZero"/>
        <c:auto val="1"/>
        <c:lblAlgn val="ctr"/>
        <c:lblOffset val="100"/>
      </c:catAx>
      <c:valAx>
        <c:axId val="162401280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62399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A-47DE-821F-8F73B905E7CA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A-47DE-821F-8F73B905E7CA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A-47DE-821F-8F73B905E7CA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A-47DE-821F-8F73B905E7CA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A-47DE-821F-8F73B905E7CA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A-47DE-821F-8F73B905E7C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3.2</c:v>
                </c:pt>
                <c:pt idx="1">
                  <c:v>0.9</c:v>
                </c:pt>
                <c:pt idx="2">
                  <c:v>4.0999999999999996</c:v>
                </c:pt>
                <c:pt idx="3">
                  <c:v>5.9</c:v>
                </c:pt>
                <c:pt idx="4">
                  <c:v>3.5</c:v>
                </c:pt>
                <c:pt idx="5">
                  <c:v>4.2</c:v>
                </c:pt>
                <c:pt idx="6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CFA-47DE-821F-8F73B905E7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FA-47DE-821F-8F73B905E7CA}"/>
            </c:ext>
          </c:extLst>
        </c:ser>
        <c:axId val="162641792"/>
        <c:axId val="162643328"/>
      </c:radarChart>
      <c:catAx>
        <c:axId val="16264179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2643328"/>
        <c:crosses val="autoZero"/>
        <c:auto val="1"/>
        <c:lblAlgn val="ctr"/>
        <c:lblOffset val="100"/>
      </c:catAx>
      <c:valAx>
        <c:axId val="162643328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6264179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FE-48EF-B8E0-9B409DEC8AD5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E-48EF-B8E0-9B409DEC8AD5}"/>
                </c:ext>
              </c:extLst>
            </c:dLbl>
            <c:dLbl>
              <c:idx val="2"/>
              <c:layout>
                <c:manualLayout>
                  <c:x val="5.5197280295266354E-2"/>
                  <c:y val="8.547151403573615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FE-48EF-B8E0-9B409DEC8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1.5</c:v>
                </c:pt>
                <c:pt idx="1">
                  <c:v>1.1000000000000001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FE-48EF-B8E0-9B409DEC8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FE-48EF-B8E0-9B409DEC8AD5}"/>
            </c:ext>
          </c:extLst>
        </c:ser>
        <c:axId val="162699520"/>
        <c:axId val="162725888"/>
      </c:radarChart>
      <c:catAx>
        <c:axId val="162699520"/>
        <c:scaling>
          <c:orientation val="minMax"/>
        </c:scaling>
        <c:axPos val="b"/>
        <c:majorGridlines/>
        <c:numFmt formatCode="General" sourceLinked="1"/>
        <c:tickLblPos val="nextTo"/>
        <c:crossAx val="162725888"/>
        <c:crosses val="autoZero"/>
        <c:auto val="1"/>
        <c:lblAlgn val="ctr"/>
        <c:lblOffset val="100"/>
      </c:catAx>
      <c:valAx>
        <c:axId val="162725888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62699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950806539545914"/>
          <c:y val="0.7752460983867292"/>
          <c:w val="0.80221478496358389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75-4ED6-8C8C-7DC452F6F1F9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5-4ED6-8C8C-7DC452F6F1F9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75-4ED6-8C8C-7DC452F6F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0.9</c:v>
                </c:pt>
                <c:pt idx="1">
                  <c:v>3</c:v>
                </c:pt>
                <c:pt idx="2">
                  <c:v>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775-4ED6-8C8C-7DC452F6F1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75-4ED6-8C8C-7DC452F6F1F9}"/>
            </c:ext>
          </c:extLst>
        </c:ser>
        <c:axId val="162769920"/>
        <c:axId val="162788096"/>
      </c:radarChart>
      <c:catAx>
        <c:axId val="162769920"/>
        <c:scaling>
          <c:orientation val="minMax"/>
        </c:scaling>
        <c:axPos val="b"/>
        <c:majorGridlines/>
        <c:numFmt formatCode="General" sourceLinked="1"/>
        <c:tickLblPos val="nextTo"/>
        <c:crossAx val="162788096"/>
        <c:crosses val="autoZero"/>
        <c:auto val="1"/>
        <c:lblAlgn val="ctr"/>
        <c:lblOffset val="100"/>
      </c:catAx>
      <c:valAx>
        <c:axId val="162788096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62769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308E-3"/>
                  <c:y val="2.3331471941714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BC-4878-9955-FCD3D4BACC82}"/>
                </c:ext>
              </c:extLst>
            </c:dLbl>
            <c:dLbl>
              <c:idx val="1"/>
              <c:layout>
                <c:manualLayout>
                  <c:x val="3.2384711983011014E-3"/>
                  <c:y val="4.39132494050368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C-4878-9955-FCD3D4BACC82}"/>
                </c:ext>
              </c:extLst>
            </c:dLbl>
            <c:dLbl>
              <c:idx val="2"/>
              <c:layout>
                <c:manualLayout>
                  <c:x val="5.0486697864582097E-2"/>
                  <c:y val="3.248871470421416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BC-4878-9955-FCD3D4BAC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2.7</c:v>
                </c:pt>
                <c:pt idx="1">
                  <c:v>7.4</c:v>
                </c:pt>
                <c:pt idx="2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BC-4878-9955-FCD3D4BACC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BC-4878-9955-FCD3D4BACC82}"/>
            </c:ext>
          </c:extLst>
        </c:ser>
        <c:axId val="162844032"/>
        <c:axId val="162854016"/>
      </c:radarChart>
      <c:catAx>
        <c:axId val="162844032"/>
        <c:scaling>
          <c:orientation val="minMax"/>
        </c:scaling>
        <c:axPos val="b"/>
        <c:majorGridlines/>
        <c:numFmt formatCode="General" sourceLinked="1"/>
        <c:tickLblPos val="nextTo"/>
        <c:crossAx val="162854016"/>
        <c:crosses val="autoZero"/>
        <c:auto val="1"/>
        <c:lblAlgn val="ctr"/>
        <c:lblOffset val="100"/>
      </c:catAx>
      <c:valAx>
        <c:axId val="162854016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62844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5.5122287429358166E-2"/>
                  <c:y val="1.7570777721360675E-2"/>
                </c:manualLayout>
              </c:layout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Предупреждение</c:v>
                </c:pt>
                <c:pt idx="1">
                  <c:v>Штраф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51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275263260009191"/>
          <c:y val="0.41575688315617298"/>
          <c:w val="0.39436172174538797"/>
          <c:h val="0.2680535129334298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C4-4694-8FDD-E7C272BA4FA3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C4-4694-8FDD-E7C272BA4FA3}"/>
                </c:ext>
              </c:extLst>
            </c:dLbl>
            <c:dLbl>
              <c:idx val="2"/>
              <c:layout>
                <c:manualLayout>
                  <c:x val="5.5197280295266354E-2"/>
                  <c:y val="8.547151403573615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C4-4694-8FDD-E7C272BA4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1.1000000000000001</c:v>
                </c:pt>
                <c:pt idx="1">
                  <c:v>5.7</c:v>
                </c:pt>
                <c:pt idx="2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C4-4694-8FDD-E7C272BA4F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C4-4694-8FDD-E7C272BA4FA3}"/>
            </c:ext>
          </c:extLst>
        </c:ser>
        <c:axId val="146249984"/>
        <c:axId val="146259968"/>
      </c:radarChart>
      <c:catAx>
        <c:axId val="146249984"/>
        <c:scaling>
          <c:orientation val="minMax"/>
        </c:scaling>
        <c:axPos val="b"/>
        <c:majorGridlines/>
        <c:numFmt formatCode="General" sourceLinked="1"/>
        <c:tickLblPos val="nextTo"/>
        <c:crossAx val="146259968"/>
        <c:crosses val="autoZero"/>
        <c:auto val="1"/>
        <c:lblAlgn val="ctr"/>
        <c:lblOffset val="100"/>
      </c:catAx>
      <c:valAx>
        <c:axId val="146259968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624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47875819538676"/>
          <c:y val="0.7752460983867292"/>
          <c:w val="0.60910072713543661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52-494D-9609-F04DD7414E9A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52-494D-9609-F04DD7414E9A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52-494D-9609-F04DD7414E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2.4</c:v>
                </c:pt>
                <c:pt idx="1">
                  <c:v>1.3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52-494D-9609-F04DD7414E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52-494D-9609-F04DD7414E9A}"/>
            </c:ext>
          </c:extLst>
        </c:ser>
        <c:axId val="146390016"/>
        <c:axId val="146395904"/>
      </c:radarChart>
      <c:catAx>
        <c:axId val="146390016"/>
        <c:scaling>
          <c:orientation val="minMax"/>
        </c:scaling>
        <c:axPos val="b"/>
        <c:majorGridlines/>
        <c:numFmt formatCode="General" sourceLinked="1"/>
        <c:tickLblPos val="nextTo"/>
        <c:crossAx val="146395904"/>
        <c:crosses val="autoZero"/>
        <c:auto val="1"/>
        <c:lblAlgn val="ctr"/>
        <c:lblOffset val="100"/>
      </c:catAx>
      <c:valAx>
        <c:axId val="14639590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6390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308E-3"/>
                  <c:y val="2.3331471941714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AC-4EF3-9FE8-CD322853ECCA}"/>
                </c:ext>
              </c:extLst>
            </c:dLbl>
            <c:dLbl>
              <c:idx val="1"/>
              <c:layout>
                <c:manualLayout>
                  <c:x val="3.2384711983011014E-3"/>
                  <c:y val="4.39132494050368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AC-4EF3-9FE8-CD322853ECCA}"/>
                </c:ext>
              </c:extLst>
            </c:dLbl>
            <c:dLbl>
              <c:idx val="2"/>
              <c:layout>
                <c:manualLayout>
                  <c:x val="5.0486697864582097E-2"/>
                  <c:y val="3.248871470421416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AC-4EF3-9FE8-CD322853E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4.2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AC-4EF3-9FE8-CD322853EC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AC-4EF3-9FE8-CD322853ECCA}"/>
            </c:ext>
          </c:extLst>
        </c:ser>
        <c:axId val="146525568"/>
        <c:axId val="146543744"/>
      </c:radarChart>
      <c:catAx>
        <c:axId val="146525568"/>
        <c:scaling>
          <c:orientation val="minMax"/>
        </c:scaling>
        <c:axPos val="b"/>
        <c:majorGridlines/>
        <c:numFmt formatCode="General" sourceLinked="1"/>
        <c:tickLblPos val="nextTo"/>
        <c:crossAx val="146543744"/>
        <c:crosses val="autoZero"/>
        <c:auto val="1"/>
        <c:lblAlgn val="ctr"/>
        <c:lblOffset val="100"/>
      </c:catAx>
      <c:valAx>
        <c:axId val="14654374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65255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 Хакасия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5E-4C05-B45E-9D0B66410041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5E-4C05-B45E-9D0B66410041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5E-4C05-B45E-9D0B66410041}"/>
                </c:ext>
              </c:extLst>
            </c:dLbl>
            <c:dLbl>
              <c:idx val="4"/>
              <c:layout>
                <c:manualLayout>
                  <c:x val="2.083333333333334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5E-4C05-B45E-9D0B66410041}"/>
                </c:ext>
              </c:extLst>
            </c:dLbl>
            <c:dLbl>
              <c:idx val="5"/>
              <c:layout>
                <c:manualLayout>
                  <c:x val="1.4583333333333339E-2"/>
                  <c:y val="-1.29404530279385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5E-4C05-B45E-9D0B66410041}"/>
                </c:ext>
              </c:extLst>
            </c:dLbl>
            <c:dLbl>
              <c:idx val="6"/>
              <c:layout>
                <c:manualLayout>
                  <c:x val="2.2916666666666672E-2"/>
                  <c:y val="2.26457927988926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5E-4C05-B45E-9D0B66410041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3.2</c:v>
                </c:pt>
                <c:pt idx="1">
                  <c:v>4</c:v>
                </c:pt>
                <c:pt idx="2">
                  <c:v>3.7</c:v>
                </c:pt>
                <c:pt idx="3">
                  <c:v>3.8</c:v>
                </c:pt>
                <c:pt idx="4">
                  <c:v>2.2999999999999998</c:v>
                </c:pt>
                <c:pt idx="5">
                  <c:v>0.8</c:v>
                </c:pt>
                <c:pt idx="6">
                  <c:v>0.3000000000000001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5E-4C05-B45E-9D0B664100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F5E-4C05-B45E-9D0B66410041}"/>
            </c:ext>
          </c:extLst>
        </c:ser>
        <c:axId val="147094528"/>
        <c:axId val="147116800"/>
      </c:radarChart>
      <c:catAx>
        <c:axId val="1470945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7116800"/>
        <c:crosses val="autoZero"/>
        <c:auto val="1"/>
        <c:lblAlgn val="ctr"/>
        <c:lblOffset val="100"/>
      </c:catAx>
      <c:valAx>
        <c:axId val="147116800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470945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Хакасия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D5-445C-993B-81D9D865588C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D5-445C-993B-81D9D865588C}"/>
                </c:ext>
              </c:extLst>
            </c:dLbl>
            <c:dLbl>
              <c:idx val="2"/>
              <c:layout>
                <c:manualLayout>
                  <c:x val="5.5197280295266354E-2"/>
                  <c:y val="8.547151403573615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D5-445C-993B-81D9D86558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2.6</c:v>
                </c:pt>
                <c:pt idx="1">
                  <c:v>6.4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7D5-445C-993B-81D9D86558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D5-445C-993B-81D9D865588C}"/>
            </c:ext>
          </c:extLst>
        </c:ser>
        <c:axId val="147177856"/>
        <c:axId val="147179392"/>
      </c:radarChart>
      <c:catAx>
        <c:axId val="147177856"/>
        <c:scaling>
          <c:orientation val="minMax"/>
        </c:scaling>
        <c:axPos val="b"/>
        <c:majorGridlines/>
        <c:numFmt formatCode="General" sourceLinked="1"/>
        <c:tickLblPos val="nextTo"/>
        <c:crossAx val="147179392"/>
        <c:crosses val="autoZero"/>
        <c:auto val="1"/>
        <c:lblAlgn val="ctr"/>
        <c:lblOffset val="100"/>
      </c:catAx>
      <c:valAx>
        <c:axId val="147179392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717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47875819538676"/>
          <c:y val="0.7752460983867292"/>
          <c:w val="0.60910072713543661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Хакасия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D0-4963-A746-D8B450F7DCB4}"/>
                </c:ext>
              </c:extLst>
            </c:dLbl>
            <c:dLbl>
              <c:idx val="1"/>
              <c:layout>
                <c:manualLayout>
                  <c:x val="2.207891211810655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0-4963-A746-D8B450F7DCB4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7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D0-4963-A746-D8B450F7D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2.5</c:v>
                </c:pt>
                <c:pt idx="1">
                  <c:v>5.2</c:v>
                </c:pt>
                <c:pt idx="2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D0-4963-A746-D8B450F7DC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D0-4963-A746-D8B450F7DCB4}"/>
            </c:ext>
          </c:extLst>
        </c:ser>
        <c:axId val="147330176"/>
        <c:axId val="147331712"/>
      </c:radarChart>
      <c:catAx>
        <c:axId val="147330176"/>
        <c:scaling>
          <c:orientation val="minMax"/>
        </c:scaling>
        <c:axPos val="b"/>
        <c:majorGridlines/>
        <c:numFmt formatCode="General" sourceLinked="1"/>
        <c:tickLblPos val="nextTo"/>
        <c:crossAx val="147331712"/>
        <c:crosses val="autoZero"/>
        <c:auto val="1"/>
        <c:lblAlgn val="ctr"/>
        <c:lblOffset val="100"/>
      </c:catAx>
      <c:valAx>
        <c:axId val="147331712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7330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75"/>
          <c:h val="0.7280417962367384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Хакасия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308E-3"/>
                  <c:y val="2.3331471941714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D0-47A4-8E21-A526D0076418}"/>
                </c:ext>
              </c:extLst>
            </c:dLbl>
            <c:dLbl>
              <c:idx val="1"/>
              <c:layout>
                <c:manualLayout>
                  <c:x val="3.2384711983011014E-3"/>
                  <c:y val="4.39132494050368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D0-47A4-8E21-A526D0076418}"/>
                </c:ext>
              </c:extLst>
            </c:dLbl>
            <c:dLbl>
              <c:idx val="2"/>
              <c:layout>
                <c:manualLayout>
                  <c:x val="5.0486697864582097E-2"/>
                  <c:y val="3.248871470421416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D0-47A4-8E21-A526D0076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3.5</c:v>
                </c:pt>
                <c:pt idx="1">
                  <c:v>1.4</c:v>
                </c:pt>
                <c:pt idx="2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D0-47A4-8E21-A526D00764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D0-47A4-8E21-A526D0076418}"/>
            </c:ext>
          </c:extLst>
        </c:ser>
        <c:axId val="147371520"/>
        <c:axId val="147373056"/>
      </c:radarChart>
      <c:catAx>
        <c:axId val="147371520"/>
        <c:scaling>
          <c:orientation val="minMax"/>
        </c:scaling>
        <c:axPos val="b"/>
        <c:majorGridlines/>
        <c:numFmt formatCode="General" sourceLinked="1"/>
        <c:tickLblPos val="nextTo"/>
        <c:crossAx val="147373056"/>
        <c:crosses val="autoZero"/>
        <c:auto val="1"/>
        <c:lblAlgn val="ctr"/>
        <c:lblOffset val="100"/>
      </c:catAx>
      <c:valAx>
        <c:axId val="147373056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47371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2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02F5E-E722-49DA-BFDB-A7F794E8F80D}" type="doc">
      <dgm:prSet loTypeId="urn:microsoft.com/office/officeart/2005/8/layout/cycle6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A3ADF5-D9BC-4ED6-A93E-7BFE7861CEA1}">
      <dgm:prSet phldrT="[Текст]" custT="1"/>
      <dgm:spPr/>
      <dgm:t>
        <a:bodyPr/>
        <a:lstStyle/>
        <a:p>
          <a:r>
            <a:rPr lang="ru-RU" sz="900" b="1" dirty="0"/>
            <a:t>Роспотребнадзор</a:t>
          </a:r>
          <a:endParaRPr lang="ru-RU" sz="900" dirty="0"/>
        </a:p>
      </dgm:t>
    </dgm:pt>
    <dgm:pt modelId="{A0401CD8-793C-428C-8219-FA050FA5B155}" type="parTrans" cxnId="{3F1778A8-9CCC-4A9B-812F-EB411379AA8D}">
      <dgm:prSet/>
      <dgm:spPr/>
      <dgm:t>
        <a:bodyPr/>
        <a:lstStyle/>
        <a:p>
          <a:endParaRPr lang="ru-RU" sz="2000"/>
        </a:p>
      </dgm:t>
    </dgm:pt>
    <dgm:pt modelId="{379C10EE-D929-474D-B174-34760E090CD4}" type="sibTrans" cxnId="{3F1778A8-9CCC-4A9B-812F-EB411379AA8D}">
      <dgm:prSet/>
      <dgm:spPr/>
      <dgm:t>
        <a:bodyPr/>
        <a:lstStyle/>
        <a:p>
          <a:endParaRPr lang="ru-RU" sz="2000"/>
        </a:p>
      </dgm:t>
    </dgm:pt>
    <dgm:pt modelId="{B0E659DF-78DC-4D55-93A4-1D53A0C13999}">
      <dgm:prSet phldrT="[Текст]" custT="1"/>
      <dgm:spPr/>
      <dgm:t>
        <a:bodyPr/>
        <a:lstStyle/>
        <a:p>
          <a:r>
            <a:rPr lang="ru-RU" sz="900" b="1" dirty="0" err="1"/>
            <a:t>Ростехнадзор</a:t>
          </a:r>
          <a:endParaRPr lang="ru-RU" sz="900" dirty="0"/>
        </a:p>
      </dgm:t>
    </dgm:pt>
    <dgm:pt modelId="{502B790B-10C9-4D61-AF02-A005A2165618}" type="parTrans" cxnId="{868A9599-6609-4454-B6AA-BB76F6E16692}">
      <dgm:prSet/>
      <dgm:spPr/>
      <dgm:t>
        <a:bodyPr/>
        <a:lstStyle/>
        <a:p>
          <a:endParaRPr lang="ru-RU" sz="2000"/>
        </a:p>
      </dgm:t>
    </dgm:pt>
    <dgm:pt modelId="{A2DDE2BB-57D4-4973-A714-90F56F248BAF}" type="sibTrans" cxnId="{868A9599-6609-4454-B6AA-BB76F6E16692}">
      <dgm:prSet/>
      <dgm:spPr/>
      <dgm:t>
        <a:bodyPr/>
        <a:lstStyle/>
        <a:p>
          <a:endParaRPr lang="ru-RU" sz="2000"/>
        </a:p>
      </dgm:t>
    </dgm:pt>
    <dgm:pt modelId="{DF88769C-7428-410A-BE60-262B098164F2}">
      <dgm:prSet phldrT="[Текст]" custT="1"/>
      <dgm:spPr/>
      <dgm:t>
        <a:bodyPr/>
        <a:lstStyle/>
        <a:p>
          <a:r>
            <a:rPr lang="ru-RU" sz="900" b="1" dirty="0" err="1"/>
            <a:t>Росприроднадзор</a:t>
          </a:r>
          <a:endParaRPr lang="ru-RU" sz="900" dirty="0"/>
        </a:p>
      </dgm:t>
    </dgm:pt>
    <dgm:pt modelId="{05017398-ECD5-42EA-85FC-68777E65204A}" type="parTrans" cxnId="{63958D5A-7762-4B49-B645-A27584F4BE0F}">
      <dgm:prSet/>
      <dgm:spPr/>
      <dgm:t>
        <a:bodyPr/>
        <a:lstStyle/>
        <a:p>
          <a:endParaRPr lang="ru-RU" sz="2000"/>
        </a:p>
      </dgm:t>
    </dgm:pt>
    <dgm:pt modelId="{2B88CCFD-66ED-488D-98E1-1A03B26F37B0}" type="sibTrans" cxnId="{63958D5A-7762-4B49-B645-A27584F4BE0F}">
      <dgm:prSet/>
      <dgm:spPr/>
      <dgm:t>
        <a:bodyPr/>
        <a:lstStyle/>
        <a:p>
          <a:endParaRPr lang="ru-RU" sz="2000"/>
        </a:p>
      </dgm:t>
    </dgm:pt>
    <dgm:pt modelId="{0F1AA9C8-60D4-455C-AA69-45A6E0E65D84}">
      <dgm:prSet phldrT="[Текст]" custT="1"/>
      <dgm:spPr/>
      <dgm:t>
        <a:bodyPr/>
        <a:lstStyle/>
        <a:p>
          <a:r>
            <a:rPr lang="ru-RU" sz="900" b="1" dirty="0" err="1"/>
            <a:t>Россельхознадзор</a:t>
          </a:r>
          <a:endParaRPr lang="ru-RU" sz="900" dirty="0"/>
        </a:p>
      </dgm:t>
    </dgm:pt>
    <dgm:pt modelId="{88572442-D92D-4F90-A7C0-1ABEE55C1B5D}" type="parTrans" cxnId="{D98E8031-1784-44DD-A971-DFCF42270C1D}">
      <dgm:prSet/>
      <dgm:spPr/>
      <dgm:t>
        <a:bodyPr/>
        <a:lstStyle/>
        <a:p>
          <a:endParaRPr lang="ru-RU" sz="2000"/>
        </a:p>
      </dgm:t>
    </dgm:pt>
    <dgm:pt modelId="{79E73C5D-1DBA-487D-A804-6B92F51C0B2A}" type="sibTrans" cxnId="{D98E8031-1784-44DD-A971-DFCF42270C1D}">
      <dgm:prSet/>
      <dgm:spPr/>
      <dgm:t>
        <a:bodyPr/>
        <a:lstStyle/>
        <a:p>
          <a:endParaRPr lang="ru-RU" sz="2000"/>
        </a:p>
      </dgm:t>
    </dgm:pt>
    <dgm:pt modelId="{59EFD8C1-35F9-44FD-BB5B-2811554F5379}">
      <dgm:prSet phldrT="[Текст]" custT="1"/>
      <dgm:spPr/>
      <dgm:t>
        <a:bodyPr/>
        <a:lstStyle/>
        <a:p>
          <a:r>
            <a:rPr lang="ru-RU" sz="900" b="1" dirty="0"/>
            <a:t>МЧС</a:t>
          </a:r>
          <a:endParaRPr lang="ru-RU" sz="900" dirty="0"/>
        </a:p>
      </dgm:t>
    </dgm:pt>
    <dgm:pt modelId="{6B2B1493-B644-4446-9D84-6C6D0ADFB08D}" type="parTrans" cxnId="{1DDCC89F-10AC-4F35-B20E-4F02172BC532}">
      <dgm:prSet/>
      <dgm:spPr/>
      <dgm:t>
        <a:bodyPr/>
        <a:lstStyle/>
        <a:p>
          <a:endParaRPr lang="ru-RU" sz="2000"/>
        </a:p>
      </dgm:t>
    </dgm:pt>
    <dgm:pt modelId="{70E041F0-F5E0-4115-BFB2-7798225E0751}" type="sibTrans" cxnId="{1DDCC89F-10AC-4F35-B20E-4F02172BC532}">
      <dgm:prSet/>
      <dgm:spPr/>
      <dgm:t>
        <a:bodyPr/>
        <a:lstStyle/>
        <a:p>
          <a:endParaRPr lang="ru-RU" sz="2000"/>
        </a:p>
      </dgm:t>
    </dgm:pt>
    <dgm:pt modelId="{37A8611C-CDF4-419E-8AE5-E8D91723B0C0}">
      <dgm:prSet phldrT="[Текст]" custT="1"/>
      <dgm:spPr/>
      <dgm:t>
        <a:bodyPr/>
        <a:lstStyle/>
        <a:p>
          <a:r>
            <a:rPr lang="ru-RU" sz="900" b="1" dirty="0"/>
            <a:t>Жилищные инспекции (ЖКХ)</a:t>
          </a:r>
          <a:endParaRPr lang="ru-RU" sz="900" dirty="0"/>
        </a:p>
      </dgm:t>
    </dgm:pt>
    <dgm:pt modelId="{1F3F781A-E2D2-4A61-BC5D-1869416B9067}" type="parTrans" cxnId="{3D0E9037-12EB-4F61-A6B6-ABA9A6636310}">
      <dgm:prSet/>
      <dgm:spPr/>
      <dgm:t>
        <a:bodyPr/>
        <a:lstStyle/>
        <a:p>
          <a:endParaRPr lang="ru-RU" sz="2000"/>
        </a:p>
      </dgm:t>
    </dgm:pt>
    <dgm:pt modelId="{04D7D1D8-43FD-485D-A011-9F0B5C02C068}" type="sibTrans" cxnId="{3D0E9037-12EB-4F61-A6B6-ABA9A6636310}">
      <dgm:prSet/>
      <dgm:spPr/>
      <dgm:t>
        <a:bodyPr/>
        <a:lstStyle/>
        <a:p>
          <a:endParaRPr lang="ru-RU" sz="2000"/>
        </a:p>
      </dgm:t>
    </dgm:pt>
    <dgm:pt modelId="{7822F5C0-9B16-498C-AB15-AB67E0258E0F}">
      <dgm:prSet phldrT="[Текст]" custT="1"/>
      <dgm:spPr/>
      <dgm:t>
        <a:bodyPr/>
        <a:lstStyle/>
        <a:p>
          <a:r>
            <a:rPr lang="ru-RU" sz="900" b="1" dirty="0"/>
            <a:t>Весогабаритные штрафы на перевозки</a:t>
          </a:r>
        </a:p>
      </dgm:t>
    </dgm:pt>
    <dgm:pt modelId="{01EA6E4E-63A8-48C8-B6D1-16ED40997EFA}" type="parTrans" cxnId="{723207D3-FE5F-4217-9CAD-6B097FA3B273}">
      <dgm:prSet/>
      <dgm:spPr/>
      <dgm:t>
        <a:bodyPr/>
        <a:lstStyle/>
        <a:p>
          <a:endParaRPr lang="ru-RU" sz="2000"/>
        </a:p>
      </dgm:t>
    </dgm:pt>
    <dgm:pt modelId="{53E6EE57-CA53-432B-8E33-D2DF298D5FE7}" type="sibTrans" cxnId="{723207D3-FE5F-4217-9CAD-6B097FA3B273}">
      <dgm:prSet/>
      <dgm:spPr/>
      <dgm:t>
        <a:bodyPr/>
        <a:lstStyle/>
        <a:p>
          <a:endParaRPr lang="ru-RU" sz="2000"/>
        </a:p>
      </dgm:t>
    </dgm:pt>
    <dgm:pt modelId="{7981CE1F-77CE-448B-912C-5ABE18D14DBE}" type="pres">
      <dgm:prSet presAssocID="{42D02F5E-E722-49DA-BFDB-A7F794E8F8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43382-8674-44A5-9727-D708C2F65672}" type="pres">
      <dgm:prSet presAssocID="{AFA3ADF5-D9BC-4ED6-A93E-7BFE7861CEA1}" presName="node" presStyleLbl="node1" presStyleIdx="0" presStyleCnt="7" custScaleX="20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71B1E-40B6-46DB-B55B-58DF0A33F954}" type="pres">
      <dgm:prSet presAssocID="{AFA3ADF5-D9BC-4ED6-A93E-7BFE7861CEA1}" presName="spNode" presStyleCnt="0"/>
      <dgm:spPr/>
    </dgm:pt>
    <dgm:pt modelId="{B5F60949-8F0E-4362-850A-C7F647DCCB32}" type="pres">
      <dgm:prSet presAssocID="{379C10EE-D929-474D-B174-34760E090CD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B2632BED-9569-42AF-807A-418531FFF772}" type="pres">
      <dgm:prSet presAssocID="{B0E659DF-78DC-4D55-93A4-1D53A0C13999}" presName="node" presStyleLbl="node1" presStyleIdx="1" presStyleCnt="7" custScaleX="16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2257F-27DA-4A94-A8A5-C097F7D8E575}" type="pres">
      <dgm:prSet presAssocID="{B0E659DF-78DC-4D55-93A4-1D53A0C13999}" presName="spNode" presStyleCnt="0"/>
      <dgm:spPr/>
    </dgm:pt>
    <dgm:pt modelId="{B97A5678-4F8A-42E5-9E22-876CC5494456}" type="pres">
      <dgm:prSet presAssocID="{A2DDE2BB-57D4-4973-A714-90F56F248BAF}" presName="sibTrans" presStyleLbl="sibTrans1D1" presStyleIdx="1" presStyleCnt="7"/>
      <dgm:spPr/>
      <dgm:t>
        <a:bodyPr/>
        <a:lstStyle/>
        <a:p>
          <a:endParaRPr lang="ru-RU"/>
        </a:p>
      </dgm:t>
    </dgm:pt>
    <dgm:pt modelId="{10504B2C-FAEA-4D27-83DB-FCA7984A7115}" type="pres">
      <dgm:prSet presAssocID="{DF88769C-7428-410A-BE60-262B098164F2}" presName="node" presStyleLbl="node1" presStyleIdx="2" presStyleCnt="7" custScaleX="198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DEC4D-9448-4290-8B5D-E508D2578236}" type="pres">
      <dgm:prSet presAssocID="{DF88769C-7428-410A-BE60-262B098164F2}" presName="spNode" presStyleCnt="0"/>
      <dgm:spPr/>
    </dgm:pt>
    <dgm:pt modelId="{50D4B883-637F-4105-9FAD-AAE3A573ED50}" type="pres">
      <dgm:prSet presAssocID="{2B88CCFD-66ED-488D-98E1-1A03B26F37B0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9D0A912-663E-4DC6-959E-734DD1227315}" type="pres">
      <dgm:prSet presAssocID="{0F1AA9C8-60D4-455C-AA69-45A6E0E65D84}" presName="node" presStyleLbl="node1" presStyleIdx="3" presStyleCnt="7" custScaleX="206424" custRadScaleRad="102047" custRadScaleInc="-3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3AFB-6A64-42C5-AB56-D098A4CDD3C3}" type="pres">
      <dgm:prSet presAssocID="{0F1AA9C8-60D4-455C-AA69-45A6E0E65D84}" presName="spNode" presStyleCnt="0"/>
      <dgm:spPr/>
    </dgm:pt>
    <dgm:pt modelId="{C6AC3080-651D-4B16-B355-4E077B139BBF}" type="pres">
      <dgm:prSet presAssocID="{79E73C5D-1DBA-487D-A804-6B92F51C0B2A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8F3BF11-8863-484D-8690-95F95868109C}" type="pres">
      <dgm:prSet presAssocID="{59EFD8C1-35F9-44FD-BB5B-2811554F5379}" presName="node" presStyleLbl="node1" presStyleIdx="4" presStyleCnt="7" custScaleX="161387" custRadScaleRad="102579" custRadScaleInc="33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76C7D-B8E0-4A2C-9364-62B4F28BEC62}" type="pres">
      <dgm:prSet presAssocID="{59EFD8C1-35F9-44FD-BB5B-2811554F5379}" presName="spNode" presStyleCnt="0"/>
      <dgm:spPr/>
    </dgm:pt>
    <dgm:pt modelId="{31776EE2-97A3-446B-8FA5-EF7828CE94FC}" type="pres">
      <dgm:prSet presAssocID="{70E041F0-F5E0-4115-BFB2-7798225E0751}" presName="sibTrans" presStyleLbl="sibTrans1D1" presStyleIdx="4" presStyleCnt="7"/>
      <dgm:spPr/>
      <dgm:t>
        <a:bodyPr/>
        <a:lstStyle/>
        <a:p>
          <a:endParaRPr lang="ru-RU"/>
        </a:p>
      </dgm:t>
    </dgm:pt>
    <dgm:pt modelId="{FAF1A2C1-3571-48F1-85E7-A7B94B6FB713}" type="pres">
      <dgm:prSet presAssocID="{37A8611C-CDF4-419E-8AE5-E8D91723B0C0}" presName="node" presStyleLbl="node1" presStyleIdx="5" presStyleCnt="7" custScaleX="16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D3B42-285C-47DC-AF2D-51890D6EF1EA}" type="pres">
      <dgm:prSet presAssocID="{37A8611C-CDF4-419E-8AE5-E8D91723B0C0}" presName="spNode" presStyleCnt="0"/>
      <dgm:spPr/>
    </dgm:pt>
    <dgm:pt modelId="{C3485F3F-2979-4233-BAF4-F55B7AA9D5D9}" type="pres">
      <dgm:prSet presAssocID="{04D7D1D8-43FD-485D-A011-9F0B5C02C068}" presName="sibTrans" presStyleLbl="sibTrans1D1" presStyleIdx="5" presStyleCnt="7"/>
      <dgm:spPr/>
      <dgm:t>
        <a:bodyPr/>
        <a:lstStyle/>
        <a:p>
          <a:endParaRPr lang="ru-RU"/>
        </a:p>
      </dgm:t>
    </dgm:pt>
    <dgm:pt modelId="{114196B6-A928-4719-9859-EE7DF81CCB28}" type="pres">
      <dgm:prSet presAssocID="{7822F5C0-9B16-498C-AB15-AB67E0258E0F}" presName="node" presStyleLbl="node1" presStyleIdx="6" presStyleCnt="7" custScaleX="174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EEC99-0FF4-4078-AC7E-11E0F7A7E0F0}" type="pres">
      <dgm:prSet presAssocID="{7822F5C0-9B16-498C-AB15-AB67E0258E0F}" presName="spNode" presStyleCnt="0"/>
      <dgm:spPr/>
    </dgm:pt>
    <dgm:pt modelId="{213B974C-3908-4197-B61E-0A3E162BD956}" type="pres">
      <dgm:prSet presAssocID="{53E6EE57-CA53-432B-8E33-D2DF298D5FE7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FD5DA533-F005-4323-8122-3F3C4083A43D}" type="presOf" srcId="{70E041F0-F5E0-4115-BFB2-7798225E0751}" destId="{31776EE2-97A3-446B-8FA5-EF7828CE94FC}" srcOrd="0" destOrd="0" presId="urn:microsoft.com/office/officeart/2005/8/layout/cycle6"/>
    <dgm:cxn modelId="{3F1778A8-9CCC-4A9B-812F-EB411379AA8D}" srcId="{42D02F5E-E722-49DA-BFDB-A7F794E8F80D}" destId="{AFA3ADF5-D9BC-4ED6-A93E-7BFE7861CEA1}" srcOrd="0" destOrd="0" parTransId="{A0401CD8-793C-428C-8219-FA050FA5B155}" sibTransId="{379C10EE-D929-474D-B174-34760E090CD4}"/>
    <dgm:cxn modelId="{CE9CCC90-9020-4022-92B4-6C71BD7C3A8B}" type="presOf" srcId="{53E6EE57-CA53-432B-8E33-D2DF298D5FE7}" destId="{213B974C-3908-4197-B61E-0A3E162BD956}" srcOrd="0" destOrd="0" presId="urn:microsoft.com/office/officeart/2005/8/layout/cycle6"/>
    <dgm:cxn modelId="{CA6475A0-F2A8-4F72-B06A-503617138602}" type="presOf" srcId="{AFA3ADF5-D9BC-4ED6-A93E-7BFE7861CEA1}" destId="{1BA43382-8674-44A5-9727-D708C2F65672}" srcOrd="0" destOrd="0" presId="urn:microsoft.com/office/officeart/2005/8/layout/cycle6"/>
    <dgm:cxn modelId="{5E21706F-6311-4B40-9307-5A51EF51F1BA}" type="presOf" srcId="{379C10EE-D929-474D-B174-34760E090CD4}" destId="{B5F60949-8F0E-4362-850A-C7F647DCCB32}" srcOrd="0" destOrd="0" presId="urn:microsoft.com/office/officeart/2005/8/layout/cycle6"/>
    <dgm:cxn modelId="{723207D3-FE5F-4217-9CAD-6B097FA3B273}" srcId="{42D02F5E-E722-49DA-BFDB-A7F794E8F80D}" destId="{7822F5C0-9B16-498C-AB15-AB67E0258E0F}" srcOrd="6" destOrd="0" parTransId="{01EA6E4E-63A8-48C8-B6D1-16ED40997EFA}" sibTransId="{53E6EE57-CA53-432B-8E33-D2DF298D5FE7}"/>
    <dgm:cxn modelId="{1B06224D-7701-490A-9B08-CABF0247B9DD}" type="presOf" srcId="{2B88CCFD-66ED-488D-98E1-1A03B26F37B0}" destId="{50D4B883-637F-4105-9FAD-AAE3A573ED50}" srcOrd="0" destOrd="0" presId="urn:microsoft.com/office/officeart/2005/8/layout/cycle6"/>
    <dgm:cxn modelId="{A636F8B4-57AD-45B8-9BED-25127ADD33DE}" type="presOf" srcId="{42D02F5E-E722-49DA-BFDB-A7F794E8F80D}" destId="{7981CE1F-77CE-448B-912C-5ABE18D14DBE}" srcOrd="0" destOrd="0" presId="urn:microsoft.com/office/officeart/2005/8/layout/cycle6"/>
    <dgm:cxn modelId="{86CE9186-9365-4CE2-BA54-E456BAD50835}" type="presOf" srcId="{A2DDE2BB-57D4-4973-A714-90F56F248BAF}" destId="{B97A5678-4F8A-42E5-9E22-876CC5494456}" srcOrd="0" destOrd="0" presId="urn:microsoft.com/office/officeart/2005/8/layout/cycle6"/>
    <dgm:cxn modelId="{3D0E9037-12EB-4F61-A6B6-ABA9A6636310}" srcId="{42D02F5E-E722-49DA-BFDB-A7F794E8F80D}" destId="{37A8611C-CDF4-419E-8AE5-E8D91723B0C0}" srcOrd="5" destOrd="0" parTransId="{1F3F781A-E2D2-4A61-BC5D-1869416B9067}" sibTransId="{04D7D1D8-43FD-485D-A011-9F0B5C02C068}"/>
    <dgm:cxn modelId="{D98E8031-1784-44DD-A971-DFCF42270C1D}" srcId="{42D02F5E-E722-49DA-BFDB-A7F794E8F80D}" destId="{0F1AA9C8-60D4-455C-AA69-45A6E0E65D84}" srcOrd="3" destOrd="0" parTransId="{88572442-D92D-4F90-A7C0-1ABEE55C1B5D}" sibTransId="{79E73C5D-1DBA-487D-A804-6B92F51C0B2A}"/>
    <dgm:cxn modelId="{77C3313C-61D6-4186-AB24-0FC83CD7B415}" type="presOf" srcId="{04D7D1D8-43FD-485D-A011-9F0B5C02C068}" destId="{C3485F3F-2979-4233-BAF4-F55B7AA9D5D9}" srcOrd="0" destOrd="0" presId="urn:microsoft.com/office/officeart/2005/8/layout/cycle6"/>
    <dgm:cxn modelId="{13ACA43F-FF4D-4A12-972A-40A0415DCCE6}" type="presOf" srcId="{DF88769C-7428-410A-BE60-262B098164F2}" destId="{10504B2C-FAEA-4D27-83DB-FCA7984A7115}" srcOrd="0" destOrd="0" presId="urn:microsoft.com/office/officeart/2005/8/layout/cycle6"/>
    <dgm:cxn modelId="{2B387140-459B-4D6B-9EAC-1C799CF25253}" type="presOf" srcId="{0F1AA9C8-60D4-455C-AA69-45A6E0E65D84}" destId="{19D0A912-663E-4DC6-959E-734DD1227315}" srcOrd="0" destOrd="0" presId="urn:microsoft.com/office/officeart/2005/8/layout/cycle6"/>
    <dgm:cxn modelId="{27924094-819D-4666-B685-415C8D505BBB}" type="presOf" srcId="{37A8611C-CDF4-419E-8AE5-E8D91723B0C0}" destId="{FAF1A2C1-3571-48F1-85E7-A7B94B6FB713}" srcOrd="0" destOrd="0" presId="urn:microsoft.com/office/officeart/2005/8/layout/cycle6"/>
    <dgm:cxn modelId="{1DDCC89F-10AC-4F35-B20E-4F02172BC532}" srcId="{42D02F5E-E722-49DA-BFDB-A7F794E8F80D}" destId="{59EFD8C1-35F9-44FD-BB5B-2811554F5379}" srcOrd="4" destOrd="0" parTransId="{6B2B1493-B644-4446-9D84-6C6D0ADFB08D}" sibTransId="{70E041F0-F5E0-4115-BFB2-7798225E0751}"/>
    <dgm:cxn modelId="{3F0660F4-574D-4E6F-98CB-BDA8089C1E7C}" type="presOf" srcId="{7822F5C0-9B16-498C-AB15-AB67E0258E0F}" destId="{114196B6-A928-4719-9859-EE7DF81CCB28}" srcOrd="0" destOrd="0" presId="urn:microsoft.com/office/officeart/2005/8/layout/cycle6"/>
    <dgm:cxn modelId="{63958D5A-7762-4B49-B645-A27584F4BE0F}" srcId="{42D02F5E-E722-49DA-BFDB-A7F794E8F80D}" destId="{DF88769C-7428-410A-BE60-262B098164F2}" srcOrd="2" destOrd="0" parTransId="{05017398-ECD5-42EA-85FC-68777E65204A}" sibTransId="{2B88CCFD-66ED-488D-98E1-1A03B26F37B0}"/>
    <dgm:cxn modelId="{626C03B3-ED36-46E5-8314-AC8832B9F615}" type="presOf" srcId="{79E73C5D-1DBA-487D-A804-6B92F51C0B2A}" destId="{C6AC3080-651D-4B16-B355-4E077B139BBF}" srcOrd="0" destOrd="0" presId="urn:microsoft.com/office/officeart/2005/8/layout/cycle6"/>
    <dgm:cxn modelId="{BC1F61D9-231A-4469-8472-97F14D20EA01}" type="presOf" srcId="{B0E659DF-78DC-4D55-93A4-1D53A0C13999}" destId="{B2632BED-9569-42AF-807A-418531FFF772}" srcOrd="0" destOrd="0" presId="urn:microsoft.com/office/officeart/2005/8/layout/cycle6"/>
    <dgm:cxn modelId="{868A9599-6609-4454-B6AA-BB76F6E16692}" srcId="{42D02F5E-E722-49DA-BFDB-A7F794E8F80D}" destId="{B0E659DF-78DC-4D55-93A4-1D53A0C13999}" srcOrd="1" destOrd="0" parTransId="{502B790B-10C9-4D61-AF02-A005A2165618}" sibTransId="{A2DDE2BB-57D4-4973-A714-90F56F248BAF}"/>
    <dgm:cxn modelId="{937A6139-E337-4FBB-BFB6-C6B437782CEB}" type="presOf" srcId="{59EFD8C1-35F9-44FD-BB5B-2811554F5379}" destId="{78F3BF11-8863-484D-8690-95F95868109C}" srcOrd="0" destOrd="0" presId="urn:microsoft.com/office/officeart/2005/8/layout/cycle6"/>
    <dgm:cxn modelId="{61F664A7-9203-44C9-BACD-F5E4E7A4F454}" type="presParOf" srcId="{7981CE1F-77CE-448B-912C-5ABE18D14DBE}" destId="{1BA43382-8674-44A5-9727-D708C2F65672}" srcOrd="0" destOrd="0" presId="urn:microsoft.com/office/officeart/2005/8/layout/cycle6"/>
    <dgm:cxn modelId="{7CB724AE-0916-4F71-ADC7-38E9DB964248}" type="presParOf" srcId="{7981CE1F-77CE-448B-912C-5ABE18D14DBE}" destId="{CDF71B1E-40B6-46DB-B55B-58DF0A33F954}" srcOrd="1" destOrd="0" presId="urn:microsoft.com/office/officeart/2005/8/layout/cycle6"/>
    <dgm:cxn modelId="{B353CE38-868E-4355-B7DC-706DD04855A0}" type="presParOf" srcId="{7981CE1F-77CE-448B-912C-5ABE18D14DBE}" destId="{B5F60949-8F0E-4362-850A-C7F647DCCB32}" srcOrd="2" destOrd="0" presId="urn:microsoft.com/office/officeart/2005/8/layout/cycle6"/>
    <dgm:cxn modelId="{E92E824D-F49C-4046-81B0-E7DF7C6F56B4}" type="presParOf" srcId="{7981CE1F-77CE-448B-912C-5ABE18D14DBE}" destId="{B2632BED-9569-42AF-807A-418531FFF772}" srcOrd="3" destOrd="0" presId="urn:microsoft.com/office/officeart/2005/8/layout/cycle6"/>
    <dgm:cxn modelId="{C19A0CF8-422D-48D0-AFD9-85010D368981}" type="presParOf" srcId="{7981CE1F-77CE-448B-912C-5ABE18D14DBE}" destId="{89E2257F-27DA-4A94-A8A5-C097F7D8E575}" srcOrd="4" destOrd="0" presId="urn:microsoft.com/office/officeart/2005/8/layout/cycle6"/>
    <dgm:cxn modelId="{8D93F909-AF1C-4C82-A22A-694DD66E1727}" type="presParOf" srcId="{7981CE1F-77CE-448B-912C-5ABE18D14DBE}" destId="{B97A5678-4F8A-42E5-9E22-876CC5494456}" srcOrd="5" destOrd="0" presId="urn:microsoft.com/office/officeart/2005/8/layout/cycle6"/>
    <dgm:cxn modelId="{20B804CC-495D-429D-8EE6-62B682D5B293}" type="presParOf" srcId="{7981CE1F-77CE-448B-912C-5ABE18D14DBE}" destId="{10504B2C-FAEA-4D27-83DB-FCA7984A7115}" srcOrd="6" destOrd="0" presId="urn:microsoft.com/office/officeart/2005/8/layout/cycle6"/>
    <dgm:cxn modelId="{36B4CA73-F8EE-4709-AD91-A4023D538F8A}" type="presParOf" srcId="{7981CE1F-77CE-448B-912C-5ABE18D14DBE}" destId="{ADBDEC4D-9448-4290-8B5D-E508D2578236}" srcOrd="7" destOrd="0" presId="urn:microsoft.com/office/officeart/2005/8/layout/cycle6"/>
    <dgm:cxn modelId="{D02BA811-F368-400D-8633-96B5FAB6C14B}" type="presParOf" srcId="{7981CE1F-77CE-448B-912C-5ABE18D14DBE}" destId="{50D4B883-637F-4105-9FAD-AAE3A573ED50}" srcOrd="8" destOrd="0" presId="urn:microsoft.com/office/officeart/2005/8/layout/cycle6"/>
    <dgm:cxn modelId="{C0C072FF-ECDC-4EBC-9ADA-A1A515EF991A}" type="presParOf" srcId="{7981CE1F-77CE-448B-912C-5ABE18D14DBE}" destId="{19D0A912-663E-4DC6-959E-734DD1227315}" srcOrd="9" destOrd="0" presId="urn:microsoft.com/office/officeart/2005/8/layout/cycle6"/>
    <dgm:cxn modelId="{9D52A5B9-FD57-4AD7-935D-8767161B3650}" type="presParOf" srcId="{7981CE1F-77CE-448B-912C-5ABE18D14DBE}" destId="{D3673AFB-6A64-42C5-AB56-D098A4CDD3C3}" srcOrd="10" destOrd="0" presId="urn:microsoft.com/office/officeart/2005/8/layout/cycle6"/>
    <dgm:cxn modelId="{416CA3EE-B4A2-4DD5-82E7-F42C1325B259}" type="presParOf" srcId="{7981CE1F-77CE-448B-912C-5ABE18D14DBE}" destId="{C6AC3080-651D-4B16-B355-4E077B139BBF}" srcOrd="11" destOrd="0" presId="urn:microsoft.com/office/officeart/2005/8/layout/cycle6"/>
    <dgm:cxn modelId="{775997CF-6216-4252-835A-8561B5FA3739}" type="presParOf" srcId="{7981CE1F-77CE-448B-912C-5ABE18D14DBE}" destId="{78F3BF11-8863-484D-8690-95F95868109C}" srcOrd="12" destOrd="0" presId="urn:microsoft.com/office/officeart/2005/8/layout/cycle6"/>
    <dgm:cxn modelId="{FC689025-7585-4CFF-AD5E-00BDBEDE6158}" type="presParOf" srcId="{7981CE1F-77CE-448B-912C-5ABE18D14DBE}" destId="{6E976C7D-B8E0-4A2C-9364-62B4F28BEC62}" srcOrd="13" destOrd="0" presId="urn:microsoft.com/office/officeart/2005/8/layout/cycle6"/>
    <dgm:cxn modelId="{B32B0AFA-3EA8-45FA-85F1-DE03CD5FF199}" type="presParOf" srcId="{7981CE1F-77CE-448B-912C-5ABE18D14DBE}" destId="{31776EE2-97A3-446B-8FA5-EF7828CE94FC}" srcOrd="14" destOrd="0" presId="urn:microsoft.com/office/officeart/2005/8/layout/cycle6"/>
    <dgm:cxn modelId="{EA0A5748-B288-4793-A7C9-F8B298D2045D}" type="presParOf" srcId="{7981CE1F-77CE-448B-912C-5ABE18D14DBE}" destId="{FAF1A2C1-3571-48F1-85E7-A7B94B6FB713}" srcOrd="15" destOrd="0" presId="urn:microsoft.com/office/officeart/2005/8/layout/cycle6"/>
    <dgm:cxn modelId="{B9B23F20-2649-459C-8D66-9B92A2493241}" type="presParOf" srcId="{7981CE1F-77CE-448B-912C-5ABE18D14DBE}" destId="{D80D3B42-285C-47DC-AF2D-51890D6EF1EA}" srcOrd="16" destOrd="0" presId="urn:microsoft.com/office/officeart/2005/8/layout/cycle6"/>
    <dgm:cxn modelId="{A4C6633E-8A44-4C53-83DB-C9DD02484FE1}" type="presParOf" srcId="{7981CE1F-77CE-448B-912C-5ABE18D14DBE}" destId="{C3485F3F-2979-4233-BAF4-F55B7AA9D5D9}" srcOrd="17" destOrd="0" presId="urn:microsoft.com/office/officeart/2005/8/layout/cycle6"/>
    <dgm:cxn modelId="{99C3B9C6-37C3-4F68-85BC-92C0CE3B1BCE}" type="presParOf" srcId="{7981CE1F-77CE-448B-912C-5ABE18D14DBE}" destId="{114196B6-A928-4719-9859-EE7DF81CCB28}" srcOrd="18" destOrd="0" presId="urn:microsoft.com/office/officeart/2005/8/layout/cycle6"/>
    <dgm:cxn modelId="{F6FAB85D-E4F8-4BE7-A121-385BE50D83A9}" type="presParOf" srcId="{7981CE1F-77CE-448B-912C-5ABE18D14DBE}" destId="{035EEC99-0FF4-4078-AC7E-11E0F7A7E0F0}" srcOrd="19" destOrd="0" presId="urn:microsoft.com/office/officeart/2005/8/layout/cycle6"/>
    <dgm:cxn modelId="{7236FCE6-4893-48A4-B7DF-F1564FCE5CA4}" type="presParOf" srcId="{7981CE1F-77CE-448B-912C-5ABE18D14DBE}" destId="{213B974C-3908-4197-B61E-0A3E162BD956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E1F3A-7672-4AD9-BA6B-06DD9B9C1E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2D1CD0-8309-4544-B6D4-A642B11694C2}">
      <dgm:prSet phldrT="[Текст]" custT="1"/>
      <dgm:spPr/>
      <dgm:t>
        <a:bodyPr/>
        <a:lstStyle/>
        <a:p>
          <a:r>
            <a:rPr lang="ru-RU" sz="1200" b="0" i="0" u="none" dirty="0"/>
            <a:t>В случае, если вред не причинен, или угроза вреда не существенна, то должно накладываться предупреждение!</a:t>
          </a:r>
          <a:endParaRPr lang="ru-RU" sz="1200" dirty="0"/>
        </a:p>
      </dgm:t>
    </dgm:pt>
    <dgm:pt modelId="{9F21AFFD-1518-4729-B413-AEFA2C64A089}" type="parTrans" cxnId="{BCBF0F12-AB5D-41A0-AD71-30B207651E71}">
      <dgm:prSet/>
      <dgm:spPr/>
      <dgm:t>
        <a:bodyPr/>
        <a:lstStyle/>
        <a:p>
          <a:endParaRPr lang="ru-RU"/>
        </a:p>
      </dgm:t>
    </dgm:pt>
    <dgm:pt modelId="{27F40D50-08AF-4988-B82D-15D51749A6E5}" type="sibTrans" cxnId="{BCBF0F12-AB5D-41A0-AD71-30B207651E71}">
      <dgm:prSet/>
      <dgm:spPr/>
      <dgm:t>
        <a:bodyPr/>
        <a:lstStyle/>
        <a:p>
          <a:endParaRPr lang="ru-RU"/>
        </a:p>
      </dgm:t>
    </dgm:pt>
    <dgm:pt modelId="{C48D5FE1-D012-4185-BE12-C9629ABC7AD6}">
      <dgm:prSet custT="1"/>
      <dgm:spPr/>
      <dgm:t>
        <a:bodyPr/>
        <a:lstStyle/>
        <a:p>
          <a:r>
            <a:rPr lang="ru-RU" sz="1200" b="0" i="0" u="none" dirty="0"/>
            <a:t>Риск-ориентированный подход предполагает, что предприятия могут проверяться  только когда предприятие относится к высоким и очень высоким категориям риска (не более 10-15% от подконтрольных субъектов). Остальные 85% - в исключительных случаях.</a:t>
          </a:r>
          <a:endParaRPr lang="ru-RU" sz="1200" dirty="0"/>
        </a:p>
      </dgm:t>
    </dgm:pt>
    <dgm:pt modelId="{6B192CC9-6666-4CC4-9159-892D94AEA9EB}" type="parTrans" cxnId="{DF52AB91-CF77-4793-9215-FCE539760858}">
      <dgm:prSet/>
      <dgm:spPr/>
      <dgm:t>
        <a:bodyPr/>
        <a:lstStyle/>
        <a:p>
          <a:endParaRPr lang="ru-RU"/>
        </a:p>
      </dgm:t>
    </dgm:pt>
    <dgm:pt modelId="{6D677728-65E0-4C4F-9E1B-F531178FE6F1}" type="sibTrans" cxnId="{DF52AB91-CF77-4793-9215-FCE539760858}">
      <dgm:prSet/>
      <dgm:spPr/>
      <dgm:t>
        <a:bodyPr/>
        <a:lstStyle/>
        <a:p>
          <a:endParaRPr lang="ru-RU"/>
        </a:p>
      </dgm:t>
    </dgm:pt>
    <dgm:pt modelId="{0873D6DE-28A9-4D63-B013-F394AE98CB62}">
      <dgm:prSet custT="1"/>
      <dgm:spPr/>
      <dgm:t>
        <a:bodyPr/>
        <a:lstStyle/>
        <a:p>
          <a:r>
            <a:rPr lang="ru-RU" sz="1200" b="0" i="0" u="none" dirty="0"/>
            <a:t>В случае, если поступает жалоба или информация о нарушениях со стороны хозяйствующего субъекта, должна проводиться проверка (с согласования прокуратуры), а не возбуждаться дело по КоАП!</a:t>
          </a:r>
          <a:endParaRPr lang="ru-RU" sz="1200" dirty="0"/>
        </a:p>
      </dgm:t>
    </dgm:pt>
    <dgm:pt modelId="{E1C5A46A-BABF-4B5C-91FD-28BE89B23145}" type="parTrans" cxnId="{386893C5-B1BF-438B-82FA-8AECA8A52712}">
      <dgm:prSet/>
      <dgm:spPr/>
      <dgm:t>
        <a:bodyPr/>
        <a:lstStyle/>
        <a:p>
          <a:endParaRPr lang="ru-RU"/>
        </a:p>
      </dgm:t>
    </dgm:pt>
    <dgm:pt modelId="{BC040E3B-D345-40D2-9E96-6048C88E9A8C}" type="sibTrans" cxnId="{386893C5-B1BF-438B-82FA-8AECA8A52712}">
      <dgm:prSet/>
      <dgm:spPr/>
      <dgm:t>
        <a:bodyPr/>
        <a:lstStyle/>
        <a:p>
          <a:endParaRPr lang="ru-RU"/>
        </a:p>
      </dgm:t>
    </dgm:pt>
    <dgm:pt modelId="{325382FB-62E3-45F1-B9E6-1749C9E65560}">
      <dgm:prSet custT="1"/>
      <dgm:spPr/>
      <dgm:t>
        <a:bodyPr/>
        <a:lstStyle/>
        <a:p>
          <a:r>
            <a:rPr lang="ru-RU" sz="1200" b="0" i="0" u="none" dirty="0"/>
            <a:t>Чрезмерно большие штрафы - чистая фискальная нагрузка, неподъемная для многих малых и средних предприятий. Реально, оплата штрафов приводит к повышению цен предприятиями и перекладывается на потребителей. Средства штрафа могли бы быть потрачены на исправление нарушений, а не изыматься из экономики.</a:t>
          </a:r>
          <a:endParaRPr lang="ru-RU" sz="1200" dirty="0"/>
        </a:p>
      </dgm:t>
    </dgm:pt>
    <dgm:pt modelId="{EC2B3D6D-A485-4C0F-97DD-021E31DB812E}" type="parTrans" cxnId="{588C2B87-4CDD-4C2C-B5B5-209839E235F9}">
      <dgm:prSet/>
      <dgm:spPr/>
      <dgm:t>
        <a:bodyPr/>
        <a:lstStyle/>
        <a:p>
          <a:endParaRPr lang="ru-RU"/>
        </a:p>
      </dgm:t>
    </dgm:pt>
    <dgm:pt modelId="{39658180-8A64-4368-AE95-1F9E8C0993C4}" type="sibTrans" cxnId="{588C2B87-4CDD-4C2C-B5B5-209839E235F9}">
      <dgm:prSet/>
      <dgm:spPr/>
      <dgm:t>
        <a:bodyPr/>
        <a:lstStyle/>
        <a:p>
          <a:endParaRPr lang="ru-RU"/>
        </a:p>
      </dgm:t>
    </dgm:pt>
    <dgm:pt modelId="{5E5700D7-5B92-4182-8037-CFF245E8650A}" type="pres">
      <dgm:prSet presAssocID="{035E1F3A-7672-4AD9-BA6B-06DD9B9C1E0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4CDAD85-0FF7-40FE-9133-A86707743863}" type="pres">
      <dgm:prSet presAssocID="{035E1F3A-7672-4AD9-BA6B-06DD9B9C1E06}" presName="Name1" presStyleCnt="0"/>
      <dgm:spPr/>
    </dgm:pt>
    <dgm:pt modelId="{94E3B06C-9092-49A5-9DC5-88961A651851}" type="pres">
      <dgm:prSet presAssocID="{035E1F3A-7672-4AD9-BA6B-06DD9B9C1E06}" presName="cycle" presStyleCnt="0"/>
      <dgm:spPr/>
    </dgm:pt>
    <dgm:pt modelId="{7B459DB7-9734-4DA9-9AA7-D03CF3F3D92C}" type="pres">
      <dgm:prSet presAssocID="{035E1F3A-7672-4AD9-BA6B-06DD9B9C1E06}" presName="srcNode" presStyleLbl="node1" presStyleIdx="0" presStyleCnt="4"/>
      <dgm:spPr/>
    </dgm:pt>
    <dgm:pt modelId="{3058A9D9-7E5E-4CF9-980E-7DD93811709F}" type="pres">
      <dgm:prSet presAssocID="{035E1F3A-7672-4AD9-BA6B-06DD9B9C1E06}" presName="conn" presStyleLbl="parChTrans1D2" presStyleIdx="0" presStyleCnt="1"/>
      <dgm:spPr/>
      <dgm:t>
        <a:bodyPr/>
        <a:lstStyle/>
        <a:p>
          <a:endParaRPr lang="ru-RU"/>
        </a:p>
      </dgm:t>
    </dgm:pt>
    <dgm:pt modelId="{45A8706D-E2DD-4B84-905A-0709ED128564}" type="pres">
      <dgm:prSet presAssocID="{035E1F3A-7672-4AD9-BA6B-06DD9B9C1E06}" presName="extraNode" presStyleLbl="node1" presStyleIdx="0" presStyleCnt="4"/>
      <dgm:spPr/>
    </dgm:pt>
    <dgm:pt modelId="{7237261A-03E8-4414-AC01-AE41A1CAEE4D}" type="pres">
      <dgm:prSet presAssocID="{035E1F3A-7672-4AD9-BA6B-06DD9B9C1E06}" presName="dstNode" presStyleLbl="node1" presStyleIdx="0" presStyleCnt="4"/>
      <dgm:spPr/>
    </dgm:pt>
    <dgm:pt modelId="{9DF9A3C6-E129-443E-BC4C-0EAD7C7EF20A}" type="pres">
      <dgm:prSet presAssocID="{662D1CD0-8309-4544-B6D4-A642B11694C2}" presName="text_1" presStyleLbl="node1" presStyleIdx="0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EFE51-0016-430A-8C3E-BCDED4273A1A}" type="pres">
      <dgm:prSet presAssocID="{662D1CD0-8309-4544-B6D4-A642B11694C2}" presName="accent_1" presStyleCnt="0"/>
      <dgm:spPr/>
    </dgm:pt>
    <dgm:pt modelId="{3ABF536D-6E86-4BBC-B8D0-43A423FAC00A}" type="pres">
      <dgm:prSet presAssocID="{662D1CD0-8309-4544-B6D4-A642B11694C2}" presName="accentRepeatNode" presStyleLbl="solidFgAcc1" presStyleIdx="0" presStyleCnt="4" custLinFactNeighborX="-3006" custLinFactNeighborY="4689"/>
      <dgm:spPr/>
    </dgm:pt>
    <dgm:pt modelId="{AA6BEB84-7C61-4FF0-B99C-1B9A7BE0E1E5}" type="pres">
      <dgm:prSet presAssocID="{C48D5FE1-D012-4185-BE12-C9629ABC7AD6}" presName="text_2" presStyleLbl="node1" presStyleIdx="1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38C32-706F-4743-8113-BD033D66F233}" type="pres">
      <dgm:prSet presAssocID="{C48D5FE1-D012-4185-BE12-C9629ABC7AD6}" presName="accent_2" presStyleCnt="0"/>
      <dgm:spPr/>
    </dgm:pt>
    <dgm:pt modelId="{2BDA6875-281D-4689-871D-8D01EDA3CD29}" type="pres">
      <dgm:prSet presAssocID="{C48D5FE1-D012-4185-BE12-C9629ABC7AD6}" presName="accentRepeatNode" presStyleLbl="solidFgAcc1" presStyleIdx="1" presStyleCnt="4"/>
      <dgm:spPr/>
    </dgm:pt>
    <dgm:pt modelId="{66FFEA97-4698-4AF8-9150-A6F0E017E16B}" type="pres">
      <dgm:prSet presAssocID="{0873D6DE-28A9-4D63-B013-F394AE98CB62}" presName="text_3" presStyleLbl="node1" presStyleIdx="2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8A35A-5CDC-4347-B7D4-CEE9F3AB8704}" type="pres">
      <dgm:prSet presAssocID="{0873D6DE-28A9-4D63-B013-F394AE98CB62}" presName="accent_3" presStyleCnt="0"/>
      <dgm:spPr/>
    </dgm:pt>
    <dgm:pt modelId="{D886E14B-581F-4923-9BB0-0BF69FA9508F}" type="pres">
      <dgm:prSet presAssocID="{0873D6DE-28A9-4D63-B013-F394AE98CB62}" presName="accentRepeatNode" presStyleLbl="solidFgAcc1" presStyleIdx="2" presStyleCnt="4"/>
      <dgm:spPr/>
    </dgm:pt>
    <dgm:pt modelId="{1FB5FB32-6AF0-4473-AC65-E64256D83A43}" type="pres">
      <dgm:prSet presAssocID="{325382FB-62E3-45F1-B9E6-1749C9E65560}" presName="text_4" presStyleLbl="node1" presStyleIdx="3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7C340-9F4C-4B16-9018-375891B0CEA8}" type="pres">
      <dgm:prSet presAssocID="{325382FB-62E3-45F1-B9E6-1749C9E65560}" presName="accent_4" presStyleCnt="0"/>
      <dgm:spPr/>
    </dgm:pt>
    <dgm:pt modelId="{7EF0C51C-2074-416A-ADC3-2DBC0EEA2E51}" type="pres">
      <dgm:prSet presAssocID="{325382FB-62E3-45F1-B9E6-1749C9E65560}" presName="accentRepeatNode" presStyleLbl="solidFgAcc1" presStyleIdx="3" presStyleCnt="4"/>
      <dgm:spPr/>
    </dgm:pt>
  </dgm:ptLst>
  <dgm:cxnLst>
    <dgm:cxn modelId="{DAF85F50-8D90-4026-92EB-E0F6D3AABFB2}" type="presOf" srcId="{C48D5FE1-D012-4185-BE12-C9629ABC7AD6}" destId="{AA6BEB84-7C61-4FF0-B99C-1B9A7BE0E1E5}" srcOrd="0" destOrd="0" presId="urn:microsoft.com/office/officeart/2008/layout/VerticalCurvedList"/>
    <dgm:cxn modelId="{8DA3614C-5FA9-44DD-98BB-3BE9FCD125A7}" type="presOf" srcId="{0873D6DE-28A9-4D63-B013-F394AE98CB62}" destId="{66FFEA97-4698-4AF8-9150-A6F0E017E16B}" srcOrd="0" destOrd="0" presId="urn:microsoft.com/office/officeart/2008/layout/VerticalCurvedList"/>
    <dgm:cxn modelId="{386893C5-B1BF-438B-82FA-8AECA8A52712}" srcId="{035E1F3A-7672-4AD9-BA6B-06DD9B9C1E06}" destId="{0873D6DE-28A9-4D63-B013-F394AE98CB62}" srcOrd="2" destOrd="0" parTransId="{E1C5A46A-BABF-4B5C-91FD-28BE89B23145}" sibTransId="{BC040E3B-D345-40D2-9E96-6048C88E9A8C}"/>
    <dgm:cxn modelId="{8515A3B1-D476-49FC-A287-D3901D756F4E}" type="presOf" srcId="{035E1F3A-7672-4AD9-BA6B-06DD9B9C1E06}" destId="{5E5700D7-5B92-4182-8037-CFF245E8650A}" srcOrd="0" destOrd="0" presId="urn:microsoft.com/office/officeart/2008/layout/VerticalCurvedList"/>
    <dgm:cxn modelId="{DF52AB91-CF77-4793-9215-FCE539760858}" srcId="{035E1F3A-7672-4AD9-BA6B-06DD9B9C1E06}" destId="{C48D5FE1-D012-4185-BE12-C9629ABC7AD6}" srcOrd="1" destOrd="0" parTransId="{6B192CC9-6666-4CC4-9159-892D94AEA9EB}" sibTransId="{6D677728-65E0-4C4F-9E1B-F531178FE6F1}"/>
    <dgm:cxn modelId="{BCBF0F12-AB5D-41A0-AD71-30B207651E71}" srcId="{035E1F3A-7672-4AD9-BA6B-06DD9B9C1E06}" destId="{662D1CD0-8309-4544-B6D4-A642B11694C2}" srcOrd="0" destOrd="0" parTransId="{9F21AFFD-1518-4729-B413-AEFA2C64A089}" sibTransId="{27F40D50-08AF-4988-B82D-15D51749A6E5}"/>
    <dgm:cxn modelId="{588C2B87-4CDD-4C2C-B5B5-209839E235F9}" srcId="{035E1F3A-7672-4AD9-BA6B-06DD9B9C1E06}" destId="{325382FB-62E3-45F1-B9E6-1749C9E65560}" srcOrd="3" destOrd="0" parTransId="{EC2B3D6D-A485-4C0F-97DD-021E31DB812E}" sibTransId="{39658180-8A64-4368-AE95-1F9E8C0993C4}"/>
    <dgm:cxn modelId="{05688D9C-3EB8-40CB-870D-69468EF2355B}" type="presOf" srcId="{325382FB-62E3-45F1-B9E6-1749C9E65560}" destId="{1FB5FB32-6AF0-4473-AC65-E64256D83A43}" srcOrd="0" destOrd="0" presId="urn:microsoft.com/office/officeart/2008/layout/VerticalCurvedList"/>
    <dgm:cxn modelId="{5E04EF84-B6D7-4B35-A37C-FB5C88F0DAAD}" type="presOf" srcId="{662D1CD0-8309-4544-B6D4-A642B11694C2}" destId="{9DF9A3C6-E129-443E-BC4C-0EAD7C7EF20A}" srcOrd="0" destOrd="0" presId="urn:microsoft.com/office/officeart/2008/layout/VerticalCurvedList"/>
    <dgm:cxn modelId="{525049F7-B8FB-4B59-A092-296F562507DC}" type="presOf" srcId="{27F40D50-08AF-4988-B82D-15D51749A6E5}" destId="{3058A9D9-7E5E-4CF9-980E-7DD93811709F}" srcOrd="0" destOrd="0" presId="urn:microsoft.com/office/officeart/2008/layout/VerticalCurvedList"/>
    <dgm:cxn modelId="{953ABE17-7A88-440C-9E1E-425C92212739}" type="presParOf" srcId="{5E5700D7-5B92-4182-8037-CFF245E8650A}" destId="{34CDAD85-0FF7-40FE-9133-A86707743863}" srcOrd="0" destOrd="0" presId="urn:microsoft.com/office/officeart/2008/layout/VerticalCurvedList"/>
    <dgm:cxn modelId="{95F0CBD4-C6BE-427D-B473-ED9A2FFFA860}" type="presParOf" srcId="{34CDAD85-0FF7-40FE-9133-A86707743863}" destId="{94E3B06C-9092-49A5-9DC5-88961A651851}" srcOrd="0" destOrd="0" presId="urn:microsoft.com/office/officeart/2008/layout/VerticalCurvedList"/>
    <dgm:cxn modelId="{CF4F842D-D953-41DB-BD44-B44E84FBE6FF}" type="presParOf" srcId="{94E3B06C-9092-49A5-9DC5-88961A651851}" destId="{7B459DB7-9734-4DA9-9AA7-D03CF3F3D92C}" srcOrd="0" destOrd="0" presId="urn:microsoft.com/office/officeart/2008/layout/VerticalCurvedList"/>
    <dgm:cxn modelId="{D5A3D09B-D5BC-4F8C-8278-94516845D75B}" type="presParOf" srcId="{94E3B06C-9092-49A5-9DC5-88961A651851}" destId="{3058A9D9-7E5E-4CF9-980E-7DD93811709F}" srcOrd="1" destOrd="0" presId="urn:microsoft.com/office/officeart/2008/layout/VerticalCurvedList"/>
    <dgm:cxn modelId="{445CD9CE-39A6-46EB-82D1-5B536AC50F9A}" type="presParOf" srcId="{94E3B06C-9092-49A5-9DC5-88961A651851}" destId="{45A8706D-E2DD-4B84-905A-0709ED128564}" srcOrd="2" destOrd="0" presId="urn:microsoft.com/office/officeart/2008/layout/VerticalCurvedList"/>
    <dgm:cxn modelId="{8095D21D-0EBF-4ABC-A87F-869789745D16}" type="presParOf" srcId="{94E3B06C-9092-49A5-9DC5-88961A651851}" destId="{7237261A-03E8-4414-AC01-AE41A1CAEE4D}" srcOrd="3" destOrd="0" presId="urn:microsoft.com/office/officeart/2008/layout/VerticalCurvedList"/>
    <dgm:cxn modelId="{B32957A6-A855-4F44-A874-9CDF181D0AB0}" type="presParOf" srcId="{34CDAD85-0FF7-40FE-9133-A86707743863}" destId="{9DF9A3C6-E129-443E-BC4C-0EAD7C7EF20A}" srcOrd="1" destOrd="0" presId="urn:microsoft.com/office/officeart/2008/layout/VerticalCurvedList"/>
    <dgm:cxn modelId="{E747C393-D1D3-4D40-B6AE-4747616EDC81}" type="presParOf" srcId="{34CDAD85-0FF7-40FE-9133-A86707743863}" destId="{F81EFE51-0016-430A-8C3E-BCDED4273A1A}" srcOrd="2" destOrd="0" presId="urn:microsoft.com/office/officeart/2008/layout/VerticalCurvedList"/>
    <dgm:cxn modelId="{D9DD4DE7-4778-43A7-8D82-7708E9235106}" type="presParOf" srcId="{F81EFE51-0016-430A-8C3E-BCDED4273A1A}" destId="{3ABF536D-6E86-4BBC-B8D0-43A423FAC00A}" srcOrd="0" destOrd="0" presId="urn:microsoft.com/office/officeart/2008/layout/VerticalCurvedList"/>
    <dgm:cxn modelId="{F7A31075-3B6B-44BA-9E44-6DA79C30D5AA}" type="presParOf" srcId="{34CDAD85-0FF7-40FE-9133-A86707743863}" destId="{AA6BEB84-7C61-4FF0-B99C-1B9A7BE0E1E5}" srcOrd="3" destOrd="0" presId="urn:microsoft.com/office/officeart/2008/layout/VerticalCurvedList"/>
    <dgm:cxn modelId="{4EE866B1-F454-4846-8AF2-DE1693F576F2}" type="presParOf" srcId="{34CDAD85-0FF7-40FE-9133-A86707743863}" destId="{7D438C32-706F-4743-8113-BD033D66F233}" srcOrd="4" destOrd="0" presId="urn:microsoft.com/office/officeart/2008/layout/VerticalCurvedList"/>
    <dgm:cxn modelId="{E6FC33E7-1B5F-48B7-A1D0-FE7B240AD9FC}" type="presParOf" srcId="{7D438C32-706F-4743-8113-BD033D66F233}" destId="{2BDA6875-281D-4689-871D-8D01EDA3CD29}" srcOrd="0" destOrd="0" presId="urn:microsoft.com/office/officeart/2008/layout/VerticalCurvedList"/>
    <dgm:cxn modelId="{32E607C3-5392-42F5-A042-5BB36B50DB7E}" type="presParOf" srcId="{34CDAD85-0FF7-40FE-9133-A86707743863}" destId="{66FFEA97-4698-4AF8-9150-A6F0E017E16B}" srcOrd="5" destOrd="0" presId="urn:microsoft.com/office/officeart/2008/layout/VerticalCurvedList"/>
    <dgm:cxn modelId="{3D1F1C11-26E6-4C7C-8A64-44771F9EDFAC}" type="presParOf" srcId="{34CDAD85-0FF7-40FE-9133-A86707743863}" destId="{5C88A35A-5CDC-4347-B7D4-CEE9F3AB8704}" srcOrd="6" destOrd="0" presId="urn:microsoft.com/office/officeart/2008/layout/VerticalCurvedList"/>
    <dgm:cxn modelId="{A748C7A2-2418-4E93-8C65-5D9120DD7B2D}" type="presParOf" srcId="{5C88A35A-5CDC-4347-B7D4-CEE9F3AB8704}" destId="{D886E14B-581F-4923-9BB0-0BF69FA9508F}" srcOrd="0" destOrd="0" presId="urn:microsoft.com/office/officeart/2008/layout/VerticalCurvedList"/>
    <dgm:cxn modelId="{D7987AAC-CADD-4257-94AB-6EB626ACE713}" type="presParOf" srcId="{34CDAD85-0FF7-40FE-9133-A86707743863}" destId="{1FB5FB32-6AF0-4473-AC65-E64256D83A43}" srcOrd="7" destOrd="0" presId="urn:microsoft.com/office/officeart/2008/layout/VerticalCurvedList"/>
    <dgm:cxn modelId="{DE23E3EE-7250-4EB9-9A89-E56D5D7F9F86}" type="presParOf" srcId="{34CDAD85-0FF7-40FE-9133-A86707743863}" destId="{7257C340-9F4C-4B16-9018-375891B0CEA8}" srcOrd="8" destOrd="0" presId="urn:microsoft.com/office/officeart/2008/layout/VerticalCurvedList"/>
    <dgm:cxn modelId="{53C17FA7-7761-4766-8647-9F2D1E432AF8}" type="presParOf" srcId="{7257C340-9F4C-4B16-9018-375891B0CEA8}" destId="{7EF0C51C-2074-416A-ADC3-2DBC0EEA2E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02F5E-E722-49DA-BFDB-A7F794E8F80D}" type="doc">
      <dgm:prSet loTypeId="urn:microsoft.com/office/officeart/2005/8/layout/cycle6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A3ADF5-D9BC-4ED6-A93E-7BFE7861CEA1}">
      <dgm:prSet phldrT="[Текст]" custT="1"/>
      <dgm:spPr/>
      <dgm:t>
        <a:bodyPr/>
        <a:lstStyle/>
        <a:p>
          <a:r>
            <a:rPr lang="ru-RU" sz="900" b="1" dirty="0"/>
            <a:t>Роспотребнадзор</a:t>
          </a:r>
          <a:endParaRPr lang="ru-RU" sz="900" dirty="0"/>
        </a:p>
      </dgm:t>
    </dgm:pt>
    <dgm:pt modelId="{A0401CD8-793C-428C-8219-FA050FA5B155}" type="parTrans" cxnId="{3F1778A8-9CCC-4A9B-812F-EB411379AA8D}">
      <dgm:prSet/>
      <dgm:spPr/>
      <dgm:t>
        <a:bodyPr/>
        <a:lstStyle/>
        <a:p>
          <a:endParaRPr lang="ru-RU" sz="2000"/>
        </a:p>
      </dgm:t>
    </dgm:pt>
    <dgm:pt modelId="{379C10EE-D929-474D-B174-34760E090CD4}" type="sibTrans" cxnId="{3F1778A8-9CCC-4A9B-812F-EB411379AA8D}">
      <dgm:prSet/>
      <dgm:spPr/>
      <dgm:t>
        <a:bodyPr/>
        <a:lstStyle/>
        <a:p>
          <a:endParaRPr lang="ru-RU" sz="2000"/>
        </a:p>
      </dgm:t>
    </dgm:pt>
    <dgm:pt modelId="{B0E659DF-78DC-4D55-93A4-1D53A0C13999}">
      <dgm:prSet phldrT="[Текст]" custT="1"/>
      <dgm:spPr/>
      <dgm:t>
        <a:bodyPr/>
        <a:lstStyle/>
        <a:p>
          <a:r>
            <a:rPr lang="ru-RU" sz="900" b="1" dirty="0" err="1"/>
            <a:t>Ростехнадзор</a:t>
          </a:r>
          <a:endParaRPr lang="ru-RU" sz="900" dirty="0"/>
        </a:p>
      </dgm:t>
    </dgm:pt>
    <dgm:pt modelId="{502B790B-10C9-4D61-AF02-A005A2165618}" type="parTrans" cxnId="{868A9599-6609-4454-B6AA-BB76F6E16692}">
      <dgm:prSet/>
      <dgm:spPr/>
      <dgm:t>
        <a:bodyPr/>
        <a:lstStyle/>
        <a:p>
          <a:endParaRPr lang="ru-RU" sz="2000"/>
        </a:p>
      </dgm:t>
    </dgm:pt>
    <dgm:pt modelId="{A2DDE2BB-57D4-4973-A714-90F56F248BAF}" type="sibTrans" cxnId="{868A9599-6609-4454-B6AA-BB76F6E16692}">
      <dgm:prSet/>
      <dgm:spPr/>
      <dgm:t>
        <a:bodyPr/>
        <a:lstStyle/>
        <a:p>
          <a:endParaRPr lang="ru-RU" sz="2000"/>
        </a:p>
      </dgm:t>
    </dgm:pt>
    <dgm:pt modelId="{DF88769C-7428-410A-BE60-262B098164F2}">
      <dgm:prSet phldrT="[Текст]" custT="1"/>
      <dgm:spPr/>
      <dgm:t>
        <a:bodyPr/>
        <a:lstStyle/>
        <a:p>
          <a:r>
            <a:rPr lang="ru-RU" sz="900" b="1" dirty="0" err="1"/>
            <a:t>Росприроднадзор</a:t>
          </a:r>
          <a:endParaRPr lang="ru-RU" sz="900" dirty="0"/>
        </a:p>
      </dgm:t>
    </dgm:pt>
    <dgm:pt modelId="{05017398-ECD5-42EA-85FC-68777E65204A}" type="parTrans" cxnId="{63958D5A-7762-4B49-B645-A27584F4BE0F}">
      <dgm:prSet/>
      <dgm:spPr/>
      <dgm:t>
        <a:bodyPr/>
        <a:lstStyle/>
        <a:p>
          <a:endParaRPr lang="ru-RU" sz="2000"/>
        </a:p>
      </dgm:t>
    </dgm:pt>
    <dgm:pt modelId="{2B88CCFD-66ED-488D-98E1-1A03B26F37B0}" type="sibTrans" cxnId="{63958D5A-7762-4B49-B645-A27584F4BE0F}">
      <dgm:prSet/>
      <dgm:spPr/>
      <dgm:t>
        <a:bodyPr/>
        <a:lstStyle/>
        <a:p>
          <a:endParaRPr lang="ru-RU" sz="2000"/>
        </a:p>
      </dgm:t>
    </dgm:pt>
    <dgm:pt modelId="{0F1AA9C8-60D4-455C-AA69-45A6E0E65D84}">
      <dgm:prSet phldrT="[Текст]" custT="1"/>
      <dgm:spPr/>
      <dgm:t>
        <a:bodyPr/>
        <a:lstStyle/>
        <a:p>
          <a:r>
            <a:rPr lang="ru-RU" sz="900" b="1" dirty="0" err="1"/>
            <a:t>Россельхознадзор</a:t>
          </a:r>
          <a:endParaRPr lang="ru-RU" sz="900" dirty="0"/>
        </a:p>
      </dgm:t>
    </dgm:pt>
    <dgm:pt modelId="{88572442-D92D-4F90-A7C0-1ABEE55C1B5D}" type="parTrans" cxnId="{D98E8031-1784-44DD-A971-DFCF42270C1D}">
      <dgm:prSet/>
      <dgm:spPr/>
      <dgm:t>
        <a:bodyPr/>
        <a:lstStyle/>
        <a:p>
          <a:endParaRPr lang="ru-RU" sz="2000"/>
        </a:p>
      </dgm:t>
    </dgm:pt>
    <dgm:pt modelId="{79E73C5D-1DBA-487D-A804-6B92F51C0B2A}" type="sibTrans" cxnId="{D98E8031-1784-44DD-A971-DFCF42270C1D}">
      <dgm:prSet/>
      <dgm:spPr/>
      <dgm:t>
        <a:bodyPr/>
        <a:lstStyle/>
        <a:p>
          <a:endParaRPr lang="ru-RU" sz="2000"/>
        </a:p>
      </dgm:t>
    </dgm:pt>
    <dgm:pt modelId="{59EFD8C1-35F9-44FD-BB5B-2811554F5379}">
      <dgm:prSet phldrT="[Текст]" custT="1"/>
      <dgm:spPr/>
      <dgm:t>
        <a:bodyPr/>
        <a:lstStyle/>
        <a:p>
          <a:r>
            <a:rPr lang="ru-RU" sz="900" b="1" dirty="0"/>
            <a:t>МЧС</a:t>
          </a:r>
          <a:endParaRPr lang="ru-RU" sz="900" dirty="0"/>
        </a:p>
      </dgm:t>
    </dgm:pt>
    <dgm:pt modelId="{6B2B1493-B644-4446-9D84-6C6D0ADFB08D}" type="parTrans" cxnId="{1DDCC89F-10AC-4F35-B20E-4F02172BC532}">
      <dgm:prSet/>
      <dgm:spPr/>
      <dgm:t>
        <a:bodyPr/>
        <a:lstStyle/>
        <a:p>
          <a:endParaRPr lang="ru-RU" sz="2000"/>
        </a:p>
      </dgm:t>
    </dgm:pt>
    <dgm:pt modelId="{70E041F0-F5E0-4115-BFB2-7798225E0751}" type="sibTrans" cxnId="{1DDCC89F-10AC-4F35-B20E-4F02172BC532}">
      <dgm:prSet/>
      <dgm:spPr/>
      <dgm:t>
        <a:bodyPr/>
        <a:lstStyle/>
        <a:p>
          <a:endParaRPr lang="ru-RU" sz="2000"/>
        </a:p>
      </dgm:t>
    </dgm:pt>
    <dgm:pt modelId="{37A8611C-CDF4-419E-8AE5-E8D91723B0C0}">
      <dgm:prSet phldrT="[Текст]" custT="1"/>
      <dgm:spPr/>
      <dgm:t>
        <a:bodyPr/>
        <a:lstStyle/>
        <a:p>
          <a:r>
            <a:rPr lang="ru-RU" sz="900" b="1" dirty="0"/>
            <a:t>Жилищные инспекции (ЖКХ)</a:t>
          </a:r>
          <a:endParaRPr lang="ru-RU" sz="900" dirty="0"/>
        </a:p>
      </dgm:t>
    </dgm:pt>
    <dgm:pt modelId="{1F3F781A-E2D2-4A61-BC5D-1869416B9067}" type="parTrans" cxnId="{3D0E9037-12EB-4F61-A6B6-ABA9A6636310}">
      <dgm:prSet/>
      <dgm:spPr/>
      <dgm:t>
        <a:bodyPr/>
        <a:lstStyle/>
        <a:p>
          <a:endParaRPr lang="ru-RU" sz="2000"/>
        </a:p>
      </dgm:t>
    </dgm:pt>
    <dgm:pt modelId="{04D7D1D8-43FD-485D-A011-9F0B5C02C068}" type="sibTrans" cxnId="{3D0E9037-12EB-4F61-A6B6-ABA9A6636310}">
      <dgm:prSet/>
      <dgm:spPr/>
      <dgm:t>
        <a:bodyPr/>
        <a:lstStyle/>
        <a:p>
          <a:endParaRPr lang="ru-RU" sz="2000"/>
        </a:p>
      </dgm:t>
    </dgm:pt>
    <dgm:pt modelId="{7822F5C0-9B16-498C-AB15-AB67E0258E0F}">
      <dgm:prSet phldrT="[Текст]" custT="1"/>
      <dgm:spPr/>
      <dgm:t>
        <a:bodyPr/>
        <a:lstStyle/>
        <a:p>
          <a:r>
            <a:rPr lang="ru-RU" sz="900" b="1" dirty="0"/>
            <a:t>Весогабаритные штрафы на перевозки</a:t>
          </a:r>
        </a:p>
      </dgm:t>
    </dgm:pt>
    <dgm:pt modelId="{01EA6E4E-63A8-48C8-B6D1-16ED40997EFA}" type="parTrans" cxnId="{723207D3-FE5F-4217-9CAD-6B097FA3B273}">
      <dgm:prSet/>
      <dgm:spPr/>
      <dgm:t>
        <a:bodyPr/>
        <a:lstStyle/>
        <a:p>
          <a:endParaRPr lang="ru-RU" sz="2000"/>
        </a:p>
      </dgm:t>
    </dgm:pt>
    <dgm:pt modelId="{53E6EE57-CA53-432B-8E33-D2DF298D5FE7}" type="sibTrans" cxnId="{723207D3-FE5F-4217-9CAD-6B097FA3B273}">
      <dgm:prSet/>
      <dgm:spPr/>
      <dgm:t>
        <a:bodyPr/>
        <a:lstStyle/>
        <a:p>
          <a:endParaRPr lang="ru-RU" sz="2000"/>
        </a:p>
      </dgm:t>
    </dgm:pt>
    <dgm:pt modelId="{7981CE1F-77CE-448B-912C-5ABE18D14DBE}" type="pres">
      <dgm:prSet presAssocID="{42D02F5E-E722-49DA-BFDB-A7F794E8F8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43382-8674-44A5-9727-D708C2F65672}" type="pres">
      <dgm:prSet presAssocID="{AFA3ADF5-D9BC-4ED6-A93E-7BFE7861CEA1}" presName="node" presStyleLbl="node1" presStyleIdx="0" presStyleCnt="7" custScaleX="20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71B1E-40B6-46DB-B55B-58DF0A33F954}" type="pres">
      <dgm:prSet presAssocID="{AFA3ADF5-D9BC-4ED6-A93E-7BFE7861CEA1}" presName="spNode" presStyleCnt="0"/>
      <dgm:spPr/>
    </dgm:pt>
    <dgm:pt modelId="{B5F60949-8F0E-4362-850A-C7F647DCCB32}" type="pres">
      <dgm:prSet presAssocID="{379C10EE-D929-474D-B174-34760E090CD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B2632BED-9569-42AF-807A-418531FFF772}" type="pres">
      <dgm:prSet presAssocID="{B0E659DF-78DC-4D55-93A4-1D53A0C13999}" presName="node" presStyleLbl="node1" presStyleIdx="1" presStyleCnt="7" custScaleX="16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2257F-27DA-4A94-A8A5-C097F7D8E575}" type="pres">
      <dgm:prSet presAssocID="{B0E659DF-78DC-4D55-93A4-1D53A0C13999}" presName="spNode" presStyleCnt="0"/>
      <dgm:spPr/>
    </dgm:pt>
    <dgm:pt modelId="{B97A5678-4F8A-42E5-9E22-876CC5494456}" type="pres">
      <dgm:prSet presAssocID="{A2DDE2BB-57D4-4973-A714-90F56F248BAF}" presName="sibTrans" presStyleLbl="sibTrans1D1" presStyleIdx="1" presStyleCnt="7"/>
      <dgm:spPr/>
      <dgm:t>
        <a:bodyPr/>
        <a:lstStyle/>
        <a:p>
          <a:endParaRPr lang="ru-RU"/>
        </a:p>
      </dgm:t>
    </dgm:pt>
    <dgm:pt modelId="{10504B2C-FAEA-4D27-83DB-FCA7984A7115}" type="pres">
      <dgm:prSet presAssocID="{DF88769C-7428-410A-BE60-262B098164F2}" presName="node" presStyleLbl="node1" presStyleIdx="2" presStyleCnt="7" custScaleX="198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DEC4D-9448-4290-8B5D-E508D2578236}" type="pres">
      <dgm:prSet presAssocID="{DF88769C-7428-410A-BE60-262B098164F2}" presName="spNode" presStyleCnt="0"/>
      <dgm:spPr/>
    </dgm:pt>
    <dgm:pt modelId="{50D4B883-637F-4105-9FAD-AAE3A573ED50}" type="pres">
      <dgm:prSet presAssocID="{2B88CCFD-66ED-488D-98E1-1A03B26F37B0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9D0A912-663E-4DC6-959E-734DD1227315}" type="pres">
      <dgm:prSet presAssocID="{0F1AA9C8-60D4-455C-AA69-45A6E0E65D84}" presName="node" presStyleLbl="node1" presStyleIdx="3" presStyleCnt="7" custScaleX="206424" custRadScaleRad="102047" custRadScaleInc="-3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3AFB-6A64-42C5-AB56-D098A4CDD3C3}" type="pres">
      <dgm:prSet presAssocID="{0F1AA9C8-60D4-455C-AA69-45A6E0E65D84}" presName="spNode" presStyleCnt="0"/>
      <dgm:spPr/>
    </dgm:pt>
    <dgm:pt modelId="{C6AC3080-651D-4B16-B355-4E077B139BBF}" type="pres">
      <dgm:prSet presAssocID="{79E73C5D-1DBA-487D-A804-6B92F51C0B2A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8F3BF11-8863-484D-8690-95F95868109C}" type="pres">
      <dgm:prSet presAssocID="{59EFD8C1-35F9-44FD-BB5B-2811554F5379}" presName="node" presStyleLbl="node1" presStyleIdx="4" presStyleCnt="7" custScaleX="161387" custRadScaleRad="102579" custRadScaleInc="33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76C7D-B8E0-4A2C-9364-62B4F28BEC62}" type="pres">
      <dgm:prSet presAssocID="{59EFD8C1-35F9-44FD-BB5B-2811554F5379}" presName="spNode" presStyleCnt="0"/>
      <dgm:spPr/>
    </dgm:pt>
    <dgm:pt modelId="{31776EE2-97A3-446B-8FA5-EF7828CE94FC}" type="pres">
      <dgm:prSet presAssocID="{70E041F0-F5E0-4115-BFB2-7798225E0751}" presName="sibTrans" presStyleLbl="sibTrans1D1" presStyleIdx="4" presStyleCnt="7"/>
      <dgm:spPr/>
      <dgm:t>
        <a:bodyPr/>
        <a:lstStyle/>
        <a:p>
          <a:endParaRPr lang="ru-RU"/>
        </a:p>
      </dgm:t>
    </dgm:pt>
    <dgm:pt modelId="{FAF1A2C1-3571-48F1-85E7-A7B94B6FB713}" type="pres">
      <dgm:prSet presAssocID="{37A8611C-CDF4-419E-8AE5-E8D91723B0C0}" presName="node" presStyleLbl="node1" presStyleIdx="5" presStyleCnt="7" custScaleX="16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D3B42-285C-47DC-AF2D-51890D6EF1EA}" type="pres">
      <dgm:prSet presAssocID="{37A8611C-CDF4-419E-8AE5-E8D91723B0C0}" presName="spNode" presStyleCnt="0"/>
      <dgm:spPr/>
    </dgm:pt>
    <dgm:pt modelId="{C3485F3F-2979-4233-BAF4-F55B7AA9D5D9}" type="pres">
      <dgm:prSet presAssocID="{04D7D1D8-43FD-485D-A011-9F0B5C02C068}" presName="sibTrans" presStyleLbl="sibTrans1D1" presStyleIdx="5" presStyleCnt="7"/>
      <dgm:spPr/>
      <dgm:t>
        <a:bodyPr/>
        <a:lstStyle/>
        <a:p>
          <a:endParaRPr lang="ru-RU"/>
        </a:p>
      </dgm:t>
    </dgm:pt>
    <dgm:pt modelId="{114196B6-A928-4719-9859-EE7DF81CCB28}" type="pres">
      <dgm:prSet presAssocID="{7822F5C0-9B16-498C-AB15-AB67E0258E0F}" presName="node" presStyleLbl="node1" presStyleIdx="6" presStyleCnt="7" custScaleX="174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EEC99-0FF4-4078-AC7E-11E0F7A7E0F0}" type="pres">
      <dgm:prSet presAssocID="{7822F5C0-9B16-498C-AB15-AB67E0258E0F}" presName="spNode" presStyleCnt="0"/>
      <dgm:spPr/>
    </dgm:pt>
    <dgm:pt modelId="{213B974C-3908-4197-B61E-0A3E162BD956}" type="pres">
      <dgm:prSet presAssocID="{53E6EE57-CA53-432B-8E33-D2DF298D5FE7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3F1778A8-9CCC-4A9B-812F-EB411379AA8D}" srcId="{42D02F5E-E722-49DA-BFDB-A7F794E8F80D}" destId="{AFA3ADF5-D9BC-4ED6-A93E-7BFE7861CEA1}" srcOrd="0" destOrd="0" parTransId="{A0401CD8-793C-428C-8219-FA050FA5B155}" sibTransId="{379C10EE-D929-474D-B174-34760E090CD4}"/>
    <dgm:cxn modelId="{B4C0D8C9-BF53-465C-8F33-AE9ECD258D33}" type="presOf" srcId="{37A8611C-CDF4-419E-8AE5-E8D91723B0C0}" destId="{FAF1A2C1-3571-48F1-85E7-A7B94B6FB713}" srcOrd="0" destOrd="0" presId="urn:microsoft.com/office/officeart/2005/8/layout/cycle6"/>
    <dgm:cxn modelId="{C9B2FB0D-D82A-485F-80C5-6A02641D24B1}" type="presOf" srcId="{42D02F5E-E722-49DA-BFDB-A7F794E8F80D}" destId="{7981CE1F-77CE-448B-912C-5ABE18D14DBE}" srcOrd="0" destOrd="0" presId="urn:microsoft.com/office/officeart/2005/8/layout/cycle6"/>
    <dgm:cxn modelId="{F8A4D259-F76C-4FCA-BD12-3A335598019D}" type="presOf" srcId="{379C10EE-D929-474D-B174-34760E090CD4}" destId="{B5F60949-8F0E-4362-850A-C7F647DCCB32}" srcOrd="0" destOrd="0" presId="urn:microsoft.com/office/officeart/2005/8/layout/cycle6"/>
    <dgm:cxn modelId="{DBCD1A8C-3580-4993-8FE5-509C16128494}" type="presOf" srcId="{7822F5C0-9B16-498C-AB15-AB67E0258E0F}" destId="{114196B6-A928-4719-9859-EE7DF81CCB28}" srcOrd="0" destOrd="0" presId="urn:microsoft.com/office/officeart/2005/8/layout/cycle6"/>
    <dgm:cxn modelId="{D18F2E6E-A504-4BD7-92DE-FE3DE3AA1FC1}" type="presOf" srcId="{A2DDE2BB-57D4-4973-A714-90F56F248BAF}" destId="{B97A5678-4F8A-42E5-9E22-876CC5494456}" srcOrd="0" destOrd="0" presId="urn:microsoft.com/office/officeart/2005/8/layout/cycle6"/>
    <dgm:cxn modelId="{723207D3-FE5F-4217-9CAD-6B097FA3B273}" srcId="{42D02F5E-E722-49DA-BFDB-A7F794E8F80D}" destId="{7822F5C0-9B16-498C-AB15-AB67E0258E0F}" srcOrd="6" destOrd="0" parTransId="{01EA6E4E-63A8-48C8-B6D1-16ED40997EFA}" sibTransId="{53E6EE57-CA53-432B-8E33-D2DF298D5FE7}"/>
    <dgm:cxn modelId="{491B357D-57FB-4E9A-A81F-75116A4BE7A5}" type="presOf" srcId="{79E73C5D-1DBA-487D-A804-6B92F51C0B2A}" destId="{C6AC3080-651D-4B16-B355-4E077B139BBF}" srcOrd="0" destOrd="0" presId="urn:microsoft.com/office/officeart/2005/8/layout/cycle6"/>
    <dgm:cxn modelId="{104F7080-810D-4E2D-821E-195A598B121E}" type="presOf" srcId="{04D7D1D8-43FD-485D-A011-9F0B5C02C068}" destId="{C3485F3F-2979-4233-BAF4-F55B7AA9D5D9}" srcOrd="0" destOrd="0" presId="urn:microsoft.com/office/officeart/2005/8/layout/cycle6"/>
    <dgm:cxn modelId="{3D0E9037-12EB-4F61-A6B6-ABA9A6636310}" srcId="{42D02F5E-E722-49DA-BFDB-A7F794E8F80D}" destId="{37A8611C-CDF4-419E-8AE5-E8D91723B0C0}" srcOrd="5" destOrd="0" parTransId="{1F3F781A-E2D2-4A61-BC5D-1869416B9067}" sibTransId="{04D7D1D8-43FD-485D-A011-9F0B5C02C068}"/>
    <dgm:cxn modelId="{D98E8031-1784-44DD-A971-DFCF42270C1D}" srcId="{42D02F5E-E722-49DA-BFDB-A7F794E8F80D}" destId="{0F1AA9C8-60D4-455C-AA69-45A6E0E65D84}" srcOrd="3" destOrd="0" parTransId="{88572442-D92D-4F90-A7C0-1ABEE55C1B5D}" sibTransId="{79E73C5D-1DBA-487D-A804-6B92F51C0B2A}"/>
    <dgm:cxn modelId="{53CAD7A1-E4F6-44EE-A565-095574F3B11A}" type="presOf" srcId="{59EFD8C1-35F9-44FD-BB5B-2811554F5379}" destId="{78F3BF11-8863-484D-8690-95F95868109C}" srcOrd="0" destOrd="0" presId="urn:microsoft.com/office/officeart/2005/8/layout/cycle6"/>
    <dgm:cxn modelId="{99ABCD97-CEFF-4F0F-9936-A375240C36A5}" type="presOf" srcId="{0F1AA9C8-60D4-455C-AA69-45A6E0E65D84}" destId="{19D0A912-663E-4DC6-959E-734DD1227315}" srcOrd="0" destOrd="0" presId="urn:microsoft.com/office/officeart/2005/8/layout/cycle6"/>
    <dgm:cxn modelId="{1DDCC89F-10AC-4F35-B20E-4F02172BC532}" srcId="{42D02F5E-E722-49DA-BFDB-A7F794E8F80D}" destId="{59EFD8C1-35F9-44FD-BB5B-2811554F5379}" srcOrd="4" destOrd="0" parTransId="{6B2B1493-B644-4446-9D84-6C6D0ADFB08D}" sibTransId="{70E041F0-F5E0-4115-BFB2-7798225E0751}"/>
    <dgm:cxn modelId="{CB13B361-2C69-417B-BEC9-D4687F982E58}" type="presOf" srcId="{53E6EE57-CA53-432B-8E33-D2DF298D5FE7}" destId="{213B974C-3908-4197-B61E-0A3E162BD956}" srcOrd="0" destOrd="0" presId="urn:microsoft.com/office/officeart/2005/8/layout/cycle6"/>
    <dgm:cxn modelId="{2D849DEE-6F96-460B-93F0-E2322132209F}" type="presOf" srcId="{2B88CCFD-66ED-488D-98E1-1A03B26F37B0}" destId="{50D4B883-637F-4105-9FAD-AAE3A573ED50}" srcOrd="0" destOrd="0" presId="urn:microsoft.com/office/officeart/2005/8/layout/cycle6"/>
    <dgm:cxn modelId="{0A12F52B-38E0-4CE2-AABB-8574FE673A0F}" type="presOf" srcId="{DF88769C-7428-410A-BE60-262B098164F2}" destId="{10504B2C-FAEA-4D27-83DB-FCA7984A7115}" srcOrd="0" destOrd="0" presId="urn:microsoft.com/office/officeart/2005/8/layout/cycle6"/>
    <dgm:cxn modelId="{63958D5A-7762-4B49-B645-A27584F4BE0F}" srcId="{42D02F5E-E722-49DA-BFDB-A7F794E8F80D}" destId="{DF88769C-7428-410A-BE60-262B098164F2}" srcOrd="2" destOrd="0" parTransId="{05017398-ECD5-42EA-85FC-68777E65204A}" sibTransId="{2B88CCFD-66ED-488D-98E1-1A03B26F37B0}"/>
    <dgm:cxn modelId="{6069C955-4052-407E-9EC6-8812B1C6C375}" type="presOf" srcId="{AFA3ADF5-D9BC-4ED6-A93E-7BFE7861CEA1}" destId="{1BA43382-8674-44A5-9727-D708C2F65672}" srcOrd="0" destOrd="0" presId="urn:microsoft.com/office/officeart/2005/8/layout/cycle6"/>
    <dgm:cxn modelId="{FE0847EA-BB62-4D8F-8A61-3E08171F620C}" type="presOf" srcId="{B0E659DF-78DC-4D55-93A4-1D53A0C13999}" destId="{B2632BED-9569-42AF-807A-418531FFF772}" srcOrd="0" destOrd="0" presId="urn:microsoft.com/office/officeart/2005/8/layout/cycle6"/>
    <dgm:cxn modelId="{59F66AD4-020F-468C-840B-F2B4E40CA62D}" type="presOf" srcId="{70E041F0-F5E0-4115-BFB2-7798225E0751}" destId="{31776EE2-97A3-446B-8FA5-EF7828CE94FC}" srcOrd="0" destOrd="0" presId="urn:microsoft.com/office/officeart/2005/8/layout/cycle6"/>
    <dgm:cxn modelId="{868A9599-6609-4454-B6AA-BB76F6E16692}" srcId="{42D02F5E-E722-49DA-BFDB-A7F794E8F80D}" destId="{B0E659DF-78DC-4D55-93A4-1D53A0C13999}" srcOrd="1" destOrd="0" parTransId="{502B790B-10C9-4D61-AF02-A005A2165618}" sibTransId="{A2DDE2BB-57D4-4973-A714-90F56F248BAF}"/>
    <dgm:cxn modelId="{D035B378-4A22-41FF-B7F6-86C62BFFD27F}" type="presParOf" srcId="{7981CE1F-77CE-448B-912C-5ABE18D14DBE}" destId="{1BA43382-8674-44A5-9727-D708C2F65672}" srcOrd="0" destOrd="0" presId="urn:microsoft.com/office/officeart/2005/8/layout/cycle6"/>
    <dgm:cxn modelId="{D1DF1FCB-DF92-4811-AFE6-104096941A43}" type="presParOf" srcId="{7981CE1F-77CE-448B-912C-5ABE18D14DBE}" destId="{CDF71B1E-40B6-46DB-B55B-58DF0A33F954}" srcOrd="1" destOrd="0" presId="urn:microsoft.com/office/officeart/2005/8/layout/cycle6"/>
    <dgm:cxn modelId="{0CD1C5D1-650D-403F-AAA5-76E47C93C6FB}" type="presParOf" srcId="{7981CE1F-77CE-448B-912C-5ABE18D14DBE}" destId="{B5F60949-8F0E-4362-850A-C7F647DCCB32}" srcOrd="2" destOrd="0" presId="urn:microsoft.com/office/officeart/2005/8/layout/cycle6"/>
    <dgm:cxn modelId="{F5BE55C2-42BA-487E-BF80-F9627D4A4F80}" type="presParOf" srcId="{7981CE1F-77CE-448B-912C-5ABE18D14DBE}" destId="{B2632BED-9569-42AF-807A-418531FFF772}" srcOrd="3" destOrd="0" presId="urn:microsoft.com/office/officeart/2005/8/layout/cycle6"/>
    <dgm:cxn modelId="{2B8299C5-76E1-4E24-A37C-137001C4BF4B}" type="presParOf" srcId="{7981CE1F-77CE-448B-912C-5ABE18D14DBE}" destId="{89E2257F-27DA-4A94-A8A5-C097F7D8E575}" srcOrd="4" destOrd="0" presId="urn:microsoft.com/office/officeart/2005/8/layout/cycle6"/>
    <dgm:cxn modelId="{E430D7B3-B685-4021-A76A-C54B225EB4D4}" type="presParOf" srcId="{7981CE1F-77CE-448B-912C-5ABE18D14DBE}" destId="{B97A5678-4F8A-42E5-9E22-876CC5494456}" srcOrd="5" destOrd="0" presId="urn:microsoft.com/office/officeart/2005/8/layout/cycle6"/>
    <dgm:cxn modelId="{3C6EA500-DDB6-4CB4-8531-8B800B07E535}" type="presParOf" srcId="{7981CE1F-77CE-448B-912C-5ABE18D14DBE}" destId="{10504B2C-FAEA-4D27-83DB-FCA7984A7115}" srcOrd="6" destOrd="0" presId="urn:microsoft.com/office/officeart/2005/8/layout/cycle6"/>
    <dgm:cxn modelId="{C2D365F7-EB71-4CCE-A713-02E2D544905A}" type="presParOf" srcId="{7981CE1F-77CE-448B-912C-5ABE18D14DBE}" destId="{ADBDEC4D-9448-4290-8B5D-E508D2578236}" srcOrd="7" destOrd="0" presId="urn:microsoft.com/office/officeart/2005/8/layout/cycle6"/>
    <dgm:cxn modelId="{3A991D27-8387-4F4A-8E1A-548F451D9189}" type="presParOf" srcId="{7981CE1F-77CE-448B-912C-5ABE18D14DBE}" destId="{50D4B883-637F-4105-9FAD-AAE3A573ED50}" srcOrd="8" destOrd="0" presId="urn:microsoft.com/office/officeart/2005/8/layout/cycle6"/>
    <dgm:cxn modelId="{FCF0FD86-7256-4BDA-B6A9-5E78FD43FA95}" type="presParOf" srcId="{7981CE1F-77CE-448B-912C-5ABE18D14DBE}" destId="{19D0A912-663E-4DC6-959E-734DD1227315}" srcOrd="9" destOrd="0" presId="urn:microsoft.com/office/officeart/2005/8/layout/cycle6"/>
    <dgm:cxn modelId="{3C6166F2-F477-4A91-BD70-1E67F6112388}" type="presParOf" srcId="{7981CE1F-77CE-448B-912C-5ABE18D14DBE}" destId="{D3673AFB-6A64-42C5-AB56-D098A4CDD3C3}" srcOrd="10" destOrd="0" presId="urn:microsoft.com/office/officeart/2005/8/layout/cycle6"/>
    <dgm:cxn modelId="{655B04A6-9CC1-442A-A4F9-3F7ADA9792E0}" type="presParOf" srcId="{7981CE1F-77CE-448B-912C-5ABE18D14DBE}" destId="{C6AC3080-651D-4B16-B355-4E077B139BBF}" srcOrd="11" destOrd="0" presId="urn:microsoft.com/office/officeart/2005/8/layout/cycle6"/>
    <dgm:cxn modelId="{EA2C2509-158D-44C1-A7F3-C10DDF7C8642}" type="presParOf" srcId="{7981CE1F-77CE-448B-912C-5ABE18D14DBE}" destId="{78F3BF11-8863-484D-8690-95F95868109C}" srcOrd="12" destOrd="0" presId="urn:microsoft.com/office/officeart/2005/8/layout/cycle6"/>
    <dgm:cxn modelId="{75B0B905-2D93-4765-926B-E1690845DAA2}" type="presParOf" srcId="{7981CE1F-77CE-448B-912C-5ABE18D14DBE}" destId="{6E976C7D-B8E0-4A2C-9364-62B4F28BEC62}" srcOrd="13" destOrd="0" presId="urn:microsoft.com/office/officeart/2005/8/layout/cycle6"/>
    <dgm:cxn modelId="{73E14FF0-32D3-42B1-876E-E83D6648082A}" type="presParOf" srcId="{7981CE1F-77CE-448B-912C-5ABE18D14DBE}" destId="{31776EE2-97A3-446B-8FA5-EF7828CE94FC}" srcOrd="14" destOrd="0" presId="urn:microsoft.com/office/officeart/2005/8/layout/cycle6"/>
    <dgm:cxn modelId="{F1873BB2-CD8D-4E71-AF9E-5BED1145F638}" type="presParOf" srcId="{7981CE1F-77CE-448B-912C-5ABE18D14DBE}" destId="{FAF1A2C1-3571-48F1-85E7-A7B94B6FB713}" srcOrd="15" destOrd="0" presId="urn:microsoft.com/office/officeart/2005/8/layout/cycle6"/>
    <dgm:cxn modelId="{2AA1F85C-C837-49A5-A697-4A90AFC2B054}" type="presParOf" srcId="{7981CE1F-77CE-448B-912C-5ABE18D14DBE}" destId="{D80D3B42-285C-47DC-AF2D-51890D6EF1EA}" srcOrd="16" destOrd="0" presId="urn:microsoft.com/office/officeart/2005/8/layout/cycle6"/>
    <dgm:cxn modelId="{E79C57F3-BEA7-487A-9DF8-0E80BB1EC759}" type="presParOf" srcId="{7981CE1F-77CE-448B-912C-5ABE18D14DBE}" destId="{C3485F3F-2979-4233-BAF4-F55B7AA9D5D9}" srcOrd="17" destOrd="0" presId="urn:microsoft.com/office/officeart/2005/8/layout/cycle6"/>
    <dgm:cxn modelId="{EDA1E58B-9A22-44CA-82C4-921202BDF268}" type="presParOf" srcId="{7981CE1F-77CE-448B-912C-5ABE18D14DBE}" destId="{114196B6-A928-4719-9859-EE7DF81CCB28}" srcOrd="18" destOrd="0" presId="urn:microsoft.com/office/officeart/2005/8/layout/cycle6"/>
    <dgm:cxn modelId="{97FF1A29-8020-4BE5-B4AB-8B7A9CB55CD7}" type="presParOf" srcId="{7981CE1F-77CE-448B-912C-5ABE18D14DBE}" destId="{035EEC99-0FF4-4078-AC7E-11E0F7A7E0F0}" srcOrd="19" destOrd="0" presId="urn:microsoft.com/office/officeart/2005/8/layout/cycle6"/>
    <dgm:cxn modelId="{488ABB91-4BD6-4B4B-840F-29D9250FBD2C}" type="presParOf" srcId="{7981CE1F-77CE-448B-912C-5ABE18D14DBE}" destId="{213B974C-3908-4197-B61E-0A3E162BD956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A43382-8674-44A5-9727-D708C2F65672}">
      <dsp:nvSpPr>
        <dsp:cNvPr id="0" name=""/>
        <dsp:cNvSpPr/>
      </dsp:nvSpPr>
      <dsp:spPr>
        <a:xfrm>
          <a:off x="1374037" y="945"/>
          <a:ext cx="147016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Роспотребнадзор</a:t>
          </a:r>
          <a:endParaRPr lang="ru-RU" sz="900" kern="1200" dirty="0"/>
        </a:p>
      </dsp:txBody>
      <dsp:txXfrm>
        <a:off x="1374037" y="945"/>
        <a:ext cx="1470161" cy="469460"/>
      </dsp:txXfrm>
    </dsp:sp>
    <dsp:sp modelId="{B5F60949-8F0E-4362-850A-C7F647DCCB32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075501" y="220154"/>
              </a:moveTo>
              <a:arcTo wR="1339694" hR="1339694" stAng="18198873" swAng="21852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32BED-9569-42AF-807A-418531FFF772}">
      <dsp:nvSpPr>
        <dsp:cNvPr id="0" name=""/>
        <dsp:cNvSpPr/>
      </dsp:nvSpPr>
      <dsp:spPr>
        <a:xfrm>
          <a:off x="2573727" y="505353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Ростехнадзор</a:t>
          </a:r>
          <a:endParaRPr lang="ru-RU" sz="900" kern="1200" dirty="0"/>
        </a:p>
      </dsp:txBody>
      <dsp:txXfrm>
        <a:off x="2573727" y="505353"/>
        <a:ext cx="1165611" cy="469460"/>
      </dsp:txXfrm>
    </dsp:sp>
    <dsp:sp modelId="{B97A5678-4F8A-42E5-9E22-876CC5494456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540266" y="745213"/>
              </a:moveTo>
              <a:arcTo wR="1339694" hR="1339694" stAng="20019419" swAng="172586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04B2C-FAEA-4D27-83DB-FCA7984A7115}">
      <dsp:nvSpPr>
        <dsp:cNvPr id="0" name=""/>
        <dsp:cNvSpPr/>
      </dsp:nvSpPr>
      <dsp:spPr>
        <a:xfrm>
          <a:off x="2700181" y="1638749"/>
          <a:ext cx="1430084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Росприроднадзор</a:t>
          </a:r>
          <a:endParaRPr lang="ru-RU" sz="900" kern="1200" dirty="0"/>
        </a:p>
      </dsp:txBody>
      <dsp:txXfrm>
        <a:off x="2700181" y="1638749"/>
        <a:ext cx="1430084" cy="469460"/>
      </dsp:txXfrm>
    </dsp:sp>
    <dsp:sp modelId="{50D4B883-637F-4105-9FAD-AAE3A573ED50}">
      <dsp:nvSpPr>
        <dsp:cNvPr id="0" name=""/>
        <dsp:cNvSpPr/>
      </dsp:nvSpPr>
      <dsp:spPr>
        <a:xfrm>
          <a:off x="739714" y="310257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596969" y="1802340"/>
              </a:moveTo>
              <a:arcTo wR="1339694" hR="1339694" stAng="1212141" swAng="118114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0A912-663E-4DC6-959E-734DD1227315}">
      <dsp:nvSpPr>
        <dsp:cNvPr id="0" name=""/>
        <dsp:cNvSpPr/>
      </dsp:nvSpPr>
      <dsp:spPr>
        <a:xfrm>
          <a:off x="2067499" y="2512663"/>
          <a:ext cx="1490890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Россельхознадзор</a:t>
          </a:r>
          <a:endParaRPr lang="ru-RU" sz="900" kern="1200" dirty="0"/>
        </a:p>
      </dsp:txBody>
      <dsp:txXfrm>
        <a:off x="2067499" y="2512663"/>
        <a:ext cx="1490890" cy="469460"/>
      </dsp:txXfrm>
    </dsp:sp>
    <dsp:sp modelId="{C6AC3080-651D-4B16-B355-4E077B139BBF}">
      <dsp:nvSpPr>
        <dsp:cNvPr id="0" name=""/>
        <dsp:cNvSpPr/>
      </dsp:nvSpPr>
      <dsp:spPr>
        <a:xfrm>
          <a:off x="664885" y="263943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1401682" y="2677954"/>
              </a:moveTo>
              <a:arcTo wR="1339694" hR="1339694" stAng="5240877" swAng="23429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3BF11-8863-484D-8690-95F95868109C}">
      <dsp:nvSpPr>
        <dsp:cNvPr id="0" name=""/>
        <dsp:cNvSpPr/>
      </dsp:nvSpPr>
      <dsp:spPr>
        <a:xfrm>
          <a:off x="808744" y="2512666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МЧС</a:t>
          </a:r>
          <a:endParaRPr lang="ru-RU" sz="900" kern="1200" dirty="0"/>
        </a:p>
      </dsp:txBody>
      <dsp:txXfrm>
        <a:off x="808744" y="2512666"/>
        <a:ext cx="1165611" cy="469460"/>
      </dsp:txXfrm>
    </dsp:sp>
    <dsp:sp modelId="{31776EE2-97A3-446B-8FA5-EF7828CE94FC}">
      <dsp:nvSpPr>
        <dsp:cNvPr id="0" name=""/>
        <dsp:cNvSpPr/>
      </dsp:nvSpPr>
      <dsp:spPr>
        <a:xfrm>
          <a:off x="806506" y="331041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94712" y="2178022"/>
              </a:moveTo>
              <a:arcTo wR="1339694" hR="1339694" stAng="8475718" swAng="116885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1A2C1-3571-48F1-85E7-A7B94B6FB713}">
      <dsp:nvSpPr>
        <dsp:cNvPr id="0" name=""/>
        <dsp:cNvSpPr/>
      </dsp:nvSpPr>
      <dsp:spPr>
        <a:xfrm>
          <a:off x="220206" y="1638749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Жилищные инспекции (ЖКХ)</a:t>
          </a:r>
          <a:endParaRPr lang="ru-RU" sz="900" kern="1200" dirty="0"/>
        </a:p>
      </dsp:txBody>
      <dsp:txXfrm>
        <a:off x="220206" y="1638749"/>
        <a:ext cx="1165611" cy="469460"/>
      </dsp:txXfrm>
    </dsp:sp>
    <dsp:sp modelId="{C3485F3F-2979-4233-BAF4-F55B7AA9D5D9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1196" y="1396294"/>
              </a:moveTo>
              <a:arcTo wR="1339694" hR="1339694" stAng="10654717" swAng="172586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196B6-A928-4719-9859-EE7DF81CCB28}">
      <dsp:nvSpPr>
        <dsp:cNvPr id="0" name=""/>
        <dsp:cNvSpPr/>
      </dsp:nvSpPr>
      <dsp:spPr>
        <a:xfrm>
          <a:off x="431337" y="505353"/>
          <a:ext cx="126073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Весогабаритные штрафы на перевозки</a:t>
          </a:r>
        </a:p>
      </dsp:txBody>
      <dsp:txXfrm>
        <a:off x="431337" y="505353"/>
        <a:ext cx="1260731" cy="469460"/>
      </dsp:txXfrm>
    </dsp:sp>
    <dsp:sp modelId="{213B974C-3908-4197-B61E-0A3E162BD956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534257" y="269155"/>
              </a:moveTo>
              <a:arcTo wR="1339694" hR="1339694" stAng="13982606" swAng="21852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8A9D9-7E5E-4CF9-980E-7DD93811709F}">
      <dsp:nvSpPr>
        <dsp:cNvPr id="0" name=""/>
        <dsp:cNvSpPr/>
      </dsp:nvSpPr>
      <dsp:spPr>
        <a:xfrm>
          <a:off x="-4884512" y="-748522"/>
          <a:ext cx="5817525" cy="5817525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9A3C6-E129-443E-BC4C-0EAD7C7EF20A}">
      <dsp:nvSpPr>
        <dsp:cNvPr id="0" name=""/>
        <dsp:cNvSpPr/>
      </dsp:nvSpPr>
      <dsp:spPr>
        <a:xfrm>
          <a:off x="488599" y="281590"/>
          <a:ext cx="7877099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В случае, если вред не причинен, или угроза вреда не существенна, то должно накладываться предупреждение!</a:t>
          </a:r>
          <a:endParaRPr lang="ru-RU" sz="1200" kern="1200" dirty="0"/>
        </a:p>
      </dsp:txBody>
      <dsp:txXfrm>
        <a:off x="488599" y="281590"/>
        <a:ext cx="7877099" cy="765797"/>
      </dsp:txXfrm>
    </dsp:sp>
    <dsp:sp modelId="{3ABF536D-6E86-4BBC-B8D0-43A423FAC00A}">
      <dsp:nvSpPr>
        <dsp:cNvPr id="0" name=""/>
        <dsp:cNvSpPr/>
      </dsp:nvSpPr>
      <dsp:spPr>
        <a:xfrm>
          <a:off x="48210" y="288033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BEB84-7C61-4FF0-B99C-1B9A7BE0E1E5}">
      <dsp:nvSpPr>
        <dsp:cNvPr id="0" name=""/>
        <dsp:cNvSpPr/>
      </dsp:nvSpPr>
      <dsp:spPr>
        <a:xfrm>
          <a:off x="869665" y="1278757"/>
          <a:ext cx="7496032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Риск-ориентированный подход предполагает, что предприятия могут проверяться  только когда предприятие относится к высоким и очень высоким категориям риска (не более 10-15% от подконтрольных субъектов). Остальные 85% - в исключительных случаях.</a:t>
          </a:r>
          <a:endParaRPr lang="ru-RU" sz="1200" kern="1200" dirty="0"/>
        </a:p>
      </dsp:txBody>
      <dsp:txXfrm>
        <a:off x="869665" y="1278757"/>
        <a:ext cx="7496032" cy="765797"/>
      </dsp:txXfrm>
    </dsp:sp>
    <dsp:sp modelId="{2BDA6875-281D-4689-871D-8D01EDA3CD29}">
      <dsp:nvSpPr>
        <dsp:cNvPr id="0" name=""/>
        <dsp:cNvSpPr/>
      </dsp:nvSpPr>
      <dsp:spPr>
        <a:xfrm>
          <a:off x="454251" y="1246242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FEA97-4698-4AF8-9150-A6F0E017E16B}">
      <dsp:nvSpPr>
        <dsp:cNvPr id="0" name=""/>
        <dsp:cNvSpPr/>
      </dsp:nvSpPr>
      <dsp:spPr>
        <a:xfrm>
          <a:off x="869665" y="2275924"/>
          <a:ext cx="7496032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В случае, если поступает жалоба или информация о нарушениях со стороны хозяйствующего субъекта, должна проводиться проверка (с согласования прокуратуры), а не возбуждаться дело по КоАП!</a:t>
          </a:r>
          <a:endParaRPr lang="ru-RU" sz="1200" kern="1200" dirty="0"/>
        </a:p>
      </dsp:txBody>
      <dsp:txXfrm>
        <a:off x="869665" y="2275924"/>
        <a:ext cx="7496032" cy="765797"/>
      </dsp:txXfrm>
    </dsp:sp>
    <dsp:sp modelId="{D886E14B-581F-4923-9BB0-0BF69FA9508F}">
      <dsp:nvSpPr>
        <dsp:cNvPr id="0" name=""/>
        <dsp:cNvSpPr/>
      </dsp:nvSpPr>
      <dsp:spPr>
        <a:xfrm>
          <a:off x="454251" y="2243409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5FB32-6AF0-4473-AC65-E64256D83A43}">
      <dsp:nvSpPr>
        <dsp:cNvPr id="0" name=""/>
        <dsp:cNvSpPr/>
      </dsp:nvSpPr>
      <dsp:spPr>
        <a:xfrm>
          <a:off x="488599" y="3273091"/>
          <a:ext cx="7877099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Чрезмерно большие штрафы - чистая фискальная нагрузка, неподъемная для многих малых и средних предприятий. Реально, оплата штрафов приводит к повышению цен предприятиями и перекладывается на потребителей. Средства штрафа могли бы быть потрачены на исправление нарушений, а не изыматься из экономики.</a:t>
          </a:r>
          <a:endParaRPr lang="ru-RU" sz="1200" kern="1200" dirty="0"/>
        </a:p>
      </dsp:txBody>
      <dsp:txXfrm>
        <a:off x="488599" y="3273091"/>
        <a:ext cx="7877099" cy="765797"/>
      </dsp:txXfrm>
    </dsp:sp>
    <dsp:sp modelId="{7EF0C51C-2074-416A-ADC3-2DBC0EEA2E51}">
      <dsp:nvSpPr>
        <dsp:cNvPr id="0" name=""/>
        <dsp:cNvSpPr/>
      </dsp:nvSpPr>
      <dsp:spPr>
        <a:xfrm>
          <a:off x="73185" y="3240576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A43382-8674-44A5-9727-D708C2F65672}">
      <dsp:nvSpPr>
        <dsp:cNvPr id="0" name=""/>
        <dsp:cNvSpPr/>
      </dsp:nvSpPr>
      <dsp:spPr>
        <a:xfrm>
          <a:off x="1374037" y="945"/>
          <a:ext cx="147016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Роспотребнадзор</a:t>
          </a:r>
          <a:endParaRPr lang="ru-RU" sz="900" kern="1200" dirty="0"/>
        </a:p>
      </dsp:txBody>
      <dsp:txXfrm>
        <a:off x="1374037" y="945"/>
        <a:ext cx="1470161" cy="469460"/>
      </dsp:txXfrm>
    </dsp:sp>
    <dsp:sp modelId="{B5F60949-8F0E-4362-850A-C7F647DCCB32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075501" y="220154"/>
              </a:moveTo>
              <a:arcTo wR="1339694" hR="1339694" stAng="18198873" swAng="21852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32BED-9569-42AF-807A-418531FFF772}">
      <dsp:nvSpPr>
        <dsp:cNvPr id="0" name=""/>
        <dsp:cNvSpPr/>
      </dsp:nvSpPr>
      <dsp:spPr>
        <a:xfrm>
          <a:off x="2573727" y="505353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Ростехнадзор</a:t>
          </a:r>
          <a:endParaRPr lang="ru-RU" sz="900" kern="1200" dirty="0"/>
        </a:p>
      </dsp:txBody>
      <dsp:txXfrm>
        <a:off x="2573727" y="505353"/>
        <a:ext cx="1165611" cy="469460"/>
      </dsp:txXfrm>
    </dsp:sp>
    <dsp:sp modelId="{B97A5678-4F8A-42E5-9E22-876CC5494456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540266" y="745213"/>
              </a:moveTo>
              <a:arcTo wR="1339694" hR="1339694" stAng="20019419" swAng="172586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04B2C-FAEA-4D27-83DB-FCA7984A7115}">
      <dsp:nvSpPr>
        <dsp:cNvPr id="0" name=""/>
        <dsp:cNvSpPr/>
      </dsp:nvSpPr>
      <dsp:spPr>
        <a:xfrm>
          <a:off x="2700181" y="1638749"/>
          <a:ext cx="1430084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Росприроднадзор</a:t>
          </a:r>
          <a:endParaRPr lang="ru-RU" sz="900" kern="1200" dirty="0"/>
        </a:p>
      </dsp:txBody>
      <dsp:txXfrm>
        <a:off x="2700181" y="1638749"/>
        <a:ext cx="1430084" cy="469460"/>
      </dsp:txXfrm>
    </dsp:sp>
    <dsp:sp modelId="{50D4B883-637F-4105-9FAD-AAE3A573ED50}">
      <dsp:nvSpPr>
        <dsp:cNvPr id="0" name=""/>
        <dsp:cNvSpPr/>
      </dsp:nvSpPr>
      <dsp:spPr>
        <a:xfrm>
          <a:off x="739714" y="310257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596969" y="1802340"/>
              </a:moveTo>
              <a:arcTo wR="1339694" hR="1339694" stAng="1212141" swAng="118114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0A912-663E-4DC6-959E-734DD1227315}">
      <dsp:nvSpPr>
        <dsp:cNvPr id="0" name=""/>
        <dsp:cNvSpPr/>
      </dsp:nvSpPr>
      <dsp:spPr>
        <a:xfrm>
          <a:off x="2067499" y="2512663"/>
          <a:ext cx="1490890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Россельхознадзор</a:t>
          </a:r>
          <a:endParaRPr lang="ru-RU" sz="900" kern="1200" dirty="0"/>
        </a:p>
      </dsp:txBody>
      <dsp:txXfrm>
        <a:off x="2067499" y="2512663"/>
        <a:ext cx="1490890" cy="469460"/>
      </dsp:txXfrm>
    </dsp:sp>
    <dsp:sp modelId="{C6AC3080-651D-4B16-B355-4E077B139BBF}">
      <dsp:nvSpPr>
        <dsp:cNvPr id="0" name=""/>
        <dsp:cNvSpPr/>
      </dsp:nvSpPr>
      <dsp:spPr>
        <a:xfrm>
          <a:off x="664885" y="263943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1401682" y="2677954"/>
              </a:moveTo>
              <a:arcTo wR="1339694" hR="1339694" stAng="5240877" swAng="23429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3BF11-8863-484D-8690-95F95868109C}">
      <dsp:nvSpPr>
        <dsp:cNvPr id="0" name=""/>
        <dsp:cNvSpPr/>
      </dsp:nvSpPr>
      <dsp:spPr>
        <a:xfrm>
          <a:off x="808744" y="2512666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МЧС</a:t>
          </a:r>
          <a:endParaRPr lang="ru-RU" sz="900" kern="1200" dirty="0"/>
        </a:p>
      </dsp:txBody>
      <dsp:txXfrm>
        <a:off x="808744" y="2512666"/>
        <a:ext cx="1165611" cy="469460"/>
      </dsp:txXfrm>
    </dsp:sp>
    <dsp:sp modelId="{31776EE2-97A3-446B-8FA5-EF7828CE94FC}">
      <dsp:nvSpPr>
        <dsp:cNvPr id="0" name=""/>
        <dsp:cNvSpPr/>
      </dsp:nvSpPr>
      <dsp:spPr>
        <a:xfrm>
          <a:off x="806506" y="331041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94712" y="2178022"/>
              </a:moveTo>
              <a:arcTo wR="1339694" hR="1339694" stAng="8475718" swAng="116885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1A2C1-3571-48F1-85E7-A7B94B6FB713}">
      <dsp:nvSpPr>
        <dsp:cNvPr id="0" name=""/>
        <dsp:cNvSpPr/>
      </dsp:nvSpPr>
      <dsp:spPr>
        <a:xfrm>
          <a:off x="220206" y="1638749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Жилищные инспекции (ЖКХ)</a:t>
          </a:r>
          <a:endParaRPr lang="ru-RU" sz="900" kern="1200" dirty="0"/>
        </a:p>
      </dsp:txBody>
      <dsp:txXfrm>
        <a:off x="220206" y="1638749"/>
        <a:ext cx="1165611" cy="469460"/>
      </dsp:txXfrm>
    </dsp:sp>
    <dsp:sp modelId="{C3485F3F-2979-4233-BAF4-F55B7AA9D5D9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1196" y="1396294"/>
              </a:moveTo>
              <a:arcTo wR="1339694" hR="1339694" stAng="10654717" swAng="172586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196B6-A928-4719-9859-EE7DF81CCB28}">
      <dsp:nvSpPr>
        <dsp:cNvPr id="0" name=""/>
        <dsp:cNvSpPr/>
      </dsp:nvSpPr>
      <dsp:spPr>
        <a:xfrm>
          <a:off x="431337" y="505353"/>
          <a:ext cx="126073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Весогабаритные штрафы на перевозки</a:t>
          </a:r>
        </a:p>
      </dsp:txBody>
      <dsp:txXfrm>
        <a:off x="431337" y="505353"/>
        <a:ext cx="1260731" cy="469460"/>
      </dsp:txXfrm>
    </dsp:sp>
    <dsp:sp modelId="{213B974C-3908-4197-B61E-0A3E162BD956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534257" y="269155"/>
              </a:moveTo>
              <a:arcTo wR="1339694" hR="1339694" stAng="13982606" swAng="21852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1F34D-8296-4CEC-9D5D-CB866DBEC29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80F5-2A60-4283-84AD-6790A65AD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83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180B-16DA-4605-86B5-36A9AF12198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1215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1148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8308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928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8821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911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031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031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031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031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031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9285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03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92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660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775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69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4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778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317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-1" y="-17930"/>
            <a:ext cx="9144119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795230"/>
            <a:ext cx="3859306" cy="23876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1077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 userDrawn="1"/>
        </p:nvSpPr>
        <p:spPr>
          <a:xfrm>
            <a:off x="-1" y="188640"/>
            <a:ext cx="8642943" cy="43204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999" rtlCol="0" anchor="ctr"/>
          <a:lstStyle/>
          <a:p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3" hasCustomPrompt="1"/>
          </p:nvPr>
        </p:nvSpPr>
        <p:spPr>
          <a:xfrm>
            <a:off x="405130" y="269473"/>
            <a:ext cx="7886699" cy="242992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1400" b="1" kern="1200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2pPr>
            <a:lvl3pPr marL="9144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3pPr>
            <a:lvl4pPr marL="13716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4pPr>
            <a:lvl5pPr marL="18288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B23512-3D98-4B86-A22F-074DEC6D4A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630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625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437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375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375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448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016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539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39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45DE-55DC-47B3-87A2-3B1C57EC0484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8DF3-0DA3-472A-8E25-F81E1DCED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360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512" y="1700808"/>
            <a:ext cx="5616624" cy="6672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ИНДЕКС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«АДМИНИСТРАТИВНОЕ ДАВЛЕНИЕ – 2019»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КЛЮЧЕВЫЕ ПРОБЛЕМЫ РЕФОРМЫ И ПРЕДЛОЖЕНИЯ В СФЕРЕ КОНТРОЛЯ И </a:t>
            </a:r>
            <a:r>
              <a:rPr lang="ru-RU" sz="1500" b="1" kern="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НАДЗОРА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500" b="1" kern="0" spc="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u="sng" kern="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«ЗАБАЙКАЛЬСКИЙ КРАЙ»</a:t>
            </a:r>
            <a:endParaRPr lang="ru-RU" sz="1500" b="1" u="sng" kern="0" spc="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592185"/>
            <a:ext cx="2063546" cy="24452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r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</a:t>
            </a:r>
          </a:p>
          <a:p>
            <a:pPr algn="r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июня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 г.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0736"/>
            <a:ext cx="816000" cy="61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53" y="440728"/>
            <a:ext cx="158731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328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10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500" dirty="0">
                <a:cs typeface="Times New Roman" pitchFamily="18" charset="0"/>
              </a:rPr>
              <a:t>СВОДНЫЙ ИНДЕКС – 2018 - 3</a:t>
            </a:r>
            <a:endParaRPr lang="en-US" sz="1500" dirty="0">
              <a:cs typeface="Times New Roman" pitchFamily="18" charset="0"/>
            </a:endParaRPr>
          </a:p>
          <a:p>
            <a:r>
              <a:rPr lang="ru-RU" sz="1500" dirty="0">
                <a:cs typeface="Times New Roman" pitchFamily="18" charset="0"/>
              </a:rPr>
              <a:t>(81 субъект Федерации)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DE3CEBF7-1E38-4F60-AF4D-4DD2D789B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7800963"/>
              </p:ext>
            </p:extLst>
          </p:nvPr>
        </p:nvGraphicFramePr>
        <p:xfrm>
          <a:off x="251520" y="945022"/>
          <a:ext cx="8352928" cy="41351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3162454410"/>
                    </a:ext>
                  </a:extLst>
                </a:gridCol>
                <a:gridCol w="1947059">
                  <a:extLst>
                    <a:ext uri="{9D8B030D-6E8A-4147-A177-3AD203B41FA5}">
                      <a16:colId xmlns="" xmlns:a16="http://schemas.microsoft.com/office/drawing/2014/main" val="2838941755"/>
                    </a:ext>
                  </a:extLst>
                </a:gridCol>
                <a:gridCol w="798501">
                  <a:extLst>
                    <a:ext uri="{9D8B030D-6E8A-4147-A177-3AD203B41FA5}">
                      <a16:colId xmlns="" xmlns:a16="http://schemas.microsoft.com/office/drawing/2014/main" val="1946066671"/>
                    </a:ext>
                  </a:extLst>
                </a:gridCol>
                <a:gridCol w="672422">
                  <a:extLst>
                    <a:ext uri="{9D8B030D-6E8A-4147-A177-3AD203B41FA5}">
                      <a16:colId xmlns="" xmlns:a16="http://schemas.microsoft.com/office/drawing/2014/main" val="2048549412"/>
                    </a:ext>
                  </a:extLst>
                </a:gridCol>
                <a:gridCol w="672422">
                  <a:extLst>
                    <a:ext uri="{9D8B030D-6E8A-4147-A177-3AD203B41FA5}">
                      <a16:colId xmlns="" xmlns:a16="http://schemas.microsoft.com/office/drawing/2014/main" val="85866385"/>
                    </a:ext>
                  </a:extLst>
                </a:gridCol>
                <a:gridCol w="672422">
                  <a:extLst>
                    <a:ext uri="{9D8B030D-6E8A-4147-A177-3AD203B41FA5}">
                      <a16:colId xmlns="" xmlns:a16="http://schemas.microsoft.com/office/drawing/2014/main" val="1794382400"/>
                    </a:ext>
                  </a:extLst>
                </a:gridCol>
                <a:gridCol w="672422">
                  <a:extLst>
                    <a:ext uri="{9D8B030D-6E8A-4147-A177-3AD203B41FA5}">
                      <a16:colId xmlns="" xmlns:a16="http://schemas.microsoft.com/office/drawing/2014/main" val="2570654221"/>
                    </a:ext>
                  </a:extLst>
                </a:gridCol>
                <a:gridCol w="672422">
                  <a:extLst>
                    <a:ext uri="{9D8B030D-6E8A-4147-A177-3AD203B41FA5}">
                      <a16:colId xmlns="" xmlns:a16="http://schemas.microsoft.com/office/drawing/2014/main" val="987629597"/>
                    </a:ext>
                  </a:extLst>
                </a:gridCol>
                <a:gridCol w="672422">
                  <a:extLst>
                    <a:ext uri="{9D8B030D-6E8A-4147-A177-3AD203B41FA5}">
                      <a16:colId xmlns="" xmlns:a16="http://schemas.microsoft.com/office/drawing/2014/main" val="3155203090"/>
                    </a:ext>
                  </a:extLst>
                </a:gridCol>
                <a:gridCol w="924764">
                  <a:extLst>
                    <a:ext uri="{9D8B030D-6E8A-4147-A177-3AD203B41FA5}">
                      <a16:colId xmlns="" xmlns:a16="http://schemas.microsoft.com/office/drawing/2014/main" val="2860317658"/>
                    </a:ext>
                  </a:extLst>
                </a:gridCol>
              </a:tblGrid>
              <a:tr h="738797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Субъект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ИНДЕКС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МЧС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Россельхознадзор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Роспотребнадзор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err="1">
                          <a:effectLst/>
                        </a:rPr>
                        <a:t>Ростехнадзор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</a:rPr>
                        <a:t>Росприроднадзор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</a:rPr>
                        <a:t>Весогабаритный контроль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Жилищные инспекции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ctr"/>
                </a:tc>
                <a:extLst>
                  <a:ext uri="{0D108BD9-81ED-4DB2-BD59-A6C34878D82A}">
                    <a16:rowId xmlns="" xmlns:a16="http://schemas.microsoft.com/office/drawing/2014/main" val="1012108767"/>
                  </a:ext>
                </a:extLst>
              </a:tr>
              <a:tr h="889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Тюменская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285271718"/>
                  </a:ext>
                </a:extLst>
              </a:tr>
              <a:tr h="128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Чеченская Республика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н/д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442626662"/>
                  </a:ext>
                </a:extLst>
              </a:tr>
              <a:tr h="95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Дагестан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177592839"/>
                  </a:ext>
                </a:extLst>
              </a:tr>
              <a:tr h="621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ЯНАО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0468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Мурманская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н/д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524129841"/>
                  </a:ext>
                </a:extLst>
              </a:tr>
              <a:tr h="68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Кемеровская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2539186453"/>
                  </a:ext>
                </a:extLst>
              </a:tr>
              <a:tr h="107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Новосибрская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н/д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337239576"/>
                  </a:ext>
                </a:extLst>
              </a:tr>
              <a:tr h="743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Брянская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417946643"/>
                  </a:ext>
                </a:extLst>
              </a:tr>
              <a:tr h="113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Самарская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4,4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2094708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Тульская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316908275"/>
                  </a:ext>
                </a:extLst>
              </a:tr>
              <a:tr h="47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Смоленская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803611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Оренбургская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508466732"/>
                  </a:ext>
                </a:extLst>
              </a:tr>
              <a:tr h="53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Тамбовская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н/д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н/д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2458879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Белгородская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849023085"/>
                  </a:ext>
                </a:extLst>
              </a:tr>
              <a:tr h="596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Тыва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3546094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Нижегородская область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2,5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7,5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199212648"/>
                  </a:ext>
                </a:extLst>
              </a:tr>
              <a:tr h="657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КЧР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446454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Ингушетия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н/д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54736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Курская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87452196"/>
                  </a:ext>
                </a:extLst>
              </a:tr>
              <a:tr h="38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Ростовская Область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4250064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Саратовская область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2" marR="9332" marT="9332" marB="0" anchor="b"/>
                </a:tc>
                <a:extLst>
                  <a:ext uri="{0D108BD9-81ED-4DB2-BD59-A6C34878D82A}">
                    <a16:rowId xmlns="" xmlns:a16="http://schemas.microsoft.com/office/drawing/2014/main" val="1161557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856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11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dirty="0">
                <a:latin typeface="+mn-lt"/>
                <a:cs typeface="Times New Roman" pitchFamily="18" charset="0"/>
              </a:rPr>
              <a:t>СРАВНЕНИЕ ПОКАЗАТЕЛЕЙ РОСПОТРЕБНАДЗОРА И МЧС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1FE54D2-AD54-4195-A804-CF000972F4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11714740"/>
              </p:ext>
            </p:extLst>
          </p:nvPr>
        </p:nvGraphicFramePr>
        <p:xfrm>
          <a:off x="467544" y="1221733"/>
          <a:ext cx="8173220" cy="487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2092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12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-669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</a:t>
            </a:r>
            <a:r>
              <a:rPr lang="ru-RU" sz="1800" dirty="0">
                <a:cs typeface="Times New Roman" pitchFamily="18" charset="0"/>
              </a:rPr>
              <a:t>УДМУРТСКАЯ РЕСПУБЛИКА</a:t>
            </a:r>
            <a:r>
              <a:rPr lang="ru-RU" sz="1800" dirty="0"/>
              <a:t>» - 1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0702188"/>
              </p:ext>
            </p:extLst>
          </p:nvPr>
        </p:nvGraphicFramePr>
        <p:xfrm>
          <a:off x="4572000" y="4371336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</a:t>
                      </a: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Удмуртии наложил 2378 штрафов, на общую сумму 24 516 000 рублей (средний штраф – 10 309 рублей).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2109230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037375977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227459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Удмуртии наложил 596 штрафов, на общую сумму 10 785 800 рублей (средний штраф – 18 097 рублей).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890441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Удмуртии наложил 603 штрафа, на общую сумму 10 739 600 рублей (средний штраф – 17 810 рублей).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2545083555"/>
              </p:ext>
            </p:extLst>
          </p:nvPr>
        </p:nvGraphicFramePr>
        <p:xfrm>
          <a:off x="4124482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1509371472"/>
              </p:ext>
            </p:extLst>
          </p:nvPr>
        </p:nvGraphicFramePr>
        <p:xfrm>
          <a:off x="6930008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906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13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«РЕСПУБЛИКА ХАКАСИЯ» - 2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7476566"/>
              </p:ext>
            </p:extLst>
          </p:nvPr>
        </p:nvGraphicFramePr>
        <p:xfrm>
          <a:off x="4572000" y="4371336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РЕСПУБЛИКА ХАКАСИЯ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РЕСПУБЛИКА ХАКАСИЯ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РЕСПУБЛИКА ХАКАСИЯ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Республики Хакасия наложил 1047 штрафов, на общую сумму 7 238 900 рублей (средний штраф – 6 914 рублей).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519091522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760821187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227459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Республики Хакасия наложил 414 штрафов, на общую сумму 14 462 000 рублей (средний штраф – 34 932 рубля).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890441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Республики Хакасия наложил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468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штрафов, 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1 406 900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рублей 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3 006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540946359"/>
              </p:ext>
            </p:extLst>
          </p:nvPr>
        </p:nvGraphicFramePr>
        <p:xfrm>
          <a:off x="4124482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3478799534"/>
              </p:ext>
            </p:extLst>
          </p:nvPr>
        </p:nvGraphicFramePr>
        <p:xfrm>
          <a:off x="6930008" y="1114421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367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14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«РЕСПУБЛИКА МАРИЙ ЭЛ» - 3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529491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2720408"/>
              </p:ext>
            </p:extLst>
          </p:nvPr>
        </p:nvGraphicFramePr>
        <p:xfrm>
          <a:off x="4572000" y="4371336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РЕСПУБЛИКА ИАРИЙ ЭЛ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18,82%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РЕСПУБЛИКА ИАРИЙ ЭЛ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РЕСПУБЛИКА ИАРИЙ ЭЛ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Республики Марий Эл наложил 1162 штрафа, на общую сумму 8 840 400 рублей (средний штраф – 7 608 рублей).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466684375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973389818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227459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Республики Марий Эл наложил 483 штрафа, на общую сумму 9 614 500 рублей (средний штраф – 19 906 рублей).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890441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Республики Марий Эл наложил 228 штрафов, на общую сумму 6 450 700 рублей (средний штраф – 28 292 рубля).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3630874443"/>
              </p:ext>
            </p:extLst>
          </p:nvPr>
        </p:nvGraphicFramePr>
        <p:xfrm>
          <a:off x="3940363" y="1165094"/>
          <a:ext cx="279187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441543816"/>
              </p:ext>
            </p:extLst>
          </p:nvPr>
        </p:nvGraphicFramePr>
        <p:xfrm>
          <a:off x="7020272" y="1052736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3603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15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«КУРСКАЯ ОБЛАСТЬ» - 79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3681380"/>
              </p:ext>
            </p:extLst>
          </p:nvPr>
        </p:nvGraphicFramePr>
        <p:xfrm>
          <a:off x="4572000" y="4371336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Курской области наложил 3496 штрафов, на общую сумму 16 802 100 рублей (средний штраф – 4 806 рублей).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601590029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131571508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227459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Курской области наложил 543 штрафа, на общую сумму 4 042 500 рублей (средний штраф – 7 445 рублей).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890441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Курской области наложил 4455 штрафов, на общую сумму 11 413 800 рублей (средний штраф – 2 562 рубля).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1994754509"/>
              </p:ext>
            </p:extLst>
          </p:nvPr>
        </p:nvGraphicFramePr>
        <p:xfrm>
          <a:off x="4124482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2083382879"/>
              </p:ext>
            </p:extLst>
          </p:nvPr>
        </p:nvGraphicFramePr>
        <p:xfrm>
          <a:off x="6941047" y="1128069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8792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16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«РОСТОВСКАЯ ОБЛАСТЬ» - 80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572000" y="4371336"/>
          <a:ext cx="4320482" cy="1416805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Ростовской области наложил 10 503 штрафа, на общую сумму 75 808 000 рублей (средний штраф – 7 217 рублей). </a:t>
            </a:r>
          </a:p>
        </p:txBody>
      </p:sp>
      <p:graphicFrame>
        <p:nvGraphicFramePr>
          <p:cNvPr id="4" name="Диаграмма 3"/>
          <p:cNvGraphicFramePr/>
          <p:nvPr>
            <p:extLst/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227459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Ростовской области наложил 2 213 штрафов, на общую сумму 102 100 000 рублей (средний штраф – 46 136 рублей).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890441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Ростовской области наложил 3 486 штрафов, на общую сумму 21 626 200 рублей (средний штраф – 6 203  рубля).</a:t>
            </a: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4572000" y="125451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/>
          </p:nvPr>
        </p:nvGraphicFramePr>
        <p:xfrm>
          <a:off x="6616778" y="125451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47FDC15-6623-4EF2-BF8B-15FC6BA2CFC5}"/>
              </a:ext>
            </a:extLst>
          </p:cNvPr>
          <p:cNvSpPr txBox="1"/>
          <p:nvPr/>
        </p:nvSpPr>
        <p:spPr>
          <a:xfrm>
            <a:off x="4613829" y="5922775"/>
            <a:ext cx="3934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по статье 12.21.1 в Ростовской области наложено 249 млн рублей штрафов.</a:t>
            </a:r>
          </a:p>
        </p:txBody>
      </p:sp>
    </p:spTree>
    <p:extLst>
      <p:ext uri="{BB962C8B-B14F-4D97-AF65-F5344CB8AC3E}">
        <p14:creationId xmlns="" xmlns:p14="http://schemas.microsoft.com/office/powerpoint/2010/main" val="156528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17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«САРАТОВСКАЯ ОБЛАСТЬ» - 81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572000" y="4371336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36510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Саратовской области наложил 8532 штрафа, на общую сумму 54 593 800 рублей (средний штраф – 6 399 рублей). </a:t>
            </a:r>
          </a:p>
        </p:txBody>
      </p:sp>
      <p:graphicFrame>
        <p:nvGraphicFramePr>
          <p:cNvPr id="4" name="Диаграмма 3"/>
          <p:cNvGraphicFramePr/>
          <p:nvPr>
            <p:extLst/>
          </p:nvPr>
        </p:nvGraphicFramePr>
        <p:xfrm>
          <a:off x="-768424" y="620688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/>
          </p:nvPr>
        </p:nvGraphicFramePr>
        <p:xfrm>
          <a:off x="5581841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4941168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Саратовской области наложил 818 штрафов, на общую сумму 29 761 800 рублей (средний штраф – 36 384 рубля).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517232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Саратовской области наложил 951 штраф, на общую сумму 6 389 400 рублей (средний штраф – 6 719 рублей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4124482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/>
          </p:nvPr>
        </p:nvGraphicFramePr>
        <p:xfrm>
          <a:off x="6960804" y="1128069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163563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по статье 12.21.1 КоАП РФ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наложено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1724 штрафа, на общую сумму 80 700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784553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61707"/>
            <a:ext cx="91440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051" y="2060849"/>
            <a:ext cx="8171214" cy="147002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ЗАБАЙКАЛЬСКИЙ КРАЙ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1224-2030-48F5-B06D-C89CD75317B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310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19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</a:t>
            </a:r>
            <a:r>
              <a:rPr lang="ru-RU" sz="1800" dirty="0" smtClean="0"/>
              <a:t>«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ЗАБАЙКАЛЬСКИЙ КРАЙ</a:t>
            </a:r>
            <a:r>
              <a:rPr lang="ru-RU" sz="1800" dirty="0" smtClean="0"/>
              <a:t>» </a:t>
            </a:r>
            <a:r>
              <a:rPr lang="ru-RU" sz="1800" dirty="0"/>
              <a:t>- </a:t>
            </a:r>
            <a:r>
              <a:rPr lang="ru-RU" sz="1800" dirty="0" smtClean="0"/>
              <a:t>30 </a:t>
            </a:r>
            <a:r>
              <a:rPr lang="ru-RU" sz="1800" dirty="0"/>
              <a:t>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510861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Забайкальского края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наложил 2017 штрафов, на общую сумму 14 837 700 рублей (средний штраф – 7 356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572615210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135147798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086925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Забайкальского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наложил 319 штрафов,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12 428 000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38 959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5662989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Забайкальского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наложил 4274 штрафа,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10 743 500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2 514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3137428010"/>
              </p:ext>
            </p:extLst>
          </p:nvPr>
        </p:nvGraphicFramePr>
        <p:xfrm>
          <a:off x="4168552" y="1137990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1926522237"/>
              </p:ext>
            </p:extLst>
          </p:nvPr>
        </p:nvGraphicFramePr>
        <p:xfrm>
          <a:off x="7092280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420685"/>
            <a:ext cx="6840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по статье 12.21.1 КоАП РФ наложено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368 штрафов,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9 922 000 рублей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2091691"/>
              </p:ext>
            </p:extLst>
          </p:nvPr>
        </p:nvGraphicFramePr>
        <p:xfrm>
          <a:off x="4572000" y="4293969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ЗАБАЙКАЛЬСКИЙ КРАЙ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23,54%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15,84%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29,0%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ЗАБАЙКАЛЬСКИЙ КРАЙ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-1,5%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ЗАБАЙКАЛЬСКИЙ КРАЙ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29,4%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12,9%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95,5%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246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>
                <a:latin typeface="+mn-lt"/>
                <a:cs typeface="Times New Roman" pitchFamily="18" charset="0"/>
              </a:rPr>
              <a:t>О ПРОЕКТЕ ИНДЕКСА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692696"/>
            <a:ext cx="792088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816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Индекс подготовлен 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81 субъекта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Российской Федерации* и основан на данных всех уполномоченных по защите прав предпринимателей, территориальных органов федеральных органов власти,  Минэкономразвития России, Росстата России, данных судебной статистики Российской Федерации.</a:t>
            </a:r>
          </a:p>
          <a:p>
            <a:pPr indent="53816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федеральные органы власти включенные в индекс (Роспотребнадзор,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Росприроднадзор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МЧС, жилищные инспекции) приходится более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% контрольных и надзорных мероприятий на территории России.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индекс включены следующие показатели:</a:t>
            </a:r>
          </a:p>
          <a:p>
            <a:pPr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репрессивности контрольно-надзорной деятельности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(P1)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Эффективность внедрения риск-ориентированного подхода (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P2)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3) Обход проверок: доля штрафов, назначенных без проведения проверок в рамках административных расследований, рейдов, контрольных закупок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(P3)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4) Фискальная  ориентированность контрольно-надзорной деятельности- объем наложенных штрафов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(P4,P5)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Индекс – это не просто  аналитический инструмент, но инструмент для субъектов Российской Федерации для того, что бы корректировать поведение деятельности контрольных и надзорных органов на территории субъекта Российской Федерации.</a:t>
            </a:r>
          </a:p>
          <a:p>
            <a:pPr indent="538163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* в индекс не вошла Иркутская область (по состоянию на апрель 2019 год – нет Уполномоченного по защите прав предпринимателей), в общем индексе так не приводятся данные по г. Севастополь, Республике Калмыкия и Ставропольскому краю (недостаточно качественные данные в распоряжении контрольных и надзорных органов).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768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228600"/>
            <a:ext cx="8496944" cy="3920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 smtClean="0"/>
              <a:t>Расчет показателей контрольно-надзорных органов</a:t>
            </a:r>
          </a:p>
          <a:p>
            <a:pPr algn="just"/>
            <a:r>
              <a:rPr lang="ru-RU" sz="1350" dirty="0" smtClean="0"/>
              <a:t>на примере ТУ </a:t>
            </a:r>
            <a:r>
              <a:rPr lang="ru-RU" sz="1350" dirty="0" err="1" smtClean="0"/>
              <a:t>Роспотребнадзора</a:t>
            </a:r>
            <a:r>
              <a:rPr lang="en-US" sz="1350" dirty="0" smtClean="0"/>
              <a:t> </a:t>
            </a:r>
            <a:r>
              <a:rPr lang="ru-RU" sz="1350" dirty="0"/>
              <a:t>по </a:t>
            </a:r>
            <a:r>
              <a:rPr lang="ru-RU" sz="1350" dirty="0" smtClean="0"/>
              <a:t>Забайкальскому краю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20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6376641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508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23,54%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2158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4508249"/>
              </p:ext>
            </p:extLst>
          </p:nvPr>
        </p:nvGraphicFramePr>
        <p:xfrm>
          <a:off x="6047895" y="1061466"/>
          <a:ext cx="2709788" cy="16153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Вологодская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Республика Карелия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Приморский край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Орловская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Сахалинская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г. Москва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Чеченская Республика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Республика Тыва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Республика</a:t>
                      </a:r>
                      <a:r>
                        <a:rPr lang="ru-RU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Карачаево-Черкесия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Курская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68144" y="6206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11,96%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576861"/>
              </p:ext>
            </p:extLst>
          </p:nvPr>
        </p:nvGraphicFramePr>
        <p:xfrm>
          <a:off x="323527" y="2996951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15,84%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11657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0375481"/>
              </p:ext>
            </p:extLst>
          </p:nvPr>
        </p:nvGraphicFramePr>
        <p:xfrm>
          <a:off x="323527" y="4941168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29,0%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2017**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359200"/>
              </p:ext>
            </p:extLst>
          </p:nvPr>
        </p:nvGraphicFramePr>
        <p:xfrm>
          <a:off x="6164824" y="3394102"/>
          <a:ext cx="2709788" cy="11150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Амурская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Брянская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52120" y="299695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17,76%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013523"/>
              </p:ext>
            </p:extLst>
          </p:nvPr>
        </p:nvGraphicFramePr>
        <p:xfrm>
          <a:off x="6161568" y="5262432"/>
          <a:ext cx="2709788" cy="11075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Удмуртская Республика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Карелия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Саратовская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Северная Осетия-Алания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24128" y="4830317"/>
            <a:ext cx="34198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20,7%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6093296"/>
            <a:ext cx="540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*Данные «1-контроль» по </a:t>
            </a:r>
            <a:r>
              <a:rPr lang="ru-RU" sz="1100" dirty="0" err="1" smtClean="0"/>
              <a:t>Роспотребнадзору</a:t>
            </a:r>
            <a:r>
              <a:rPr lang="ru-RU" sz="1100" dirty="0" smtClean="0"/>
              <a:t> предоставлены </a:t>
            </a:r>
            <a:r>
              <a:rPr lang="ru-RU" sz="1100" dirty="0" err="1" smtClean="0"/>
              <a:t>Роспотребнадзором</a:t>
            </a:r>
            <a:r>
              <a:rPr lang="ru-RU" sz="1100" dirty="0" smtClean="0"/>
              <a:t> централизованно 01.04.2019.</a:t>
            </a:r>
          </a:p>
          <a:p>
            <a:pPr algn="just"/>
            <a:r>
              <a:rPr lang="ru-RU" sz="1100" dirty="0" smtClean="0"/>
              <a:t>** еще 582 дела переданы в «иные органы», в том числе в суды.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1401832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79512" y="124845"/>
            <a:ext cx="8496944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</a:t>
            </a:r>
            <a:r>
              <a:rPr lang="ru-RU" sz="1350" dirty="0" smtClean="0"/>
              <a:t>органов на примере</a:t>
            </a:r>
          </a:p>
          <a:p>
            <a:pPr algn="just"/>
            <a:r>
              <a:rPr lang="ru-RU" sz="1350" dirty="0" err="1" smtClean="0"/>
              <a:t>Забалькайского</a:t>
            </a:r>
            <a:r>
              <a:rPr lang="ru-RU" sz="1350" dirty="0" smtClean="0"/>
              <a:t> управления </a:t>
            </a:r>
            <a:r>
              <a:rPr lang="ru-RU" sz="1350" dirty="0" err="1" smtClean="0"/>
              <a:t>Ростехнадзора</a:t>
            </a:r>
            <a:r>
              <a:rPr lang="ru-RU" sz="1350" dirty="0" smtClean="0"/>
              <a:t> (по </a:t>
            </a:r>
            <a:r>
              <a:rPr lang="ru-RU" sz="1350" dirty="0"/>
              <a:t>Забайкальскому </a:t>
            </a:r>
            <a:r>
              <a:rPr lang="ru-RU" sz="1350" dirty="0" smtClean="0"/>
              <a:t>краю</a:t>
            </a:r>
            <a:r>
              <a:rPr lang="ru-RU" sz="1350" dirty="0"/>
              <a:t>)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21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728043"/>
              </p:ext>
            </p:extLst>
          </p:nvPr>
        </p:nvGraphicFramePr>
        <p:xfrm>
          <a:off x="323528" y="980728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6530233"/>
              </p:ext>
            </p:extLst>
          </p:nvPr>
        </p:nvGraphicFramePr>
        <p:xfrm>
          <a:off x="323527" y="2644894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2482545"/>
              </p:ext>
            </p:extLst>
          </p:nvPr>
        </p:nvGraphicFramePr>
        <p:xfrm>
          <a:off x="323527" y="4599245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-1,5%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1АЭ*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830709"/>
              </p:ext>
            </p:extLst>
          </p:nvPr>
        </p:nvGraphicFramePr>
        <p:xfrm>
          <a:off x="6061422" y="1114074"/>
          <a:ext cx="2709788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Карелия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Томская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Псковская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2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Мордовия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Ярославская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ЯНАО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Владимирская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4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Амурская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652120" y="6926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6,26%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4851339"/>
              </p:ext>
            </p:extLst>
          </p:nvPr>
        </p:nvGraphicFramePr>
        <p:xfrm>
          <a:off x="6092816" y="3322095"/>
          <a:ext cx="2709788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Костромская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Кемеровская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Крым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80112" y="29249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30,26%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5138709"/>
              </p:ext>
            </p:extLst>
          </p:nvPr>
        </p:nvGraphicFramePr>
        <p:xfrm>
          <a:off x="6164824" y="5244984"/>
          <a:ext cx="2709788" cy="9923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Пензенская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Кировская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Московская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Рязанская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68144" y="4725144"/>
            <a:ext cx="3275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Ростехнадзора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8,6%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573325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Ещё 30 дел об административных правонарушениях направлены по данным Росстата России в «иные органы» (в том числе в суд). В 1-АЭ входят и штрафы, наложенные по итогам лицензионного контроля </a:t>
            </a:r>
            <a:r>
              <a:rPr lang="ru-RU" sz="1000" dirty="0" err="1" smtClean="0"/>
              <a:t>Ростехнадзора</a:t>
            </a:r>
            <a:r>
              <a:rPr lang="ru-RU" sz="1000" dirty="0" smtClean="0"/>
              <a:t>.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323206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496944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органов</a:t>
            </a:r>
          </a:p>
          <a:p>
            <a:pPr algn="just"/>
            <a:r>
              <a:rPr lang="ru-RU" sz="1350" dirty="0"/>
              <a:t>на примере </a:t>
            </a:r>
            <a:r>
              <a:rPr lang="ru-RU" sz="1350" dirty="0" smtClean="0"/>
              <a:t>Управления </a:t>
            </a:r>
            <a:r>
              <a:rPr lang="ru-RU" sz="1350" dirty="0" err="1" smtClean="0"/>
              <a:t>Россельхознадзора</a:t>
            </a:r>
            <a:r>
              <a:rPr lang="en-US" sz="1350" dirty="0" smtClean="0"/>
              <a:t> </a:t>
            </a:r>
            <a:r>
              <a:rPr lang="ru-RU" sz="1350" dirty="0"/>
              <a:t>по Забайкальскому </a:t>
            </a:r>
            <a:r>
              <a:rPr lang="ru-RU" sz="1350" dirty="0" smtClean="0"/>
              <a:t>краю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22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46839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29,4%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8354407"/>
              </p:ext>
            </p:extLst>
          </p:nvPr>
        </p:nvGraphicFramePr>
        <p:xfrm>
          <a:off x="323527" y="2996951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12,9%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8953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3937833"/>
              </p:ext>
            </p:extLst>
          </p:nvPr>
        </p:nvGraphicFramePr>
        <p:xfrm>
          <a:off x="323527" y="4941168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95,5%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1АЭ*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4367926"/>
              </p:ext>
            </p:extLst>
          </p:nvPr>
        </p:nvGraphicFramePr>
        <p:xfrm>
          <a:off x="6038676" y="1052736"/>
          <a:ext cx="2709788" cy="17358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Курганская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Карелия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Псковская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Ульяновская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Воронежская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Башкортостан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г. Москва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Кабардино-Балкарская Республика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ЯНАО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08104" y="6926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16,57%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0943618"/>
              </p:ext>
            </p:extLst>
          </p:nvPr>
        </p:nvGraphicFramePr>
        <p:xfrm>
          <a:off x="6020808" y="3355261"/>
          <a:ext cx="2709788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08104" y="295811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6,3% 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1872182"/>
              </p:ext>
            </p:extLst>
          </p:nvPr>
        </p:nvGraphicFramePr>
        <p:xfrm>
          <a:off x="6092816" y="5050287"/>
          <a:ext cx="2709788" cy="12030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 (Якутия)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ЕАО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52120" y="46531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Россельхознадзора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45,5%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528" y="6093296"/>
            <a:ext cx="54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/>
              <a:t>* 1332 привлеченных к административной ответственности – </a:t>
            </a:r>
            <a:r>
              <a:rPr lang="ru-RU" sz="1000" dirty="0"/>
              <a:t>организации и должностные лица, еще </a:t>
            </a:r>
            <a:r>
              <a:rPr lang="ru-RU" sz="1000" dirty="0" smtClean="0"/>
              <a:t>3304 – </a:t>
            </a:r>
            <a:r>
              <a:rPr lang="ru-RU" sz="1000" dirty="0"/>
              <a:t>физические лица (среди них, преобладают ЛПХ, фермеры, перевозчики с/х продукции – по статьям 10.2, 10.3, 10.8, 10.12 КоАП РФ)</a:t>
            </a:r>
          </a:p>
        </p:txBody>
      </p:sp>
    </p:spTree>
    <p:extLst>
      <p:ext uri="{BB962C8B-B14F-4D97-AF65-F5344CB8AC3E}">
        <p14:creationId xmlns="" xmlns:p14="http://schemas.microsoft.com/office/powerpoint/2010/main" val="2323206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-9755" y="116632"/>
            <a:ext cx="8375597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</a:t>
            </a:r>
            <a:r>
              <a:rPr lang="ru-RU" sz="1350" dirty="0" smtClean="0"/>
              <a:t>органов </a:t>
            </a:r>
          </a:p>
          <a:p>
            <a:pPr algn="just"/>
            <a:r>
              <a:rPr lang="ru-RU" sz="1350" dirty="0" smtClean="0"/>
              <a:t>на </a:t>
            </a:r>
            <a:r>
              <a:rPr lang="ru-RU" sz="1350" dirty="0"/>
              <a:t>примере </a:t>
            </a:r>
            <a:r>
              <a:rPr lang="ru-RU" sz="1350" dirty="0" smtClean="0"/>
              <a:t>Управления </a:t>
            </a:r>
            <a:r>
              <a:rPr lang="ru-RU" sz="1350" dirty="0" err="1"/>
              <a:t>Росприроднадзора</a:t>
            </a:r>
            <a:r>
              <a:rPr lang="ru-RU" sz="1350" dirty="0"/>
              <a:t> по Забайкальскому </a:t>
            </a:r>
            <a:r>
              <a:rPr lang="ru-RU" sz="1350" dirty="0" smtClean="0"/>
              <a:t>краю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23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5573117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306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4711132"/>
              </p:ext>
            </p:extLst>
          </p:nvPr>
        </p:nvGraphicFramePr>
        <p:xfrm>
          <a:off x="323527" y="2860918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3527296"/>
              </p:ext>
            </p:extLst>
          </p:nvPr>
        </p:nvGraphicFramePr>
        <p:xfrm>
          <a:off x="323528" y="4797152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8423677"/>
              </p:ext>
            </p:extLst>
          </p:nvPr>
        </p:nvGraphicFramePr>
        <p:xfrm>
          <a:off x="6061422" y="1114074"/>
          <a:ext cx="2709788" cy="12763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КБР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ЯНАО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4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52120" y="6926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25,6%</a:t>
            </a:r>
            <a:endParaRPr lang="ru-RU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221358"/>
              </p:ext>
            </p:extLst>
          </p:nvPr>
        </p:nvGraphicFramePr>
        <p:xfrm>
          <a:off x="6092816" y="3178079"/>
          <a:ext cx="2709788" cy="1201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Севастополь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ЕАО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80112" y="27809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24,5%</a:t>
            </a:r>
            <a:endParaRPr lang="ru-RU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7629120"/>
              </p:ext>
            </p:extLst>
          </p:nvPr>
        </p:nvGraphicFramePr>
        <p:xfrm>
          <a:off x="6164824" y="5244984"/>
          <a:ext cx="2709788" cy="1201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68144" y="4725144"/>
            <a:ext cx="3275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Росприроднадзора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(вся 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44,5% </a:t>
            </a:r>
            <a:endParaRPr lang="ru-RU" sz="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206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496944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органов</a:t>
            </a:r>
          </a:p>
          <a:p>
            <a:pPr algn="just"/>
            <a:r>
              <a:rPr lang="ru-RU" sz="1350" dirty="0"/>
              <a:t>на примере </a:t>
            </a:r>
            <a:r>
              <a:rPr lang="ru-RU" sz="1350" dirty="0" smtClean="0"/>
              <a:t>ГУ МЧС</a:t>
            </a:r>
            <a:r>
              <a:rPr lang="en-US" sz="1350" dirty="0" smtClean="0"/>
              <a:t> </a:t>
            </a:r>
            <a:r>
              <a:rPr lang="ru-RU" sz="1350" dirty="0" smtClean="0"/>
              <a:t>России по </a:t>
            </a:r>
            <a:r>
              <a:rPr lang="ru-RU" sz="1350" dirty="0"/>
              <a:t>Забайкальскому </a:t>
            </a:r>
            <a:r>
              <a:rPr lang="ru-RU" sz="1350" dirty="0" smtClean="0"/>
              <a:t>краю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24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83557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53,8%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2087461"/>
              </p:ext>
            </p:extLst>
          </p:nvPr>
        </p:nvGraphicFramePr>
        <p:xfrm>
          <a:off x="323527" y="2996951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962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34891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5531526"/>
              </p:ext>
            </p:extLst>
          </p:nvPr>
        </p:nvGraphicFramePr>
        <p:xfrm>
          <a:off x="6012160" y="1133474"/>
          <a:ext cx="2736304" cy="14310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086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6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Омская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Калининградская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Ивановская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Бурятия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Крым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Дагестан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Липецкая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Ингушетия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96136" y="692696"/>
            <a:ext cx="304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67,67%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3468468"/>
              </p:ext>
            </p:extLst>
          </p:nvPr>
        </p:nvGraphicFramePr>
        <p:xfrm>
          <a:off x="5940153" y="3360767"/>
          <a:ext cx="2900574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32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83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Саха (Якутия)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Красноярский край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41366" y="2780928"/>
            <a:ext cx="27791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подвергнутых контролю и надзору (вся Россия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7,9%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4941168"/>
            <a:ext cx="5400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 smtClean="0"/>
              <a:t>* По данным Росстата России, ГУ МЧС России по Забайкальскому краю наложен 481  штраф на общую сумму 3,1 млн рублей (к административной ответственности привлечены 337 граждан, 375 должностных лиц и 14 юридических лиц), по данным ГУ МЧС России по </a:t>
            </a:r>
            <a:r>
              <a:rPr lang="ru-RU" sz="1050" dirty="0"/>
              <a:t>Забайкальскому </a:t>
            </a:r>
            <a:r>
              <a:rPr lang="ru-RU" sz="1050" dirty="0" smtClean="0"/>
              <a:t>краю, направленным в адрес Уполномоченного по итогам проверок назначен 6  штрафов  общей суммой 1,143 млн рублей. 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3101628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углом 5"/>
          <p:cNvSpPr/>
          <p:nvPr/>
        </p:nvSpPr>
        <p:spPr>
          <a:xfrm rot="10800000">
            <a:off x="4355976" y="1227222"/>
            <a:ext cx="1584176" cy="977643"/>
          </a:xfrm>
          <a:prstGeom prst="ben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496944" cy="2429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 smtClean="0"/>
              <a:t>Жилищные инспекции – проверка управляющих организаций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25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 rot="5400000">
            <a:off x="3453304" y="-1467543"/>
            <a:ext cx="504056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74528" y="832067"/>
            <a:ext cx="407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162 УПРАВЛЯЮЩИХ ОРГАНИЗАЦИЙ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2033931" y="-123121"/>
            <a:ext cx="436694" cy="41455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9512" y="1798659"/>
            <a:ext cx="414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3 479 ПРОВЕРОК </a:t>
            </a:r>
            <a:r>
              <a:rPr lang="ru-RU" dirty="0" smtClean="0"/>
              <a:t>(111 ОРГАНИЗАЦИЙ)</a:t>
            </a:r>
            <a:endParaRPr lang="ru-RU" dirty="0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806824" y="2040090"/>
            <a:ext cx="1049632" cy="1296144"/>
          </a:xfrm>
          <a:prstGeom prst="bent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4076847" y="683796"/>
            <a:ext cx="349877" cy="4544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59363" y="2780930"/>
            <a:ext cx="454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54 ПОСТАНОВЛЕНИЯ </a:t>
            </a:r>
            <a:r>
              <a:rPr lang="ru-RU" dirty="0" smtClean="0"/>
              <a:t>(17 ОРГАНИЗАЦИЙ)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1196752"/>
            <a:ext cx="22322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/>
              <a:t>Нарушения выявлены в работе </a:t>
            </a:r>
            <a:r>
              <a:rPr lang="ru-RU" sz="1300" b="1" dirty="0" smtClean="0"/>
              <a:t>каждой 10-ой управляющей  организации</a:t>
            </a:r>
            <a:endParaRPr lang="ru-RU" sz="1300" b="1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6444208" y="692697"/>
            <a:ext cx="504056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804248" y="2102079"/>
            <a:ext cx="216024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300" b="1" dirty="0" smtClean="0"/>
              <a:t>Проверено </a:t>
            </a:r>
            <a:r>
              <a:rPr lang="ru-RU" sz="1300" b="1" dirty="0" smtClean="0">
                <a:solidFill>
                  <a:srgbClr val="FF0000"/>
                </a:solidFill>
              </a:rPr>
              <a:t>69% </a:t>
            </a:r>
            <a:r>
              <a:rPr lang="ru-RU" sz="1300" b="1" dirty="0" smtClean="0"/>
              <a:t>организаций, в среднем в России – </a:t>
            </a:r>
            <a:r>
              <a:rPr lang="ru-RU" sz="1300" b="1" dirty="0" smtClean="0">
                <a:solidFill>
                  <a:srgbClr val="FF0000"/>
                </a:solidFill>
              </a:rPr>
              <a:t>57,6%</a:t>
            </a:r>
            <a:endParaRPr lang="ru-RU" sz="13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4997" y="4143899"/>
            <a:ext cx="379842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rgbClr val="FF0000"/>
                </a:solidFill>
              </a:rPr>
              <a:t>5,56% </a:t>
            </a:r>
            <a:r>
              <a:rPr lang="ru-RU" sz="1400" b="1" dirty="0">
                <a:solidFill>
                  <a:prstClr val="black"/>
                </a:solidFill>
              </a:rPr>
              <a:t>- предупреждения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(</a:t>
            </a:r>
            <a:r>
              <a:rPr lang="ru-RU" sz="1400" b="1" dirty="0">
                <a:solidFill>
                  <a:prstClr val="black"/>
                </a:solidFill>
              </a:rPr>
              <a:t>в среднем по России – </a:t>
            </a:r>
            <a:r>
              <a:rPr lang="ru-RU" sz="1400" b="1" dirty="0">
                <a:solidFill>
                  <a:srgbClr val="00B050"/>
                </a:solidFill>
              </a:rPr>
              <a:t>22,8%</a:t>
            </a:r>
            <a:r>
              <a:rPr lang="ru-RU" sz="1400" b="1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94,44% </a:t>
            </a:r>
            <a:r>
              <a:rPr lang="ru-RU" sz="1400" b="1" dirty="0">
                <a:solidFill>
                  <a:prstClr val="black"/>
                </a:solidFill>
              </a:rPr>
              <a:t>- штрафы,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на </a:t>
            </a:r>
            <a:r>
              <a:rPr lang="ru-RU" sz="1400" b="1" dirty="0">
                <a:solidFill>
                  <a:prstClr val="black"/>
                </a:solidFill>
              </a:rPr>
              <a:t>общую сумму – </a:t>
            </a:r>
            <a:r>
              <a:rPr lang="ru-RU" sz="1400" b="1" dirty="0" smtClean="0">
                <a:solidFill>
                  <a:prstClr val="black"/>
                </a:solidFill>
              </a:rPr>
              <a:t>5,6 млн </a:t>
            </a:r>
            <a:r>
              <a:rPr lang="ru-RU" sz="1400" b="1" dirty="0">
                <a:solidFill>
                  <a:prstClr val="black"/>
                </a:solidFill>
              </a:rPr>
              <a:t>рублей</a:t>
            </a: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3849291" y="3429000"/>
            <a:ext cx="504056" cy="23839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="" xmlns:p14="http://schemas.microsoft.com/office/powerpoint/2010/main" val="3899115662"/>
              </p:ext>
            </p:extLst>
          </p:nvPr>
        </p:nvGraphicFramePr>
        <p:xfrm>
          <a:off x="314913" y="3536766"/>
          <a:ext cx="3534378" cy="216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47977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91440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051" y="2060849"/>
            <a:ext cx="8171214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1224-2030-48F5-B06D-C89CD75317BF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8989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496944" cy="2429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 smtClean="0"/>
              <a:t>Рекомендации по работе с «ИНДЕКСОМ»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27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7281" y="692696"/>
            <a:ext cx="8312886" cy="2538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dirty="0" smtClean="0">
                <a:effectLst/>
                <a:ea typeface="Calibri"/>
                <a:cs typeface="Times New Roman" pitchFamily="18" charset="0"/>
              </a:rPr>
              <a:t>1. Провести анализ данных, представленных в «Индексе»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dirty="0" smtClean="0">
                <a:ea typeface="Calibri"/>
                <a:cs typeface="Times New Roman" pitchFamily="18" charset="0"/>
              </a:rPr>
              <a:t>2. Провести совещание на уровне субъекта Российской Федерации под руководством Уполномоченного по защите прав предпринимателей, Прокурора Субъекта и Заместителя губернатора (Главы) – с приглашением всех территориальных органов федерального контроля и надзора, бизнес объединений</a:t>
            </a:r>
            <a:endParaRPr lang="ru-RU" sz="1400" b="1" dirty="0">
              <a:ea typeface="Calibri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dirty="0" smtClean="0">
                <a:ea typeface="Calibri"/>
                <a:cs typeface="Times New Roman" pitchFamily="18" charset="0"/>
              </a:rPr>
              <a:t>3. Подготовить предложения улучшению положений индекса по 7 категориям (по </a:t>
            </a:r>
            <a:r>
              <a:rPr lang="en-US" sz="1400" b="1" dirty="0" smtClean="0">
                <a:ea typeface="Calibri"/>
                <a:cs typeface="Times New Roman" pitchFamily="18" charset="0"/>
              </a:rPr>
              <a:t>P1, P2, P3, P5) </a:t>
            </a:r>
            <a:r>
              <a:rPr lang="ru-RU" sz="1400" b="1" dirty="0" smtClean="0">
                <a:ea typeface="Calibri"/>
                <a:cs typeface="Times New Roman" pitchFamily="18" charset="0"/>
              </a:rPr>
              <a:t>для субъекта Российской Федерации </a:t>
            </a:r>
            <a:r>
              <a:rPr lang="ru-RU" sz="1400" i="1" dirty="0" smtClean="0">
                <a:ea typeface="Calibri"/>
                <a:cs typeface="Times New Roman" pitchFamily="18" charset="0"/>
              </a:rPr>
              <a:t>(до 15 октября)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dirty="0" smtClean="0">
                <a:ea typeface="Calibri"/>
                <a:cs typeface="Times New Roman" pitchFamily="18" charset="0"/>
              </a:rPr>
              <a:t>4. Подготовить предложения по совершенствованию системы статистки на региональном и федеральном уровне </a:t>
            </a:r>
            <a:r>
              <a:rPr lang="ru-RU" sz="1400" i="1" dirty="0" smtClean="0">
                <a:ea typeface="Calibri"/>
                <a:cs typeface="Times New Roman" pitchFamily="18" charset="0"/>
              </a:rPr>
              <a:t>(до 15 июля)</a:t>
            </a:r>
            <a:endParaRPr lang="ru-RU" sz="1400" i="1" dirty="0">
              <a:ea typeface="Calibri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97521" y="3284984"/>
            <a:ext cx="4680520" cy="3392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latin typeface="Times New Roman"/>
                <a:ea typeface="Calibri"/>
                <a:cs typeface="Times New Roman"/>
              </a:rPr>
              <a:t>ПОКАЗАТЕЛИ ИНДЕКСА:</a:t>
            </a:r>
            <a:endParaRPr lang="ru-RU" sz="1100" b="1" dirty="0">
              <a:effectLst/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ДОЛЯ ПРЕДУПРЕЖДЕНИЙ ОТ ОБЩЕГО ЧИСЛА НАКАЗАНИЙ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; (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СНИЖЕНИЕ РЕПРЕССИВНОСТИ КОНТРОЛЬНО-НАДЗОРНОЙ ДЕЯТЕЛЬНОСТИ )</a:t>
            </a:r>
            <a:endParaRPr lang="ru-RU" sz="11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2)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ПОДВЕРГНУТЫХ КОНТРОЛЮ И НАДЗОРУ ОТ ОБЩЕГО ЧИСЛА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ПОДКОНТРОЛЬНЫХ; 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(ЭФФЕКТИВНОСТЬ ВНЕДРЕНИЯ РИСК-ОРИЕНТИРОВАННОГО ПОДХОДА)</a:t>
            </a:r>
            <a:endParaRPr lang="ru-RU" sz="11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1100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11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4) </a:t>
            </a:r>
            <a:r>
              <a:rPr lang="ru-RU" sz="1100" b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СРЕДНИЙ ШТРАФ НА 1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ХОЗЯЙСТВУЮЩЕГО СУБЪЕКТА</a:t>
            </a:r>
            <a:endParaRPr lang="ru-RU" sz="11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5)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 – АДМИНИСТРАТИВНЫЙ «НАЛОГ» (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ФИСКАЛЬНАЯ  ОРИЕНТИРОВАННОСТЬ КОНТРОЛЬНО-НАДЗОРНОЙ ДЕЯТЕЛЬНОСТИ)</a:t>
            </a:r>
            <a:endParaRPr lang="ru-RU" sz="1100" i="1" dirty="0">
              <a:ea typeface="Calibri"/>
              <a:cs typeface="Times New Roman"/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="" xmlns:p14="http://schemas.microsoft.com/office/powerpoint/2010/main" val="2322139180"/>
              </p:ext>
            </p:extLst>
          </p:nvPr>
        </p:nvGraphicFramePr>
        <p:xfrm>
          <a:off x="207087" y="3459741"/>
          <a:ext cx="4350473" cy="3018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62528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91440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051" y="2060849"/>
            <a:ext cx="8171214" cy="147002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</a:t>
            </a:r>
            <a:b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«АДМИНИСТРАТИВНОЕ ДАВЛЕНИЕ»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1224-2030-48F5-B06D-C89CD75317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553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4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dirty="0">
                <a:latin typeface="+mn-lt"/>
                <a:cs typeface="Times New Roman" pitchFamily="18" charset="0"/>
              </a:rPr>
              <a:t>МЕТОДОЛОГИЯ «ИНДЕКСА» АДМИНИСТРАТИВНОГО ДАВЛЕНИЯ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698964"/>
            <a:ext cx="4680520" cy="3392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latin typeface="Times New Roman"/>
                <a:ea typeface="Calibri"/>
                <a:cs typeface="Times New Roman"/>
              </a:rPr>
              <a:t>ПОКАЗАТЕЛИ ИНДЕКСА:</a:t>
            </a:r>
            <a:endParaRPr lang="ru-RU" sz="1100" b="1" dirty="0">
              <a:effectLst/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ДОЛЯ ПРЕДУПРЕЖДЕНИЙ ОТ ОБЩЕГО ЧИСЛА НАКАЗАНИЙ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; (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СНИЖЕНИЕ РЕПРЕССИВНОСТИ КОНТРОЛЬНО-НАДЗОРНОЙ ДЕЯТЕЛЬНОСТИ )</a:t>
            </a:r>
            <a:endParaRPr lang="ru-RU" sz="11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2)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ПОДВЕРГНУТЫХ КОНТРОЛЮ И НАДЗОРУ ОТ ОБЩЕГО ЧИСЛА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ПОДКОНТРОЛЬНЫХ; 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(ЭФФЕКТИВНОСТЬ ВНЕДРЕНИЯ РИСК-ОРИЕНТИРОВАННОГО ПОДХОДА)</a:t>
            </a:r>
            <a:endParaRPr lang="ru-RU" sz="11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1100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11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4) </a:t>
            </a:r>
            <a:r>
              <a:rPr lang="ru-RU" sz="1100" b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СРЕДНИЙ ШТРАФ НА 1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ХОЗЯЙСТВУЮЩЕГО СУБЪЕКТА</a:t>
            </a:r>
            <a:endParaRPr lang="ru-RU" sz="11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5)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 – АДМИНИСТРАТИВНЫЙ «НАЛОГ» (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ФИСКАЛЬНАЯ  ОРИЕНТИРОВАННОСТЬ КОНТРОЛЬНО-НАДЗОРНОЙ ДЕЯТЕЛЬНОСТИ)</a:t>
            </a:r>
            <a:endParaRPr lang="ru-RU" sz="1100" i="1" dirty="0">
              <a:ea typeface="Calibri"/>
              <a:cs typeface="Times New Roman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7715102"/>
              </p:ext>
            </p:extLst>
          </p:nvPr>
        </p:nvGraphicFramePr>
        <p:xfrm>
          <a:off x="333954" y="4704739"/>
          <a:ext cx="8558525" cy="1507236"/>
        </p:xfrm>
        <a:graphic>
          <a:graphicData uri="http://schemas.openxmlformats.org/drawingml/2006/table">
            <a:tbl>
              <a:tblPr firstRow="1" firstCol="1" bandRow="1"/>
              <a:tblGrid>
                <a:gridCol w="3555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5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53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50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3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7281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МЧС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ВЕСОГАБАРИТНЫЕ ШТРАФЫ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ПЕРЕВОЗКИ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13,55%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57,67%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22,8%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&lt;1%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13,66%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&lt;2%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7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1849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3 418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11 556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10 144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1 902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11 819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3 418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млрд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млрд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0,89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млрд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43651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ПОКАЗАТЕЛИ, РАСЧИТАННЫЕ ДЛЯ РОССИЙСКОЙ ФЕДЕРАЦИИ, 2018</a:t>
            </a: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="" xmlns:p14="http://schemas.microsoft.com/office/powerpoint/2010/main" val="4107263579"/>
              </p:ext>
            </p:extLst>
          </p:nvPr>
        </p:nvGraphicFramePr>
        <p:xfrm>
          <a:off x="221526" y="698964"/>
          <a:ext cx="4350473" cy="3018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6602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5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dirty="0">
                <a:latin typeface="+mn-lt"/>
                <a:cs typeface="Times New Roman" pitchFamily="18" charset="0"/>
              </a:rPr>
              <a:t>ИСТОЧНИКИ ДАННЫХ ИНДЕКСА «АДМИНИСТРАТИВНОЕ ДАВЛЕНИЕ»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7281" y="1186155"/>
            <a:ext cx="8312886" cy="327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effectLst/>
                <a:ea typeface="Calibri"/>
                <a:cs typeface="Times New Roman" pitchFamily="18" charset="0"/>
              </a:rPr>
              <a:t>1. Форма </a:t>
            </a:r>
            <a:r>
              <a:rPr lang="ru-RU" sz="1400" b="1" dirty="0">
                <a:ea typeface="Calibri"/>
                <a:cs typeface="Times New Roman" pitchFamily="18" charset="0"/>
              </a:rPr>
              <a:t>№</a:t>
            </a:r>
            <a:r>
              <a:rPr lang="ru-RU" sz="1400" b="1" dirty="0">
                <a:effectLst/>
                <a:ea typeface="Calibri"/>
                <a:cs typeface="Times New Roman" pitchFamily="18" charset="0"/>
              </a:rPr>
              <a:t>1-контроль «Сведения об осуществлении государственного контроля (надзора) и муниципального </a:t>
            </a:r>
            <a:r>
              <a:rPr lang="ru-RU" sz="1400" b="1" dirty="0" smtClean="0">
                <a:effectLst/>
                <a:ea typeface="Calibri"/>
                <a:cs typeface="Times New Roman" pitchFamily="18" charset="0"/>
              </a:rPr>
              <a:t>контроля»; </a:t>
            </a:r>
            <a:r>
              <a:rPr lang="ru-RU" sz="1400" i="1" dirty="0" smtClean="0">
                <a:effectLst/>
                <a:ea typeface="Calibri"/>
                <a:cs typeface="Times New Roman" pitchFamily="18" charset="0"/>
              </a:rPr>
              <a:t>(для упрощения расчетов, в состав Индекса не включены лицензионные проверки, информация о которых консолидируется на федеральном уровне «по видам контроля»).</a:t>
            </a:r>
            <a:endParaRPr lang="ru-RU" sz="1400" i="1" dirty="0">
              <a:effectLst/>
              <a:ea typeface="Calibri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effectLst/>
                <a:ea typeface="Calibri"/>
                <a:cs typeface="Times New Roman" pitchFamily="18" charset="0"/>
              </a:rPr>
              <a:t>2. Форма 1-АЭ «Сведения об административных правонарушениях в сфере экономики»;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ea typeface="Calibri"/>
                <a:cs typeface="Times New Roman" pitchFamily="18" charset="0"/>
              </a:rPr>
              <a:t>3. Судебная статистика по форме  1-АП «Отчет о работе судов общей юрисдикции по рассмотрению дел об административных правонарушениях» (Судебный департамент Верховного суда Российской Федерации),  ГАС «Правосудие»;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ea typeface="Calibri"/>
                <a:cs typeface="Times New Roman" pitchFamily="18" charset="0"/>
              </a:rPr>
              <a:t>4. Данные ГИС ЖКХ.</a:t>
            </a:r>
            <a:r>
              <a:rPr lang="en-US" sz="1400" b="1" dirty="0">
                <a:ea typeface="Calibri"/>
                <a:cs typeface="Times New Roman" pitchFamily="18" charset="0"/>
              </a:rPr>
              <a:t> </a:t>
            </a:r>
            <a:r>
              <a:rPr lang="ru-RU" sz="1400" b="1" dirty="0">
                <a:ea typeface="Calibri"/>
                <a:cs typeface="Times New Roman" pitchFamily="18" charset="0"/>
              </a:rPr>
              <a:t>(За исключением городов федерального значения Москвы, Санкт-Петербурга, Севастополя, обязанность по размещению информации в ГИС ЖКХ наступает с 1 июля 2019 года).</a:t>
            </a:r>
          </a:p>
        </p:txBody>
      </p:sp>
    </p:spTree>
    <p:extLst>
      <p:ext uri="{BB962C8B-B14F-4D97-AF65-F5344CB8AC3E}">
        <p14:creationId xmlns="" xmlns:p14="http://schemas.microsoft.com/office/powerpoint/2010/main" val="313607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6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dirty="0">
                <a:latin typeface="+mn-lt"/>
                <a:cs typeface="Times New Roman" pitchFamily="18" charset="0"/>
              </a:rPr>
              <a:t>ТРИ УРОВНЯ ИНДЕКСА «АДМИНИСТРАТИВНОЕ ДАВЛЕНИЕ»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090" y="618872"/>
            <a:ext cx="864039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latin typeface="Times New Roman"/>
                <a:ea typeface="Calibri"/>
                <a:cs typeface="Times New Roman"/>
              </a:rPr>
              <a:t>I. </a:t>
            </a:r>
            <a:r>
              <a:rPr lang="ru-RU" sz="1200" b="1" dirty="0">
                <a:latin typeface="Times New Roman"/>
                <a:ea typeface="Calibri"/>
                <a:cs typeface="Times New Roman"/>
              </a:rPr>
              <a:t>В СУБЪЕКТЕ ФЕДЕРАЦИИ РАСЧИТЫВАЕТСЯ ОТДЕЛЬНО ПО КАЖДОМУ</a:t>
            </a:r>
            <a:br>
              <a:rPr lang="ru-RU" sz="1200" b="1" dirty="0">
                <a:latin typeface="Times New Roman"/>
                <a:ea typeface="Calibri"/>
                <a:cs typeface="Times New Roman"/>
              </a:rPr>
            </a:br>
            <a:r>
              <a:rPr lang="ru-RU" sz="1200" b="1" dirty="0">
                <a:latin typeface="Times New Roman"/>
                <a:ea typeface="Calibri"/>
                <a:cs typeface="Times New Roman"/>
              </a:rPr>
              <a:t>ПАРАМЕТРУ ПО КАЖДОМУ ИЗ 7 НАПРАВЛЕНИЙ:</a:t>
            </a:r>
            <a:endParaRPr lang="ru-RU" sz="1200" b="1" dirty="0">
              <a:effectLst/>
              <a:latin typeface="Times New Roman"/>
              <a:ea typeface="Calibri"/>
              <a:cs typeface="Times New Roman"/>
            </a:endParaRPr>
          </a:p>
          <a:p>
            <a:pPr marL="533400">
              <a:lnSpc>
                <a:spcPct val="115000"/>
              </a:lnSpc>
            </a:pPr>
            <a:r>
              <a:rPr lang="ru-RU" sz="12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2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2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ДОЛЯ ПРЕДУПРЕЖДЕНИЙ ОТ ОБЩЕГО ЧИСЛА НАКАЗАНИЙ</a:t>
            </a:r>
          </a:p>
          <a:p>
            <a:pPr marL="990600" lvl="2" algn="just">
              <a:lnSpc>
                <a:spcPct val="115000"/>
              </a:lnSpc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= «Количество предупреждений вынесенных контролирующим органом в отношении юридических лиц и индивидуальных предпринимателей)» </a:t>
            </a:r>
            <a:r>
              <a:rPr lang="en-US" sz="1200" i="1" dirty="0">
                <a:latin typeface="Times New Roman"/>
                <a:ea typeface="Calibri"/>
                <a:cs typeface="Times New Roman"/>
              </a:rPr>
              <a:t>(1-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контроль)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/ «Количество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предпринимателей».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(1-контроль).</a:t>
            </a:r>
          </a:p>
          <a:p>
            <a:pPr marL="533400">
              <a:lnSpc>
                <a:spcPct val="115000"/>
              </a:lnSpc>
            </a:pPr>
            <a:r>
              <a:rPr lang="ru-RU" sz="12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2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2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2)</a:t>
            </a: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ПОДВЕРГНУТЫХ КОНТРОЛЮ И НАДЗОРУ</a:t>
            </a:r>
          </a:p>
          <a:p>
            <a:pPr marL="990600" lvl="2" algn="just">
              <a:lnSpc>
                <a:spcPct val="115000"/>
              </a:lnSpc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= «Общее количество юридических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лиц и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индивидуальных предпринимателей, в отношении которых проводились плановые, внеплановые проверки»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(1-контроль)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/ «Общее количество юридических лиц и индивидуальных предпринимателей, осуществляющих деятельность на территории субъекта Российской Федерации, деятельность которых подлежит государственному контролю (надзору) по стороны контролирующего органа»;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(1-контроль)</a:t>
            </a:r>
          </a:p>
          <a:p>
            <a:pPr marL="533400">
              <a:lnSpc>
                <a:spcPct val="115000"/>
              </a:lnSpc>
            </a:pPr>
            <a:r>
              <a:rPr lang="ru-RU" sz="12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2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2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1200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 ДОЛЯ ШТРАФОВ, НАЛОЖЕННЫХ БЕЗ ПРОВЕДЕНИЯ ПРОВЕРОК («ДОЛЯ АДМИНИСТРАТИВНЫХ РАССЛЕДОВАНИЙ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») ОТ ОБШЕГО ЧИСЛА ШТРАФОВ, НАЛОЖЕННЫХ ФОИВ;</a:t>
            </a:r>
            <a:endParaRPr lang="ru-RU" sz="1200" dirty="0">
              <a:ea typeface="Calibri"/>
              <a:cs typeface="Times New Roman"/>
            </a:endParaRPr>
          </a:p>
          <a:p>
            <a:pPr marL="990600" lvl="2" algn="just">
              <a:lnSpc>
                <a:spcPct val="115000"/>
              </a:lnSpc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= 1 – «Количество административных штрафов наложенных контролирующим органом на юридических лиц и индивидуальных предпринимателей» 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(1-контроль)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/ «Наложено административных  штрафов»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(1-АЭ+СД ВС РФ)</a:t>
            </a:r>
          </a:p>
          <a:p>
            <a:pPr marL="533400">
              <a:lnSpc>
                <a:spcPct val="115000"/>
              </a:lnSpc>
            </a:pPr>
            <a:r>
              <a:rPr lang="ru-RU" sz="12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2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2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4) </a:t>
            </a:r>
            <a:r>
              <a:rPr lang="ru-RU" sz="1200" b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СРЕДНИЙ ШТРАФ НА 1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ХОЗЯЙСТВУЮЩЕГО СУБЪЕКТА </a:t>
            </a:r>
            <a:r>
              <a:rPr lang="ru-RU" sz="1200" i="1" dirty="0">
                <a:effectLst/>
                <a:latin typeface="Times New Roman"/>
                <a:ea typeface="Calibri"/>
                <a:cs typeface="Times New Roman"/>
              </a:rPr>
              <a:t>(в расчете индекса не используется)</a:t>
            </a:r>
          </a:p>
          <a:p>
            <a:pPr marL="990600" lvl="2" algn="just">
              <a:lnSpc>
                <a:spcPct val="115000"/>
              </a:lnSpc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= Сумма наложенных штрафов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(1-АЭ+СД ВС РФ)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/ «Общее количество юридических лиц и индивидуальных предпринимателей, осуществляющих деятельность на территории субъекта Российской Федерации, деятельность которых подлежит государственному контролю (надзору) по стороны контролирующего органа»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 (1-контроль)</a:t>
            </a:r>
          </a:p>
          <a:p>
            <a:pPr marL="533400">
              <a:lnSpc>
                <a:spcPct val="115000"/>
              </a:lnSpc>
            </a:pPr>
            <a:r>
              <a:rPr lang="ru-RU" sz="12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2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2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5)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 – АДМИНИСТРАТИВНЫЙ «НАЛОГ» 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 marL="990600" lvl="2" algn="just">
              <a:lnSpc>
                <a:spcPct val="115000"/>
              </a:lnSpc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= Сумма наложенного штрафа </a:t>
            </a:r>
            <a:r>
              <a:rPr lang="ru-RU" sz="1200" i="1" dirty="0">
                <a:latin typeface="Times New Roman"/>
                <a:ea typeface="Calibri"/>
                <a:cs typeface="Times New Roman"/>
              </a:rPr>
              <a:t>(1-АЭ+СД ВС РФ, ГИС ЖКХ)</a:t>
            </a:r>
          </a:p>
          <a:p>
            <a:pPr marL="0" lvl="1" algn="just">
              <a:lnSpc>
                <a:spcPct val="115000"/>
              </a:lnSpc>
            </a:pPr>
            <a:r>
              <a:rPr lang="en-US" sz="1200" b="1" dirty="0">
                <a:latin typeface="Times New Roman"/>
                <a:ea typeface="Calibri"/>
                <a:cs typeface="Times New Roman"/>
              </a:rPr>
              <a:t>II. </a:t>
            </a:r>
            <a:r>
              <a:rPr lang="ru-RU" sz="1200" b="1" dirty="0">
                <a:latin typeface="Times New Roman"/>
                <a:ea typeface="Calibri"/>
                <a:cs typeface="Times New Roman"/>
              </a:rPr>
              <a:t>В РАМКАХ СУБЪЕКТА ПО КАЖДОМУ ИЗ 7 НАПРАВЛЕНИЙ ОПРЕДЕЛЯЕТСЯ ОБЩИЙ ИНДЕКС АДМИНИСТРАТИВНОГО ДАВЛЕНИЯ;</a:t>
            </a:r>
          </a:p>
          <a:p>
            <a:pPr marL="0" lvl="1" algn="just">
              <a:lnSpc>
                <a:spcPct val="115000"/>
              </a:lnSpc>
            </a:pPr>
            <a:endParaRPr lang="ru-RU" sz="1200" b="1" dirty="0">
              <a:latin typeface="Times New Roman"/>
              <a:ea typeface="Calibri"/>
              <a:cs typeface="Times New Roman"/>
            </a:endParaRPr>
          </a:p>
          <a:p>
            <a:pPr marL="0" lvl="1" algn="just">
              <a:lnSpc>
                <a:spcPct val="115000"/>
              </a:lnSpc>
            </a:pPr>
            <a:r>
              <a:rPr lang="en-US" sz="1200" b="1" dirty="0">
                <a:latin typeface="Times New Roman"/>
                <a:ea typeface="Calibri"/>
                <a:cs typeface="Times New Roman"/>
              </a:rPr>
              <a:t>III. </a:t>
            </a:r>
            <a:r>
              <a:rPr lang="ru-RU" sz="1200" b="1" dirty="0">
                <a:latin typeface="Times New Roman"/>
                <a:ea typeface="Calibri"/>
                <a:cs typeface="Times New Roman"/>
              </a:rPr>
              <a:t>ОПРЕДЕЛЯЕТСЯ ИНДЕКС СУБЪЕКТА РОССИЙСКОЙ ФЕДЕРАЦИИ В РАМКАХ РОССИЙСКОЙ ФЕДЕРАЦИИ ЕГО МЕСТО В ОБЩЕМ ИНДЕКСЕ АДМИНИСТРАТИВНОГО ДАВЛЕНИЯ.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816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2331" y="233680"/>
            <a:ext cx="7886699" cy="315000"/>
          </a:xfrm>
        </p:spPr>
        <p:txBody>
          <a:bodyPr/>
          <a:lstStyle/>
          <a:p>
            <a:r>
              <a:rPr lang="ru-RU" sz="1300" dirty="0">
                <a:solidFill>
                  <a:schemeClr val="bg1"/>
                </a:solidFill>
              </a:rPr>
              <a:t>ПОСТУЛАТЫ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7</a:t>
            </a:fld>
            <a:endParaRPr lang="ru-RU" sz="1000" dirty="0">
              <a:latin typeface="+mn-lt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673597986"/>
              </p:ext>
            </p:extLst>
          </p:nvPr>
        </p:nvGraphicFramePr>
        <p:xfrm>
          <a:off x="323528" y="1484784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805264"/>
            <a:ext cx="8208912" cy="933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00" b="1" dirty="0">
                <a:latin typeface="Times New Roman"/>
                <a:ea typeface="Calibri"/>
                <a:cs typeface="Times New Roman"/>
              </a:rPr>
              <a:t>ПОКАЗАТЕЛИ ИНДЕКСА:</a:t>
            </a:r>
            <a:endParaRPr lang="ru-RU" sz="700" b="1" dirty="0">
              <a:effectLst/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ДОЛЯ ПРЕДУПРЕЖДЕНИЙ ОТ ОБЩЕГО ЧИСЛА НАКАЗАНИЙ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; (</a:t>
            </a:r>
            <a:r>
              <a:rPr lang="ru-RU" sz="700" i="1" dirty="0">
                <a:latin typeface="Times New Roman"/>
                <a:ea typeface="Calibri"/>
                <a:cs typeface="Times New Roman"/>
              </a:rPr>
              <a:t>СНИЖЕНИЕ РЕПРЕССИВНОСТИ КОНТРОЛЬНО-НАДЗОРНОЙ ДЕЯТЕЛЬНОСТИ )</a:t>
            </a:r>
            <a:endParaRPr lang="ru-RU" sz="7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ДОЛЯ ХОЗЯЙСТВУЮЩИХ СУБЪЕКТОВ, ПОДВЕРГНУТЫХ КОНТРОЛЮ И НАДЗОРУ ОТ ОБЩЕГО ЧИСЛА ПОДКОНТРОЛЬНЫХ;</a:t>
            </a:r>
            <a:r>
              <a:rPr lang="ru-RU" sz="7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i="1" dirty="0">
                <a:latin typeface="Times New Roman"/>
                <a:ea typeface="Calibri"/>
                <a:cs typeface="Times New Roman"/>
              </a:rPr>
              <a:t>(ЭФФЕКТИВНОСТЬ ВНЕДРЕНИЯ РИСК-ОРИЕНТИРОВАННОГО ПОДХОДА)</a:t>
            </a:r>
            <a:endParaRPr lang="ru-RU" sz="7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4) </a:t>
            </a:r>
            <a:r>
              <a:rPr lang="ru-RU" sz="700" b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СРЕДНИЙ ШТРАФ НА 1 </a:t>
            </a:r>
            <a:r>
              <a:rPr lang="ru-RU" sz="700" dirty="0" smtClean="0">
                <a:latin typeface="Times New Roman"/>
                <a:ea typeface="Calibri"/>
                <a:cs typeface="Times New Roman"/>
              </a:rPr>
              <a:t>ХОЗЯЙСТВУЮЩЕГО СУБЪЕКТА</a:t>
            </a:r>
            <a:endParaRPr lang="ru-RU" sz="7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5)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– АДМИНИСТРАТИВНЫЙ «НАЛОГ» (</a:t>
            </a:r>
            <a:r>
              <a:rPr lang="ru-RU" sz="700" i="1" dirty="0">
                <a:latin typeface="Times New Roman"/>
                <a:ea typeface="Calibri"/>
                <a:cs typeface="Times New Roman"/>
              </a:rPr>
              <a:t>ФИСКАЛЬНАЯ  ОРИЕНТИРОВАННОСТЬ КОНТРОЛЬНО-НАДЗОРНОЙ ДЕЯТЕЛЬНОСТИ)</a:t>
            </a:r>
            <a:endParaRPr lang="ru-RU" sz="700" i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124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46338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338" y="39957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3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416" y="4860449"/>
            <a:ext cx="711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4,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P5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На базе показателей Индекса как на федеральном, так и на региональном уровне необходимо последовательно реализовывать следующие «постулаты» и отслеживать эффективность принятых решений.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53403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8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3245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52192DA-14FB-4883-9E79-6906D9E78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2505822"/>
              </p:ext>
            </p:extLst>
          </p:nvPr>
        </p:nvGraphicFramePr>
        <p:xfrm>
          <a:off x="107504" y="764704"/>
          <a:ext cx="8532441" cy="60335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8395">
                  <a:extLst>
                    <a:ext uri="{9D8B030D-6E8A-4147-A177-3AD203B41FA5}">
                      <a16:colId xmlns="" xmlns:a16="http://schemas.microsoft.com/office/drawing/2014/main" val="3200884623"/>
                    </a:ext>
                  </a:extLst>
                </a:gridCol>
                <a:gridCol w="1477829">
                  <a:extLst>
                    <a:ext uri="{9D8B030D-6E8A-4147-A177-3AD203B41FA5}">
                      <a16:colId xmlns="" xmlns:a16="http://schemas.microsoft.com/office/drawing/2014/main" val="4103878437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3337127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201233698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293121086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195665884"/>
                    </a:ext>
                  </a:extLst>
                </a:gridCol>
                <a:gridCol w="897162">
                  <a:extLst>
                    <a:ext uri="{9D8B030D-6E8A-4147-A177-3AD203B41FA5}">
                      <a16:colId xmlns="" xmlns:a16="http://schemas.microsoft.com/office/drawing/2014/main" val="3939451527"/>
                    </a:ext>
                  </a:extLst>
                </a:gridCol>
                <a:gridCol w="902373">
                  <a:extLst>
                    <a:ext uri="{9D8B030D-6E8A-4147-A177-3AD203B41FA5}">
                      <a16:colId xmlns="" xmlns:a16="http://schemas.microsoft.com/office/drawing/2014/main" val="1299082847"/>
                    </a:ext>
                  </a:extLst>
                </a:gridCol>
                <a:gridCol w="823857">
                  <a:extLst>
                    <a:ext uri="{9D8B030D-6E8A-4147-A177-3AD203B41FA5}">
                      <a16:colId xmlns="" xmlns:a16="http://schemas.microsoft.com/office/drawing/2014/main" val="3514241578"/>
                    </a:ext>
                  </a:extLst>
                </a:gridCol>
                <a:gridCol w="580457">
                  <a:extLst>
                    <a:ext uri="{9D8B030D-6E8A-4147-A177-3AD203B41FA5}">
                      <a16:colId xmlns="" xmlns:a16="http://schemas.microsoft.com/office/drawing/2014/main" val="876150195"/>
                    </a:ext>
                  </a:extLst>
                </a:gridCol>
              </a:tblGrid>
              <a:tr h="459022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 Федерации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МЧС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Россельхознадзор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Роспотребнадзор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Ростехнадзор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Росприроднадзор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Весогабаритный контроль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Жилищные инспекции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86492476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Удмуртская Республика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11278152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Хакасия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49553565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Марий Эл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8983240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Хабаровский край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582841008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230531385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Карелия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866167332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Камчатский край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397714511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Алтай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60362097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525940182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Магаданская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025342983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039308331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Саха (Якутия)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24743269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Вологодская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4166597854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Ненецкий автономный округ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82265750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Сахалинская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06808459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Новгородская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46342003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Псковская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27173076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00080629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Приморский край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9203264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8869349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Адыгея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56071228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КБР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837318653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Чукотский АО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30090674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Рязанская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45810163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Калининградская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319157175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931490941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1595482934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02670789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Санкт-Петербург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4062648208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Забайкальский край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378309972"/>
                  </a:ext>
                </a:extLst>
              </a:tr>
            </a:tbl>
          </a:graphicData>
        </a:graphic>
      </p:graphicFrame>
      <p:sp>
        <p:nvSpPr>
          <p:cNvPr id="11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500" dirty="0">
                <a:cs typeface="Times New Roman" pitchFamily="18" charset="0"/>
              </a:rPr>
              <a:t>СВОДНЫЙ ИНДЕКС – 2018 - </a:t>
            </a:r>
            <a:r>
              <a:rPr lang="en-US" sz="1500" dirty="0">
                <a:cs typeface="Times New Roman" pitchFamily="18" charset="0"/>
              </a:rPr>
              <a:t>1</a:t>
            </a:r>
          </a:p>
          <a:p>
            <a:r>
              <a:rPr lang="ru-RU" sz="1500" dirty="0">
                <a:cs typeface="Times New Roman" pitchFamily="18" charset="0"/>
              </a:rPr>
              <a:t>(81 субъект Федерации)</a:t>
            </a:r>
          </a:p>
        </p:txBody>
      </p:sp>
    </p:spTree>
    <p:extLst>
      <p:ext uri="{BB962C8B-B14F-4D97-AF65-F5344CB8AC3E}">
        <p14:creationId xmlns="" xmlns:p14="http://schemas.microsoft.com/office/powerpoint/2010/main" val="94923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9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500" dirty="0">
                <a:cs typeface="Times New Roman" pitchFamily="18" charset="0"/>
              </a:rPr>
              <a:t>СВОДНЫЙ ИНДЕКС – 2018 - 2</a:t>
            </a:r>
            <a:endParaRPr lang="en-US" sz="1500" dirty="0">
              <a:cs typeface="Times New Roman" pitchFamily="18" charset="0"/>
            </a:endParaRPr>
          </a:p>
          <a:p>
            <a:r>
              <a:rPr lang="ru-RU" sz="1500" dirty="0">
                <a:cs typeface="Times New Roman" pitchFamily="18" charset="0"/>
              </a:rPr>
              <a:t>(81 субъект Федерации)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5BE3E587-772F-4A41-8640-022BF63B9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2408207"/>
              </p:ext>
            </p:extLst>
          </p:nvPr>
        </p:nvGraphicFramePr>
        <p:xfrm>
          <a:off x="179511" y="761384"/>
          <a:ext cx="8784975" cy="56717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6407">
                  <a:extLst>
                    <a:ext uri="{9D8B030D-6E8A-4147-A177-3AD203B41FA5}">
                      <a16:colId xmlns="" xmlns:a16="http://schemas.microsoft.com/office/drawing/2014/main" val="4015345447"/>
                    </a:ext>
                  </a:extLst>
                </a:gridCol>
                <a:gridCol w="1524794">
                  <a:extLst>
                    <a:ext uri="{9D8B030D-6E8A-4147-A177-3AD203B41FA5}">
                      <a16:colId xmlns="" xmlns:a16="http://schemas.microsoft.com/office/drawing/2014/main" val="2536439763"/>
                    </a:ext>
                  </a:extLst>
                </a:gridCol>
                <a:gridCol w="583096">
                  <a:extLst>
                    <a:ext uri="{9D8B030D-6E8A-4147-A177-3AD203B41FA5}">
                      <a16:colId xmlns="" xmlns:a16="http://schemas.microsoft.com/office/drawing/2014/main" val="780211765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916695839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86832648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4334207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3640339308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632547117"/>
                    </a:ext>
                  </a:extLst>
                </a:gridCol>
                <a:gridCol w="782933">
                  <a:extLst>
                    <a:ext uri="{9D8B030D-6E8A-4147-A177-3AD203B41FA5}">
                      <a16:colId xmlns="" xmlns:a16="http://schemas.microsoft.com/office/drawing/2014/main" val="4052921686"/>
                    </a:ext>
                  </a:extLst>
                </a:gridCol>
                <a:gridCol w="729233">
                  <a:extLst>
                    <a:ext uri="{9D8B030D-6E8A-4147-A177-3AD203B41FA5}">
                      <a16:colId xmlns="" xmlns:a16="http://schemas.microsoft.com/office/drawing/2014/main" val="4168167854"/>
                    </a:ext>
                  </a:extLst>
                </a:gridCol>
              </a:tblGrid>
              <a:tr h="511816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СУБЪЕКТ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ИНДЕКС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МЧС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РОССЕЛЬХОЗНАДЗОР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РОСПОТРЕБНАДЗОР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РОСТЕХНАДЗОР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РОСПРИРОДНАДЗОР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ВЕСОГАБАРИТНЫЙ КОНТРОЛЬ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ЖИЛИЩНЫЕ ИНСПЕКЦИИ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="" xmlns:a16="http://schemas.microsoft.com/office/drawing/2014/main" val="1461153770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Кировская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79852767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Челябинская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95955507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Чувашская Республика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27120035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Воронежская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992078897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Мордовия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549470700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Липецкая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666605297"/>
                  </a:ext>
                </a:extLst>
              </a:tr>
              <a:tr h="296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Северная Осетия-Алания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449358718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Республика Башкортостан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54483954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Республика Татарстан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111141711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Ярославская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38554617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ХМАО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79383795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Ульяновская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2439406099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Архангельская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020832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Свердловская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409060396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ЕАО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479141368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Астраханская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482765878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Алтайский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131313424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Красноярский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2981160429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Костромская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277546203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Пензенская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2955758679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Коми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974614605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Краснодарский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4,0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288456022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Калужская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4,1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1809177476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Волгоградская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451194087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Пермский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4,1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1182736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Омская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4143878710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Амурская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56924468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Бурятия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68314574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Ленинградская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483696196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Томская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="" xmlns:a16="http://schemas.microsoft.com/office/drawing/2014/main" val="3707172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0197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5209</Words>
  <Application>Microsoft Office PowerPoint</Application>
  <PresentationFormat>Экран (4:3)</PresentationFormat>
  <Paragraphs>1802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ИНДЕКС «АДМИНИСТРАТИВНОЕ ДАВЛЕНИЕ»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ЗАБАЙКАЛЬСКИЙ КРАЙ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РЕКОМЕНДАЦИИ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172</cp:revision>
  <cp:lastPrinted>2019-06-16T12:35:16Z</cp:lastPrinted>
  <dcterms:created xsi:type="dcterms:W3CDTF">2019-05-11T13:12:17Z</dcterms:created>
  <dcterms:modified xsi:type="dcterms:W3CDTF">2019-09-24T04:38:00Z</dcterms:modified>
</cp:coreProperties>
</file>