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75" r:id="rId3"/>
    <p:sldId id="278" r:id="rId4"/>
    <p:sldId id="292" r:id="rId5"/>
    <p:sldId id="290" r:id="rId6"/>
    <p:sldId id="287" r:id="rId7"/>
    <p:sldId id="291" r:id="rId8"/>
    <p:sldId id="286" r:id="rId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0996936579818012"/>
          <c:y val="3.6108434532915151E-2"/>
          <c:w val="0.55016567145775019"/>
          <c:h val="0.910274110957368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организаций</c:v>
                </c:pt>
              </c:strCache>
            </c:strRef>
          </c:tx>
          <c:explosion val="10"/>
          <c:dPt>
            <c:idx val="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8F-4332-8428-128B08A9DC7D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8F-4332-8428-128B08A9DC7D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98F-4332-8428-128B08A9DC7D}"/>
              </c:ext>
            </c:extLst>
          </c:dPt>
          <c:dLbls>
            <c:dLbl>
              <c:idx val="0"/>
              <c:layout>
                <c:manualLayout>
                  <c:x val="-0.20273713384227027"/>
                  <c:y val="-6.68147379759737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15913</a:t>
                    </a:r>
                    <a:endParaRPr lang="ru-RU" dirty="0"/>
                  </a:p>
                </c:rich>
              </c:tx>
              <c:showVal val="1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8F-4332-8428-128B08A9DC7D}"/>
                </c:ext>
              </c:extLst>
            </c:dLbl>
            <c:dLbl>
              <c:idx val="1"/>
              <c:layout>
                <c:manualLayout>
                  <c:x val="0.17644875827620343"/>
                  <c:y val="-0.142648401385353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13379</a:t>
                    </a:r>
                    <a:endParaRPr lang="ru-RU" dirty="0"/>
                  </a:p>
                </c:rich>
              </c:tx>
              <c:showVal val="1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8F-4332-8428-128B08A9DC7D}"/>
                </c:ext>
              </c:extLst>
            </c:dLbl>
            <c:dLbl>
              <c:idx val="2"/>
              <c:layout>
                <c:manualLayout>
                  <c:x val="5.3169904915964707E-3"/>
                  <c:y val="3.912546041892781E-2"/>
                </c:manualLayout>
              </c:layout>
              <c:showVal val="1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8F-4332-8428-128B08A9DC7D}"/>
                </c:ext>
              </c:extLst>
            </c:dLbl>
            <c:dLbl>
              <c:idx val="3"/>
              <c:layout>
                <c:manualLayout>
                  <c:x val="3.6772946666537847E-2"/>
                  <c:y val="2.211292762342639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917</a:t>
                    </a:r>
                    <a:endParaRPr lang="ru-RU" dirty="0"/>
                  </a:p>
                </c:rich>
              </c:tx>
              <c:showVal val="1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8F-4332-8428-128B08A9DC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Circe Bold" pitchFamily="34" charset="-52"/>
                  </a:defRPr>
                </a:pPr>
                <a:endParaRPr lang="ru-RU"/>
              </a:p>
            </c:txPr>
            <c:showVal val="1"/>
            <c:separator>, </c:separato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ЕНВД</c:v>
                </c:pt>
                <c:pt idx="1">
                  <c:v>УСН</c:v>
                </c:pt>
                <c:pt idx="2">
                  <c:v>ПСН</c:v>
                </c:pt>
                <c:pt idx="3">
                  <c:v>ЕСХН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15913</c:v>
                </c:pt>
                <c:pt idx="1">
                  <c:v>13379</c:v>
                </c:pt>
                <c:pt idx="2">
                  <c:v>1907</c:v>
                </c:pt>
                <c:pt idx="3">
                  <c:v>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98F-4332-8428-128B08A9DC7D}"/>
            </c:ext>
          </c:extLst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9.0662933587089392E-2"/>
          <c:w val="0.18356919161317131"/>
          <c:h val="0.80198184501238989"/>
        </c:manualLayout>
      </c:layout>
      <c:txPr>
        <a:bodyPr/>
        <a:lstStyle/>
        <a:p>
          <a:pPr>
            <a:defRPr>
              <a:latin typeface="Circe Bold" pitchFamily="34" charset="-52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9.0205771032691701E-2"/>
          <c:y val="5.3749003596772614E-2"/>
          <c:w val="0.87964012466627983"/>
          <c:h val="0.8574483977485624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тыс. руб.</c:v>
                </c:pt>
              </c:strCache>
            </c:strRef>
          </c:tx>
          <c:dPt>
            <c:idx val="3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4C-4CD3-8C62-F7C5D23FC8C3}"/>
              </c:ext>
            </c:extLst>
          </c:dPt>
          <c:dLbls>
            <c:dLbl>
              <c:idx val="0"/>
              <c:layout>
                <c:manualLayout>
                  <c:x val="-2.9448561457798637E-2"/>
                  <c:y val="-0.15061728395061721"/>
                </c:manualLayout>
              </c:layout>
              <c:showVal val="1"/>
            </c:dLbl>
            <c:dLbl>
              <c:idx val="1"/>
              <c:layout>
                <c:manualLayout>
                  <c:x val="0.15527423314112024"/>
                  <c:y val="-0.19753086419753091"/>
                </c:manualLayout>
              </c:layout>
              <c:showVal val="1"/>
            </c:dLbl>
            <c:dLbl>
              <c:idx val="2"/>
              <c:layout>
                <c:manualLayout>
                  <c:x val="2.6771419507089687E-3"/>
                  <c:y val="-4.1975308641975295E-2"/>
                </c:manualLayout>
              </c:layout>
              <c:showVal val="1"/>
            </c:dLbl>
            <c:dLbl>
              <c:idx val="3"/>
              <c:layout>
                <c:manualLayout>
                  <c:x val="-1.3385709753544842E-2"/>
                  <c:y val="-9.8765432098765454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ЕНВД</c:v>
                </c:pt>
                <c:pt idx="1">
                  <c:v>УСН</c:v>
                </c:pt>
                <c:pt idx="2">
                  <c:v>ПСН</c:v>
                </c:pt>
                <c:pt idx="3">
                  <c:v>ЕСХН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430363</c:v>
                </c:pt>
                <c:pt idx="1">
                  <c:v>1458265</c:v>
                </c:pt>
                <c:pt idx="2">
                  <c:v>54043</c:v>
                </c:pt>
                <c:pt idx="3">
                  <c:v>5690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4C-4CD3-8C62-F7C5D23FC8C3}"/>
            </c:ext>
          </c:extLst>
        </c:ser>
        <c:overlap val="100"/>
        <c:axId val="75055872"/>
        <c:axId val="75057408"/>
      </c:barChart>
      <c:catAx>
        <c:axId val="750558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>
                <a:latin typeface="Circe Bold" pitchFamily="34" charset="-52"/>
              </a:defRPr>
            </a:pPr>
            <a:endParaRPr lang="ru-RU"/>
          </a:p>
        </c:txPr>
        <c:crossAx val="75057408"/>
        <c:crosses val="autoZero"/>
        <c:auto val="1"/>
        <c:lblAlgn val="ctr"/>
        <c:lblOffset val="100"/>
      </c:catAx>
      <c:valAx>
        <c:axId val="7505740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50558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ИП</c:v>
                </c:pt>
                <c:pt idx="1">
                  <c:v>ЮЛ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13168</c:v>
                </c:pt>
                <c:pt idx="1">
                  <c:v>2948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ИП</c:v>
                </c:pt>
                <c:pt idx="1">
                  <c:v>ЮЛ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13400</c:v>
                </c:pt>
                <c:pt idx="1">
                  <c:v>2513</c:v>
                </c:pt>
              </c:numCache>
            </c:numRef>
          </c:val>
        </c:ser>
        <c:shape val="cylinder"/>
        <c:axId val="75938432"/>
        <c:axId val="75944320"/>
        <c:axId val="0"/>
      </c:bar3DChart>
      <c:catAx>
        <c:axId val="75938432"/>
        <c:scaling>
          <c:orientation val="minMax"/>
        </c:scaling>
        <c:axPos val="b"/>
        <c:tickLblPos val="nextTo"/>
        <c:crossAx val="75944320"/>
        <c:crosses val="autoZero"/>
        <c:auto val="1"/>
        <c:lblAlgn val="ctr"/>
        <c:lblOffset val="100"/>
      </c:catAx>
      <c:valAx>
        <c:axId val="75944320"/>
        <c:scaling>
          <c:orientation val="minMax"/>
        </c:scaling>
        <c:axPos val="l"/>
        <c:majorGridlines/>
        <c:numFmt formatCode="General" sourceLinked="1"/>
        <c:tickLblPos val="nextTo"/>
        <c:crossAx val="75938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49240853382868"/>
          <c:y val="0.30389000984251974"/>
          <c:w val="0.15151591778810716"/>
          <c:h val="0.173469980314960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0.28269</cdr:x>
      <cdr:y>0.61019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0" y="2520280"/>
          <a:ext cx="3744416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CC19-8E77-4AB8-8362-6C7DCFC38B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DED1D-3A94-4F68-BC8C-81CB5F118E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139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42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599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684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360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27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582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02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54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092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320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409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66F06-B0F7-4454-A89F-24985CC6BE9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0CDF8-A18F-4A9A-B357-39450E821D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545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3878" y="2504032"/>
            <a:ext cx="8402430" cy="1849935"/>
          </a:xfrm>
        </p:spPr>
        <p:txBody>
          <a:bodyPr anchor="ctr">
            <a:no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Bold" pitchFamily="34" charset="-52"/>
              </a:rPr>
              <a:t>Анализ систем налогообложения,</a:t>
            </a:r>
            <a:b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Bold" pitchFamily="34" charset="-52"/>
              </a:rPr>
            </a:br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Bold" pitchFamily="34" charset="-52"/>
              </a:rPr>
              <a:t>применяемых субъектами малого и среднего предпринимательства</a:t>
            </a:r>
          </a:p>
        </p:txBody>
      </p:sp>
      <p:sp>
        <p:nvSpPr>
          <p:cNvPr id="308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820150" y="6492875"/>
            <a:ext cx="227013" cy="349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BE23705-3093-463D-8369-9B16290355BE}" type="slidenum">
              <a:rPr lang="ru-RU" altLang="ru-RU" smtClean="0">
                <a:latin typeface="Arial Black" pitchFamily="34" charset="0"/>
              </a:rPr>
              <a:pPr eaLnBrk="1" hangingPunct="1"/>
              <a:t>1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2141805" y="188640"/>
            <a:ext cx="7002194" cy="4494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-18169" y="-27384"/>
            <a:ext cx="864095" cy="99392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" y="6095486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8 (3022) 35-00-10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en-US" dirty="0">
                <a:solidFill>
                  <a:prstClr val="black"/>
                </a:solidFill>
              </a:rPr>
              <a:t>e-mail: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ombudsmanbiz@e-zab.ru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5" name="Рисунок 14" descr="Герб Забайкальского края"/>
          <p:cNvPicPr/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107504" y="5686425"/>
            <a:ext cx="10096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419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68" y="0"/>
            <a:ext cx="9162168" cy="5373216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1106532" y="836712"/>
            <a:ext cx="6912768" cy="806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ЕНВД применяется в отношении отдельных видов предпринимательской деятельности (п.2 ст.346.26 НК РФ):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844824"/>
            <a:ext cx="6264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розничная торговля;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общественное питание;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бытовые, ветеринарные услуги;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по ремонту, техническому обслуживанию и мойке автомототранспортных средств;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распространение и (или) размещение рекламы;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по передаче во временное пользование торговых мест, земельных участков;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по временному размещению и проживанию;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по перевозке пассажиров и грузов автотранспортом;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Circe Bold" pitchFamily="34" charset="-52"/>
              </a:rPr>
              <a:t>услуги стоянок.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96136" y="1844824"/>
            <a:ext cx="3096344" cy="396044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irce" pitchFamily="34" charset="-52"/>
              </a:rPr>
              <a:t>ЕНВД применяется как мера поддержки малого бизнеса.</a:t>
            </a:r>
          </a:p>
          <a:p>
            <a:pPr algn="ctr"/>
            <a:endParaRPr lang="ru-RU" sz="900" dirty="0">
              <a:latin typeface="Circe" pitchFamily="34" charset="-52"/>
            </a:endParaRPr>
          </a:p>
          <a:p>
            <a:pPr algn="ctr"/>
            <a:r>
              <a:rPr lang="ru-RU" sz="2000" dirty="0">
                <a:latin typeface="Circe" pitchFamily="34" charset="-52"/>
              </a:rPr>
              <a:t>В основном это микро бизнес, который решает потребности населения в шаговой доступности - в сфере услуг и торговли</a:t>
            </a:r>
            <a:r>
              <a:rPr lang="ru-RU" dirty="0">
                <a:latin typeface="Circe" pitchFamily="34" charset="-52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4767" y="5261144"/>
            <a:ext cx="4590170" cy="976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Circe Bold" pitchFamily="34" charset="-52"/>
              </a:rPr>
              <a:t>Применение ЕНВД дает фиксированную, предсказуемую и стабильную налоговую нагрузку, легко регулируется на уровне муниципалитета</a:t>
            </a:r>
          </a:p>
        </p:txBody>
      </p:sp>
      <p:sp>
        <p:nvSpPr>
          <p:cNvPr id="14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55576" y="188640"/>
            <a:ext cx="8388423" cy="4494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Специальный режим налогообложения ЕНВД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177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8388423" cy="4494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Статистика, предоставленная УФНС по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Забайкальскому краю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irce Extra Bold" pitchFamily="34" charset="-52"/>
            </a:endParaRPr>
          </a:p>
        </p:txBody>
      </p:sp>
      <p:sp>
        <p:nvSpPr>
          <p:cNvPr id="4101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755063" y="6526213"/>
            <a:ext cx="298450" cy="287337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21C7D6-08C3-4FB4-9F94-D3B774364C0C}" type="slidenum">
              <a:rPr lang="ru-RU" altLang="ru-RU" smtClean="0">
                <a:latin typeface="Arial Black" pitchFamily="34" charset="0"/>
              </a:rPr>
              <a:pPr eaLnBrk="1" hangingPunct="1"/>
              <a:t>3</a:t>
            </a:fld>
            <a:endParaRPr lang="ru-RU" altLang="ru-RU">
              <a:latin typeface="Arial Black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1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902812721"/>
              </p:ext>
            </p:extLst>
          </p:nvPr>
        </p:nvGraphicFramePr>
        <p:xfrm>
          <a:off x="40460" y="1844824"/>
          <a:ext cx="579613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429735857"/>
              </p:ext>
            </p:extLst>
          </p:nvPr>
        </p:nvGraphicFramePr>
        <p:xfrm>
          <a:off x="4220623" y="857250"/>
          <a:ext cx="4743865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02693" y="908720"/>
            <a:ext cx="4392488" cy="72008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Количество плательщиков,</a:t>
            </a:r>
          </a:p>
          <a:p>
            <a:pPr algn="ctr"/>
            <a:r>
              <a:rPr lang="ru-RU" dirty="0">
                <a:latin typeface="Circe Bold" pitchFamily="34" charset="-52"/>
              </a:rPr>
              <a:t>по режимам </a:t>
            </a:r>
            <a:r>
              <a:rPr lang="ru-RU" dirty="0" smtClean="0">
                <a:latin typeface="Circe Bold" pitchFamily="34" charset="-52"/>
              </a:rPr>
              <a:t>налогообложения, применяющим </a:t>
            </a:r>
            <a:r>
              <a:rPr lang="ru-RU" dirty="0" err="1" smtClean="0">
                <a:latin typeface="Circe Bold" pitchFamily="34" charset="-52"/>
              </a:rPr>
              <a:t>спецрежимы</a:t>
            </a:r>
            <a:endParaRPr lang="ru-RU" dirty="0">
              <a:latin typeface="Circe Bold" pitchFamily="34" charset="-52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692696"/>
            <a:ext cx="4320480" cy="792088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Суммы налогов к уплате,</a:t>
            </a:r>
          </a:p>
          <a:p>
            <a:pPr algn="ctr"/>
            <a:r>
              <a:rPr lang="ru-RU" dirty="0">
                <a:latin typeface="Circe Bold" pitchFamily="34" charset="-52"/>
              </a:rPr>
              <a:t>по режимам </a:t>
            </a:r>
            <a:r>
              <a:rPr lang="ru-RU" dirty="0" smtClean="0">
                <a:latin typeface="Circe Bold" pitchFamily="34" charset="-52"/>
              </a:rPr>
              <a:t>налогообложения в тыс. руб.  </a:t>
            </a:r>
            <a:r>
              <a:rPr lang="ru-RU" sz="1600" dirty="0" smtClean="0">
                <a:latin typeface="Circe Bold" pitchFamily="34" charset="-52"/>
              </a:rPr>
              <a:t>(2018 г.)</a:t>
            </a:r>
            <a:endParaRPr lang="ru-RU" sz="1600" dirty="0">
              <a:latin typeface="Circe Bold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9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8388423" cy="4494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Статистика, предоставленная УФНС по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Забайкальскому краю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irce Extra Bold" pitchFamily="34" charset="-52"/>
            </a:endParaRPr>
          </a:p>
        </p:txBody>
      </p:sp>
      <p:sp>
        <p:nvSpPr>
          <p:cNvPr id="4101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755063" y="6526213"/>
            <a:ext cx="298450" cy="287337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21C7D6-08C3-4FB4-9F94-D3B774364C0C}" type="slidenum">
              <a:rPr lang="ru-RU" altLang="ru-RU" smtClean="0">
                <a:latin typeface="Arial Black" pitchFamily="34" charset="0"/>
              </a:rPr>
              <a:pPr eaLnBrk="1" hangingPunct="1"/>
              <a:t>4</a:t>
            </a:fld>
            <a:endParaRPr lang="ru-RU" altLang="ru-RU">
              <a:latin typeface="Arial Black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1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2693" y="908720"/>
            <a:ext cx="4392488" cy="72008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Количество </a:t>
            </a:r>
            <a:r>
              <a:rPr lang="ru-RU" dirty="0" smtClean="0">
                <a:latin typeface="Circe Bold" pitchFamily="34" charset="-52"/>
              </a:rPr>
              <a:t>плательщиков </a:t>
            </a:r>
            <a:r>
              <a:rPr lang="ru-RU" dirty="0" err="1" smtClean="0">
                <a:latin typeface="Circe Bold" pitchFamily="34" charset="-52"/>
              </a:rPr>
              <a:t>ЕНВД</a:t>
            </a:r>
            <a:endParaRPr lang="ru-RU" dirty="0">
              <a:latin typeface="Circe Bold" pitchFamily="34" charset="-52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908720"/>
            <a:ext cx="4320480" cy="647203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irce Bold" pitchFamily="34" charset="-52"/>
              </a:rPr>
              <a:t>Основные виды деятельности </a:t>
            </a:r>
            <a:endParaRPr lang="ru-RU" sz="1600" dirty="0">
              <a:latin typeface="Circe Bold" pitchFamily="34" charset="-52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628800"/>
          <a:ext cx="52200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60032" y="1916832"/>
            <a:ext cx="4283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розничная торговля;</a:t>
            </a:r>
          </a:p>
          <a:p>
            <a:pPr>
              <a:buFontTx/>
              <a:buChar char="-"/>
            </a:pPr>
            <a:r>
              <a:rPr lang="ru-RU" dirty="0" smtClean="0"/>
              <a:t> бытовые услуги;</a:t>
            </a:r>
          </a:p>
          <a:p>
            <a:pPr>
              <a:buFontTx/>
              <a:buChar char="-"/>
            </a:pPr>
            <a:r>
              <a:rPr lang="ru-RU" dirty="0" smtClean="0"/>
              <a:t> автотранспортные услуги;</a:t>
            </a:r>
          </a:p>
          <a:p>
            <a:pPr>
              <a:buFontTx/>
              <a:buChar char="-"/>
            </a:pPr>
            <a:r>
              <a:rPr lang="ru-RU" dirty="0" smtClean="0"/>
              <a:t> общественное питание;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3501008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налогоплательщиков, применяющих </a:t>
            </a:r>
            <a:r>
              <a:rPr lang="ru-RU" dirty="0" err="1" smtClean="0"/>
              <a:t>ЕНВД</a:t>
            </a:r>
            <a:r>
              <a:rPr lang="ru-RU" dirty="0" smtClean="0"/>
              <a:t> составляет большинство среди </a:t>
            </a:r>
            <a:r>
              <a:rPr lang="ru-RU" dirty="0" err="1" smtClean="0"/>
              <a:t>спецрежимов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год количество </a:t>
            </a:r>
            <a:r>
              <a:rPr lang="ru-RU" dirty="0" err="1" smtClean="0"/>
              <a:t>ИП</a:t>
            </a:r>
            <a:r>
              <a:rPr lang="ru-RU" dirty="0" smtClean="0"/>
              <a:t> на </a:t>
            </a:r>
            <a:r>
              <a:rPr lang="ru-RU" dirty="0" err="1" smtClean="0"/>
              <a:t>ЕНВД</a:t>
            </a:r>
            <a:r>
              <a:rPr lang="ru-RU" dirty="0" smtClean="0"/>
              <a:t> увеличилось на 232 ед</a:t>
            </a:r>
            <a:r>
              <a:rPr lang="ru-RU" dirty="0" smtClean="0"/>
              <a:t>., что </a:t>
            </a:r>
            <a:r>
              <a:rPr lang="ru-RU" dirty="0" smtClean="0"/>
              <a:t>свидетельствует о востребованности этого </a:t>
            </a:r>
            <a:r>
              <a:rPr lang="ru-RU" dirty="0" err="1" smtClean="0"/>
              <a:t>спецрежима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6" name="Рисунок 15" descr="exclamation-mark-4851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4283968" y="4149080"/>
            <a:ext cx="737128" cy="11205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39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0"/>
            <a:ext cx="9162168" cy="5373216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188640"/>
            <a:ext cx="8388423" cy="4494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Недостатки Патентной системы налогообложения</a:t>
            </a:r>
          </a:p>
        </p:txBody>
      </p:sp>
      <p:sp>
        <p:nvSpPr>
          <p:cNvPr id="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418166" y="836712"/>
            <a:ext cx="8276039" cy="702755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Применяется исключительно ИП (с ограниченной численностью наёмных работников, имеются ограничения по базовым показателям)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4706" y="1700808"/>
            <a:ext cx="8289499" cy="49662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Circe Bold" pitchFamily="34" charset="-52"/>
              </a:rPr>
              <a:t>Ограниченная возможность дифференциации дохода (например, по районам)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4706" y="2362572"/>
            <a:ext cx="8289499" cy="706388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Установление размера годового дохода в зависимости от средней численности наемных работников, без учёта специфики вида деятельности</a:t>
            </a:r>
            <a:endParaRPr lang="ru-RU" sz="1200" dirty="0">
              <a:latin typeface="Circe Bold" pitchFamily="34" charset="-52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4706" y="3140968"/>
            <a:ext cx="8289499" cy="57606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lnSpc>
                <a:spcPct val="150000"/>
              </a:lnSpc>
            </a:pPr>
            <a:r>
              <a:rPr lang="ru-RU" dirty="0">
                <a:latin typeface="Circe Bold" pitchFamily="34" charset="-52"/>
              </a:rPr>
              <a:t>Ограниченный перечень видов деятельности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4706" y="3861048"/>
            <a:ext cx="8289499" cy="648072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По отдельным видам деятельности налоговые ставки выше, чем при использовании ЕНВД</a:t>
            </a:r>
            <a:endParaRPr lang="ru-RU" sz="1200" dirty="0">
              <a:latin typeface="Circe Bold" pitchFamily="34" charset="-52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166" y="4653136"/>
            <a:ext cx="8289499" cy="49662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Circe Bold" pitchFamily="34" charset="-52"/>
              </a:rPr>
              <a:t>Необходимо вести книгу учёта доходов по каждому патенту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9672" y="5373216"/>
            <a:ext cx="7074533" cy="86409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Как следствие - возможное занижение доходов, численности работников, </a:t>
            </a:r>
            <a:r>
              <a:rPr lang="ru-RU" b="1" dirty="0">
                <a:solidFill>
                  <a:srgbClr val="C00000"/>
                </a:solidFill>
                <a:latin typeface="Circe Bold" pitchFamily="34" charset="-52"/>
              </a:rPr>
              <a:t>отсутствие прозрачности бизнеса</a:t>
            </a:r>
          </a:p>
        </p:txBody>
      </p:sp>
    </p:spTree>
    <p:extLst>
      <p:ext uri="{BB962C8B-B14F-4D97-AF65-F5344CB8AC3E}">
        <p14:creationId xmlns="" xmlns:p14="http://schemas.microsoft.com/office/powerpoint/2010/main" val="363469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68" y="0"/>
            <a:ext cx="9162168" cy="5373216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188640"/>
            <a:ext cx="8388423" cy="4494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Недостатки Упрощённой системой налогообложения</a:t>
            </a:r>
          </a:p>
        </p:txBody>
      </p:sp>
      <p:sp>
        <p:nvSpPr>
          <p:cNvPr id="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418166" y="980728"/>
            <a:ext cx="8276039" cy="702755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Дополнительные расходы на налогообложение – появление доп. видов налогов </a:t>
            </a:r>
            <a:r>
              <a:rPr lang="ru-RU" dirty="0" smtClean="0">
                <a:latin typeface="Circe Bold" pitchFamily="34" charset="-52"/>
              </a:rPr>
              <a:t>(</a:t>
            </a:r>
            <a:r>
              <a:rPr lang="ru-RU" dirty="0" err="1" smtClean="0">
                <a:latin typeface="Circe Bold" pitchFamily="34" charset="-52"/>
              </a:rPr>
              <a:t>НДФЛ</a:t>
            </a:r>
            <a:r>
              <a:rPr lang="ru-RU" dirty="0">
                <a:latin typeface="Circe Bold" pitchFamily="34" charset="-52"/>
              </a:rPr>
              <a:t>, иногда налог на прибыль)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4706" y="1924264"/>
            <a:ext cx="8289499" cy="49662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bg1"/>
                </a:solidFill>
                <a:latin typeface="Circe Bold" pitchFamily="34" charset="-52"/>
              </a:rPr>
              <a:t>Расходы на содержание бухгалтерии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4706" y="2708920"/>
            <a:ext cx="8289499" cy="648072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Circe Bold" pitchFamily="34" charset="-52"/>
              </a:rPr>
              <a:t>Расчет налоговой ставки зависит от финансового результата, который сложно планировать субъектам МСП в районах</a:t>
            </a:r>
            <a:endParaRPr lang="ru-RU" sz="1200" dirty="0">
              <a:latin typeface="Circe Bold" pitchFamily="34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19671" y="3645024"/>
            <a:ext cx="7074533" cy="25202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Налог, взимаемый в связи с применением УСН, включая минимальный налог, подлежит зачислению в бюджеты субъектов РФ .</a:t>
            </a:r>
          </a:p>
          <a:p>
            <a:pPr algn="ctr"/>
            <a:endParaRPr lang="ru-RU" dirty="0">
              <a:latin typeface="Circe Bold" pitchFamily="34" charset="-52"/>
            </a:endParaRPr>
          </a:p>
          <a:p>
            <a:pPr algn="ctr"/>
            <a:r>
              <a:rPr lang="ru-RU" dirty="0">
                <a:latin typeface="Circe Bold" pitchFamily="34" charset="-52"/>
              </a:rPr>
              <a:t>При этом доходы от ЕНВД, подлежат зачислению в доходы местных бюджетов - бюджеты муниципальных районов (городских округов).</a:t>
            </a:r>
          </a:p>
        </p:txBody>
      </p:sp>
    </p:spTree>
    <p:extLst>
      <p:ext uri="{BB962C8B-B14F-4D97-AF65-F5344CB8AC3E}">
        <p14:creationId xmlns="" xmlns:p14="http://schemas.microsoft.com/office/powerpoint/2010/main" val="214945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68" y="0"/>
            <a:ext cx="9162168" cy="5373216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188640"/>
            <a:ext cx="8388423" cy="4494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Extra Bold" pitchFamily="34" charset="-52"/>
              </a:rPr>
              <a:t>Риски отмены ЕНВД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irce Extra Bold" pitchFamily="34" charset="-5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2141806" y="6453336"/>
            <a:ext cx="7002194" cy="3239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-18169" y="6021288"/>
            <a:ext cx="864095" cy="993926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404706" y="836712"/>
            <a:ext cx="8276039" cy="702755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Circe Bold" pitchFamily="34" charset="-52"/>
              </a:rPr>
              <a:t>Увеличение налоговой нагрузки, возникновение дополнительных расходов, уход бизнеса в тень, закрытие бизнеса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4706" y="1628800"/>
            <a:ext cx="8289499" cy="105780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Circe Bold" pitchFamily="34" charset="-52"/>
              </a:rPr>
              <a:t>При </a:t>
            </a:r>
            <a:r>
              <a:rPr lang="ru-RU" dirty="0">
                <a:solidFill>
                  <a:schemeClr val="bg1"/>
                </a:solidFill>
                <a:latin typeface="Circe Bold" pitchFamily="34" charset="-52"/>
              </a:rPr>
              <a:t>переходе с ЕНВД на УСН налоговые платежи возрастают в 3 раза, появляются дополнительные расходы на ведение бухгалтерского учёта, налоговые платежи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4706" y="2780928"/>
            <a:ext cx="8276039" cy="864096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Circe Bold" pitchFamily="34" charset="-52"/>
              </a:rPr>
              <a:t>Отмена </a:t>
            </a:r>
            <a:r>
              <a:rPr lang="ru-RU" dirty="0">
                <a:latin typeface="Circe Bold" pitchFamily="34" charset="-52"/>
              </a:rPr>
              <a:t>ЕНВД приведет не к увеличению налоговых поступлений в бюджет, но будет иметь обратный результат, как за счет ухода части бизнеса в тень, так и по причине его закрытия/банкротства</a:t>
            </a:r>
            <a:endParaRPr lang="ru-RU" sz="1200" dirty="0">
              <a:latin typeface="Circe Bold" pitchFamily="34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19672" y="4077072"/>
            <a:ext cx="7074533" cy="86409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Circe Bold" pitchFamily="34" charset="-52"/>
              </a:rPr>
              <a:t>Необходимо продление срока применения </a:t>
            </a:r>
            <a:r>
              <a:rPr lang="ru-RU" dirty="0" err="1" smtClean="0">
                <a:solidFill>
                  <a:schemeClr val="tx1"/>
                </a:solidFill>
                <a:latin typeface="Circe Bold" pitchFamily="34" charset="-52"/>
              </a:rPr>
              <a:t>ЕНВД</a:t>
            </a:r>
            <a:r>
              <a:rPr lang="ru-RU" dirty="0" smtClean="0">
                <a:solidFill>
                  <a:schemeClr val="tx1"/>
                </a:solidFill>
                <a:latin typeface="Circe Bold" pitchFamily="34" charset="-52"/>
              </a:rPr>
              <a:t> до </a:t>
            </a:r>
            <a:r>
              <a:rPr lang="ru-RU" dirty="0" smtClean="0">
                <a:solidFill>
                  <a:schemeClr val="tx1"/>
                </a:solidFill>
                <a:latin typeface="Circe Bold" pitchFamily="34" charset="-52"/>
              </a:rPr>
              <a:t>принятия эффективной альтернативы.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irce Bold" pitchFamily="34" charset="-52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irce Bold" pitchFamily="34" charset="-52"/>
              </a:rPr>
              <a:t> </a:t>
            </a:r>
            <a:endParaRPr lang="ru-RU" dirty="0">
              <a:solidFill>
                <a:schemeClr val="tx1"/>
              </a:solidFill>
              <a:latin typeface="Circe Bold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724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68" y="0"/>
            <a:ext cx="9162168" cy="537321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83639"/>
          <a:stretch/>
        </p:blipFill>
        <p:spPr>
          <a:xfrm>
            <a:off x="-18169" y="116632"/>
            <a:ext cx="864095" cy="993926"/>
          </a:xfrm>
          <a:prstGeom prst="rect">
            <a:avLst/>
          </a:prstGeom>
        </p:spPr>
      </p:pic>
      <p:sp>
        <p:nvSpPr>
          <p:cNvPr id="12" name="Rectangle 5"/>
          <p:cNvSpPr/>
          <p:nvPr/>
        </p:nvSpPr>
        <p:spPr>
          <a:xfrm>
            <a:off x="2141805" y="388857"/>
            <a:ext cx="7002194" cy="4494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в </a:t>
            </a:r>
            <a:r>
              <a:rPr lang="ru-RU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Забайкальском крае </a:t>
            </a:r>
            <a:endParaRPr lang="ru-RU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6532" y="249289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" y="6095486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8 (3022) 35-00-10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en-US" dirty="0">
                <a:solidFill>
                  <a:prstClr val="black"/>
                </a:solidFill>
              </a:rPr>
              <a:t>e-mail: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ombudsmanbiz@e-zab.ru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95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563</Words>
  <Application>Microsoft Office PowerPoint</Application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Анализ систем налогообложения, применяемых субъектами малого и среднего предпринимательства</vt:lpstr>
      <vt:lpstr>Слайд 2</vt:lpstr>
      <vt:lpstr>Статистика, предоставленная УФНС по Забайкальскому краю</vt:lpstr>
      <vt:lpstr>Статистика, предоставленная УФНС по Забайкальскому краю</vt:lpstr>
      <vt:lpstr>Слайд 5</vt:lpstr>
      <vt:lpstr>Слайд 6</vt:lpstr>
      <vt:lpstr>Слайд 7</vt:lpstr>
      <vt:lpstr>Слайд 8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Гольдвирт Елизавета Константиновна</dc:creator>
  <cp:lastModifiedBy>station</cp:lastModifiedBy>
  <cp:revision>135</cp:revision>
  <cp:lastPrinted>2019-08-26T14:20:06Z</cp:lastPrinted>
  <dcterms:created xsi:type="dcterms:W3CDTF">2018-09-04T05:58:58Z</dcterms:created>
  <dcterms:modified xsi:type="dcterms:W3CDTF">2019-09-27T01:05:44Z</dcterms:modified>
</cp:coreProperties>
</file>