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50" r:id="rId2"/>
    <p:sldId id="645" r:id="rId3"/>
    <p:sldId id="665" r:id="rId4"/>
    <p:sldId id="669" r:id="rId5"/>
    <p:sldId id="667" r:id="rId6"/>
    <p:sldId id="664" r:id="rId7"/>
    <p:sldId id="647" r:id="rId8"/>
    <p:sldId id="659" r:id="rId9"/>
    <p:sldId id="668" r:id="rId10"/>
    <p:sldId id="657" r:id="rId11"/>
    <p:sldId id="663" r:id="rId12"/>
  </p:sldIdLst>
  <p:sldSz cx="10693400" cy="756285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7375E"/>
    <a:srgbClr val="0067AC"/>
    <a:srgbClr val="2025EC"/>
    <a:srgbClr val="AFC4CF"/>
    <a:srgbClr val="0F59C7"/>
    <a:srgbClr val="FF0909"/>
    <a:srgbClr val="95B3D7"/>
    <a:srgbClr val="D73131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861" autoAdjust="0"/>
    <p:restoredTop sz="99648" autoAdjust="0"/>
  </p:normalViewPr>
  <p:slideViewPr>
    <p:cSldViewPr>
      <p:cViewPr varScale="1">
        <p:scale>
          <a:sx n="64" d="100"/>
          <a:sy n="64" d="100"/>
        </p:scale>
        <p:origin x="-798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A4576E-9C94-4C10-AD85-05005D7033E8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B33AB0-3B08-46FB-9B7C-D6F189FDAA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B40F59-72B7-46B1-835B-332F83AE2A1E}" type="datetimeFigureOut">
              <a:rPr lang="ru-RU"/>
              <a:pPr>
                <a:defRPr/>
              </a:pPr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18" tIns="45708" rIns="91418" bIns="457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22435EE-B745-467A-81B1-268F5B7697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1BA0BE-C62F-4D56-8C2F-EFCCC16B9D23}" type="slidenum">
              <a:rPr lang="ru-RU" altLang="ru-RU" smtClean="0"/>
              <a:pPr/>
              <a:t>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/>
            <a:fld id="{95ED5CD9-E381-48AC-89EA-48EDF3685078}" type="slidenum">
              <a:rPr lang="ru-RU" altLang="ru-RU" sz="1200">
                <a:latin typeface="Calibri" pitchFamily="34" charset="0"/>
              </a:rPr>
              <a:pPr algn="r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 eaLnBrk="1" hangingPunct="1"/>
            <a:fld id="{ABA50135-EA33-4A4C-8153-938424FB86FB}" type="slidenum">
              <a:rPr lang="ru-RU" altLang="ru-RU" sz="1200">
                <a:latin typeface="Calibri" pitchFamily="34" charset="0"/>
              </a:rPr>
              <a:pPr algn="r" eaLnBrk="1" hangingPunct="1"/>
              <a:t>5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1BA0BE-C62F-4D56-8C2F-EFCCC16B9D23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 eaLnBrk="1" hangingPunct="1"/>
            <a:fld id="{BA00832C-BB15-43BE-9C5F-4C3590103035}" type="slidenum">
              <a:rPr lang="ru-RU" altLang="ru-RU" sz="1200">
                <a:latin typeface="Calibri" pitchFamily="34" charset="0"/>
              </a:rPr>
              <a:pPr algn="r" eaLnBrk="1" hangingPunct="1"/>
              <a:t>7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 eaLnBrk="1" hangingPunct="1"/>
            <a:fld id="{53036E2B-44B4-4D1C-8FC6-1CA90FA9DC3C}" type="slidenum">
              <a:rPr lang="ru-RU" altLang="ru-RU" sz="1200">
                <a:latin typeface="Calibri" pitchFamily="34" charset="0"/>
              </a:rPr>
              <a:pPr algn="r" eaLnBrk="1" hangingPunct="1"/>
              <a:t>8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 eaLnBrk="1" hangingPunct="1"/>
            <a:fld id="{53036E2B-44B4-4D1C-8FC6-1CA90FA9DC3C}" type="slidenum">
              <a:rPr lang="ru-RU" altLang="ru-RU" sz="1200">
                <a:latin typeface="Calibri" pitchFamily="34" charset="0"/>
              </a:rPr>
              <a:pPr algn="r" eaLnBrk="1" hangingPunct="1"/>
              <a:t>9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 eaLnBrk="1" hangingPunct="1"/>
            <a:fld id="{12B75028-E5FA-42A0-8BDD-7C94C3CA1917}" type="slidenum">
              <a:rPr lang="ru-RU" altLang="ru-RU" sz="1200">
                <a:latin typeface="Calibri" pitchFamily="34" charset="0"/>
              </a:rPr>
              <a:pPr algn="r" eaLnBrk="1" hangingPunct="1"/>
              <a:t>10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8" rIns="91418" bIns="45708" anchor="b"/>
          <a:lstStyle/>
          <a:p>
            <a:pPr algn="r" eaLnBrk="1" hangingPunct="1"/>
            <a:fld id="{9997C398-6932-47B9-9AE1-04DC64E1F237}" type="slidenum">
              <a:rPr lang="ru-RU" altLang="ru-RU" sz="1200">
                <a:latin typeface="Calibri" pitchFamily="34" charset="0"/>
              </a:rPr>
              <a:pPr algn="r" eaLnBrk="1" hangingPunct="1"/>
              <a:t>11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C456-EE92-4CBD-B7B2-8EFF2159DBB3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F460-C293-4D94-9232-EC31FDCCF6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5200" b="1">
                <a:solidFill>
                  <a:srgbClr val="1253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41643-435F-40D1-9BB4-2C26726FCCC2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B4A1-852F-4498-A97E-6266DE35F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3C6C-0240-4132-8A7F-DA188959EF42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5E580-5C0B-4894-B18C-65BA0C90E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>
                <a:solidFill>
                  <a:srgbClr val="0095DA"/>
                </a:solidFill>
                <a:latin typeface="Arial Unicode MS"/>
                <a:cs typeface="Arial Unicode M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CA87-78D9-454C-9D88-557BC834B905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21FD-3C27-44C8-92FA-4EE9260512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3" name="bk object 17"/>
          <p:cNvSpPr>
            <a:spLocks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0 w 10692130"/>
              <a:gd name="T1" fmla="*/ 7554933 h 7560309"/>
              <a:gd name="T2" fmla="*/ 10689454 w 10692130"/>
              <a:gd name="T3" fmla="*/ 7554933 h 7560309"/>
              <a:gd name="T4" fmla="*/ 10689454 w 10692130"/>
              <a:gd name="T5" fmla="*/ 0 h 7560309"/>
              <a:gd name="T6" fmla="*/ 0 w 10692130"/>
              <a:gd name="T7" fmla="*/ 0 h 7560309"/>
              <a:gd name="T8" fmla="*/ 0 w 10692130"/>
              <a:gd name="T9" fmla="*/ 7554933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60005"/>
                </a:moveTo>
                <a:lnTo>
                  <a:pt x="10691990" y="7560005"/>
                </a:lnTo>
                <a:lnTo>
                  <a:pt x="1069199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bk object 18"/>
          <p:cNvSpPr>
            <a:spLocks/>
          </p:cNvSpPr>
          <p:nvPr/>
        </p:nvSpPr>
        <p:spPr bwMode="auto">
          <a:xfrm>
            <a:off x="3852863" y="7175500"/>
            <a:ext cx="0" cy="384175"/>
          </a:xfrm>
          <a:custGeom>
            <a:avLst/>
            <a:gdLst>
              <a:gd name="T0" fmla="*/ 0 h 384175"/>
              <a:gd name="T1" fmla="*/ 383999 h 3841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4175">
                <a:moveTo>
                  <a:pt x="0" y="0"/>
                </a:moveTo>
                <a:lnTo>
                  <a:pt x="0" y="383999"/>
                </a:lnTo>
              </a:path>
            </a:pathLst>
          </a:custGeom>
          <a:noFill/>
          <a:ln w="3175">
            <a:solidFill>
              <a:srgbClr val="0095D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" name="bk object 19"/>
          <p:cNvSpPr>
            <a:spLocks/>
          </p:cNvSpPr>
          <p:nvPr/>
        </p:nvSpPr>
        <p:spPr bwMode="auto">
          <a:xfrm>
            <a:off x="10691813" y="869950"/>
            <a:ext cx="0" cy="50800"/>
          </a:xfrm>
          <a:custGeom>
            <a:avLst/>
            <a:gdLst>
              <a:gd name="T0" fmla="*/ 0 h 50800"/>
              <a:gd name="T1" fmla="*/ 50800 h 5080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0800">
                <a:moveTo>
                  <a:pt x="0" y="0"/>
                </a:moveTo>
                <a:lnTo>
                  <a:pt x="0" y="5080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bk object 20"/>
          <p:cNvSpPr>
            <a:spLocks/>
          </p:cNvSpPr>
          <p:nvPr/>
        </p:nvSpPr>
        <p:spPr bwMode="auto">
          <a:xfrm>
            <a:off x="0" y="895350"/>
            <a:ext cx="10691813" cy="0"/>
          </a:xfrm>
          <a:custGeom>
            <a:avLst/>
            <a:gdLst>
              <a:gd name="T0" fmla="*/ 0 w 10692130"/>
              <a:gd name="T1" fmla="*/ 10689464 w 106921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692130">
                <a:moveTo>
                  <a:pt x="0" y="0"/>
                </a:moveTo>
                <a:lnTo>
                  <a:pt x="10692000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bk object 21"/>
          <p:cNvSpPr>
            <a:spLocks/>
          </p:cNvSpPr>
          <p:nvPr/>
        </p:nvSpPr>
        <p:spPr bwMode="auto">
          <a:xfrm>
            <a:off x="0" y="1562100"/>
            <a:ext cx="10691813" cy="0"/>
          </a:xfrm>
          <a:custGeom>
            <a:avLst/>
            <a:gdLst>
              <a:gd name="T0" fmla="*/ 0 w 10692130"/>
              <a:gd name="T1" fmla="*/ 10689464 w 1069213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10692130">
                <a:moveTo>
                  <a:pt x="0" y="0"/>
                </a:moveTo>
                <a:lnTo>
                  <a:pt x="1069200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2CC0AA-59EF-4716-ACE5-26BD6A213311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10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0B31-2F4D-4CA9-A63D-581B5A4F2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10691813" cy="755967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anose="020F0502020204030204" pitchFamily="34" charset="0"/>
            </a:endParaRPr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0" y="0"/>
            <a:ext cx="10691813" cy="7559675"/>
          </a:xfrm>
          <a:custGeom>
            <a:avLst/>
            <a:gdLst>
              <a:gd name="T0" fmla="*/ 0 w 10692130"/>
              <a:gd name="T1" fmla="*/ 7554933 h 7560309"/>
              <a:gd name="T2" fmla="*/ 10689454 w 10692130"/>
              <a:gd name="T3" fmla="*/ 7554933 h 7560309"/>
              <a:gd name="T4" fmla="*/ 10689454 w 10692130"/>
              <a:gd name="T5" fmla="*/ 0 h 7560309"/>
              <a:gd name="T6" fmla="*/ 0 w 10692130"/>
              <a:gd name="T7" fmla="*/ 0 h 7560309"/>
              <a:gd name="T8" fmla="*/ 0 w 10692130"/>
              <a:gd name="T9" fmla="*/ 7554933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692130" h="7560309">
                <a:moveTo>
                  <a:pt x="0" y="7560005"/>
                </a:moveTo>
                <a:lnTo>
                  <a:pt x="10691990" y="7560005"/>
                </a:lnTo>
                <a:lnTo>
                  <a:pt x="10691990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3852863" y="7175500"/>
            <a:ext cx="0" cy="384175"/>
          </a:xfrm>
          <a:custGeom>
            <a:avLst/>
            <a:gdLst>
              <a:gd name="T0" fmla="*/ 0 h 384175"/>
              <a:gd name="T1" fmla="*/ 383999 h 38417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84175">
                <a:moveTo>
                  <a:pt x="0" y="0"/>
                </a:moveTo>
                <a:lnTo>
                  <a:pt x="0" y="383999"/>
                </a:lnTo>
              </a:path>
            </a:pathLst>
          </a:custGeom>
          <a:noFill/>
          <a:ln w="3175">
            <a:solidFill>
              <a:srgbClr val="0095DA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9" name="Holder 2"/>
          <p:cNvSpPr>
            <a:spLocks noGrp="1"/>
          </p:cNvSpPr>
          <p:nvPr>
            <p:ph type="title"/>
          </p:nvPr>
        </p:nvSpPr>
        <p:spPr bwMode="auto">
          <a:xfrm>
            <a:off x="3349625" y="211138"/>
            <a:ext cx="39941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2071688" y="1527175"/>
            <a:ext cx="65500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3421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3421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387B35-A475-4DE6-BBD1-B6894F4F9691}" type="datetime1">
              <a:rPr lang="en-US"/>
              <a:pPr>
                <a:defRPr/>
              </a:pPr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375" y="7034213"/>
            <a:ext cx="2459038" cy="2746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930A15-E3D3-4E1A-8B87-56E5192695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7" r:id="rId2"/>
    <p:sldLayoutId id="2147483995" r:id="rId3"/>
    <p:sldLayoutId id="2147483996" r:id="rId4"/>
    <p:sldLayoutId id="214748399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led35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/>
          <p:cNvSpPr txBox="1">
            <a:spLocks/>
          </p:cNvSpPr>
          <p:nvPr/>
        </p:nvSpPr>
        <p:spPr bwMode="auto">
          <a:xfrm>
            <a:off x="5846763" y="2781300"/>
            <a:ext cx="3148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100" name="Объект 2"/>
          <p:cNvSpPr txBox="1">
            <a:spLocks/>
          </p:cNvSpPr>
          <p:nvPr/>
        </p:nvSpPr>
        <p:spPr bwMode="auto">
          <a:xfrm>
            <a:off x="7434263" y="2346325"/>
            <a:ext cx="22320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 dirty="0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1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 dirty="0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 dirty="0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3" name="Объект 2"/>
          <p:cNvSpPr txBox="1">
            <a:spLocks/>
          </p:cNvSpPr>
          <p:nvPr/>
        </p:nvSpPr>
        <p:spPr bwMode="auto">
          <a:xfrm>
            <a:off x="3692525" y="3079750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400" b="1" dirty="0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4" name="Объект 2"/>
          <p:cNvSpPr txBox="1">
            <a:spLocks/>
          </p:cNvSpPr>
          <p:nvPr/>
        </p:nvSpPr>
        <p:spPr bwMode="auto">
          <a:xfrm>
            <a:off x="593725" y="965200"/>
            <a:ext cx="963930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b="1" dirty="0">
              <a:latin typeface="Century Gothic" pitchFamily="34" charset="0"/>
            </a:endParaRPr>
          </a:p>
        </p:txBody>
      </p:sp>
      <p:sp>
        <p:nvSpPr>
          <p:cNvPr id="4105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3263" y="2197100"/>
            <a:ext cx="9215437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ЗАЩИТЕ  ПРАВ ПРЕДПРИНИМАТЕЛЕЙ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ЗАБАЙКАЛЬСКОМ КРАЕ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Мусорная реформа»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7375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4107" name="Picture 9" descr="Герб Забайкальского кр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325438"/>
            <a:ext cx="1327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6"/>
          <p:cNvSpPr>
            <a:spLocks/>
          </p:cNvSpPr>
          <p:nvPr/>
        </p:nvSpPr>
        <p:spPr bwMode="auto">
          <a:xfrm>
            <a:off x="-3175" y="828675"/>
            <a:ext cx="10691813" cy="0"/>
          </a:xfrm>
          <a:custGeom>
            <a:avLst/>
            <a:gdLst>
              <a:gd name="T0" fmla="*/ 0 w 10692130"/>
              <a:gd name="T1" fmla="*/ 1067639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2291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 ПРАВ ПРЕДПРИНИМАТЕЛЕЙ В ЗАБАЙКАЛЬСКОМ КРАЕ</a:t>
            </a: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Объект 2"/>
          <p:cNvSpPr txBox="1">
            <a:spLocks/>
          </p:cNvSpPr>
          <p:nvPr/>
        </p:nvSpPr>
        <p:spPr bwMode="auto">
          <a:xfrm>
            <a:off x="5846763" y="2781300"/>
            <a:ext cx="3148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293" name="Объект 2"/>
          <p:cNvSpPr txBox="1">
            <a:spLocks/>
          </p:cNvSpPr>
          <p:nvPr/>
        </p:nvSpPr>
        <p:spPr bwMode="auto">
          <a:xfrm>
            <a:off x="7434263" y="2346325"/>
            <a:ext cx="22320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2294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2295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2296" name="Объект 2"/>
          <p:cNvSpPr txBox="1">
            <a:spLocks/>
          </p:cNvSpPr>
          <p:nvPr/>
        </p:nvSpPr>
        <p:spPr bwMode="auto">
          <a:xfrm>
            <a:off x="3692525" y="3079750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4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2297" name="Объект 2"/>
          <p:cNvSpPr txBox="1">
            <a:spLocks/>
          </p:cNvSpPr>
          <p:nvPr/>
        </p:nvSpPr>
        <p:spPr bwMode="auto">
          <a:xfrm>
            <a:off x="522164" y="2773313"/>
            <a:ext cx="9639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b="1">
              <a:latin typeface="Century Gothic" pitchFamily="34" charset="0"/>
            </a:endParaRPr>
          </a:p>
        </p:txBody>
      </p:sp>
      <p:sp>
        <p:nvSpPr>
          <p:cNvPr id="12298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2299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85725"/>
            <a:ext cx="823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im0-tub-ru.yandex.net/i?id=bff58d2ba682457089e88c21dec30a9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164" y="973113"/>
            <a:ext cx="2664296" cy="5328592"/>
          </a:xfrm>
          <a:prstGeom prst="rect">
            <a:avLst/>
          </a:prstGeom>
          <a:noFill/>
        </p:spPr>
      </p:pic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4338588" y="829098"/>
            <a:ext cx="6120507" cy="1107996"/>
          </a:xfrm>
          <a:prstGeom prst="rect">
            <a:avLst/>
          </a:prstGeom>
          <a:ln>
            <a:solidFill>
              <a:srgbClr val="17375E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ст.8.2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несоблюдение требований в области охраны окружающей среды при обращении с отходами производства и потребления</a:t>
            </a:r>
          </a:p>
          <a:p>
            <a:pPr algn="just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787773">
            <a:off x="6024093" y="1926592"/>
            <a:ext cx="419243" cy="536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186460" y="2413273"/>
            <a:ext cx="36004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- 30-50 тыс.руб./ административное приостановление  (90)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20581759">
            <a:off x="8661457" y="1942114"/>
            <a:ext cx="426267" cy="4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218908" y="2413274"/>
            <a:ext cx="3474492" cy="877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ЮЛ – 100 -250 тыс.руб./ административное приостановление (90)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4050556" y="4501505"/>
            <a:ext cx="547260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Умышленное занижение объемов ТКО может привести к  повышению нормативов накопления ТКО для других групп потребителей 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6"/>
          <p:cNvSpPr>
            <a:spLocks/>
          </p:cNvSpPr>
          <p:nvPr/>
        </p:nvSpPr>
        <p:spPr bwMode="auto">
          <a:xfrm>
            <a:off x="1587" y="829097"/>
            <a:ext cx="10691813" cy="0"/>
          </a:xfrm>
          <a:custGeom>
            <a:avLst/>
            <a:gdLst>
              <a:gd name="T0" fmla="*/ 0 w 10692130"/>
              <a:gd name="T1" fmla="*/ 1067639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3315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 ПРАВ ПРЕДПРИНИМАТЕЛЕЙ В ЗАБАЙКАЛЬСКОМ КРАЕ</a:t>
            </a:r>
            <a:endParaRPr lang="ru-RU" altLang="ru-RU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Объект 2"/>
          <p:cNvSpPr txBox="1">
            <a:spLocks/>
          </p:cNvSpPr>
          <p:nvPr/>
        </p:nvSpPr>
        <p:spPr bwMode="auto">
          <a:xfrm>
            <a:off x="5846763" y="2781300"/>
            <a:ext cx="3148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317" name="Объект 2"/>
          <p:cNvSpPr txBox="1">
            <a:spLocks/>
          </p:cNvSpPr>
          <p:nvPr/>
        </p:nvSpPr>
        <p:spPr bwMode="auto">
          <a:xfrm>
            <a:off x="7434263" y="2346325"/>
            <a:ext cx="22320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3318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3319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3320" name="Объект 2"/>
          <p:cNvSpPr txBox="1">
            <a:spLocks/>
          </p:cNvSpPr>
          <p:nvPr/>
        </p:nvSpPr>
        <p:spPr bwMode="auto">
          <a:xfrm>
            <a:off x="3692525" y="3079750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4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3321" name="Объект 2"/>
          <p:cNvSpPr txBox="1">
            <a:spLocks/>
          </p:cNvSpPr>
          <p:nvPr/>
        </p:nvSpPr>
        <p:spPr bwMode="auto">
          <a:xfrm>
            <a:off x="576263" y="1881188"/>
            <a:ext cx="9639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b="1">
              <a:latin typeface="Century Gothic" pitchFamily="34" charset="0"/>
            </a:endParaRPr>
          </a:p>
        </p:txBody>
      </p:sp>
      <p:sp>
        <p:nvSpPr>
          <p:cNvPr id="13322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23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85725"/>
            <a:ext cx="823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16fcbf9dca61c25169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6700" y="1981225"/>
            <a:ext cx="47525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194572" y="973113"/>
            <a:ext cx="151216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Что сейчас?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foto.cheb.ru/foto/foto.cheb.ru-76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25"/>
            <a:ext cx="5119117" cy="558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6"/>
          <p:cNvSpPr>
            <a:spLocks/>
          </p:cNvSpPr>
          <p:nvPr/>
        </p:nvSpPr>
        <p:spPr bwMode="auto">
          <a:xfrm>
            <a:off x="-3175" y="828675"/>
            <a:ext cx="10691813" cy="0"/>
          </a:xfrm>
          <a:custGeom>
            <a:avLst/>
            <a:gdLst>
              <a:gd name="T0" fmla="*/ 0 w 10692130"/>
              <a:gd name="T1" fmla="*/ 10682773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dirty="0"/>
          </a:p>
        </p:txBody>
      </p:sp>
      <p:sp>
        <p:nvSpPr>
          <p:cNvPr id="6147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 ПРАВ ПРЕДПРИНИМАТЕЛЕЙ В ЗАБАЙКАЛЬСКОМ КРАЕ</a:t>
            </a:r>
            <a:endParaRPr lang="ru-RU" altLang="ru-RU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Объект 2"/>
          <p:cNvSpPr txBox="1">
            <a:spLocks/>
          </p:cNvSpPr>
          <p:nvPr/>
        </p:nvSpPr>
        <p:spPr bwMode="auto">
          <a:xfrm>
            <a:off x="6210796" y="3925441"/>
            <a:ext cx="3148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149" name="Объект 2"/>
          <p:cNvSpPr txBox="1">
            <a:spLocks/>
          </p:cNvSpPr>
          <p:nvPr/>
        </p:nvSpPr>
        <p:spPr bwMode="auto">
          <a:xfrm>
            <a:off x="7434263" y="2346325"/>
            <a:ext cx="22320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 dirty="0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6150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 dirty="0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6151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 dirty="0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6152" name="Объект 2"/>
          <p:cNvSpPr txBox="1">
            <a:spLocks/>
          </p:cNvSpPr>
          <p:nvPr/>
        </p:nvSpPr>
        <p:spPr bwMode="auto">
          <a:xfrm>
            <a:off x="3692525" y="3079750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400" b="1" dirty="0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6153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46700" y="3565525"/>
            <a:ext cx="4652963" cy="2232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6388" y="3565525"/>
            <a:ext cx="4537075" cy="3529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а) расчетным путем исходя из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-нормативов накопления твердых коммунальных отходов, выраженных в количественных показателях объема;</a:t>
            </a:r>
            <a:b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-количества и объема контейнеров для накопления твердых коммунальных отходов, установленных в местах накопления.</a:t>
            </a:r>
          </a:p>
        </p:txBody>
      </p:sp>
      <p:sp>
        <p:nvSpPr>
          <p:cNvPr id="6156" name="Line 18"/>
          <p:cNvSpPr>
            <a:spLocks noChangeShapeType="1"/>
          </p:cNvSpPr>
          <p:nvPr/>
        </p:nvSpPr>
        <p:spPr bwMode="auto">
          <a:xfrm flipH="1">
            <a:off x="3833813" y="2989263"/>
            <a:ext cx="9175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6157" name="Line 19"/>
          <p:cNvSpPr>
            <a:spLocks noChangeShapeType="1"/>
          </p:cNvSpPr>
          <p:nvPr/>
        </p:nvSpPr>
        <p:spPr bwMode="auto">
          <a:xfrm>
            <a:off x="5927725" y="2990850"/>
            <a:ext cx="83343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6158" name="Rectangle 20"/>
          <p:cNvSpPr>
            <a:spLocks noChangeArrowheads="1"/>
          </p:cNvSpPr>
          <p:nvPr/>
        </p:nvSpPr>
        <p:spPr bwMode="auto">
          <a:xfrm>
            <a:off x="954088" y="1044575"/>
            <a:ext cx="8928100" cy="201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6159" name="TextBox 20"/>
          <p:cNvSpPr txBox="1">
            <a:spLocks noChangeArrowheads="1"/>
          </p:cNvSpPr>
          <p:nvPr/>
        </p:nvSpPr>
        <p:spPr bwMode="auto">
          <a:xfrm>
            <a:off x="1458913" y="1117600"/>
            <a:ext cx="77755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Пункт 5 Правил коммерческого учета объема и (или) массы твердых коммунальных отходов, утвержденных Постановлением Правительства Российской Федерации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03.06.2016 № 505</a:t>
            </a:r>
            <a:b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предусматривает </a:t>
            </a:r>
            <a:r>
              <a:rPr lang="ru-RU" alt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выбор методов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коммерческого учета </a:t>
            </a:r>
            <a:r>
              <a:rPr lang="ru-RU" alt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именно:</a:t>
            </a:r>
          </a:p>
        </p:txBody>
      </p:sp>
      <p:sp>
        <p:nvSpPr>
          <p:cNvPr id="13328" name="TextBox 23"/>
          <p:cNvSpPr txBox="1">
            <a:spLocks noChangeArrowheads="1"/>
          </p:cNvSpPr>
          <p:nvPr/>
        </p:nvSpPr>
        <p:spPr bwMode="auto">
          <a:xfrm>
            <a:off x="5418138" y="3781425"/>
            <a:ext cx="46085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б) исходя из массы твердых коммунальных отходов, определенной с использованием средств измерения</a:t>
            </a:r>
            <a:r>
              <a:rPr lang="ru-RU" sz="2000" dirty="0">
                <a:solidFill>
                  <a:srgbClr val="17375E"/>
                </a:solidFill>
              </a:rPr>
              <a:t/>
            </a:r>
            <a:br>
              <a:rPr lang="ru-RU" sz="2000" dirty="0">
                <a:solidFill>
                  <a:srgbClr val="17375E"/>
                </a:solidFill>
              </a:rPr>
            </a:br>
            <a:endParaRPr lang="ru-RU" altLang="ru-RU" sz="2000" b="1" dirty="0">
              <a:solidFill>
                <a:srgbClr val="17375E"/>
              </a:solidFill>
            </a:endParaRPr>
          </a:p>
          <a:p>
            <a:pPr>
              <a:defRPr/>
            </a:pPr>
            <a:endParaRPr lang="ru-RU" altLang="ru-RU" sz="2000" b="1" dirty="0"/>
          </a:p>
        </p:txBody>
      </p:sp>
      <p:pic>
        <p:nvPicPr>
          <p:cNvPr id="6161" name="Рисунок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85725"/>
            <a:ext cx="823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5418708" y="3781425"/>
            <a:ext cx="46085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б) исходя из массы твердых коммунальных отходов, определенной с использованием средств измерения</a:t>
            </a:r>
            <a:r>
              <a:rPr lang="ru-RU" sz="2000" dirty="0">
                <a:solidFill>
                  <a:srgbClr val="17375E"/>
                </a:solidFill>
              </a:rPr>
              <a:t/>
            </a:r>
            <a:br>
              <a:rPr lang="ru-RU" sz="2000" dirty="0">
                <a:solidFill>
                  <a:srgbClr val="17375E"/>
                </a:solidFill>
              </a:rPr>
            </a:br>
            <a:endParaRPr lang="ru-RU" altLang="ru-RU" sz="2000" b="1" dirty="0">
              <a:solidFill>
                <a:srgbClr val="17375E"/>
              </a:solidFill>
            </a:endParaRPr>
          </a:p>
          <a:p>
            <a:pPr>
              <a:defRPr/>
            </a:pPr>
            <a:endParaRPr lang="ru-RU" alt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46500" y="253033"/>
            <a:ext cx="6120680" cy="2271391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01 января 2020 г. на территории края действует единый региональный оператор по обращению с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Олерон+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тел. 8 (800)-350-49-71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олерончита.рф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B4A1-852F-4498-A97E-6266DE35F787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46500" y="1693193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46500" y="3061345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Все договоры, заключенные до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01 января 2020 г. собственниками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сбор и вывоз отходов, прекращают действие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22564" y="3277369"/>
            <a:ext cx="53467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2564" y="4573513"/>
            <a:ext cx="5346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62524" y="4645521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субъекты предпринимательской деятельности, у которых образуются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заключают договоры с региональным оператором 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medaboutme.ru/upload/medialibrary/675/shutterstock_109737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32" y="145529"/>
            <a:ext cx="3186460" cy="741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332" y="0"/>
            <a:ext cx="8659068" cy="954107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Порядок заключения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с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региональным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оператором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Правительства РФ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12.11.2016 № 1156)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B4A1-852F-4498-A97E-6266DE35F787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1909217"/>
            <a:ext cx="34563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рассмотрения заявки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должен превышать 15 рабочих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196" y="3565401"/>
            <a:ext cx="36724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не весь пакет документов, то в течение 5 дней региональный оператор должен  уведомить  заявителя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204" y="757089"/>
            <a:ext cx="33843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заявки региональному оператору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7906617">
            <a:off x="4413393" y="1037766"/>
            <a:ext cx="210429" cy="623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70636" y="1333153"/>
            <a:ext cx="561662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Заявка и копии документов могут быть предоставлены следующими способами:</a:t>
            </a: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-через сайт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олерончита.рф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lvl="0">
              <a:tabLst>
                <a:tab pos="45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-на электронный адрес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hlinkClick r:id="rId2"/>
              </a:rPr>
              <a:t>info@sled35.ru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-при личном визите или направлении по адресу  672000, Забайкальский край, город Чита, ул. Анохина,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д.120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а, помещение № 14.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322364" y="1477169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322364" y="3061345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322364" y="4717529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66180" y="5221585"/>
            <a:ext cx="38884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предоставлении документов в  течении 15 дней заключается договор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42644" y="3565401"/>
            <a:ext cx="547260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потребитель услуги не направил заявку в указанный срок, договор считается оформленным на условиях типового договора и вступившим в силу на 16-й рабочий день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После размещения на сайте  предложения о заключении договора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164" y="6445721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предоставлении документов в  течении 15 дней заключается договор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98428" y="6445721"/>
            <a:ext cx="22322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 не предоставлении на 16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 считается заключённым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Типовой договор 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746300" y="5941665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474492" y="5941665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6"/>
          <p:cNvSpPr>
            <a:spLocks/>
          </p:cNvSpPr>
          <p:nvPr/>
        </p:nvSpPr>
        <p:spPr bwMode="auto">
          <a:xfrm>
            <a:off x="-3175" y="828675"/>
            <a:ext cx="10691813" cy="0"/>
          </a:xfrm>
          <a:custGeom>
            <a:avLst/>
            <a:gdLst>
              <a:gd name="T0" fmla="*/ 0 w 10692130"/>
              <a:gd name="T1" fmla="*/ 1067639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1267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 ПРАВ ПРЕДПРИНИМАТЕЛЕЙ В ЗАБАЙКАЛЬСКОМ КРАЕ</a:t>
            </a:r>
            <a:endParaRPr lang="ru-RU" altLang="ru-RU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Объект 2"/>
          <p:cNvSpPr txBox="1">
            <a:spLocks/>
          </p:cNvSpPr>
          <p:nvPr/>
        </p:nvSpPr>
        <p:spPr bwMode="auto">
          <a:xfrm>
            <a:off x="5846763" y="2781300"/>
            <a:ext cx="3148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269" name="Объект 2"/>
          <p:cNvSpPr txBox="1">
            <a:spLocks/>
          </p:cNvSpPr>
          <p:nvPr/>
        </p:nvSpPr>
        <p:spPr bwMode="auto">
          <a:xfrm>
            <a:off x="7434263" y="2346325"/>
            <a:ext cx="22320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1270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1271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1272" name="Объект 2"/>
          <p:cNvSpPr txBox="1">
            <a:spLocks/>
          </p:cNvSpPr>
          <p:nvPr/>
        </p:nvSpPr>
        <p:spPr bwMode="auto">
          <a:xfrm>
            <a:off x="3692525" y="3079750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4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1273" name="Объект 2"/>
          <p:cNvSpPr txBox="1">
            <a:spLocks/>
          </p:cNvSpPr>
          <p:nvPr/>
        </p:nvSpPr>
        <p:spPr bwMode="auto">
          <a:xfrm>
            <a:off x="576263" y="1881188"/>
            <a:ext cx="9639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b="1">
              <a:latin typeface="Century Gothic" pitchFamily="34" charset="0"/>
            </a:endParaRPr>
          </a:p>
        </p:txBody>
      </p:sp>
      <p:sp>
        <p:nvSpPr>
          <p:cNvPr id="11274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275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85725"/>
            <a:ext cx="823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026220" y="901105"/>
            <a:ext cx="583264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0363"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РСТ края разработана «Дорожная карта »</a:t>
            </a:r>
          </a:p>
          <a:p>
            <a:pPr marL="360363"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Picture 4" descr="https://fotohosting.su/images/2019/08/29/man-with-symbol-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977" y="1189137"/>
            <a:ext cx="3816423" cy="410445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66180" y="2557289"/>
            <a:ext cx="237626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порядок учета фактических объемов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на территории  региона. 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98628" y="2485281"/>
            <a:ext cx="187220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Срок исполнения карты от 30.11.2019 г. до 13.11.2020 г.</a:t>
            </a:r>
            <a:endParaRPr lang="ru-RU" sz="1700" b="1" dirty="0"/>
          </a:p>
        </p:txBody>
      </p:sp>
      <p:sp>
        <p:nvSpPr>
          <p:cNvPr id="17" name="Тройная стрелка влево/вправо/вверх 16"/>
          <p:cNvSpPr/>
          <p:nvPr/>
        </p:nvSpPr>
        <p:spPr>
          <a:xfrm>
            <a:off x="3042444" y="1693193"/>
            <a:ext cx="1656184" cy="17281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474492" y="3133353"/>
            <a:ext cx="79208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6180" y="4285481"/>
            <a:ext cx="63367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Замеры проводятся по следующим зонам: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307515">
            <a:off x="1856110" y="4997812"/>
            <a:ext cx="477762" cy="6835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8148" y="5653633"/>
            <a:ext cx="237626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С/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Приаргунский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Сретенский районы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70436" y="5581625"/>
            <a:ext cx="244827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Промышленность: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Оловянниский район,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г.о. «Город Чита»,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Балейский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762524" y="5005561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9970421">
            <a:off x="5886106" y="5003633"/>
            <a:ext cx="446739" cy="5782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06740" y="5581625"/>
            <a:ext cx="288032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Особо охраняемые территории, рекреационные и лесные зоны: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Хилокский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Петровск-Забайкальский районы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endParaRPr lang="ru-RU" altLang="ru-RU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Объект 2"/>
          <p:cNvSpPr txBox="1">
            <a:spLocks/>
          </p:cNvSpPr>
          <p:nvPr/>
        </p:nvSpPr>
        <p:spPr bwMode="auto">
          <a:xfrm>
            <a:off x="3258468" y="613073"/>
            <a:ext cx="5380260" cy="403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100" name="Объект 2"/>
          <p:cNvSpPr txBox="1">
            <a:spLocks/>
          </p:cNvSpPr>
          <p:nvPr/>
        </p:nvSpPr>
        <p:spPr bwMode="auto">
          <a:xfrm>
            <a:off x="7434263" y="2346325"/>
            <a:ext cx="22320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1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3" name="Объект 2"/>
          <p:cNvSpPr txBox="1">
            <a:spLocks/>
          </p:cNvSpPr>
          <p:nvPr/>
        </p:nvSpPr>
        <p:spPr bwMode="auto">
          <a:xfrm>
            <a:off x="3114452" y="2557289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4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4104" name="Объект 2"/>
          <p:cNvSpPr txBox="1">
            <a:spLocks/>
          </p:cNvSpPr>
          <p:nvPr/>
        </p:nvSpPr>
        <p:spPr bwMode="auto">
          <a:xfrm>
            <a:off x="3186459" y="965200"/>
            <a:ext cx="7046565" cy="130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РСТ края 20 декабря 2019 г. внесены изменения в приказ №173-НПА:</a:t>
            </a:r>
          </a:p>
          <a:p>
            <a:pPr algn="ctr"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-снижены нормативы накопления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по предприятиям торговли:</a:t>
            </a:r>
            <a:endParaRPr lang="ru-RU" alt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b="1" dirty="0" smtClean="0">
              <a:latin typeface="Century Gothic" pitchFamily="34" charset="0"/>
            </a:endParaRPr>
          </a:p>
          <a:p>
            <a:pPr algn="ctr" eaLnBrk="1" hangingPunct="1"/>
            <a:endParaRPr lang="ru-RU" altLang="ru-RU" b="1" dirty="0">
              <a:latin typeface="Century Gothic" pitchFamily="34" charset="0"/>
            </a:endParaRPr>
          </a:p>
        </p:txBody>
      </p:sp>
      <p:sp>
        <p:nvSpPr>
          <p:cNvPr id="4105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3263" y="469057"/>
            <a:ext cx="921543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7375E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050" name="AutoShape 2" descr="https://pedcolledge.ru/files/vitrualcab/sear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pedcolledge.ru/files/vitrualcab/sear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pedcolledge.ru/files/vitrualcab/sear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www.onlinemarketing.dk/images/market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0"/>
            <a:ext cx="2825973" cy="282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1314252" y="3277369"/>
            <a:ext cx="3096344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Было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18,48 кг на 1 кв.м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38788" y="3349377"/>
            <a:ext cx="35283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0,59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кг. на 1 кв.м.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82404" y="5221585"/>
            <a:ext cx="5616624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Установлен понижающий  коэффициент 0,42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в случае документального подтверждения факта сдачи картона, бумаги 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6"/>
          <p:cNvSpPr>
            <a:spLocks/>
          </p:cNvSpPr>
          <p:nvPr/>
        </p:nvSpPr>
        <p:spPr bwMode="auto">
          <a:xfrm>
            <a:off x="-3175" y="828675"/>
            <a:ext cx="10691813" cy="0"/>
          </a:xfrm>
          <a:custGeom>
            <a:avLst/>
            <a:gdLst>
              <a:gd name="T0" fmla="*/ 0 w 10692130"/>
              <a:gd name="T1" fmla="*/ 1067639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171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 ПРАВ ПРЕДПРИНИМАТЕЛЕЙ В  ЗАБАЙКАЛЬСКОМ КРАЕ</a:t>
            </a:r>
            <a:endParaRPr lang="ru-RU" altLang="ru-RU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Объект 2"/>
          <p:cNvSpPr txBox="1">
            <a:spLocks/>
          </p:cNvSpPr>
          <p:nvPr/>
        </p:nvSpPr>
        <p:spPr bwMode="auto">
          <a:xfrm>
            <a:off x="5850756" y="3205361"/>
            <a:ext cx="37444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7174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7175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7176" name="Объект 2"/>
          <p:cNvSpPr txBox="1">
            <a:spLocks/>
          </p:cNvSpPr>
          <p:nvPr/>
        </p:nvSpPr>
        <p:spPr bwMode="auto">
          <a:xfrm>
            <a:off x="522164" y="5077569"/>
            <a:ext cx="39604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Объект 2"/>
          <p:cNvSpPr txBox="1">
            <a:spLocks/>
          </p:cNvSpPr>
          <p:nvPr/>
        </p:nvSpPr>
        <p:spPr bwMode="auto">
          <a:xfrm>
            <a:off x="576263" y="1881188"/>
            <a:ext cx="9639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b="1">
              <a:latin typeface="Century Gothic" pitchFamily="34" charset="0"/>
            </a:endParaRPr>
          </a:p>
        </p:txBody>
      </p:sp>
      <p:sp>
        <p:nvSpPr>
          <p:cNvPr id="7178" name="Объект 2"/>
          <p:cNvSpPr txBox="1">
            <a:spLocks/>
          </p:cNvSpPr>
          <p:nvPr/>
        </p:nvSpPr>
        <p:spPr bwMode="auto">
          <a:xfrm>
            <a:off x="5922764" y="3349377"/>
            <a:ext cx="3961011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7179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85725"/>
            <a:ext cx="823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666180" y="1117129"/>
            <a:ext cx="9073008" cy="1261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схемы размещения мест (площадок) и ведение реестра мест (площадок) накопления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относится к полномочиям органов местного самоуправления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156" y="2917329"/>
            <a:ext cx="403244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наличии  собственной площадки по сбору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необходимо обратиться в орган местного самоуправления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626620" y="3772480"/>
            <a:ext cx="432048" cy="576064"/>
          </a:xfrm>
          <a:prstGeom prst="downArrow">
            <a:avLst>
              <a:gd name="adj1" fmla="val 430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130676" y="2845321"/>
            <a:ext cx="453650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 Чите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комитет ЖКХ</a:t>
            </a:r>
          </a:p>
          <a:p>
            <a:pPr algn="ctr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тел.35-09-77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Читинском районе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Управление ЖКХ</a:t>
            </a:r>
          </a:p>
          <a:p>
            <a:pPr algn="ctr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тел.21-03-86</a:t>
            </a:r>
            <a:endParaRPr lang="ru-RU" sz="22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754412" y="2413273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002884" y="2413273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6"/>
          <p:cNvSpPr>
            <a:spLocks/>
          </p:cNvSpPr>
          <p:nvPr/>
        </p:nvSpPr>
        <p:spPr bwMode="auto">
          <a:xfrm>
            <a:off x="1587" y="685081"/>
            <a:ext cx="10691813" cy="0"/>
          </a:xfrm>
          <a:custGeom>
            <a:avLst/>
            <a:gdLst>
              <a:gd name="T0" fmla="*/ 0 w 10692130"/>
              <a:gd name="T1" fmla="*/ 1067639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363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 ПРАВ ПРЕДПРИНИМАТЕЛЕЙ В ЗАБАЙКАЛЬСКОМ КРАЕ</a:t>
            </a:r>
            <a:endParaRPr lang="ru-RU" altLang="ru-RU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Объект 2"/>
          <p:cNvSpPr txBox="1">
            <a:spLocks/>
          </p:cNvSpPr>
          <p:nvPr/>
        </p:nvSpPr>
        <p:spPr bwMode="auto">
          <a:xfrm>
            <a:off x="5846763" y="2781300"/>
            <a:ext cx="3148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365" name="Объект 2"/>
          <p:cNvSpPr txBox="1">
            <a:spLocks/>
          </p:cNvSpPr>
          <p:nvPr/>
        </p:nvSpPr>
        <p:spPr bwMode="auto">
          <a:xfrm>
            <a:off x="7434263" y="2346325"/>
            <a:ext cx="22320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536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5367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5368" name="Объект 2"/>
          <p:cNvSpPr txBox="1">
            <a:spLocks/>
          </p:cNvSpPr>
          <p:nvPr/>
        </p:nvSpPr>
        <p:spPr bwMode="auto">
          <a:xfrm>
            <a:off x="3692525" y="3079750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4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5369" name="Объект 2"/>
          <p:cNvSpPr txBox="1">
            <a:spLocks/>
          </p:cNvSpPr>
          <p:nvPr/>
        </p:nvSpPr>
        <p:spPr bwMode="auto">
          <a:xfrm>
            <a:off x="576263" y="1881188"/>
            <a:ext cx="9639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b="1">
              <a:latin typeface="Century Gothic" pitchFamily="34" charset="0"/>
            </a:endParaRPr>
          </a:p>
        </p:txBody>
      </p:sp>
      <p:sp>
        <p:nvSpPr>
          <p:cNvPr id="15370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371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85725"/>
            <a:ext cx="823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2322364" y="1045121"/>
            <a:ext cx="5760640" cy="1323439"/>
          </a:xfrm>
          <a:prstGeom prst="rect">
            <a:avLst/>
          </a:prstGeom>
          <a:ln>
            <a:solidFill>
              <a:srgbClr val="17375E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Забайкальском крае 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 января 2020 г. </a:t>
            </a:r>
          </a:p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договор на оказание услуг по обращению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Олерон+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заключили: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3330476" y="2341265"/>
            <a:ext cx="484632" cy="432048"/>
          </a:xfrm>
          <a:prstGeom prst="downArrow">
            <a:avLst>
              <a:gd name="adj1" fmla="val 561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642844" y="2341265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682404" y="2773313"/>
            <a:ext cx="158417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150</a:t>
            </a:r>
          </a:p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ИП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38788" y="2701305"/>
            <a:ext cx="151216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300</a:t>
            </a:r>
          </a:p>
          <a:p>
            <a:pPr algn="ctr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ООО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activerain-store.s3.amazonaws.com/image_store/uploads/5/2/8/9/1/ar127314887019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564" y="3599287"/>
            <a:ext cx="2304256" cy="3494506"/>
          </a:xfrm>
          <a:prstGeom prst="rect">
            <a:avLst/>
          </a:prstGeom>
          <a:noFill/>
        </p:spPr>
      </p:pic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930876" y="3997449"/>
            <a:ext cx="352839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Договор  </a:t>
            </a:r>
          </a:p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ЮЛ при бестарном способе  сбора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(пакеты, мешки)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региональным оператором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заключался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1314252" y="4069457"/>
            <a:ext cx="2160240" cy="14773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Договор  </a:t>
            </a:r>
          </a:p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ЮЛ заключены только по фактическому объёму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99028" y="5365601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6"/>
          <p:cNvSpPr>
            <a:spLocks/>
          </p:cNvSpPr>
          <p:nvPr/>
        </p:nvSpPr>
        <p:spPr bwMode="auto">
          <a:xfrm>
            <a:off x="1587" y="685081"/>
            <a:ext cx="10691813" cy="0"/>
          </a:xfrm>
          <a:custGeom>
            <a:avLst/>
            <a:gdLst>
              <a:gd name="T0" fmla="*/ 0 w 10692130"/>
              <a:gd name="T1" fmla="*/ 10676397 w 10692130"/>
              <a:gd name="T2" fmla="*/ 0 60000 65536"/>
              <a:gd name="T3" fmla="*/ 0 60000 65536"/>
              <a:gd name="T4" fmla="*/ 0 w 10692130"/>
              <a:gd name="T5" fmla="*/ 10692130 w 1069213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15363" name="Текст 6"/>
          <p:cNvSpPr txBox="1">
            <a:spLocks/>
          </p:cNvSpPr>
          <p:nvPr/>
        </p:nvSpPr>
        <p:spPr bwMode="auto">
          <a:xfrm>
            <a:off x="1874838" y="85725"/>
            <a:ext cx="76009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УПОЛНОМОЧЕННЫЙ ПО ЗАЩИТЕ  ПРАВ ПРЕДПРИНИМАТЕЛЕЙ В ЗАБАЙКАЛЬСКОМ КРАЕ</a:t>
            </a:r>
            <a:endParaRPr lang="ru-RU" altLang="ru-RU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Объект 2"/>
          <p:cNvSpPr txBox="1">
            <a:spLocks/>
          </p:cNvSpPr>
          <p:nvPr/>
        </p:nvSpPr>
        <p:spPr bwMode="auto">
          <a:xfrm>
            <a:off x="5846763" y="2781300"/>
            <a:ext cx="314801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16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365" name="Объект 2"/>
          <p:cNvSpPr txBox="1">
            <a:spLocks/>
          </p:cNvSpPr>
          <p:nvPr/>
        </p:nvSpPr>
        <p:spPr bwMode="auto">
          <a:xfrm>
            <a:off x="7434263" y="2346325"/>
            <a:ext cx="2232025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5366" name="Объект 2"/>
          <p:cNvSpPr txBox="1">
            <a:spLocks/>
          </p:cNvSpPr>
          <p:nvPr/>
        </p:nvSpPr>
        <p:spPr bwMode="auto">
          <a:xfrm>
            <a:off x="-1725613" y="2495550"/>
            <a:ext cx="21796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5367" name="Объект 2"/>
          <p:cNvSpPr txBox="1">
            <a:spLocks/>
          </p:cNvSpPr>
          <p:nvPr/>
        </p:nvSpPr>
        <p:spPr bwMode="auto">
          <a:xfrm>
            <a:off x="69850" y="3524250"/>
            <a:ext cx="23939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5368" name="Объект 2"/>
          <p:cNvSpPr txBox="1">
            <a:spLocks/>
          </p:cNvSpPr>
          <p:nvPr/>
        </p:nvSpPr>
        <p:spPr bwMode="auto">
          <a:xfrm>
            <a:off x="3692525" y="3079750"/>
            <a:ext cx="2447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400" b="1">
              <a:solidFill>
                <a:srgbClr val="0F59C7"/>
              </a:solidFill>
              <a:latin typeface="Century Gothic" pitchFamily="34" charset="0"/>
            </a:endParaRPr>
          </a:p>
        </p:txBody>
      </p:sp>
      <p:sp>
        <p:nvSpPr>
          <p:cNvPr id="15369" name="Объект 2"/>
          <p:cNvSpPr txBox="1">
            <a:spLocks/>
          </p:cNvSpPr>
          <p:nvPr/>
        </p:nvSpPr>
        <p:spPr bwMode="auto">
          <a:xfrm>
            <a:off x="576263" y="1881188"/>
            <a:ext cx="96393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b="1">
              <a:latin typeface="Century Gothic" pitchFamily="34" charset="0"/>
            </a:endParaRPr>
          </a:p>
        </p:txBody>
      </p:sp>
      <p:sp>
        <p:nvSpPr>
          <p:cNvPr id="15370" name="Объект 2"/>
          <p:cNvSpPr txBox="1">
            <a:spLocks/>
          </p:cNvSpPr>
          <p:nvPr/>
        </p:nvSpPr>
        <p:spPr bwMode="auto">
          <a:xfrm>
            <a:off x="7218363" y="3625850"/>
            <a:ext cx="26654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371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85725"/>
            <a:ext cx="823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674292" y="901105"/>
            <a:ext cx="6408712" cy="1200329"/>
          </a:xfrm>
          <a:prstGeom prst="rect">
            <a:avLst/>
          </a:prstGeom>
          <a:ln>
            <a:solidFill>
              <a:srgbClr val="17375E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Хозяйствующие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субьекты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обязаны заключать договоры на вывоз и утилизацию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региональным оператором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682404" y="2557289"/>
            <a:ext cx="417646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Нужно: самостоятельно определить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99028" y="5365601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4172" y="3709417"/>
            <a:ext cx="30243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Количество контейнеров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554612" y="2917329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62524" y="3709417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Объём контейнеров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6282804" y="2989337"/>
            <a:ext cx="410670" cy="812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94772" y="3781425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Периодичность вывоза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4050556" y="973113"/>
            <a:ext cx="792088" cy="78488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66180" y="5437609"/>
            <a:ext cx="806489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= стоимость платы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098228" y="6733753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*если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МКД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то договор с УК/или</a:t>
            </a:r>
          </a:p>
          <a:p>
            <a:pPr algn="ctr">
              <a:defRPr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               договор с Региональным оператором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2682404" y="2917329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ститут У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УП</Template>
  <TotalTime>11695</TotalTime>
  <Words>692</Words>
  <Application>Microsoft Office PowerPoint</Application>
  <PresentationFormat>Произвольный</PresentationFormat>
  <Paragraphs>118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Институт УП</vt:lpstr>
      <vt:lpstr>Слайд 1</vt:lpstr>
      <vt:lpstr>Слайд 2</vt:lpstr>
      <vt:lpstr>Слайд 3</vt:lpstr>
      <vt:lpstr>                Порядок заключения договоров      с  региональным оператором   (Постановление Правительства РФ                                                                          от 12.11.2016 № 1156)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Каболоев</dc:creator>
  <cp:lastModifiedBy>Ксения</cp:lastModifiedBy>
  <cp:revision>909</cp:revision>
  <cp:lastPrinted>2015-08-28T07:46:06Z</cp:lastPrinted>
  <dcterms:created xsi:type="dcterms:W3CDTF">2014-07-09T06:35:18Z</dcterms:created>
  <dcterms:modified xsi:type="dcterms:W3CDTF">2020-01-31T09:53:22Z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2014-04-09T00:00:00Z</vt:filetime>
  </property>
  <property fmtid="{D5CDD505-2E9C-101B-9397-08002B2CF9AE}" pid="3" name="LastSaved">
    <vt:filetime>2014-04-09T00:00:00Z</vt:filetime>
  </property>
</Properties>
</file>