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3" r:id="rId2"/>
    <p:sldId id="275" r:id="rId3"/>
    <p:sldId id="293" r:id="rId4"/>
    <p:sldId id="278" r:id="rId5"/>
    <p:sldId id="292" r:id="rId6"/>
    <p:sldId id="290" r:id="rId7"/>
    <p:sldId id="287" r:id="rId8"/>
    <p:sldId id="291" r:id="rId9"/>
    <p:sldId id="286" r:id="rId10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0996936579818018"/>
          <c:y val="3.6108434532915151E-2"/>
          <c:w val="0.55016567145775019"/>
          <c:h val="0.9102741109573682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организаций</c:v>
                </c:pt>
              </c:strCache>
            </c:strRef>
          </c:tx>
          <c:explosion val="10"/>
          <c:dPt>
            <c:idx val="1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98F-4332-8428-128B08A9DC7D}"/>
              </c:ext>
            </c:extLst>
          </c:dPt>
          <c:dPt>
            <c:idx val="2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98F-4332-8428-128B08A9DC7D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solidFill>
                  <a:srgbClr val="FFC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98F-4332-8428-128B08A9DC7D}"/>
              </c:ext>
            </c:extLst>
          </c:dPt>
          <c:dLbls>
            <c:dLbl>
              <c:idx val="0"/>
              <c:layout>
                <c:manualLayout>
                  <c:x val="-0.20273713384227035"/>
                  <c:y val="-6.681473797597377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15913</a:t>
                    </a:r>
                    <a:endParaRPr lang="ru-RU" dirty="0"/>
                  </a:p>
                </c:rich>
              </c:tx>
              <c:showVal val="1"/>
              <c:separator>,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98F-4332-8428-128B08A9DC7D}"/>
                </c:ext>
              </c:extLst>
            </c:dLbl>
            <c:dLbl>
              <c:idx val="1"/>
              <c:layout>
                <c:manualLayout>
                  <c:x val="0.17644875827620346"/>
                  <c:y val="-0.1426484013853534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13379</a:t>
                    </a:r>
                    <a:endParaRPr lang="ru-RU" dirty="0"/>
                  </a:p>
                </c:rich>
              </c:tx>
              <c:showVal val="1"/>
              <c:separator>,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8F-4332-8428-128B08A9DC7D}"/>
                </c:ext>
              </c:extLst>
            </c:dLbl>
            <c:dLbl>
              <c:idx val="2"/>
              <c:layout>
                <c:manualLayout>
                  <c:x val="5.3169904915964716E-3"/>
                  <c:y val="3.9125460418927817E-2"/>
                </c:manualLayout>
              </c:layout>
              <c:showVal val="1"/>
              <c:separator>,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8F-4332-8428-128B08A9DC7D}"/>
                </c:ext>
              </c:extLst>
            </c:dLbl>
            <c:dLbl>
              <c:idx val="3"/>
              <c:layout>
                <c:manualLayout>
                  <c:x val="3.6772946666537853E-2"/>
                  <c:y val="2.2112927623426406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917</a:t>
                    </a:r>
                    <a:endParaRPr lang="ru-RU" dirty="0"/>
                  </a:p>
                </c:rich>
              </c:tx>
              <c:showVal val="1"/>
              <c:separator>,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8F-4332-8428-128B08A9DC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Circe Bold" pitchFamily="34" charset="-52"/>
                  </a:defRPr>
                </a:pPr>
                <a:endParaRPr lang="ru-RU"/>
              </a:p>
            </c:txPr>
            <c:showVal val="1"/>
            <c:separator>, </c:separator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ЕНВД</c:v>
                </c:pt>
                <c:pt idx="1">
                  <c:v>УСН</c:v>
                </c:pt>
                <c:pt idx="2">
                  <c:v>ПСН</c:v>
                </c:pt>
                <c:pt idx="3">
                  <c:v>ЕСХН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15913</c:v>
                </c:pt>
                <c:pt idx="1">
                  <c:v>13379</c:v>
                </c:pt>
                <c:pt idx="2">
                  <c:v>1907</c:v>
                </c:pt>
                <c:pt idx="3">
                  <c:v>917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98F-4332-8428-128B08A9DC7D}"/>
            </c:ext>
          </c:extLst>
        </c:ser>
        <c:firstSliceAng val="0"/>
      </c:pieChart>
    </c:plotArea>
    <c:legend>
      <c:legendPos val="r"/>
      <c:layout>
        <c:manualLayout>
          <c:xMode val="edge"/>
          <c:yMode val="edge"/>
          <c:x val="0"/>
          <c:y val="9.0662933587089434E-2"/>
          <c:w val="0.18356919161317134"/>
          <c:h val="0.80198184501238989"/>
        </c:manualLayout>
      </c:layout>
      <c:txPr>
        <a:bodyPr/>
        <a:lstStyle/>
        <a:p>
          <a:pPr>
            <a:defRPr>
              <a:latin typeface="Circe Bold" pitchFamily="34" charset="-52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9.0205771032691701E-2"/>
          <c:y val="5.3749003596772607E-2"/>
          <c:w val="0.87964012466627994"/>
          <c:h val="0.85744839774856252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тыс. руб.</c:v>
                </c:pt>
              </c:strCache>
            </c:strRef>
          </c:tx>
          <c:dPt>
            <c:idx val="3"/>
            <c:spPr>
              <a:solidFill>
                <a:schemeClr val="accent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24C-4CD3-8C62-F7C5D23FC8C3}"/>
              </c:ext>
            </c:extLst>
          </c:dPt>
          <c:dLbls>
            <c:dLbl>
              <c:idx val="0"/>
              <c:layout>
                <c:manualLayout>
                  <c:x val="-2.9448561457798637E-2"/>
                  <c:y val="-0.15061728395061721"/>
                </c:manualLayout>
              </c:layout>
              <c:showVal val="1"/>
            </c:dLbl>
            <c:dLbl>
              <c:idx val="1"/>
              <c:layout>
                <c:manualLayout>
                  <c:x val="0.15527423314112029"/>
                  <c:y val="-0.19753086419753091"/>
                </c:manualLayout>
              </c:layout>
              <c:showVal val="1"/>
            </c:dLbl>
            <c:dLbl>
              <c:idx val="2"/>
              <c:layout>
                <c:manualLayout>
                  <c:x val="2.6771419507089695E-3"/>
                  <c:y val="-4.1975308641975288E-2"/>
                </c:manualLayout>
              </c:layout>
              <c:showVal val="1"/>
            </c:dLbl>
            <c:dLbl>
              <c:idx val="3"/>
              <c:layout>
                <c:manualLayout>
                  <c:x val="-1.3385709753544842E-2"/>
                  <c:y val="-9.8765432098765496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ЕНВД</c:v>
                </c:pt>
                <c:pt idx="1">
                  <c:v>УСН</c:v>
                </c:pt>
                <c:pt idx="2">
                  <c:v>ПСН</c:v>
                </c:pt>
                <c:pt idx="3">
                  <c:v>ЕСХН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430363</c:v>
                </c:pt>
                <c:pt idx="1">
                  <c:v>1458265</c:v>
                </c:pt>
                <c:pt idx="2">
                  <c:v>54043</c:v>
                </c:pt>
                <c:pt idx="3">
                  <c:v>5690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24C-4CD3-8C62-F7C5D23FC8C3}"/>
            </c:ext>
          </c:extLst>
        </c:ser>
        <c:overlap val="100"/>
        <c:axId val="90551040"/>
        <c:axId val="90552576"/>
      </c:barChart>
      <c:catAx>
        <c:axId val="9055104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>
                <a:latin typeface="Circe Bold" pitchFamily="34" charset="-52"/>
              </a:defRPr>
            </a:pPr>
            <a:endParaRPr lang="ru-RU"/>
          </a:p>
        </c:txPr>
        <c:crossAx val="90552576"/>
        <c:crosses val="autoZero"/>
        <c:auto val="1"/>
        <c:lblAlgn val="ctr"/>
        <c:lblOffset val="100"/>
      </c:catAx>
      <c:valAx>
        <c:axId val="9055257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905510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ИП</c:v>
                </c:pt>
                <c:pt idx="1">
                  <c:v>ЮЛ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13168</c:v>
                </c:pt>
                <c:pt idx="1">
                  <c:v>2948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ИП</c:v>
                </c:pt>
                <c:pt idx="1">
                  <c:v>ЮЛ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13400</c:v>
                </c:pt>
                <c:pt idx="1">
                  <c:v>2513</c:v>
                </c:pt>
              </c:numCache>
            </c:numRef>
          </c:val>
        </c:ser>
        <c:shape val="cylinder"/>
        <c:axId val="96643328"/>
        <c:axId val="96649216"/>
        <c:axId val="0"/>
      </c:bar3DChart>
      <c:catAx>
        <c:axId val="96643328"/>
        <c:scaling>
          <c:orientation val="minMax"/>
        </c:scaling>
        <c:axPos val="b"/>
        <c:tickLblPos val="nextTo"/>
        <c:crossAx val="96649216"/>
        <c:crosses val="autoZero"/>
        <c:auto val="1"/>
        <c:lblAlgn val="ctr"/>
        <c:lblOffset val="100"/>
      </c:catAx>
      <c:valAx>
        <c:axId val="96649216"/>
        <c:scaling>
          <c:orientation val="minMax"/>
        </c:scaling>
        <c:axPos val="l"/>
        <c:majorGridlines/>
        <c:numFmt formatCode="General" sourceLinked="1"/>
        <c:tickLblPos val="nextTo"/>
        <c:crossAx val="96643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492408533828691"/>
          <c:y val="0.30389000984251985"/>
          <c:w val="0.15151591778810719"/>
          <c:h val="0.1734699803149607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0.28269</cdr:x>
      <cdr:y>0.61019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00" y="2520280"/>
          <a:ext cx="3744416" cy="1584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ACC19-8E77-4AB8-8362-6C7DCFC38B67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DED1D-3A94-4F68-BC8C-81CB5F118E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1396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6F06-B0F7-4454-A89F-24985CC6BE9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426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6F06-B0F7-4454-A89F-24985CC6BE9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599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6F06-B0F7-4454-A89F-24985CC6BE9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684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6F06-B0F7-4454-A89F-24985CC6BE9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360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6F06-B0F7-4454-A89F-24985CC6BE9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427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6F06-B0F7-4454-A89F-24985CC6BE9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582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6F06-B0F7-4454-A89F-24985CC6BE9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02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6F06-B0F7-4454-A89F-24985CC6BE9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654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6F06-B0F7-4454-A89F-24985CC6BE9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092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6F06-B0F7-4454-A89F-24985CC6BE9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320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6F06-B0F7-4454-A89F-24985CC6BE9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09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66F06-B0F7-4454-A89F-24985CC6BE9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545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3878" y="2504032"/>
            <a:ext cx="8402430" cy="1849935"/>
          </a:xfrm>
        </p:spPr>
        <p:txBody>
          <a:bodyPr anchor="ctr">
            <a:no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ru-RU" alt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Bold" pitchFamily="34" charset="-52"/>
              </a:rPr>
              <a:t>Анализ систем налогообложения,</a:t>
            </a:r>
            <a:br>
              <a:rPr lang="ru-RU" alt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Bold" pitchFamily="34" charset="-52"/>
              </a:rPr>
            </a:br>
            <a:r>
              <a:rPr lang="ru-RU" alt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Bold" pitchFamily="34" charset="-52"/>
              </a:rPr>
              <a:t>применяемых субъектами малого и среднего предпринимательства</a:t>
            </a:r>
          </a:p>
        </p:txBody>
      </p:sp>
      <p:sp>
        <p:nvSpPr>
          <p:cNvPr id="308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820150" y="6492875"/>
            <a:ext cx="227013" cy="349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BE23705-3093-463D-8369-9B16290355BE}" type="slidenum">
              <a:rPr lang="ru-RU" altLang="ru-RU" smtClean="0">
                <a:latin typeface="Arial Black" pitchFamily="34" charset="0"/>
              </a:rPr>
              <a:pPr eaLnBrk="1" hangingPunct="1"/>
              <a:t>1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2141805" y="188640"/>
            <a:ext cx="7002194" cy="4494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Забайкальском крае</a:t>
            </a:r>
            <a:endParaRPr lang="ru-RU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-18169" y="-27384"/>
            <a:ext cx="864095" cy="99392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" y="6095486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8 (3022) 35-00-10</a:t>
            </a:r>
            <a:endParaRPr lang="ru-RU" dirty="0">
              <a:solidFill>
                <a:prstClr val="black"/>
              </a:solidFill>
            </a:endParaRPr>
          </a:p>
          <a:p>
            <a:pPr algn="ctr"/>
            <a:r>
              <a:rPr lang="en-US" dirty="0">
                <a:solidFill>
                  <a:prstClr val="black"/>
                </a:solidFill>
              </a:rPr>
              <a:t>e-mail: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ombudsmanbiz@e-zab.ru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5" name="Рисунок 14" descr="Герб Забайкальского края"/>
          <p:cNvPicPr/>
          <p:nvPr/>
        </p:nvPicPr>
        <p:blipFill>
          <a:blip r:embed="rId4" cstate="print">
            <a:lum/>
          </a:blip>
          <a:srcRect/>
          <a:stretch>
            <a:fillRect/>
          </a:stretch>
        </p:blipFill>
        <p:spPr bwMode="auto">
          <a:xfrm>
            <a:off x="107504" y="5686425"/>
            <a:ext cx="10096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4190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168" y="0"/>
            <a:ext cx="9162168" cy="5373216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1106532" y="836712"/>
            <a:ext cx="6912768" cy="8062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irce Bold" pitchFamily="34" charset="-52"/>
              </a:rPr>
              <a:t>ЕНВД применяется в отношении отдельных видов предпринимательской деятельности (п.2 ст.346.26 НК РФ):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1844824"/>
            <a:ext cx="6264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Circe Bold" pitchFamily="34" charset="-52"/>
              </a:rPr>
              <a:t>розничная торговля;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Circe Bold" pitchFamily="34" charset="-52"/>
              </a:rPr>
              <a:t>общественное питание;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Circe Bold" pitchFamily="34" charset="-52"/>
              </a:rPr>
              <a:t>бытовые, ветеринарные услуги;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Circe Bold" pitchFamily="34" charset="-52"/>
              </a:rPr>
              <a:t>услуги по ремонту, техническому обслуживанию и мойке автомототранспортных средств;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Circe Bold" pitchFamily="34" charset="-52"/>
              </a:rPr>
              <a:t>распространение и (или) размещение рекламы;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Circe Bold" pitchFamily="34" charset="-52"/>
              </a:rPr>
              <a:t>услуги по передаче во временное пользование торговых мест, земельных участков;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Circe Bold" pitchFamily="34" charset="-52"/>
              </a:rPr>
              <a:t>услуги по временному размещению и проживанию;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Circe Bold" pitchFamily="34" charset="-52"/>
              </a:rPr>
              <a:t>услуги по перевозке пассажиров и грузов автотранспортом;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latin typeface="Circe Bold" pitchFamily="34" charset="-52"/>
              </a:rPr>
              <a:t>услуги стоянок.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6136" y="1844824"/>
            <a:ext cx="3096344" cy="3960440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Circe" pitchFamily="34" charset="-52"/>
              </a:rPr>
              <a:t>ЕНВД применяется как мера поддержки малого бизнеса.</a:t>
            </a:r>
          </a:p>
          <a:p>
            <a:pPr algn="ctr"/>
            <a:endParaRPr lang="ru-RU" sz="900" dirty="0">
              <a:latin typeface="Circe" pitchFamily="34" charset="-52"/>
            </a:endParaRPr>
          </a:p>
          <a:p>
            <a:pPr algn="ctr"/>
            <a:r>
              <a:rPr lang="ru-RU" sz="2000" dirty="0">
                <a:latin typeface="Circe" pitchFamily="34" charset="-52"/>
              </a:rPr>
              <a:t>В основном это микро бизнес, который решает потребности населения в шаговой доступности - в сфере услуг и торговли</a:t>
            </a:r>
            <a:r>
              <a:rPr lang="ru-RU" dirty="0">
                <a:latin typeface="Circe" pitchFamily="34" charset="-52"/>
              </a:rPr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44767" y="5261144"/>
            <a:ext cx="4590170" cy="976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Circe Bold" pitchFamily="34" charset="-52"/>
              </a:rPr>
              <a:t>Применение ЕНВД дает фиксированную, предсказуемую и стабильную налоговую нагрузку, легко регулируется на уровне муниципалитета</a:t>
            </a:r>
          </a:p>
        </p:txBody>
      </p:sp>
      <p:sp>
        <p:nvSpPr>
          <p:cNvPr id="14" name="Rectangle 5"/>
          <p:cNvSpPr/>
          <p:nvPr/>
        </p:nvSpPr>
        <p:spPr>
          <a:xfrm>
            <a:off x="2141806" y="6453336"/>
            <a:ext cx="7002194" cy="32394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по защите прав предпринимателей </a:t>
            </a:r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Забайкальском крае </a:t>
            </a:r>
            <a:endParaRPr lang="ru-RU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755576" y="188640"/>
            <a:ext cx="8388423" cy="449475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 pitchFamily="34" charset="-52"/>
              </a:rPr>
              <a:t>Специальный режим налогообложения ЕНВД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-18169" y="6021288"/>
            <a:ext cx="864095" cy="99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1772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168" y="0"/>
            <a:ext cx="9162168" cy="5373216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1106532" y="836712"/>
            <a:ext cx="6912768" cy="8062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Предусмотрен главой 26.3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 второй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Налогового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кодекса Российской Федерации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6136" y="2060848"/>
            <a:ext cx="3096344" cy="3744416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 этап 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01 января 2021 года (п. 8 ст. 5 ФЗ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29.06.2012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97-ФЗ) для всех предпринимателей, применяющих этот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спецрежим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Circe" pitchFamily="34" charset="-52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5576" y="2132856"/>
            <a:ext cx="2880320" cy="36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этап </a:t>
            </a:r>
          </a:p>
          <a:p>
            <a:pPr algn="ctr"/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01 января 2020 года (ФЗ от 29.09.2019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325-Ф3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для предпринимателей, осуществляющих продажу маркированных товаров: 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лекарственных средств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обувных товаров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изделий из натурального меха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2141806" y="6453336"/>
            <a:ext cx="7002194" cy="32394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по защите прав предпринимателей </a:t>
            </a:r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Забайкальском крае </a:t>
            </a:r>
            <a:endParaRPr lang="ru-RU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755576" y="188640"/>
            <a:ext cx="8388423" cy="449475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 pitchFamily="34" charset="-52"/>
              </a:rPr>
              <a:t>Специальный режим налогообложения ЕНВД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-18169" y="6021288"/>
            <a:ext cx="864095" cy="99392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23928" y="22048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Этапы отмены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2421091">
            <a:off x="4900538" y="282400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8422829">
            <a:off x="3750054" y="282120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1772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8388423" cy="4494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 pitchFamily="34" charset="-52"/>
              </a:rPr>
              <a:t>Статистика, предоставленная УФНС по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 pitchFamily="34" charset="-52"/>
              </a:rPr>
              <a:t>Забайкальскому краю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irce Extra Bold" pitchFamily="34" charset="-52"/>
            </a:endParaRPr>
          </a:p>
        </p:txBody>
      </p:sp>
      <p:sp>
        <p:nvSpPr>
          <p:cNvPr id="4101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8755063" y="6526213"/>
            <a:ext cx="298450" cy="287337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421C7D6-08C3-4FB4-9F94-D3B774364C0C}" type="slidenum">
              <a:rPr lang="ru-RU" altLang="ru-RU" smtClean="0">
                <a:latin typeface="Arial Black" pitchFamily="34" charset="0"/>
              </a:rPr>
              <a:pPr eaLnBrk="1" hangingPunct="1"/>
              <a:t>4</a:t>
            </a:fld>
            <a:endParaRPr lang="ru-RU" altLang="ru-RU">
              <a:latin typeface="Arial Black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-18169" y="6021288"/>
            <a:ext cx="864095" cy="993926"/>
          </a:xfrm>
          <a:prstGeom prst="rect">
            <a:avLst/>
          </a:prstGeom>
        </p:spPr>
      </p:pic>
      <p:sp>
        <p:nvSpPr>
          <p:cNvPr id="19" name="Rectangle 5"/>
          <p:cNvSpPr/>
          <p:nvPr/>
        </p:nvSpPr>
        <p:spPr>
          <a:xfrm>
            <a:off x="2141806" y="6453336"/>
            <a:ext cx="7002194" cy="32394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по защите прав предпринимателей </a:t>
            </a:r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Забайкальском крае </a:t>
            </a:r>
            <a:endParaRPr lang="ru-RU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902812721"/>
              </p:ext>
            </p:extLst>
          </p:nvPr>
        </p:nvGraphicFramePr>
        <p:xfrm>
          <a:off x="40460" y="1844824"/>
          <a:ext cx="579613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429735857"/>
              </p:ext>
            </p:extLst>
          </p:nvPr>
        </p:nvGraphicFramePr>
        <p:xfrm>
          <a:off x="4220623" y="857250"/>
          <a:ext cx="4743865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02693" y="908720"/>
            <a:ext cx="4392488" cy="720080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irce Bold" pitchFamily="34" charset="-52"/>
              </a:rPr>
              <a:t>Количество плательщиков,</a:t>
            </a:r>
          </a:p>
          <a:p>
            <a:pPr algn="ctr"/>
            <a:r>
              <a:rPr lang="ru-RU" dirty="0">
                <a:latin typeface="Circe Bold" pitchFamily="34" charset="-52"/>
              </a:rPr>
              <a:t>по режимам </a:t>
            </a:r>
            <a:r>
              <a:rPr lang="ru-RU" dirty="0" smtClean="0">
                <a:latin typeface="Circe Bold" pitchFamily="34" charset="-52"/>
              </a:rPr>
              <a:t>налогообложения, применяющим </a:t>
            </a:r>
            <a:r>
              <a:rPr lang="ru-RU" dirty="0" err="1" smtClean="0">
                <a:latin typeface="Circe Bold" pitchFamily="34" charset="-52"/>
              </a:rPr>
              <a:t>спецрежимы</a:t>
            </a:r>
            <a:endParaRPr lang="ru-RU" dirty="0">
              <a:latin typeface="Circe Bold" pitchFamily="34" charset="-52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44008" y="692696"/>
            <a:ext cx="4320480" cy="792088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irce Bold" pitchFamily="34" charset="-52"/>
              </a:rPr>
              <a:t>Суммы налогов к уплате,</a:t>
            </a:r>
          </a:p>
          <a:p>
            <a:pPr algn="ctr"/>
            <a:r>
              <a:rPr lang="ru-RU" dirty="0">
                <a:latin typeface="Circe Bold" pitchFamily="34" charset="-52"/>
              </a:rPr>
              <a:t>по режимам </a:t>
            </a:r>
            <a:r>
              <a:rPr lang="ru-RU" dirty="0" smtClean="0">
                <a:latin typeface="Circe Bold" pitchFamily="34" charset="-52"/>
              </a:rPr>
              <a:t>налогообложения в тыс. руб.  </a:t>
            </a:r>
            <a:r>
              <a:rPr lang="ru-RU" sz="1600" dirty="0" smtClean="0">
                <a:latin typeface="Circe Bold" pitchFamily="34" charset="-52"/>
              </a:rPr>
              <a:t>(2018 г.)</a:t>
            </a:r>
            <a:endParaRPr lang="ru-RU" sz="1600" dirty="0">
              <a:latin typeface="Circe Bold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91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8388423" cy="4494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 pitchFamily="34" charset="-52"/>
              </a:rPr>
              <a:t>Статистика, предоставленная УФНС по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 pitchFamily="34" charset="-52"/>
              </a:rPr>
              <a:t>Забайкальскому краю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irce Extra Bold" pitchFamily="34" charset="-52"/>
            </a:endParaRPr>
          </a:p>
        </p:txBody>
      </p:sp>
      <p:sp>
        <p:nvSpPr>
          <p:cNvPr id="4101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8755063" y="6526213"/>
            <a:ext cx="298450" cy="287337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421C7D6-08C3-4FB4-9F94-D3B774364C0C}" type="slidenum">
              <a:rPr lang="ru-RU" altLang="ru-RU" smtClean="0">
                <a:latin typeface="Arial Black" pitchFamily="34" charset="0"/>
              </a:rPr>
              <a:pPr eaLnBrk="1" hangingPunct="1"/>
              <a:t>5</a:t>
            </a:fld>
            <a:endParaRPr lang="ru-RU" altLang="ru-RU">
              <a:latin typeface="Arial Black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-18169" y="6021288"/>
            <a:ext cx="864095" cy="993926"/>
          </a:xfrm>
          <a:prstGeom prst="rect">
            <a:avLst/>
          </a:prstGeom>
        </p:spPr>
      </p:pic>
      <p:sp>
        <p:nvSpPr>
          <p:cNvPr id="19" name="Rectangle 5"/>
          <p:cNvSpPr/>
          <p:nvPr/>
        </p:nvSpPr>
        <p:spPr>
          <a:xfrm>
            <a:off x="2141806" y="6453336"/>
            <a:ext cx="7002194" cy="32394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по защите прав предпринимателей </a:t>
            </a:r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Забайкальском крае </a:t>
            </a:r>
            <a:endParaRPr lang="ru-RU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2693" y="908720"/>
            <a:ext cx="4392488" cy="720080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irce Bold" pitchFamily="34" charset="-52"/>
              </a:rPr>
              <a:t>Количество </a:t>
            </a:r>
            <a:r>
              <a:rPr lang="ru-RU" dirty="0" smtClean="0">
                <a:latin typeface="Circe Bold" pitchFamily="34" charset="-52"/>
              </a:rPr>
              <a:t>плательщиков </a:t>
            </a:r>
            <a:r>
              <a:rPr lang="ru-RU" dirty="0" err="1" smtClean="0">
                <a:latin typeface="Circe Bold" pitchFamily="34" charset="-52"/>
              </a:rPr>
              <a:t>ЕНВД</a:t>
            </a:r>
            <a:endParaRPr lang="ru-RU" dirty="0">
              <a:latin typeface="Circe Bold" pitchFamily="34" charset="-52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44008" y="908720"/>
            <a:ext cx="4320480" cy="647203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Circe Bold" pitchFamily="34" charset="-52"/>
              </a:rPr>
              <a:t>Основные виды деятельности </a:t>
            </a:r>
            <a:endParaRPr lang="ru-RU" sz="1600" dirty="0">
              <a:latin typeface="Circe Bold" pitchFamily="34" charset="-52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0" y="1628800"/>
          <a:ext cx="522007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860032" y="1916832"/>
            <a:ext cx="4283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розничная торговля;</a:t>
            </a:r>
          </a:p>
          <a:p>
            <a:pPr>
              <a:buFontTx/>
              <a:buChar char="-"/>
            </a:pPr>
            <a:r>
              <a:rPr lang="ru-RU" dirty="0" smtClean="0"/>
              <a:t> бытовые услуги;</a:t>
            </a:r>
          </a:p>
          <a:p>
            <a:pPr>
              <a:buFontTx/>
              <a:buChar char="-"/>
            </a:pPr>
            <a:r>
              <a:rPr lang="ru-RU" dirty="0" smtClean="0"/>
              <a:t> автотранспортные услуги;</a:t>
            </a:r>
          </a:p>
          <a:p>
            <a:pPr>
              <a:buFontTx/>
              <a:buChar char="-"/>
            </a:pPr>
            <a:r>
              <a:rPr lang="ru-RU" dirty="0" smtClean="0"/>
              <a:t> общественное питание;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860032" y="3501008"/>
            <a:ext cx="33843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налогоплательщиков, применяющих </a:t>
            </a:r>
            <a:r>
              <a:rPr lang="ru-RU" dirty="0" err="1" smtClean="0"/>
              <a:t>ЕНВД</a:t>
            </a:r>
            <a:r>
              <a:rPr lang="ru-RU" dirty="0" smtClean="0"/>
              <a:t> составляет большинство среди </a:t>
            </a:r>
            <a:r>
              <a:rPr lang="ru-RU" dirty="0" err="1" smtClean="0"/>
              <a:t>спецрежимов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 год количество </a:t>
            </a:r>
            <a:r>
              <a:rPr lang="ru-RU" dirty="0" err="1" smtClean="0"/>
              <a:t>ИП</a:t>
            </a:r>
            <a:r>
              <a:rPr lang="ru-RU" dirty="0" smtClean="0"/>
              <a:t> на </a:t>
            </a:r>
            <a:r>
              <a:rPr lang="ru-RU" dirty="0" err="1" smtClean="0"/>
              <a:t>ЕНВД</a:t>
            </a:r>
            <a:r>
              <a:rPr lang="ru-RU" dirty="0" smtClean="0"/>
              <a:t> увеличилось на 232 ед., что свидетельствует о востребованности этого </a:t>
            </a:r>
            <a:r>
              <a:rPr lang="ru-RU" dirty="0" err="1" smtClean="0"/>
              <a:t>спецрежима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6" name="Рисунок 15" descr="exclamation-mark-48510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4283968" y="4149080"/>
            <a:ext cx="737128" cy="112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7391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0"/>
            <a:ext cx="9162168" cy="5373216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55576" y="188640"/>
            <a:ext cx="8388423" cy="449475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 pitchFamily="34" charset="-52"/>
              </a:rPr>
              <a:t>Недостатки Патентной системы налогообложения</a:t>
            </a:r>
          </a:p>
        </p:txBody>
      </p:sp>
      <p:sp>
        <p:nvSpPr>
          <p:cNvPr id="9" name="Rectangle 5"/>
          <p:cNvSpPr/>
          <p:nvPr/>
        </p:nvSpPr>
        <p:spPr>
          <a:xfrm>
            <a:off x="2141806" y="6453336"/>
            <a:ext cx="7002194" cy="32394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Забайкальском крае </a:t>
            </a:r>
            <a:endParaRPr lang="ru-RU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-18169" y="6021288"/>
            <a:ext cx="864095" cy="993926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418166" y="836712"/>
            <a:ext cx="8276039" cy="702755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Circe Bold" pitchFamily="34" charset="-52"/>
              </a:rPr>
              <a:t>Применяется исключительно ИП (с ограниченной численностью наёмных работников, имеются ограничения по базовым показателям)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04706" y="1700808"/>
            <a:ext cx="8289499" cy="49662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/>
                </a:solidFill>
                <a:latin typeface="Circe Bold" pitchFamily="34" charset="-52"/>
              </a:rPr>
              <a:t>Ограниченная возможность дифференциации дохода (например, по районам)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4706" y="2362572"/>
            <a:ext cx="8289499" cy="706388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Circe Bold" pitchFamily="34" charset="-52"/>
              </a:rPr>
              <a:t>Установление размера годового дохода в зависимости от средней численности наемных работников, без учёта специфики вида деятельности</a:t>
            </a:r>
            <a:endParaRPr lang="ru-RU" sz="1200" dirty="0">
              <a:latin typeface="Circe Bold" pitchFamily="34" charset="-52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04706" y="3140968"/>
            <a:ext cx="8289499" cy="57606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>
              <a:lnSpc>
                <a:spcPct val="150000"/>
              </a:lnSpc>
            </a:pPr>
            <a:r>
              <a:rPr lang="ru-RU" dirty="0">
                <a:latin typeface="Circe Bold" pitchFamily="34" charset="-52"/>
              </a:rPr>
              <a:t>Ограниченный перечень видов деятельности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4706" y="3861048"/>
            <a:ext cx="8289499" cy="648072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Circe Bold" pitchFamily="34" charset="-52"/>
              </a:rPr>
              <a:t>По отдельным видам деятельности налоговые ставки выше, чем при использовании ЕНВД</a:t>
            </a:r>
            <a:endParaRPr lang="ru-RU" sz="1200" dirty="0">
              <a:latin typeface="Circe Bold" pitchFamily="34" charset="-52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166" y="4653136"/>
            <a:ext cx="8289499" cy="49662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/>
                </a:solidFill>
                <a:latin typeface="Circe Bold" pitchFamily="34" charset="-52"/>
              </a:rPr>
              <a:t>Необходимо вести книгу учёта доходов по каждому патенту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19672" y="5373216"/>
            <a:ext cx="7074533" cy="86409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irce Bold" pitchFamily="34" charset="-52"/>
              </a:rPr>
              <a:t>Как следствие - возможное занижение доходов, численности работников, </a:t>
            </a:r>
            <a:r>
              <a:rPr lang="ru-RU" b="1" dirty="0">
                <a:solidFill>
                  <a:srgbClr val="C00000"/>
                </a:solidFill>
                <a:latin typeface="Circe Bold" pitchFamily="34" charset="-52"/>
              </a:rPr>
              <a:t>отсутствие прозрачности бизнеса</a:t>
            </a:r>
          </a:p>
        </p:txBody>
      </p:sp>
    </p:spTree>
    <p:extLst>
      <p:ext uri="{BB962C8B-B14F-4D97-AF65-F5344CB8AC3E}">
        <p14:creationId xmlns:p14="http://schemas.microsoft.com/office/powerpoint/2010/main" xmlns="" val="3634693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168" y="0"/>
            <a:ext cx="9162168" cy="5373216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55576" y="188640"/>
            <a:ext cx="8388423" cy="449475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 pitchFamily="34" charset="-52"/>
              </a:rPr>
              <a:t>Недостатки Упрощённой системой налогообложения</a:t>
            </a:r>
          </a:p>
        </p:txBody>
      </p:sp>
      <p:sp>
        <p:nvSpPr>
          <p:cNvPr id="9" name="Rectangle 5"/>
          <p:cNvSpPr/>
          <p:nvPr/>
        </p:nvSpPr>
        <p:spPr>
          <a:xfrm>
            <a:off x="2141806" y="6453336"/>
            <a:ext cx="7002194" cy="32394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по защите прав предпринимателей </a:t>
            </a:r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Забайкальском крае </a:t>
            </a:r>
            <a:endParaRPr lang="ru-RU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-18169" y="6021288"/>
            <a:ext cx="864095" cy="993926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>
          <a:xfrm>
            <a:off x="418166" y="980728"/>
            <a:ext cx="8276039" cy="702755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Circe Bold" pitchFamily="34" charset="-52"/>
              </a:rPr>
              <a:t>Дополнительные расходы на налогообложение – появление доп. видов налогов </a:t>
            </a:r>
            <a:r>
              <a:rPr lang="ru-RU" dirty="0" smtClean="0">
                <a:latin typeface="Circe Bold" pitchFamily="34" charset="-52"/>
              </a:rPr>
              <a:t>(</a:t>
            </a:r>
            <a:r>
              <a:rPr lang="ru-RU" dirty="0" err="1" smtClean="0">
                <a:latin typeface="Circe Bold" pitchFamily="34" charset="-52"/>
              </a:rPr>
              <a:t>НДФЛ</a:t>
            </a:r>
            <a:r>
              <a:rPr lang="ru-RU" dirty="0">
                <a:latin typeface="Circe Bold" pitchFamily="34" charset="-52"/>
              </a:rPr>
              <a:t>, иногда налог на прибыль)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4706" y="1924264"/>
            <a:ext cx="8289499" cy="49662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/>
                </a:solidFill>
                <a:latin typeface="Circe Bold" pitchFamily="34" charset="-52"/>
              </a:rPr>
              <a:t>Расходы на содержание бухгалтерии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4706" y="2708920"/>
            <a:ext cx="8289499" cy="648072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Circe Bold" pitchFamily="34" charset="-52"/>
              </a:rPr>
              <a:t>Расчет налоговой ставки зависит от финансового результата, который сложно планировать субъектам МСП в районах</a:t>
            </a:r>
            <a:endParaRPr lang="ru-RU" sz="1200" dirty="0">
              <a:latin typeface="Circe Bold" pitchFamily="34" charset="-52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619671" y="3645024"/>
            <a:ext cx="7074533" cy="252028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irce Bold" pitchFamily="34" charset="-52"/>
              </a:rPr>
              <a:t>Налог, взимаемый в связи с применением УСН, включая минимальный налог, подлежит зачислению в бюджеты субъектов РФ .</a:t>
            </a:r>
          </a:p>
          <a:p>
            <a:pPr algn="ctr"/>
            <a:endParaRPr lang="ru-RU" dirty="0">
              <a:latin typeface="Circe Bold" pitchFamily="34" charset="-52"/>
            </a:endParaRPr>
          </a:p>
          <a:p>
            <a:pPr algn="ctr"/>
            <a:r>
              <a:rPr lang="ru-RU" dirty="0">
                <a:latin typeface="Circe Bold" pitchFamily="34" charset="-52"/>
              </a:rPr>
              <a:t>При этом доходы от ЕНВД, подлежат зачислению в доходы местных бюджетов - бюджеты муниципальных районов (городских округов).</a:t>
            </a:r>
          </a:p>
        </p:txBody>
      </p:sp>
    </p:spTree>
    <p:extLst>
      <p:ext uri="{BB962C8B-B14F-4D97-AF65-F5344CB8AC3E}">
        <p14:creationId xmlns:p14="http://schemas.microsoft.com/office/powerpoint/2010/main" xmlns="" val="2149453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168" y="0"/>
            <a:ext cx="9162168" cy="5373216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55576" y="188640"/>
            <a:ext cx="8388423" cy="449475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 pitchFamily="34" charset="-52"/>
              </a:rPr>
              <a:t>Последствия отмены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 pitchFamily="34" charset="-52"/>
              </a:rPr>
              <a:t>ЕНВД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irce Extra Bold" pitchFamily="34" charset="-5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2141806" y="6453336"/>
            <a:ext cx="7002194" cy="32394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Забайкальском крае </a:t>
            </a:r>
            <a:endParaRPr lang="ru-RU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-18169" y="6021288"/>
            <a:ext cx="864095" cy="993926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>
          <a:xfrm>
            <a:off x="404706" y="836712"/>
            <a:ext cx="8276039" cy="702755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irce Bold" pitchFamily="34" charset="-52"/>
              </a:rPr>
              <a:t>Увеличение налоговой нагрузки, возникновение дополнительных расходов, уход бизнеса в тень, закрытие бизнеса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4706" y="1628800"/>
            <a:ext cx="8289499" cy="1057808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  <a:latin typeface="Circe Bold" pitchFamily="34" charset="-52"/>
              </a:rPr>
              <a:t>При </a:t>
            </a:r>
            <a:r>
              <a:rPr lang="ru-RU" dirty="0">
                <a:solidFill>
                  <a:schemeClr val="bg1"/>
                </a:solidFill>
                <a:latin typeface="Circe Bold" pitchFamily="34" charset="-52"/>
              </a:rPr>
              <a:t>переходе с ЕНВД на УСН налоговые платежи возрастают в 3 раза, появляются дополнительные расходы на ведение бухгалтерского учёта, налоговые платежи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4706" y="2780928"/>
            <a:ext cx="8276039" cy="864096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Circe Bold" pitchFamily="34" charset="-52"/>
              </a:rPr>
              <a:t>Отмена </a:t>
            </a:r>
            <a:r>
              <a:rPr lang="ru-RU" dirty="0">
                <a:latin typeface="Circe Bold" pitchFamily="34" charset="-52"/>
              </a:rPr>
              <a:t>ЕНВД приведет не к увеличению налоговых поступлений в бюджет, но будет иметь обратный результат, как за счет ухода части бизнеса в тень, так и по причине его закрытия/банкротства</a:t>
            </a:r>
            <a:endParaRPr lang="ru-RU" sz="1200" dirty="0">
              <a:latin typeface="Circe Bold" pitchFamily="34" charset="-52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619672" y="4077072"/>
            <a:ext cx="7074533" cy="86409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Circe Bold" pitchFamily="34" charset="-52"/>
              </a:rPr>
              <a:t>Необходимо продление срока применения </a:t>
            </a:r>
            <a:r>
              <a:rPr lang="ru-RU" dirty="0" err="1" smtClean="0">
                <a:solidFill>
                  <a:schemeClr val="tx1"/>
                </a:solidFill>
                <a:latin typeface="Circe Bold" pitchFamily="34" charset="-52"/>
              </a:rPr>
              <a:t>ЕНВД</a:t>
            </a:r>
            <a:r>
              <a:rPr lang="ru-RU" dirty="0" smtClean="0">
                <a:solidFill>
                  <a:schemeClr val="tx1"/>
                </a:solidFill>
                <a:latin typeface="Circe Bold" pitchFamily="34" charset="-52"/>
              </a:rPr>
              <a:t> до принятия эффективной альтернативы.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Circe Bold" pitchFamily="34" charset="-52"/>
              </a:rPr>
              <a:t>  </a:t>
            </a:r>
            <a:endParaRPr lang="ru-RU" dirty="0">
              <a:solidFill>
                <a:schemeClr val="tx1"/>
              </a:solidFill>
              <a:latin typeface="Circe Bold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7243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168" y="0"/>
            <a:ext cx="9162168" cy="537321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639"/>
          <a:stretch/>
        </p:blipFill>
        <p:spPr>
          <a:xfrm>
            <a:off x="-18169" y="116632"/>
            <a:ext cx="864095" cy="993926"/>
          </a:xfrm>
          <a:prstGeom prst="rect">
            <a:avLst/>
          </a:prstGeom>
        </p:spPr>
      </p:pic>
      <p:sp>
        <p:nvSpPr>
          <p:cNvPr id="12" name="Rectangle 5"/>
          <p:cNvSpPr/>
          <p:nvPr/>
        </p:nvSpPr>
        <p:spPr>
          <a:xfrm>
            <a:off x="2141805" y="388857"/>
            <a:ext cx="7002194" cy="4494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Забайкальском крае </a:t>
            </a:r>
            <a:endParaRPr lang="ru-RU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6532" y="2492896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" y="6095486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8 (3022) 35-00-10</a:t>
            </a:r>
            <a:endParaRPr lang="ru-RU" dirty="0">
              <a:solidFill>
                <a:prstClr val="black"/>
              </a:solidFill>
            </a:endParaRPr>
          </a:p>
          <a:p>
            <a:pPr algn="ctr"/>
            <a:r>
              <a:rPr lang="en-US" dirty="0">
                <a:solidFill>
                  <a:prstClr val="black"/>
                </a:solidFill>
              </a:rPr>
              <a:t>e-mail: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ombudsmanbiz@e-zab.ru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9957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643</Words>
  <Application>Microsoft Office PowerPoint</Application>
  <PresentationFormat>Экран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Анализ систем налогообложения, применяемых субъектами малого и среднего предпринимательства</vt:lpstr>
      <vt:lpstr>Слайд 2</vt:lpstr>
      <vt:lpstr>Слайд 3</vt:lpstr>
      <vt:lpstr>Статистика, предоставленная УФНС по Забайкальскому краю</vt:lpstr>
      <vt:lpstr>Статистика, предоставленная УФНС по Забайкальскому краю</vt:lpstr>
      <vt:lpstr>Слайд 6</vt:lpstr>
      <vt:lpstr>Слайд 7</vt:lpstr>
      <vt:lpstr>Слайд 8</vt:lpstr>
      <vt:lpstr>Слайд 9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Гольдвирт Елизавета Константиновна</dc:creator>
  <cp:lastModifiedBy>station</cp:lastModifiedBy>
  <cp:revision>143</cp:revision>
  <cp:lastPrinted>2019-08-26T14:20:06Z</cp:lastPrinted>
  <dcterms:created xsi:type="dcterms:W3CDTF">2018-09-04T05:58:58Z</dcterms:created>
  <dcterms:modified xsi:type="dcterms:W3CDTF">2020-03-24T06:11:48Z</dcterms:modified>
</cp:coreProperties>
</file>