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50" r:id="rId2"/>
    <p:sldId id="669" r:id="rId3"/>
    <p:sldId id="676" r:id="rId4"/>
    <p:sldId id="672" r:id="rId5"/>
    <p:sldId id="652" r:id="rId6"/>
    <p:sldId id="673" r:id="rId7"/>
    <p:sldId id="674" r:id="rId8"/>
    <p:sldId id="675" r:id="rId9"/>
    <p:sldId id="667" r:id="rId10"/>
    <p:sldId id="677" r:id="rId11"/>
    <p:sldId id="660" r:id="rId12"/>
    <p:sldId id="656" r:id="rId13"/>
    <p:sldId id="661" r:id="rId14"/>
    <p:sldId id="662" r:id="rId15"/>
  </p:sldIdLst>
  <p:sldSz cx="10693400" cy="756285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375E"/>
    <a:srgbClr val="0067AC"/>
    <a:srgbClr val="2025EC"/>
    <a:srgbClr val="AFC4CF"/>
    <a:srgbClr val="0F59C7"/>
    <a:srgbClr val="FF0909"/>
    <a:srgbClr val="95B3D7"/>
    <a:srgbClr val="D731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99568" autoAdjust="0"/>
  </p:normalViewPr>
  <p:slideViewPr>
    <p:cSldViewPr>
      <p:cViewPr varScale="1">
        <p:scale>
          <a:sx n="87" d="100"/>
          <a:sy n="87" d="100"/>
        </p:scale>
        <p:origin x="-96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Лист1!$B$2:$B$2</c:f>
              <c:numCache>
                <c:formatCode>0</c:formatCode>
                <c:ptCount val="1"/>
                <c:pt idx="0">
                  <c:v>18047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6F-4454-B137-200C23496A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423</a:t>
                    </a:r>
                    <a:endParaRPr lang="en-US" dirty="0"/>
                  </a:p>
                </c:rich>
              </c:tx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Лист1!$C$2:$C$2</c:f>
              <c:numCache>
                <c:formatCode>0</c:formatCode>
                <c:ptCount val="1"/>
                <c:pt idx="0">
                  <c:v>7423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6F-4454-B137-200C23496AD5}"/>
            </c:ext>
          </c:extLst>
        </c:ser>
        <c:dLbls>
          <c:showVal val="1"/>
        </c:dLbls>
        <c:gapWidth val="55"/>
        <c:overlap val="100"/>
        <c:axId val="97143424"/>
        <c:axId val="97452800"/>
      </c:barChart>
      <c:catAx>
        <c:axId val="97143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7452800"/>
        <c:crosses val="autoZero"/>
        <c:auto val="1"/>
        <c:lblAlgn val="ctr"/>
        <c:lblOffset val="100"/>
      </c:catAx>
      <c:valAx>
        <c:axId val="97452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one"/>
        <c:crossAx val="9714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214922979572349"/>
          <c:y val="0.45009349517639313"/>
          <c:w val="0.16996843345908438"/>
          <c:h val="0.1090793474983405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A4576E-9C94-4C10-AD85-05005D7033E8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8B33AB0-3B08-46FB-9B7C-D6F189FDAA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B40F59-72B7-46B1-835B-332F83AE2A1E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22435EE-B745-467A-81B1-268F5B7697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1BA0BE-C62F-4D56-8C2F-EFCCC16B9D23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8" rIns="91418" bIns="45708" anchor="b"/>
          <a:lstStyle/>
          <a:p>
            <a:pPr algn="r"/>
            <a:fld id="{7AE33C01-DF88-4BCD-8505-FC6D5D1DDEBA}" type="slidenum">
              <a:rPr lang="ru-RU" altLang="ru-RU" sz="1200">
                <a:latin typeface="Calibri" pitchFamily="34" charset="0"/>
              </a:rPr>
              <a:pPr algn="r"/>
              <a:t>4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750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8" rIns="91418" bIns="45708" anchor="b"/>
          <a:lstStyle/>
          <a:p>
            <a:pPr algn="r"/>
            <a:fld id="{7AE33C01-DF88-4BCD-8505-FC6D5D1DDEBA}" type="slidenum">
              <a:rPr lang="ru-RU" altLang="ru-RU" sz="1200">
                <a:latin typeface="Calibri" pitchFamily="34" charset="0"/>
              </a:rPr>
              <a:pPr algn="r"/>
              <a:t>5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8" rIns="91418" bIns="45708" anchor="b"/>
          <a:lstStyle/>
          <a:p>
            <a:pPr algn="r"/>
            <a:fld id="{7AE33C01-DF88-4BCD-8505-FC6D5D1DDEBA}" type="slidenum">
              <a:rPr lang="ru-RU" altLang="ru-RU" sz="1200">
                <a:latin typeface="Calibri" pitchFamily="34" charset="0"/>
              </a:rPr>
              <a:pPr algn="r"/>
              <a:t>9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8" rIns="91418" bIns="45708" anchor="b"/>
          <a:lstStyle/>
          <a:p>
            <a:pPr algn="r"/>
            <a:fld id="{7AE33C01-DF88-4BCD-8505-FC6D5D1DDEBA}" type="slidenum">
              <a:rPr lang="ru-RU" altLang="ru-RU" sz="1200">
                <a:latin typeface="Calibri" pitchFamily="34" charset="0"/>
              </a:rPr>
              <a:pPr algn="r"/>
              <a:t>10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8" rIns="91418" bIns="45708" anchor="b"/>
          <a:lstStyle/>
          <a:p>
            <a:pPr algn="r"/>
            <a:fld id="{7AE33C01-DF88-4BCD-8505-FC6D5D1DDEBA}" type="slidenum">
              <a:rPr lang="ru-RU" altLang="ru-RU" sz="1200">
                <a:latin typeface="Calibri" pitchFamily="34" charset="0"/>
              </a:rPr>
              <a:pPr algn="r"/>
              <a:t>11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8" rIns="91418" bIns="45708" anchor="b"/>
          <a:lstStyle/>
          <a:p>
            <a:pPr algn="r"/>
            <a:fld id="{7AE33C01-DF88-4BCD-8505-FC6D5D1DDEBA}" type="slidenum">
              <a:rPr lang="ru-RU" altLang="ru-RU" sz="1200">
                <a:latin typeface="Calibri" pitchFamily="34" charset="0"/>
              </a:rPr>
              <a:pPr algn="r"/>
              <a:t>12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8" rIns="91418" bIns="45708" anchor="b"/>
          <a:lstStyle/>
          <a:p>
            <a:pPr algn="r"/>
            <a:fld id="{7AE33C01-DF88-4BCD-8505-FC6D5D1DDEBA}" type="slidenum">
              <a:rPr lang="ru-RU" altLang="ru-RU" sz="1200">
                <a:latin typeface="Calibri" pitchFamily="34" charset="0"/>
              </a:rPr>
              <a:pPr algn="r"/>
              <a:t>13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8" rIns="91418" bIns="45708" anchor="b"/>
          <a:lstStyle/>
          <a:p>
            <a:pPr algn="r"/>
            <a:fld id="{7AE33C01-DF88-4BCD-8505-FC6D5D1DDEBA}" type="slidenum">
              <a:rPr lang="ru-RU" altLang="ru-RU" sz="1200">
                <a:latin typeface="Calibri" pitchFamily="34" charset="0"/>
              </a:rPr>
              <a:pPr algn="r"/>
              <a:t>14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160FE-5932-41CD-A3D3-E1F8B048BA24}" type="datetime1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F460-C293-4D94-9232-EC31FDCCF6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>
                <a:solidFill>
                  <a:srgbClr val="0095DA"/>
                </a:solidFill>
                <a:latin typeface="Arial Unicode MS"/>
                <a:cs typeface="Arial Unicode M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5200" b="1">
                <a:solidFill>
                  <a:srgbClr val="12539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06F145-34BD-451A-9C7D-AB866ACAB6FF}" type="datetime1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B4A1-852F-4498-A97E-6266DE35F7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>
                <a:solidFill>
                  <a:srgbClr val="0095DA"/>
                </a:solidFill>
                <a:latin typeface="Arial Unicode MS"/>
                <a:cs typeface="Arial Unicode M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38EF-E3ED-411A-85EB-596F4F39FB28}" type="datetime1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5E580-5C0B-4894-B18C-65BA0C90ED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>
                <a:solidFill>
                  <a:srgbClr val="0095DA"/>
                </a:solidFill>
                <a:latin typeface="Arial Unicode MS"/>
                <a:cs typeface="Arial Unicode M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A9F8-C3DF-4526-A4A6-E03AA41E69CD}" type="datetime1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21FD-3C27-44C8-92FA-4EE9260512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3" name="bk object 17"/>
          <p:cNvSpPr>
            <a:spLocks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0 w 10692130"/>
              <a:gd name="T1" fmla="*/ 7554933 h 7560309"/>
              <a:gd name="T2" fmla="*/ 10689454 w 10692130"/>
              <a:gd name="T3" fmla="*/ 7554933 h 7560309"/>
              <a:gd name="T4" fmla="*/ 10689454 w 10692130"/>
              <a:gd name="T5" fmla="*/ 0 h 7560309"/>
              <a:gd name="T6" fmla="*/ 0 w 10692130"/>
              <a:gd name="T7" fmla="*/ 0 h 7560309"/>
              <a:gd name="T8" fmla="*/ 0 w 10692130"/>
              <a:gd name="T9" fmla="*/ 7554933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60005"/>
                </a:moveTo>
                <a:lnTo>
                  <a:pt x="10691990" y="7560005"/>
                </a:lnTo>
                <a:lnTo>
                  <a:pt x="10691990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bk object 18"/>
          <p:cNvSpPr>
            <a:spLocks/>
          </p:cNvSpPr>
          <p:nvPr/>
        </p:nvSpPr>
        <p:spPr bwMode="auto">
          <a:xfrm>
            <a:off x="3852863" y="7175500"/>
            <a:ext cx="0" cy="384175"/>
          </a:xfrm>
          <a:custGeom>
            <a:avLst/>
            <a:gdLst>
              <a:gd name="T0" fmla="*/ 0 h 384175"/>
              <a:gd name="T1" fmla="*/ 383999 h 3841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4175">
                <a:moveTo>
                  <a:pt x="0" y="0"/>
                </a:moveTo>
                <a:lnTo>
                  <a:pt x="0" y="383999"/>
                </a:lnTo>
              </a:path>
            </a:pathLst>
          </a:custGeom>
          <a:noFill/>
          <a:ln w="3175">
            <a:solidFill>
              <a:srgbClr val="0095DA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" name="bk object 19"/>
          <p:cNvSpPr>
            <a:spLocks/>
          </p:cNvSpPr>
          <p:nvPr/>
        </p:nvSpPr>
        <p:spPr bwMode="auto">
          <a:xfrm>
            <a:off x="10691813" y="869950"/>
            <a:ext cx="0" cy="50800"/>
          </a:xfrm>
          <a:custGeom>
            <a:avLst/>
            <a:gdLst>
              <a:gd name="T0" fmla="*/ 0 h 50800"/>
              <a:gd name="T1" fmla="*/ 50800 h 508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" name="bk object 20"/>
          <p:cNvSpPr>
            <a:spLocks/>
          </p:cNvSpPr>
          <p:nvPr/>
        </p:nvSpPr>
        <p:spPr bwMode="auto">
          <a:xfrm>
            <a:off x="0" y="895350"/>
            <a:ext cx="10691813" cy="0"/>
          </a:xfrm>
          <a:custGeom>
            <a:avLst/>
            <a:gdLst>
              <a:gd name="T0" fmla="*/ 0 w 10692130"/>
              <a:gd name="T1" fmla="*/ 10689464 w 1069213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692130">
                <a:moveTo>
                  <a:pt x="0" y="0"/>
                </a:moveTo>
                <a:lnTo>
                  <a:pt x="10692000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bk object 21"/>
          <p:cNvSpPr>
            <a:spLocks/>
          </p:cNvSpPr>
          <p:nvPr/>
        </p:nvSpPr>
        <p:spPr bwMode="auto">
          <a:xfrm>
            <a:off x="0" y="1562100"/>
            <a:ext cx="10691813" cy="0"/>
          </a:xfrm>
          <a:custGeom>
            <a:avLst/>
            <a:gdLst>
              <a:gd name="T0" fmla="*/ 0 w 10692130"/>
              <a:gd name="T1" fmla="*/ 10689464 w 1069213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692130">
                <a:moveTo>
                  <a:pt x="0" y="0"/>
                </a:moveTo>
                <a:lnTo>
                  <a:pt x="1069200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6FC10F-D226-4123-884B-BAEC348179E9}" type="datetime1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10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40B31-2F4D-4CA9-A63D-581B5A4F27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027" name="bk object 17"/>
          <p:cNvSpPr>
            <a:spLocks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0 w 10692130"/>
              <a:gd name="T1" fmla="*/ 7554933 h 7560309"/>
              <a:gd name="T2" fmla="*/ 10689454 w 10692130"/>
              <a:gd name="T3" fmla="*/ 7554933 h 7560309"/>
              <a:gd name="T4" fmla="*/ 10689454 w 10692130"/>
              <a:gd name="T5" fmla="*/ 0 h 7560309"/>
              <a:gd name="T6" fmla="*/ 0 w 10692130"/>
              <a:gd name="T7" fmla="*/ 0 h 7560309"/>
              <a:gd name="T8" fmla="*/ 0 w 10692130"/>
              <a:gd name="T9" fmla="*/ 7554933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60005"/>
                </a:moveTo>
                <a:lnTo>
                  <a:pt x="10691990" y="7560005"/>
                </a:lnTo>
                <a:lnTo>
                  <a:pt x="10691990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28" name="bk object 18"/>
          <p:cNvSpPr>
            <a:spLocks/>
          </p:cNvSpPr>
          <p:nvPr/>
        </p:nvSpPr>
        <p:spPr bwMode="auto">
          <a:xfrm>
            <a:off x="3852863" y="7175500"/>
            <a:ext cx="0" cy="384175"/>
          </a:xfrm>
          <a:custGeom>
            <a:avLst/>
            <a:gdLst>
              <a:gd name="T0" fmla="*/ 0 h 384175"/>
              <a:gd name="T1" fmla="*/ 383999 h 3841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4175">
                <a:moveTo>
                  <a:pt x="0" y="0"/>
                </a:moveTo>
                <a:lnTo>
                  <a:pt x="0" y="383999"/>
                </a:lnTo>
              </a:path>
            </a:pathLst>
          </a:custGeom>
          <a:noFill/>
          <a:ln w="3175">
            <a:solidFill>
              <a:srgbClr val="0095DA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29" name="Holder 2"/>
          <p:cNvSpPr>
            <a:spLocks noGrp="1"/>
          </p:cNvSpPr>
          <p:nvPr>
            <p:ph type="title"/>
          </p:nvPr>
        </p:nvSpPr>
        <p:spPr bwMode="auto">
          <a:xfrm>
            <a:off x="3349625" y="211138"/>
            <a:ext cx="39941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30" name="Holder 3"/>
          <p:cNvSpPr>
            <a:spLocks noGrp="1"/>
          </p:cNvSpPr>
          <p:nvPr>
            <p:ph type="body" idx="1"/>
          </p:nvPr>
        </p:nvSpPr>
        <p:spPr bwMode="auto">
          <a:xfrm>
            <a:off x="2071688" y="1527175"/>
            <a:ext cx="65500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375" y="7034213"/>
            <a:ext cx="342265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8" y="7034213"/>
            <a:ext cx="245903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C7AA5C-BBAC-4916-A971-03EFA99B053F}" type="datetime1">
              <a:rPr lang="en-US" smtClean="0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375" y="7034213"/>
            <a:ext cx="2459038" cy="2746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C930A15-E3D3-4E1A-8B87-56E5192695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7" r:id="rId2"/>
    <p:sldLayoutId id="2147483995" r:id="rId3"/>
    <p:sldLayoutId id="2147483996" r:id="rId4"/>
    <p:sldLayoutId id="2147483998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endParaRPr lang="ru-RU" altLang="ru-RU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4102" name="Объект 2"/>
          <p:cNvSpPr txBox="1">
            <a:spLocks/>
          </p:cNvSpPr>
          <p:nvPr/>
        </p:nvSpPr>
        <p:spPr bwMode="auto">
          <a:xfrm>
            <a:off x="69850" y="3524250"/>
            <a:ext cx="23939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4103" name="Объект 2"/>
          <p:cNvSpPr txBox="1">
            <a:spLocks/>
          </p:cNvSpPr>
          <p:nvPr/>
        </p:nvSpPr>
        <p:spPr bwMode="auto">
          <a:xfrm>
            <a:off x="3692525" y="3079750"/>
            <a:ext cx="2447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4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4105" name="Объект 2"/>
          <p:cNvSpPr txBox="1">
            <a:spLocks/>
          </p:cNvSpPr>
          <p:nvPr/>
        </p:nvSpPr>
        <p:spPr bwMode="auto">
          <a:xfrm>
            <a:off x="7218363" y="3625850"/>
            <a:ext cx="266541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8188" y="2269257"/>
            <a:ext cx="903592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БАРЬЕРЫ В ДОСТУПНОСТИ ДЕЙСТВУЮЩИХ МЕР ПОДДЕРЖКИ И ПРЕДЛОЖЕНИЯ ПО ИХ РАСШИРЕНИЮ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7" name="Picture 9" descr="Герб Забайкальского кр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3124" y="37009"/>
            <a:ext cx="671449" cy="80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602284" y="11075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УПОЛНОМОЧЕННЫЙ ПО ЗАЩИТЕ  ПРАВ ПРЕДПРИНИМАТЕЛЕЙ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ЗАБАЙКАЛЬСКОМ КРАЕ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6580" y="7084501"/>
            <a:ext cx="149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Чита, 2020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00" y="85725"/>
            <a:ext cx="823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6"/>
          <p:cNvSpPr>
            <a:spLocks/>
          </p:cNvSpPr>
          <p:nvPr/>
        </p:nvSpPr>
        <p:spPr bwMode="auto">
          <a:xfrm>
            <a:off x="-3175" y="1045121"/>
            <a:ext cx="10691813" cy="0"/>
          </a:xfrm>
          <a:custGeom>
            <a:avLst/>
            <a:gdLst>
              <a:gd name="T0" fmla="*/ 0 w 10692130"/>
              <a:gd name="T1" fmla="*/ 1068467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123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endParaRPr lang="ru-RU" altLang="ru-RU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78148" y="181025"/>
            <a:ext cx="9865096" cy="504056"/>
          </a:xfrm>
          <a:noFill/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ПРЕДЛОЖЕНИЯ ПО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РАСШИРЕНИЮ МЕР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152" y="1333153"/>
            <a:ext cx="96850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Снижение размера региональных и муниципальных налогов;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Снижение и освобождение от уплаты арендной платы за региональное и муниципальное имущество;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kisspng-computer-icons-desktop-wallpaper-house-50-5b11165aea9c19.0725140315278464909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0796" y="4789537"/>
            <a:ext cx="230425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6"/>
          <p:cNvSpPr>
            <a:spLocks/>
          </p:cNvSpPr>
          <p:nvPr/>
        </p:nvSpPr>
        <p:spPr bwMode="auto">
          <a:xfrm>
            <a:off x="-3175" y="1045121"/>
            <a:ext cx="10691813" cy="0"/>
          </a:xfrm>
          <a:custGeom>
            <a:avLst/>
            <a:gdLst>
              <a:gd name="T0" fmla="*/ 0 w 10692130"/>
              <a:gd name="T1" fmla="*/ 1068467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123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endParaRPr lang="ru-RU" altLang="ru-RU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188" y="1405161"/>
            <a:ext cx="92351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Компенсация затрат на оплату труда (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опыт Республики Карелия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Финансовая помощь на оплату коммунальных услуг (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опыт Нижегородской области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Льготные кредитные продукты из регионального Фонда поддержки предпринимательства, специальные продукты – субсидии для ИП без работников (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опыт Волгоградской области, Приморского края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78148" y="181025"/>
            <a:ext cx="9865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ПРЕДЛОЖЕНИЯ ПО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РАСШИРЕНИЮ МЕР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ПОДДЕРЖКИ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6"/>
          <p:cNvSpPr>
            <a:spLocks/>
          </p:cNvSpPr>
          <p:nvPr/>
        </p:nvSpPr>
        <p:spPr bwMode="auto">
          <a:xfrm>
            <a:off x="-3175" y="1045121"/>
            <a:ext cx="10691813" cy="0"/>
          </a:xfrm>
          <a:custGeom>
            <a:avLst/>
            <a:gdLst>
              <a:gd name="T0" fmla="*/ 0 w 10692130"/>
              <a:gd name="T1" fmla="*/ 1068467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123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endParaRPr lang="ru-RU" altLang="ru-RU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4056" y="1261145"/>
            <a:ext cx="95231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Погашение задолженности перед бизнесом по государственным и муниципальным контрактам;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8148" y="181025"/>
            <a:ext cx="9865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ПРЕДЛОЖЕНИЯ ПО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РАСШИРЕНИЮ МЕР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ПОДДЕРЖКИ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2404" y="2467278"/>
            <a:ext cx="5112568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Общий размер задолженности </a:t>
            </a:r>
          </a:p>
          <a:p>
            <a:pPr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217 567 996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руб.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402484" y="3421385"/>
            <a:ext cx="936104" cy="668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210796" y="3396182"/>
            <a:ext cx="792088" cy="673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164" y="4141465"/>
            <a:ext cx="4536504" cy="2954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Бюджет Федерального фонда обязательного медицинского страхования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929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контрактов на сумму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212 299 257,38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руб. 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714852" y="4149010"/>
            <a:ext cx="3024336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контрактов на сумму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5 268 738,75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/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6"/>
          <p:cNvSpPr>
            <a:spLocks/>
          </p:cNvSpPr>
          <p:nvPr/>
        </p:nvSpPr>
        <p:spPr bwMode="auto">
          <a:xfrm>
            <a:off x="-3175" y="1045121"/>
            <a:ext cx="10691813" cy="0"/>
          </a:xfrm>
          <a:custGeom>
            <a:avLst/>
            <a:gdLst>
              <a:gd name="T0" fmla="*/ 0 w 10692130"/>
              <a:gd name="T1" fmla="*/ 1068467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123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endParaRPr lang="ru-RU" altLang="ru-RU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148" y="1993414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9.Оплата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НДС по факту поступления средств на счёт;</a:t>
            </a:r>
          </a:p>
          <a:p>
            <a:pPr indent="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Снижение страховых взносов с 30% до 15% для всех;</a:t>
            </a:r>
          </a:p>
          <a:p>
            <a:pPr indent="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Отмена всех проверок, не связанных с особым режимом;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78148" y="181025"/>
            <a:ext cx="9865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ПРЕДЛОЖЕНИЯ ПО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РАСШИРЕНИЮ МЕР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ПОДДЕРЖКИ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224738770.jpg"/>
          <p:cNvPicPr>
            <a:picLocks noChangeAspect="1"/>
          </p:cNvPicPr>
          <p:nvPr/>
        </p:nvPicPr>
        <p:blipFill>
          <a:blip r:embed="rId3" cstate="print"/>
          <a:srcRect l="12600" t="6251" r="11801" b="15000"/>
          <a:stretch>
            <a:fillRect/>
          </a:stretch>
        </p:blipFill>
        <p:spPr>
          <a:xfrm>
            <a:off x="7794972" y="2989337"/>
            <a:ext cx="172819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6"/>
          <p:cNvSpPr>
            <a:spLocks/>
          </p:cNvSpPr>
          <p:nvPr/>
        </p:nvSpPr>
        <p:spPr bwMode="auto">
          <a:xfrm>
            <a:off x="-3175" y="1045121"/>
            <a:ext cx="10691813" cy="0"/>
          </a:xfrm>
          <a:custGeom>
            <a:avLst/>
            <a:gdLst>
              <a:gd name="T0" fmla="*/ 0 w 10692130"/>
              <a:gd name="T1" fmla="*/ 1068467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123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endParaRPr lang="ru-RU" altLang="ru-RU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0196" y="2197249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Мораторий на взыскание долгов с бизнеса;</a:t>
            </a:r>
          </a:p>
          <a:p>
            <a:pPr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Бизнес помогает бизнесу.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78148" y="181025"/>
            <a:ext cx="9865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ПРЕДЛОЖЕНИЯ ПО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РАСШИРЕНИЮ МЕР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ПОДДЕРЖКИ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457-4571189_handshake-icon-thin-line-png-white-clipart-computer-handshake-icon-vec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6780" y="5077569"/>
            <a:ext cx="3024336" cy="216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138788" y="3133353"/>
            <a:ext cx="4032448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308" y="253033"/>
            <a:ext cx="7344815" cy="75597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2244" y="397049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субъектов МСП в Забайкальском крае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329348753"/>
              </p:ext>
            </p:extLst>
          </p:nvPr>
        </p:nvGraphicFramePr>
        <p:xfrm>
          <a:off x="666180" y="1405161"/>
          <a:ext cx="4968552" cy="548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66380" y="1837209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25 470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4852" y="7093793"/>
            <a:ext cx="3806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Единый реестр субъектов МСП на 10.04.20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38788" y="3277369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Среднесписочная численность работников: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2400" b="1" dirty="0" smtClean="0"/>
              <a:t>65 384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445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156" y="0"/>
            <a:ext cx="100811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Распределение ИП и юридических лиц по видам экономической деятельности, всего –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35610 ед.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5" name="object 6"/>
          <p:cNvSpPr>
            <a:spLocks/>
          </p:cNvSpPr>
          <p:nvPr/>
        </p:nvSpPr>
        <p:spPr bwMode="auto">
          <a:xfrm>
            <a:off x="-3175" y="901105"/>
            <a:ext cx="10691813" cy="0"/>
          </a:xfrm>
          <a:custGeom>
            <a:avLst/>
            <a:gdLst>
              <a:gd name="T0" fmla="*/ 0 w 10692130"/>
              <a:gd name="T1" fmla="*/ 1068467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4132" y="1124979"/>
          <a:ext cx="10225136" cy="5968814"/>
        </p:xfrm>
        <a:graphic>
          <a:graphicData uri="http://schemas.openxmlformats.org/drawingml/2006/table">
            <a:tbl>
              <a:tblPr/>
              <a:tblGrid>
                <a:gridCol w="9274885"/>
                <a:gridCol w="950251"/>
              </a:tblGrid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сельское, лесное хозяйство, охота, рыболовство и рыбоводство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2 334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добыча полезных ископаемых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455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обрабатывающие производства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1 686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549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2 388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торговля оптовая и розничная; ремонт автотранспортных средств и мотоциклов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13 003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транспортировка и хранение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3 326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 гостиниц и предприятий общественного питания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1 261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 в области информации и связи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514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 финансовая и страховая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312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 по операциям с недвижимым имуществом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1 565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 профессиональная, научная и техническая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1 678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 административная и сопутствующие дополнительные услуги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752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государственное управление и обеспечение военной безопасности; социальное обеспечение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1 120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1 566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 в области здравоохранения и социальных услуг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498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 в области культуры, спорта, организации досуга и развлечений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607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87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предоставление прочих видов услуг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2 211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3374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 домашних хозяйств как работодателей; недифференцированная деятельность частных домашних хозяйств по производству товаров и оказанию услуг для собственного потребления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44307" y="7146056"/>
            <a:ext cx="3162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Забайкалкрайстат на 01.01.2020 г.</a:t>
            </a:r>
            <a:endParaRPr lang="ru-RU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38188" y="1405161"/>
            <a:ext cx="9289032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78148" y="1477169"/>
            <a:ext cx="9649072" cy="936104"/>
          </a:xfrm>
          <a:noFill/>
        </p:spPr>
        <p:txBody>
          <a:bodyPr rtlCol="0">
            <a:noAutofit/>
          </a:bodyPr>
          <a:lstStyle/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Указ Президента РФ от 25.03.20 № 206, 02.04.20 г. № 239.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Губернатора Забайкальского края от 08.04.20 г. № 30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Забайкальского края от 10.04.20 г. № 99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2845321"/>
          <a:ext cx="10693398" cy="3102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466"/>
                <a:gridCol w="3564466"/>
                <a:gridCol w="3564466"/>
              </a:tblGrid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Работают с 30.03.2020г.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Работают с 11.04.2020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Не работают с 28.03.20 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непрерывно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действующие организации;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медицинские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аптечные организации; </a:t>
                      </a:r>
                      <a:endParaRPr lang="ru-RU" sz="1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товары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первой необходимости;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продукты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питания;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неотложные работы и услуги;</a:t>
                      </a:r>
                      <a:endParaRPr lang="ru-RU" sz="1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органы власти.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23 вида товаров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первой необходимости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разделов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ОКВЭД.</a:t>
                      </a:r>
                      <a:endParaRPr lang="ru-RU" sz="1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общепит (только на вынос);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развлекательные центры;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фитнес-центры;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гостиницы (только командировки);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кинотеатры;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сферы.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object 6"/>
          <p:cNvSpPr>
            <a:spLocks/>
          </p:cNvSpPr>
          <p:nvPr/>
        </p:nvSpPr>
        <p:spPr bwMode="auto">
          <a:xfrm>
            <a:off x="-3175" y="828675"/>
            <a:ext cx="10691813" cy="0"/>
          </a:xfrm>
          <a:custGeom>
            <a:avLst/>
            <a:gdLst>
              <a:gd name="T0" fmla="*/ 0 w 10692130"/>
              <a:gd name="T1" fmla="*/ 1068467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94372" y="469057"/>
            <a:ext cx="6120680" cy="720080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250356" y="613073"/>
            <a:ext cx="64807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Режим рабочих и нерабочих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дней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6"/>
          <p:cNvSpPr>
            <a:spLocks/>
          </p:cNvSpPr>
          <p:nvPr/>
        </p:nvSpPr>
        <p:spPr bwMode="auto">
          <a:xfrm>
            <a:off x="-3175" y="828675"/>
            <a:ext cx="10691813" cy="0"/>
          </a:xfrm>
          <a:custGeom>
            <a:avLst/>
            <a:gdLst>
              <a:gd name="T0" fmla="*/ 0 w 10692130"/>
              <a:gd name="T1" fmla="*/ 1068467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94372" y="469057"/>
            <a:ext cx="6120680" cy="720080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5129" name="Объект 2"/>
          <p:cNvSpPr txBox="1">
            <a:spLocks/>
          </p:cNvSpPr>
          <p:nvPr/>
        </p:nvSpPr>
        <p:spPr bwMode="auto">
          <a:xfrm>
            <a:off x="-2358156" y="2197249"/>
            <a:ext cx="96393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altLang="ru-RU" b="1">
              <a:latin typeface="Century Gothic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250356" y="613073"/>
            <a:ext cx="6480720" cy="5040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пострадавших отраслей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40" y="1491099"/>
            <a:ext cx="101531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200" dirty="0" smtClean="0"/>
              <a:t>Авиаперевозки, аэропортовая деятельность, автоперевозки (ОКВЭД: 49.3; 49.4; 51.1; 51.21; 52.21.21; 52.23.1);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Культура организация досуга и развлечений (ОКВЭД: 90; 59.14);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Физкультурно-оздоровительная деятельность и спорт(ОКВЭД: 93; 96.04; 86.90.4);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Деятельность туристических агентств и прочих организаций предоставляющих услуги в сфере туризма (ОКВЭД: 79);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Гостиничный бизнес: (ОКВЭД: 55);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Общественное питание(ОКВЭД: 56);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Деятельность организаций дополнительного образования, негосударственных образовательных учреждений (ОКВЭД: 85.41; 88.91);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Деятельность по организации конференций и выставок (ОКВЭД: 82.3);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Деятельность по предоставлению бытовых услуг населению (ОКВЭД: 95; 96.01; 96.02);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Деятельность в области здравоохранения (ОКВЭД: 86.23)</a:t>
            </a:r>
            <a:endParaRPr lang="ru-RU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02684" y="6949777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Постановление Правительства от </a:t>
            </a:r>
            <a:r>
              <a:rPr lang="ru-RU" sz="1600" b="1" dirty="0" smtClean="0"/>
              <a:t>10.04.20 г. </a:t>
            </a:r>
            <a:r>
              <a:rPr lang="ru-RU" sz="1600" b="1" dirty="0" smtClean="0"/>
              <a:t>№ </a:t>
            </a:r>
            <a:r>
              <a:rPr lang="ru-RU" sz="1600" b="1" dirty="0" smtClean="0"/>
              <a:t>479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>
            <a:spLocks/>
          </p:cNvSpPr>
          <p:nvPr/>
        </p:nvSpPr>
        <p:spPr bwMode="auto">
          <a:xfrm>
            <a:off x="-3175" y="685081"/>
            <a:ext cx="10691813" cy="0"/>
          </a:xfrm>
          <a:custGeom>
            <a:avLst/>
            <a:gdLst>
              <a:gd name="T0" fmla="*/ 0 w 10692130"/>
              <a:gd name="T1" fmla="*/ 1068467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endParaRPr lang="ru-RU" altLang="ru-RU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06140" y="181025"/>
            <a:ext cx="92890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ДЕЙСТВУЮЩИЕ МЕРЫ ПОДДЕРЖКИ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6140" y="901105"/>
          <a:ext cx="10081119" cy="6552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4536504"/>
                <a:gridCol w="3096343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Мера поддержки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Федеральный перечень пострадавших отраслей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Иные отрасли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2008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Финансовый блок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400" b="0" i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43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Заработная плата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под 0%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Условия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  <a:endParaRPr lang="ru-RU" sz="1400" b="1" i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Регистрация в реестре МСП.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 не менее 1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года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Нет процедур банкротства.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Сохранение численности персонала или сокращение персонала не более чем на 10% в 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2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Рассрочка/отсрочка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по кредитам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6 месяцев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До 6 месяцев по усмотрению банка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508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Арендная плата за федеральное имущество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Отсрочка до 31.12.21 г.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Освобождение от </a:t>
                      </a: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уплаты за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апрель, май, июнь 2020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Отсрочка до 31.12.21 г.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Арендная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плата за региональное имущество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Отсрочка до 01.10.20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42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Арендная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плата за муниципальное </a:t>
                      </a:r>
                      <a:r>
                        <a:rPr lang="ru-RU" b="0" baseline="0" dirty="0" smtClean="0">
                          <a:latin typeface="Arial" pitchFamily="34" charset="0"/>
                          <a:cs typeface="Arial" pitchFamily="34" charset="0"/>
                        </a:rPr>
                        <a:t>имущество</a:t>
                      </a:r>
                      <a:endParaRPr lang="ru-RU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209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Арендная плата за землю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8371036" y="2845321"/>
            <a:ext cx="7920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443044" y="5293593"/>
            <a:ext cx="7920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554612" y="7093793"/>
            <a:ext cx="7920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443044" y="7093793"/>
            <a:ext cx="7920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443044" y="6229697"/>
            <a:ext cx="7920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54612" y="6157689"/>
            <a:ext cx="7920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>
            <a:spLocks/>
          </p:cNvSpPr>
          <p:nvPr/>
        </p:nvSpPr>
        <p:spPr bwMode="auto">
          <a:xfrm>
            <a:off x="-3175" y="685081"/>
            <a:ext cx="10691813" cy="0"/>
          </a:xfrm>
          <a:custGeom>
            <a:avLst/>
            <a:gdLst>
              <a:gd name="T0" fmla="*/ 0 w 10692130"/>
              <a:gd name="T1" fmla="*/ 1068467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endParaRPr lang="ru-RU" altLang="ru-RU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06140" y="181025"/>
            <a:ext cx="92890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ДЕЙСТВУЮЩИЕ МЕРЫ ПОДДЕРЖКИ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8148" y="1045121"/>
          <a:ext cx="10081119" cy="4392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4392488"/>
                <a:gridCol w="3240359"/>
              </a:tblGrid>
              <a:tr h="7920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Мера поддержки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Федеральный перечень пострадавших отраслей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Иные отрасли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42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Налоговый блок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400" b="0" i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Федеральные налоги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Отсрочка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налогам и страховым взносам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Приостановлены меры взыскания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20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Региональные налоги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Отсрочка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30.10.20 г. включительно,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ПСН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4 мес.)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7920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Муниципальные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налоги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Отсрочка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30.10.20 г. включительно)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7920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Коммунальные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платежи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Не начисляются пени, штрафы </a:t>
                      </a:r>
                      <a:r>
                        <a:rPr lang="ru-RU" sz="3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1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8443044" y="2629297"/>
            <a:ext cx="7920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>
            <a:spLocks/>
          </p:cNvSpPr>
          <p:nvPr/>
        </p:nvSpPr>
        <p:spPr bwMode="auto">
          <a:xfrm>
            <a:off x="-3175" y="685081"/>
            <a:ext cx="10691813" cy="0"/>
          </a:xfrm>
          <a:custGeom>
            <a:avLst/>
            <a:gdLst>
              <a:gd name="T0" fmla="*/ 0 w 10692130"/>
              <a:gd name="T1" fmla="*/ 1068467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endParaRPr lang="ru-RU" altLang="ru-RU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06140" y="181025"/>
            <a:ext cx="92890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ДЕЙСТВУЮЩИЕ МЕРЫ ПОДДЕРЖКИ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8148" y="1045121"/>
          <a:ext cx="10081120" cy="5825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4392489"/>
                <a:gridCol w="3240359"/>
              </a:tblGrid>
              <a:tr h="7920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Мера поддержки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Федеральный перечень пострадавших отраслей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Иные отрасли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42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Организационные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меры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400" b="0" i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Сдача отчетности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Продлен срок сдачи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отчетности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20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Проверки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Приостановление проверок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до 31.12.20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(исключение: наличие вреда жизни и здоровью граждан)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7920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Продление разрешений, лицензий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Продление срок действия лицензий на 12 месяцев: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1. производство и оборот этилового спирта, алкогольной и спиртосодержащей продукции (в т.ч. лицензий на розничную продажу алкогольной продукции).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2. пользование недрами.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3. оказание услуг связи, телевизионное вещание, радиовещание.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4. осуществление частной детективной деятельности и частной охранной деятельности.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5. госрегистрация лекарственных препаратов для ветеринарного применения.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6. разрешения на судовые радиостанции.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7. госрегистрация лекарственного препарата для медицинского применения.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6"/>
          <p:cNvSpPr>
            <a:spLocks/>
          </p:cNvSpPr>
          <p:nvPr/>
        </p:nvSpPr>
        <p:spPr bwMode="auto">
          <a:xfrm>
            <a:off x="-3175" y="1045121"/>
            <a:ext cx="10691813" cy="0"/>
          </a:xfrm>
          <a:custGeom>
            <a:avLst/>
            <a:gdLst>
              <a:gd name="T0" fmla="*/ 0 w 10692130"/>
              <a:gd name="T1" fmla="*/ 1068467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5123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endParaRPr lang="ru-RU" altLang="ru-RU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78148" y="181025"/>
            <a:ext cx="9865096" cy="504056"/>
          </a:xfrm>
          <a:noFill/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ПРЕДЛОЖЕНИЯ ПО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РАСШИРЕНИЮ МЕР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152" y="1333153"/>
            <a:ext cx="96850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Качественная информационная поддержка (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опыт Республики Башкортостан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742950" indent="-742950">
              <a:buAutoNum type="arabicPeriod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Tx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Расширение федерального перечня наиболее пострадавших отраслей или формирование регионального перечня (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опыт Свердловской области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742950" indent="-742950">
              <a:buAutoNum type="arabicPeriod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ndustry-background-with-power-icons-in-flat-vector-2755197.jpg"/>
          <p:cNvPicPr>
            <a:picLocks noChangeAspect="1"/>
          </p:cNvPicPr>
          <p:nvPr/>
        </p:nvPicPr>
        <p:blipFill>
          <a:blip r:embed="rId3" cstate="print"/>
          <a:srcRect l="3680" t="4298" r="3680" b="11915"/>
          <a:stretch>
            <a:fillRect/>
          </a:stretch>
        </p:blipFill>
        <p:spPr>
          <a:xfrm>
            <a:off x="7074892" y="4847143"/>
            <a:ext cx="2592288" cy="2534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ститут У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УП</Template>
  <TotalTime>11004</TotalTime>
  <Words>969</Words>
  <Application>Microsoft Office PowerPoint</Application>
  <PresentationFormat>Произвольный</PresentationFormat>
  <Paragraphs>184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Институт УП</vt:lpstr>
      <vt:lpstr>Слайд 1</vt:lpstr>
      <vt:lpstr>Количество субъектов МСП в Забайкальском крае</vt:lpstr>
      <vt:lpstr>Слайд 3</vt:lpstr>
      <vt:lpstr>Указ Президента РФ от 25.03.20 № 206, 02.04.20 г. № 239. Постановление Губернатора Забайкальского края от 08.04.20 г. № 30 Постановление Правительства Забайкальского края от 10.04.20 г. № 99</vt:lpstr>
      <vt:lpstr>Перечень пострадавших отраслей</vt:lpstr>
      <vt:lpstr>Слайд 6</vt:lpstr>
      <vt:lpstr>Слайд 7</vt:lpstr>
      <vt:lpstr>Слайд 8</vt:lpstr>
      <vt:lpstr>ПРЕДЛОЖЕНИЯ ПО РАСШИРЕНИЮ МЕР ПОДДЕРЖКИ</vt:lpstr>
      <vt:lpstr>ПРЕДЛОЖЕНИЯ ПО РАСШИРЕНИЮ МЕР ПОДДЕРЖКИ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Каболоев</dc:creator>
  <cp:lastModifiedBy>User</cp:lastModifiedBy>
  <cp:revision>878</cp:revision>
  <cp:lastPrinted>2015-08-28T07:46:06Z</cp:lastPrinted>
  <dcterms:created xsi:type="dcterms:W3CDTF">2014-07-09T06:35:18Z</dcterms:created>
  <dcterms:modified xsi:type="dcterms:W3CDTF">2020-04-15T03:41:40Z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2014-04-09T00:00:00Z</vt:filetime>
  </property>
  <property fmtid="{D5CDD505-2E9C-101B-9397-08002B2CF9AE}" pid="3" name="LastSaved">
    <vt:filetime>2014-04-09T00:00:00Z</vt:filetime>
  </property>
</Properties>
</file>