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2" r:id="rId5"/>
    <p:sldId id="265" r:id="rId6"/>
    <p:sldId id="260" r:id="rId7"/>
    <p:sldId id="271" r:id="rId8"/>
    <p:sldId id="258" r:id="rId9"/>
    <p:sldId id="263" r:id="rId10"/>
    <p:sldId id="259" r:id="rId11"/>
    <p:sldId id="261" r:id="rId12"/>
    <p:sldId id="264" r:id="rId13"/>
    <p:sldId id="269" r:id="rId14"/>
    <p:sldId id="272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776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B9249-A3E4-4E50-AD22-3B538E7C47A6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B2603-B142-4687-9B0E-BFBC58DE7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B9249-A3E4-4E50-AD22-3B538E7C47A6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B2603-B142-4687-9B0E-BFBC58DE7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B9249-A3E4-4E50-AD22-3B538E7C47A6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B2603-B142-4687-9B0E-BFBC58DE7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B9249-A3E4-4E50-AD22-3B538E7C47A6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B2603-B142-4687-9B0E-BFBC58DE7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B9249-A3E4-4E50-AD22-3B538E7C47A6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B2603-B142-4687-9B0E-BFBC58DE7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B9249-A3E4-4E50-AD22-3B538E7C47A6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B2603-B142-4687-9B0E-BFBC58DE7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B9249-A3E4-4E50-AD22-3B538E7C47A6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B2603-B142-4687-9B0E-BFBC58DE7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B9249-A3E4-4E50-AD22-3B538E7C47A6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B2603-B142-4687-9B0E-BFBC58DE7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B9249-A3E4-4E50-AD22-3B538E7C47A6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B2603-B142-4687-9B0E-BFBC58DE7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B9249-A3E4-4E50-AD22-3B538E7C47A6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B2603-B142-4687-9B0E-BFBC58DE7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B9249-A3E4-4E50-AD22-3B538E7C47A6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B2603-B142-4687-9B0E-BFBC58DE7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B9249-A3E4-4E50-AD22-3B538E7C47A6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B2603-B142-4687-9B0E-BFBC58DE7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63806" y="2564904"/>
            <a:ext cx="663874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Налоговый </a:t>
            </a:r>
            <a:r>
              <a:rPr lang="ru-RU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режим для </a:t>
            </a:r>
            <a:endParaRPr lang="ru-RU" sz="4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самозанятых</a:t>
            </a:r>
            <a:endParaRPr lang="ru-RU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9" descr="Герб Забайкальского кра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723831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331640" y="476672"/>
            <a:ext cx="64807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rgbClr val="002776"/>
                </a:solidFill>
                <a:latin typeface="Times New Roman" pitchFamily="18" charset="0"/>
                <a:cs typeface="Times New Roman" pitchFamily="18" charset="0"/>
              </a:rPr>
              <a:t>УПОЛНОМОЧЕННЫЙ ПО ЗАЩИТЕ ПРАВ ПРЕДПРИНИМАТЕЛЕЙ</a:t>
            </a:r>
            <a:br>
              <a:rPr lang="ru-RU" sz="1400" b="1" dirty="0">
                <a:solidFill>
                  <a:srgbClr val="00277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2776"/>
                </a:solidFill>
                <a:latin typeface="Times New Roman" pitchFamily="18" charset="0"/>
                <a:cs typeface="Times New Roman" pitchFamily="18" charset="0"/>
              </a:rPr>
              <a:t>В ЗАБАЙКАЛЬСКОМ КРАЕ</a:t>
            </a:r>
          </a:p>
        </p:txBody>
      </p:sp>
      <p:pic>
        <p:nvPicPr>
          <p:cNvPr id="7" name="Рисунок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35204" y="332656"/>
            <a:ext cx="948533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779912" y="6165304"/>
            <a:ext cx="14903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 Чита, 2020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картинки к новостям\Home-4-Banner-Backg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1152" y="2932237"/>
            <a:ext cx="7632848" cy="3925763"/>
          </a:xfrm>
          <a:prstGeom prst="rect">
            <a:avLst/>
          </a:prstGeom>
          <a:noFill/>
        </p:spPr>
      </p:pic>
      <p:sp>
        <p:nvSpPr>
          <p:cNvPr id="2" name="Скругленный прямоугольник 1"/>
          <p:cNvSpPr/>
          <p:nvPr/>
        </p:nvSpPr>
        <p:spPr>
          <a:xfrm>
            <a:off x="395536" y="476672"/>
            <a:ext cx="8136904" cy="115212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Налог на профессиональный доход можно платить, только пока сумма дохода нарастающим итогом в течение года не превысит 2,4 млн.руб.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3789040"/>
            <a:ext cx="4680520" cy="1800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Нельзя вступать в договорные отношения с бывшим работодателем, с которым договорные отношения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прекратились более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двух лет назад, с этих доходов придётся уплачивать НДФЛ в размере 13%.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844824"/>
            <a:ext cx="6192688" cy="1728192"/>
          </a:xfrm>
          <a:prstGeom prst="roundRect">
            <a:avLst/>
          </a:prstGeom>
          <a:solidFill>
            <a:srgbClr val="C0000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Ограничения по сумме месячного дохода нет. Сумма дохода контролируется в приложении «Мой налог». После того, как доход превысит указанный лимит, налогоплательщик должен будет платить налоги, предусмотренные другими системами налогообложения.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339752" y="404664"/>
            <a:ext cx="4392488" cy="432048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Минусы режима: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96752"/>
            <a:ext cx="8568952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Не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засчитывается страховой пенсионный стаж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Самозанятый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может рассчитывать только на минимальную социальную пенсию, которая назначается на 5 лет позже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страховой, в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 же время никто не мешает добровольно уплачивать страховые взносы в ПФР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Нельзя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иметь наемных работников.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отличие от ИП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самозанятому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запрещено иметь наемных работников. Услуги и продажу товаров он должен осуществлять только лично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Низкий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размер предельного дохода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тех, кто применяет НПД установлен предел годового дохода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млн. 400 тыс. рублей. При превышении этого порога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самозанятый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должен перейти на ИП или зарегистрировать юрлицо, если хочет продолжать вести свою деятельность легально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5689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4.Налог платится с оборота</a:t>
            </a:r>
          </a:p>
          <a:p>
            <a:pPr algn="ctr"/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у вас много расходов на производство своей продукции или для оказания услуг, то при исчислении налогов эти расходы не учитываются. Налог платится со всех поступлений.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Минусовать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расходы нельзя.</a:t>
            </a:r>
          </a:p>
          <a:p>
            <a:pPr algn="ctr"/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Запрет на торговлю подакцизными товарами, продукцией, имеющей специальную маркировку</a:t>
            </a:r>
          </a:p>
          <a:p>
            <a:pPr algn="ctr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Данный недостаток актуален в связи с тем, что ассортимент маркируемых товаров регулярно расширяется. </a:t>
            </a:r>
          </a:p>
          <a:p>
            <a:pPr algn="ctr"/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Наличие специальных санкций (ст. 129.13 НК РФ) за нарушение порядка либо сроков передачи данных о произведенных расчетах в налоговую инспекцию</a:t>
            </a:r>
          </a:p>
          <a:p>
            <a:pPr algn="ctr"/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Так, за любое нарушение порядка или просрочку передачи данных налогоплательщик будет автоматически оштрафован на сумму в 20 процентов от суммы налога, неуплаченного правильно и своевременно. А если в течение полугода с момента первого нарушения налогоплательщик еще раз нарушит сроки или порядок передачи данных о произведенном расчете, то сумма штрафа будет равна полученному с нарушениями доходу.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1340768"/>
          <a:ext cx="8280920" cy="468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1872208"/>
                <a:gridCol w="2016224"/>
                <a:gridCol w="2232248"/>
              </a:tblGrid>
              <a:tr h="104011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Режим/параметры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Ставка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Страховые</a:t>
                      </a:r>
                    </a:p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взносы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Порядок</a:t>
                      </a:r>
                    </a:p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взаимодействия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7621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77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НПД</a:t>
                      </a:r>
                      <a:endParaRPr lang="ru-RU" b="1" dirty="0">
                        <a:solidFill>
                          <a:srgbClr val="00277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77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(для работы с</a:t>
                      </a:r>
                    </a:p>
                    <a:p>
                      <a:r>
                        <a:rPr lang="ru-RU" dirty="0" smtClean="0">
                          <a:solidFill>
                            <a:srgbClr val="00277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ФЛ), 6% (для</a:t>
                      </a:r>
                    </a:p>
                    <a:p>
                      <a:r>
                        <a:rPr lang="ru-RU" dirty="0" smtClean="0">
                          <a:solidFill>
                            <a:srgbClr val="00277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работы с ЮЛ)</a:t>
                      </a:r>
                      <a:endParaRPr lang="ru-RU" dirty="0">
                        <a:solidFill>
                          <a:srgbClr val="00277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77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dirty="0">
                        <a:solidFill>
                          <a:srgbClr val="00277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77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Посредством приложения,</a:t>
                      </a:r>
                    </a:p>
                    <a:p>
                      <a:r>
                        <a:rPr lang="ru-RU" dirty="0" smtClean="0">
                          <a:solidFill>
                            <a:srgbClr val="00277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минимум усилий со</a:t>
                      </a:r>
                    </a:p>
                    <a:p>
                      <a:r>
                        <a:rPr lang="ru-RU" dirty="0" smtClean="0">
                          <a:solidFill>
                            <a:srgbClr val="00277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стороны плательщика</a:t>
                      </a:r>
                      <a:endParaRPr lang="ru-RU" dirty="0">
                        <a:solidFill>
                          <a:srgbClr val="00277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64185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77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УСН,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00277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патент</a:t>
                      </a:r>
                      <a:endParaRPr lang="ru-RU" b="1" dirty="0">
                        <a:solidFill>
                          <a:srgbClr val="00277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77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6% и менее</a:t>
                      </a:r>
                      <a:endParaRPr lang="ru-RU" dirty="0">
                        <a:solidFill>
                          <a:srgbClr val="00277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77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есть, но</a:t>
                      </a:r>
                      <a:r>
                        <a:rPr lang="ru-RU" baseline="0" dirty="0" smtClean="0">
                          <a:solidFill>
                            <a:srgbClr val="00277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solidFill>
                            <a:srgbClr val="00277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уменьшают сумму</a:t>
                      </a:r>
                    </a:p>
                    <a:p>
                      <a:r>
                        <a:rPr lang="ru-RU" dirty="0" smtClean="0">
                          <a:solidFill>
                            <a:srgbClr val="00277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налога к уплате</a:t>
                      </a:r>
                      <a:endParaRPr lang="ru-RU" dirty="0">
                        <a:solidFill>
                          <a:srgbClr val="00277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77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Традиционная</a:t>
                      </a:r>
                      <a:r>
                        <a:rPr lang="ru-RU" baseline="0" dirty="0" smtClean="0">
                          <a:solidFill>
                            <a:srgbClr val="00277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solidFill>
                            <a:srgbClr val="00277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система</a:t>
                      </a:r>
                      <a:r>
                        <a:rPr lang="ru-RU" baseline="0" dirty="0" smtClean="0">
                          <a:solidFill>
                            <a:srgbClr val="00277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solidFill>
                            <a:srgbClr val="00277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администрирования</a:t>
                      </a:r>
                      <a:endParaRPr lang="ru-RU" dirty="0">
                        <a:solidFill>
                          <a:srgbClr val="00277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2195736" y="476672"/>
            <a:ext cx="4608512" cy="432048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чем реальные преимущества?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Рисунок 6" descr="https://www.klerk.ru/ugc/blogPost/a47dc282a43205ec363d32ae677bbe3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060848"/>
            <a:ext cx="7056784" cy="356076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23528" y="5805264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277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видно из таблицы, ИП с небольшими доходами, перейдя на НПД, благодаря господдержке самозанятых, до конца 2020 года не будет платить никаких налогов.</a:t>
            </a:r>
            <a:endParaRPr lang="ru-RU" sz="2400" dirty="0" smtClean="0">
              <a:solidFill>
                <a:srgbClr val="00277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32656"/>
            <a:ext cx="8568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277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2776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277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ИП на УСН сдает квартиру в аренду, получая ежемесячно по 50 000 рублей от физлица. Взносы он платит поквартально, чтобы уменьшать на них налог (авансовый платеж). С 1 июля он перешел на НПД. Посчитаем выгоду от такого перехода.</a:t>
            </a:r>
            <a:endParaRPr lang="ru-RU" dirty="0" smtClean="0">
              <a:solidFill>
                <a:srgbClr val="00277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755576" y="620688"/>
            <a:ext cx="7848872" cy="18002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2564904"/>
            <a:ext cx="7056784" cy="3960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425"/>
              </a:spcBef>
              <a:tabLst>
                <a:tab pos="0" algn="l"/>
                <a:tab pos="1042988" algn="l"/>
                <a:tab pos="2085975" algn="l"/>
                <a:tab pos="3128963" algn="l"/>
                <a:tab pos="4171950" algn="l"/>
                <a:tab pos="5214938" algn="l"/>
                <a:tab pos="6257925" algn="l"/>
                <a:tab pos="7300913" algn="l"/>
                <a:tab pos="8343900" algn="l"/>
                <a:tab pos="9386888" algn="l"/>
                <a:tab pos="10431463" algn="l"/>
                <a:tab pos="11474450" algn="l"/>
              </a:tabLst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Контакты:</a:t>
            </a:r>
          </a:p>
          <a:p>
            <a:pPr algn="ctr">
              <a:spcBef>
                <a:spcPts val="1288"/>
              </a:spcBef>
              <a:tabLst>
                <a:tab pos="0" algn="l"/>
                <a:tab pos="1042988" algn="l"/>
                <a:tab pos="2085975" algn="l"/>
                <a:tab pos="3128963" algn="l"/>
                <a:tab pos="4171950" algn="l"/>
                <a:tab pos="5214938" algn="l"/>
                <a:tab pos="6257925" algn="l"/>
                <a:tab pos="7300913" algn="l"/>
                <a:tab pos="8343900" algn="l"/>
                <a:tab pos="9386888" algn="l"/>
                <a:tab pos="10431463" algn="l"/>
                <a:tab pos="11474450" algn="l"/>
              </a:tabLst>
              <a:defRPr/>
            </a:pPr>
            <a:r>
              <a:rPr lang="ru-RU" b="1" dirty="0" smtClean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Уполномоченный по защите прав предпринимателей в Забайкальском крае</a:t>
            </a:r>
          </a:p>
          <a:p>
            <a:pPr algn="ctr">
              <a:spcBef>
                <a:spcPts val="1288"/>
              </a:spcBef>
              <a:tabLst>
                <a:tab pos="0" algn="l"/>
                <a:tab pos="1042988" algn="l"/>
                <a:tab pos="2085975" algn="l"/>
                <a:tab pos="3128963" algn="l"/>
                <a:tab pos="4171950" algn="l"/>
                <a:tab pos="5214938" algn="l"/>
                <a:tab pos="6257925" algn="l"/>
                <a:tab pos="7300913" algn="l"/>
                <a:tab pos="8343900" algn="l"/>
                <a:tab pos="9386888" algn="l"/>
                <a:tab pos="10431463" algn="l"/>
                <a:tab pos="11474450" algn="l"/>
              </a:tabLst>
              <a:defRPr/>
            </a:pPr>
            <a:r>
              <a:rPr lang="ru-RU" b="1" dirty="0" smtClean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Бессонова Виктория Викторовна</a:t>
            </a:r>
          </a:p>
          <a:p>
            <a:pPr algn="ctr">
              <a:spcBef>
                <a:spcPts val="1288"/>
              </a:spcBef>
              <a:tabLst>
                <a:tab pos="0" algn="l"/>
                <a:tab pos="1042988" algn="l"/>
                <a:tab pos="2085975" algn="l"/>
                <a:tab pos="3128963" algn="l"/>
                <a:tab pos="4171950" algn="l"/>
                <a:tab pos="5214938" algn="l"/>
                <a:tab pos="6257925" algn="l"/>
                <a:tab pos="7300913" algn="l"/>
                <a:tab pos="8343900" algn="l"/>
                <a:tab pos="9386888" algn="l"/>
                <a:tab pos="10431463" algn="l"/>
                <a:tab pos="11474450" algn="l"/>
              </a:tabLst>
              <a:defRPr/>
            </a:pPr>
            <a:r>
              <a:rPr lang="ru-RU" b="1" dirty="0" smtClean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Тел. (3022) 35-00-10</a:t>
            </a:r>
          </a:p>
          <a:p>
            <a:pPr algn="ctr">
              <a:spcBef>
                <a:spcPts val="1288"/>
              </a:spcBef>
              <a:tabLst>
                <a:tab pos="0" algn="l"/>
                <a:tab pos="1042988" algn="l"/>
                <a:tab pos="2085975" algn="l"/>
                <a:tab pos="3128963" algn="l"/>
                <a:tab pos="4171950" algn="l"/>
                <a:tab pos="5214938" algn="l"/>
                <a:tab pos="6257925" algn="l"/>
                <a:tab pos="7300913" algn="l"/>
                <a:tab pos="8343900" algn="l"/>
                <a:tab pos="9386888" algn="l"/>
                <a:tab pos="10431463" algn="l"/>
                <a:tab pos="11474450" algn="l"/>
              </a:tabLst>
              <a:defRPr/>
            </a:pPr>
            <a:endParaRPr lang="ru-RU" b="1" dirty="0" smtClean="0">
              <a:solidFill>
                <a:srgbClr val="17375E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30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Электронная почта: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ombudsmanbiz@e-zab.ru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30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Сайт: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омбудсменбиз.забайкальскийкрай.рф</a:t>
            </a:r>
          </a:p>
          <a:p>
            <a:pPr>
              <a:spcAft>
                <a:spcPts val="300"/>
              </a:spcAft>
              <a:defRPr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Facebook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www.facebook.com/groups/ombudsmanbiz75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30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ВК: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vk.com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/ombudsmanbiz75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300"/>
              </a:spcAft>
              <a:defRPr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Instagram: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@biznes_ombudsman_zabkray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67544" y="332656"/>
            <a:ext cx="8280920" cy="144016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Налог на профессиональный доход – это новый специальный налоговый режим. </a:t>
            </a:r>
          </a:p>
          <a:p>
            <a:pPr algn="ctr"/>
            <a:r>
              <a:rPr lang="ru-RU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Переход на него осуществляется добровольно.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Введен в 2019 году и будет действовать в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течение 10 лет.</a:t>
            </a:r>
            <a:endParaRPr lang="ru-RU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403648" y="1988840"/>
            <a:ext cx="2520280" cy="79208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кого?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932040" y="3356992"/>
            <a:ext cx="3240360" cy="316835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71600" y="3356992"/>
            <a:ext cx="3096344" cy="316835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292080" y="1988840"/>
            <a:ext cx="2520280" cy="79208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кого?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87624" y="4365104"/>
            <a:ext cx="26062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84 региона</a:t>
            </a:r>
            <a:endParaRPr lang="ru-RU" b="1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Российской Федерации</a:t>
            </a:r>
            <a:endParaRPr lang="ru-RU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3861048"/>
            <a:ext cx="2880320" cy="2304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Char char="-"/>
            </a:pPr>
            <a:r>
              <a:rPr lang="ru-RU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желающие заняться бизнесом</a:t>
            </a:r>
          </a:p>
          <a:p>
            <a:pPr algn="ctr">
              <a:buFontTx/>
              <a:buChar char="-"/>
            </a:pPr>
            <a:endParaRPr lang="ru-RU" b="1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ru-RU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выход из тени</a:t>
            </a:r>
          </a:p>
          <a:p>
            <a:pPr algn="ctr">
              <a:buFontTx/>
              <a:buChar char="-"/>
            </a:pPr>
            <a:endParaRPr lang="ru-RU" b="1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ru-RU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ИП, желающие оптимизировать свои налоги</a:t>
            </a: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2627784" y="2852936"/>
            <a:ext cx="0" cy="36004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6588224" y="2852936"/>
            <a:ext cx="0" cy="36004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55576" y="620688"/>
            <a:ext cx="7848872" cy="792088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Физические лица и индивидуальные предприниматели, которые переходят на режим самозанятого, будут платить налог по льготной ставке:</a:t>
            </a:r>
          </a:p>
        </p:txBody>
      </p:sp>
      <p:sp>
        <p:nvSpPr>
          <p:cNvPr id="3" name="Овал 2"/>
          <p:cNvSpPr/>
          <p:nvPr/>
        </p:nvSpPr>
        <p:spPr>
          <a:xfrm>
            <a:off x="3059832" y="1556792"/>
            <a:ext cx="2952328" cy="86409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4 или 6% 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5229200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Это позволяет легально вести бизнес и/или получать доход от подработок без рисков получить штраф за незаконную предпринимательскую деятельность или быть привлеченным к уголовной ответственности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915816" y="2492896"/>
            <a:ext cx="648072" cy="504056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508104" y="2492896"/>
            <a:ext cx="567680" cy="495672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683568" y="3212976"/>
            <a:ext cx="3744416" cy="1296144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работают с физическим лицом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76056" y="3212976"/>
            <a:ext cx="3744416" cy="1296144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работают с юридическим лицом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187624" y="476672"/>
            <a:ext cx="6912768" cy="115212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Забайкальском крае зарегистрироваться в качестве «самозанятого» можно будет с 1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сентября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Закон от 16.07.2020 № 1839-ЗЗК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23728" y="1844824"/>
            <a:ext cx="4896544" cy="648072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sz="2000" b="1" i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Самозанятым может стать: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544" y="2852936"/>
            <a:ext cx="8208912" cy="2952328"/>
          </a:xfrm>
          <a:prstGeom prst="round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Физическое лицо, не имеющее работодателя и не привлекающее наемных работников;</a:t>
            </a:r>
          </a:p>
          <a:p>
            <a:pPr marL="342900" indent="-342900"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Человек, торгующий продуктом собственного изготовления или оказывающий услуги;</a:t>
            </a: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Человек, получающий доходы в пределах 2 400 000 рублей за год;</a:t>
            </a: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Человек старше 18 лет (планируется с 16 лет)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124744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23528" y="2276872"/>
            <a:ext cx="2160240" cy="7200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Фотографы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483768" y="1412776"/>
            <a:ext cx="1872208" cy="57606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Няни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771800" y="2564904"/>
            <a:ext cx="3600400" cy="129614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Примеры видов деятельности </a:t>
            </a:r>
          </a:p>
          <a:p>
            <a:pPr algn="ctr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самозанятых граждан: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588224" y="980728"/>
            <a:ext cx="1944216" cy="6480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Визажисты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059832" y="5229200"/>
            <a:ext cx="3024336" cy="93610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Мастера ногтевого сервиса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660232" y="2276872"/>
            <a:ext cx="1944216" cy="6480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Кондитеры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67544" y="980728"/>
            <a:ext cx="1944216" cy="6480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Водители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4572000" y="1412776"/>
            <a:ext cx="1872208" cy="57606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Швеи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3491880" y="4221088"/>
            <a:ext cx="2079848" cy="6480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Репетиторы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611560" y="4581128"/>
            <a:ext cx="2520280" cy="79208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Массажисты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6084168" y="4653136"/>
            <a:ext cx="2376264" cy="7200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Парикмахеры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4788024" y="404664"/>
            <a:ext cx="2016224" cy="6480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Дизайнеры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2267744" y="404664"/>
            <a:ext cx="2304256" cy="57606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Копирайтеры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683568" y="3501008"/>
            <a:ext cx="2376264" cy="6480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Аниматоры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6228184" y="3501008"/>
            <a:ext cx="2124744" cy="6480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Тренеры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 flipV="1">
            <a:off x="4499992" y="1988840"/>
            <a:ext cx="0" cy="432048"/>
          </a:xfrm>
          <a:prstGeom prst="straightConnector1">
            <a:avLst/>
          </a:prstGeom>
          <a:ln w="127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5940152" y="2204864"/>
            <a:ext cx="432048" cy="432048"/>
          </a:xfrm>
          <a:prstGeom prst="straightConnector1">
            <a:avLst/>
          </a:prstGeom>
          <a:ln w="127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 flipV="1">
            <a:off x="2843808" y="2276872"/>
            <a:ext cx="504056" cy="288032"/>
          </a:xfrm>
          <a:prstGeom prst="straightConnector1">
            <a:avLst/>
          </a:prstGeom>
          <a:ln w="127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5580112" y="3933056"/>
            <a:ext cx="288032" cy="360040"/>
          </a:xfrm>
          <a:prstGeom prst="straightConnector1">
            <a:avLst/>
          </a:prstGeom>
          <a:ln w="127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>
            <a:off x="3275856" y="3933056"/>
            <a:ext cx="288032" cy="360040"/>
          </a:xfrm>
          <a:prstGeom prst="straightConnector1">
            <a:avLst/>
          </a:prstGeom>
          <a:ln w="127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467712" y="6453336"/>
            <a:ext cx="82699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Примерный или исчерпывающий перечень видов деятельности в законе отсутствует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115616" y="404664"/>
            <a:ext cx="6840760" cy="108012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Чтобы использовать новый специальный налоговый режим, нужно пройти регистрацию и получить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подтверждение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95536" y="1700808"/>
            <a:ext cx="8424936" cy="449353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b="1" dirty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Регистрация в приложении "Мой налог" занимает несколько минут. Заполнять заявление на бумаге и посещать инспекцию не нужно.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600" dirty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Способы регистрации: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использованием паспорта для сканирования и проверки, а также фотографии, которую можно сделать прямо на камеру смартфона,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вместо подписи заявления нужно просто моргнуть в камеру.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использованием ИНН и пароля, которые используются для доступа в личный кабинет физлица на сайте nalog.ru;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помощью учетной записи Единого портала государственных и муниципальных услуг.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Также налогоплательщик может зарегистрироваться, обратившись в уполномоченные банки, а при отсутствии смартфона - работать через 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вэб-версию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приложения «Мой налог».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mage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836712"/>
            <a:ext cx="8856984" cy="525678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059832" y="332656"/>
            <a:ext cx="2909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Приложение «Мой налог»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95736" y="188640"/>
            <a:ext cx="4392488" cy="432048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Плюсы режима: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77280"/>
            <a:ext cx="184731" cy="3026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2539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79512" y="876884"/>
            <a:ext cx="8784976" cy="5842617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2539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НЕТ ОТЧЕТОВ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ДЕКЛАРАЦИЙ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Декларацию представлять не нужно. Учет доходов ведется автоматически в мобильном приложении.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ЧЕК ФОРМИРУЕТСЯ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ПРИЛОЖЕНИИ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надо покупать ККТ. Чек можно сформировать в мобильном приложении «Мой налог».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МОЖНО НЕ ПЛАТИТЬ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СТРАХОВЫЕ ВЗНОСЫ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Отсутствует обязанность по уплате фиксированных взносов на пенсионное страхование. Пенсионное страхование осуществляется в добровольном порядке.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ЛЕГАЛЬНАЯ РАБОТА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 СТАТУСА ИП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Можно работать без регистрации в качестве ИП. Доход подтверждается справкой из приложения.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ПРЕДОСТАВЛЯЕТСЯ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НАЛОГОВЫЙ ВЫЧЕТ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Сумма вычета -10 000 рублей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налоговый капитал в размере 12 130 рублей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 01.07.2020)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 Light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620688"/>
            <a:ext cx="72008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НУЖНО СЧИТАТЬ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НАЛОГ К УПЛАТЕ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Налог начисляется автоматически в приложении.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Уплата — не позднее 25 числа следующего месяца.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ВЫГОДНЫЕ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НАЛОГОВЫЕ СТАВКИ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4% — с доходов от физлиц.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6% — с доходов от юрлиц и ИП. Других обязательных платежей нет.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ПРОСТАЯ РЕГИСТРАЦИЯ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ЧЕРЕЗ ИНТЕРНЕТ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Регистрация без визита в инспекцию: в мобильном приложении, на сайте ФНС России, через банк или портал госуслуг.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СОВМЕЩЕНИЕ С РАБОТОЙ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ТРУДОВОМУ ДОГОВОРУ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Зарплата не учитывается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расчете налога.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трудовой стаж по месту работы не прерывается.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874</Words>
  <Application>Microsoft Office PowerPoint</Application>
  <PresentationFormat>Экран (4:3)</PresentationFormat>
  <Paragraphs>157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51</cp:revision>
  <dcterms:created xsi:type="dcterms:W3CDTF">2020-08-10T06:54:41Z</dcterms:created>
  <dcterms:modified xsi:type="dcterms:W3CDTF">2020-09-07T07:31:41Z</dcterms:modified>
</cp:coreProperties>
</file>