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2" r:id="rId4"/>
    <p:sldId id="259" r:id="rId5"/>
    <p:sldId id="260" r:id="rId6"/>
    <p:sldId id="264" r:id="rId7"/>
    <p:sldId id="265" r:id="rId8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B75F15B121F2C6C92E4DA58ED88F8ECC39F6838B9954CB69160899CC3EC737E02072E0D70F333632634F8DC9D5DEA633D896657B78o6t3F" TargetMode="External"/><Relationship Id="rId2" Type="http://schemas.openxmlformats.org/officeDocument/2006/relationships/hyperlink" Target="consultantplus://offline/ref=B75F15B121F2C6C92E4DA58ED88F8ECC39F6838B9954CB69160899CC3EC737E02072E0D70F323632634F8DC9D5DEA633D896657B78o6t3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trudvsem.ru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5286849" cy="2489202"/>
          </a:xfrm>
        </p:spPr>
        <p:txBody>
          <a:bodyPr/>
          <a:lstStyle/>
          <a:p>
            <a:pPr algn="ctr"/>
            <a:r>
              <a:rPr lang="ru-RU" dirty="0" smtClean="0"/>
              <a:t>Организация стимулирования занятости отдельных категорий граждан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75856" y="4061971"/>
            <a:ext cx="57606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Согласно постановлению </a:t>
            </a:r>
            <a:r>
              <a:rPr lang="ru-RU" dirty="0"/>
              <a:t>Правительства Российской Федерации от 13 марта 2021 года № 362 «О государственной поддержке в </a:t>
            </a:r>
            <a:r>
              <a:rPr lang="ru-RU" dirty="0" smtClean="0"/>
              <a:t>2023 </a:t>
            </a:r>
            <a:r>
              <a:rPr lang="ru-RU" dirty="0"/>
              <a:t>году юридических лиц, включая некоммерческие организации, и индивидуальных предпринимателей в целях стимулирования занятости отдельных категорий </a:t>
            </a:r>
            <a:r>
              <a:rPr lang="ru-RU" dirty="0" smtClean="0"/>
              <a:t>граждан».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71800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712968" cy="548640"/>
          </a:xfrm>
        </p:spPr>
        <p:txBody>
          <a:bodyPr/>
          <a:lstStyle/>
          <a:p>
            <a:r>
              <a:rPr lang="ru-RU" sz="2400" dirty="0" smtClean="0"/>
              <a:t>Субсидирование найма отдельных категорий граждан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5496" y="1700808"/>
            <a:ext cx="8784976" cy="3654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 smtClean="0"/>
              <a:t>- Наличие государственной регистрации работодателя в соответствие с законодательством РФ, осуществлённой до 1 января 2023 года;</a:t>
            </a:r>
          </a:p>
          <a:p>
            <a:r>
              <a:rPr lang="ru-RU" sz="1350" dirty="0" smtClean="0"/>
              <a:t>-отсутствие </a:t>
            </a:r>
            <a:r>
              <a:rPr lang="ru-RU" sz="1350" dirty="0"/>
              <a:t>задолженности по заработной плате;</a:t>
            </a:r>
            <a:br>
              <a:rPr lang="ru-RU" sz="1350" dirty="0"/>
            </a:br>
            <a:r>
              <a:rPr lang="ru-RU" sz="1350" dirty="0"/>
              <a:t>- отсутствие задолженности по уплате налогов, </a:t>
            </a:r>
            <a:r>
              <a:rPr lang="ru-RU" sz="1350" dirty="0" smtClean="0"/>
              <a:t>сборов, страховых </a:t>
            </a:r>
            <a:r>
              <a:rPr lang="ru-RU" sz="1350" dirty="0"/>
              <a:t>взносов, пеней, штрафов и процентов;</a:t>
            </a:r>
            <a:br>
              <a:rPr lang="ru-RU" sz="1350" dirty="0"/>
            </a:br>
            <a:r>
              <a:rPr lang="ru-RU" sz="1350" dirty="0" smtClean="0"/>
              <a:t>-трудоустройство </a:t>
            </a:r>
            <a:r>
              <a:rPr lang="ru-RU" sz="1350" dirty="0"/>
              <a:t>безработных граждан на условиях </a:t>
            </a:r>
            <a:r>
              <a:rPr lang="ru-RU" sz="1350" dirty="0" smtClean="0"/>
              <a:t>полного рабочего </a:t>
            </a:r>
            <a:r>
              <a:rPr lang="ru-RU" sz="1350" dirty="0"/>
              <a:t>дня;</a:t>
            </a:r>
            <a:br>
              <a:rPr lang="ru-RU" sz="1350" dirty="0"/>
            </a:br>
            <a:r>
              <a:rPr lang="ru-RU" sz="1350" dirty="0"/>
              <a:t>- выплата заработной платы трудоустроенным </a:t>
            </a:r>
            <a:r>
              <a:rPr lang="ru-RU" sz="1350" dirty="0" smtClean="0"/>
              <a:t>безработным гражданам </a:t>
            </a:r>
            <a:r>
              <a:rPr lang="ru-RU" sz="1350" dirty="0"/>
              <a:t>в размере не ниже </a:t>
            </a:r>
            <a:r>
              <a:rPr lang="ru-RU" sz="1350" dirty="0" smtClean="0"/>
              <a:t>МРОТ;</a:t>
            </a:r>
          </a:p>
          <a:p>
            <a:pPr>
              <a:buFontTx/>
              <a:buChar char="-"/>
            </a:pPr>
            <a:r>
              <a:rPr lang="ru-RU" sz="1350" dirty="0" smtClean="0"/>
              <a:t>отсутствие просроченной за должности по возврату в федеральный бюджет субсидий, бюджетных инвестиций, а также задолженности по денежным обязательствам перед РФ; </a:t>
            </a:r>
          </a:p>
          <a:p>
            <a:pPr>
              <a:buFontTx/>
              <a:buChar char="-"/>
            </a:pPr>
            <a:r>
              <a:rPr lang="ru-RU" sz="1350" dirty="0" smtClean="0"/>
              <a:t> на дату направления заявления не находится в процессе реорганизации, ликвидации, не введена процедура банкротства; </a:t>
            </a:r>
          </a:p>
          <a:p>
            <a:pPr>
              <a:buFontTx/>
              <a:buChar char="-"/>
            </a:pPr>
            <a:r>
              <a:rPr lang="ru-RU" sz="1350" dirty="0"/>
              <a:t>т</a:t>
            </a:r>
            <a:r>
              <a:rPr lang="ru-RU" sz="1350" dirty="0" smtClean="0"/>
              <a:t>рудоустройство работодателем граждан на условиях полного рабочего дня с учётом режима рабочего времени, установленного правилами внутреннего трудового распорядка работодателя;</a:t>
            </a:r>
          </a:p>
          <a:p>
            <a:pPr>
              <a:buFontTx/>
              <a:buChar char="-"/>
            </a:pPr>
            <a:r>
              <a:rPr lang="ru-RU" sz="1400" dirty="0"/>
              <a:t> выплата работодателем заработной платы трудоустроенным гражданам в размере не ниже величины минимального размера оплаты труда, установленного Федеральным законом </a:t>
            </a:r>
            <a:r>
              <a:rPr lang="ru-RU" sz="1400" dirty="0" smtClean="0"/>
              <a:t>«О </a:t>
            </a:r>
            <a:r>
              <a:rPr lang="ru-RU" sz="1400" dirty="0"/>
              <a:t>минимальном размере оплаты </a:t>
            </a:r>
            <a:r>
              <a:rPr lang="ru-RU" sz="1400" dirty="0" smtClean="0"/>
              <a:t>труда» </a:t>
            </a:r>
            <a:r>
              <a:rPr lang="ru-RU" sz="1350" dirty="0" smtClean="0"/>
              <a:t>и другие условия согласно с постановлением Правительства РФ от 13 марта 2021 года № 362.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949622" y="1365237"/>
            <a:ext cx="5460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u="sng" dirty="0" smtClean="0"/>
              <a:t>Условия предоставления субсидий для работодателя:</a:t>
            </a:r>
            <a:endParaRPr lang="ru-RU" sz="1600" u="sng" dirty="0"/>
          </a:p>
        </p:txBody>
      </p:sp>
    </p:spTree>
    <p:extLst>
      <p:ext uri="{BB962C8B-B14F-4D97-AF65-F5344CB8AC3E}">
        <p14:creationId xmlns:p14="http://schemas.microsoft.com/office/powerpoint/2010/main" xmlns="" val="477168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1653" y="177471"/>
            <a:ext cx="3696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Размер субсидий:</a:t>
            </a:r>
            <a:endParaRPr lang="ru-RU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748442"/>
            <a:ext cx="475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определяется как произведение величины </a:t>
            </a:r>
            <a:r>
              <a:rPr lang="ru-RU" sz="1600" dirty="0" smtClean="0">
                <a:solidFill>
                  <a:srgbClr val="FF0000"/>
                </a:solidFill>
              </a:rPr>
              <a:t>МРОТ</a:t>
            </a:r>
            <a:r>
              <a:rPr lang="ru-RU" sz="1600" dirty="0"/>
              <a:t> </a:t>
            </a:r>
            <a:r>
              <a:rPr lang="ru-RU" sz="1600" dirty="0" smtClean="0"/>
              <a:t>увеличенной </a:t>
            </a:r>
            <a:r>
              <a:rPr lang="ru-RU" sz="1600" dirty="0"/>
              <a:t>на сумму </a:t>
            </a:r>
            <a:r>
              <a:rPr lang="ru-RU" sz="1600" dirty="0">
                <a:solidFill>
                  <a:srgbClr val="FF0000"/>
                </a:solidFill>
              </a:rPr>
              <a:t>страховых взносов </a:t>
            </a:r>
            <a:r>
              <a:rPr lang="ru-RU" sz="1600" dirty="0"/>
              <a:t>в государственные внебюджетные фонды и районный коэффициент, на фактическую численность трудоустроенных граждан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88024" y="2590794"/>
            <a:ext cx="41044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u="sng" dirty="0"/>
              <a:t>Предоставление субсидии осуществляется</a:t>
            </a:r>
            <a:br>
              <a:rPr lang="ru-RU" sz="1600" u="sng" dirty="0"/>
            </a:br>
            <a:r>
              <a:rPr lang="ru-RU" sz="1600" dirty="0"/>
              <a:t>Фондом </a:t>
            </a:r>
            <a:r>
              <a:rPr lang="ru-RU" sz="1600" dirty="0" smtClean="0"/>
              <a:t>пенсионного и социального </a:t>
            </a:r>
            <a:r>
              <a:rPr lang="ru-RU" sz="1600" dirty="0"/>
              <a:t>страхования РФ по</a:t>
            </a:r>
            <a:br>
              <a:rPr lang="ru-RU" sz="1600" dirty="0"/>
            </a:br>
            <a:r>
              <a:rPr lang="ru-RU" sz="1600" dirty="0"/>
              <a:t>истечении </a:t>
            </a:r>
            <a:r>
              <a:rPr lang="ru-RU" sz="1600" dirty="0">
                <a:solidFill>
                  <a:schemeClr val="bg1"/>
                </a:solidFill>
              </a:rPr>
              <a:t>первого, третьего, шестого</a:t>
            </a:r>
            <a:br>
              <a:rPr lang="ru-RU" sz="1600" dirty="0">
                <a:solidFill>
                  <a:schemeClr val="bg1"/>
                </a:solidFill>
              </a:rPr>
            </a:br>
            <a:r>
              <a:rPr lang="ru-RU" sz="1600" dirty="0"/>
              <a:t>месяца работы трудоустроенного. </a:t>
            </a:r>
            <a:r>
              <a:rPr lang="ru-RU" sz="1600" i="1" dirty="0"/>
              <a:t/>
            </a:r>
            <a:br>
              <a:rPr lang="ru-RU" sz="1600" i="1" dirty="0"/>
            </a:br>
            <a:endParaRPr lang="ru-RU" sz="1600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03848" y="5013176"/>
            <a:ext cx="50405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Результат предоставления субсидии </a:t>
            </a:r>
            <a:r>
              <a:rPr lang="ru-RU" i="1" dirty="0" smtClean="0"/>
              <a:t>– сохранение </a:t>
            </a:r>
            <a:r>
              <a:rPr lang="ru-RU" i="1" dirty="0"/>
              <a:t>занятости</a:t>
            </a:r>
            <a:br>
              <a:rPr lang="ru-RU" i="1" dirty="0"/>
            </a:br>
            <a:r>
              <a:rPr lang="ru-RU" b="1" i="1" dirty="0" smtClean="0">
                <a:solidFill>
                  <a:schemeClr val="bg1"/>
                </a:solidFill>
              </a:rPr>
              <a:t>не </a:t>
            </a:r>
            <a:r>
              <a:rPr lang="ru-RU" b="1" i="1" dirty="0">
                <a:solidFill>
                  <a:schemeClr val="bg1"/>
                </a:solidFill>
              </a:rPr>
              <a:t>менее </a:t>
            </a:r>
            <a:r>
              <a:rPr lang="ru-RU" b="1" i="1" dirty="0" smtClean="0">
                <a:solidFill>
                  <a:schemeClr val="bg1"/>
                </a:solidFill>
              </a:rPr>
              <a:t>100%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smtClean="0"/>
              <a:t>от </a:t>
            </a:r>
            <a:r>
              <a:rPr lang="ru-RU" i="1" dirty="0"/>
              <a:t>численности трудоустроенных </a:t>
            </a:r>
            <a:r>
              <a:rPr lang="ru-RU" i="1" dirty="0" smtClean="0"/>
              <a:t>граждан по истечении </a:t>
            </a:r>
            <a:r>
              <a:rPr lang="ru-RU" b="1" i="1" dirty="0" smtClean="0">
                <a:solidFill>
                  <a:schemeClr val="bg1"/>
                </a:solidFill>
              </a:rPr>
              <a:t>1, и (или) 3, </a:t>
            </a:r>
            <a:r>
              <a:rPr lang="ru-RU" b="1" i="1" dirty="0">
                <a:solidFill>
                  <a:schemeClr val="bg1"/>
                </a:solidFill>
              </a:rPr>
              <a:t>и (или) </a:t>
            </a:r>
            <a:r>
              <a:rPr lang="ru-RU" b="1" i="1" dirty="0" smtClean="0">
                <a:solidFill>
                  <a:schemeClr val="bg1"/>
                </a:solidFill>
              </a:rPr>
              <a:t>6 месяцев работы.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2613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79512" y="116632"/>
            <a:ext cx="8856984" cy="12075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/>
              <a:t>Категории граждан для трудоустройства в рамках постановления правительства РФ от 13 марта 2021 года № 362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340182"/>
            <a:ext cx="88569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относятся к категории безработных граждан, трудовой договор с которыми прекращен в текущем году по основаниям, предусмотренным </a:t>
            </a:r>
            <a:r>
              <a:rPr lang="ru-RU" sz="1600" dirty="0">
                <a:hlinkClick r:id="rId2"/>
              </a:rPr>
              <a:t>пунктами 1</a:t>
            </a:r>
            <a:r>
              <a:rPr lang="ru-RU" sz="1600" dirty="0"/>
              <a:t> и </a:t>
            </a:r>
            <a:r>
              <a:rPr lang="ru-RU" sz="1600" dirty="0">
                <a:hlinkClick r:id="rId3"/>
              </a:rPr>
              <a:t>2 части первой статьи 81</a:t>
            </a:r>
            <a:r>
              <a:rPr lang="ru-RU" sz="1600" dirty="0"/>
              <a:t> Трудового кодекса Российской Федерации;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относятся к категории работников, находящихся под риском увольнения, включая введение режима неполного рабочего времени, простой, временную приостановку работ, предоставление отпусков без сохранения заработной платы и </a:t>
            </a:r>
            <a:r>
              <a:rPr lang="ru-RU" sz="1600" dirty="0" err="1"/>
              <a:t>тд</a:t>
            </a:r>
            <a:r>
              <a:rPr lang="ru-RU" sz="1600" dirty="0"/>
              <a:t>.;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являются гражданами Украины и лицами без гражданства, постоянно проживающими на территории Украины и прибывшими на территорию Российской Федерации в экстренном массовом порядке, получившими удостоверение беженца или получившими свидетельство о предоставлении временного убежища на территории Российской Федерации;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относятся к категории молодежи в возрасте до 30 лет </a:t>
            </a:r>
            <a:r>
              <a:rPr lang="ru-RU" sz="1600" dirty="0" smtClean="0"/>
              <a:t>включительно</a:t>
            </a:r>
            <a:r>
              <a:rPr lang="ru-RU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151648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65760"/>
            <a:ext cx="8496944" cy="1119024"/>
          </a:xfrm>
        </p:spPr>
        <p:txBody>
          <a:bodyPr/>
          <a:lstStyle/>
          <a:p>
            <a:pPr algn="ctr"/>
            <a:r>
              <a:rPr lang="ru-RU" sz="1800" dirty="0">
                <a:solidFill>
                  <a:srgbClr val="0070C0"/>
                </a:solidFill>
              </a:rPr>
              <a:t>ПОРЯДОК ПОДАЧИ ЗАЯВЛЕНИЙ В ОРГАНЫ</a:t>
            </a:r>
            <a:br>
              <a:rPr lang="ru-RU" sz="1800" dirty="0">
                <a:solidFill>
                  <a:srgbClr val="0070C0"/>
                </a:solidFill>
              </a:rPr>
            </a:br>
            <a:r>
              <a:rPr lang="ru-RU" sz="1800" dirty="0">
                <a:solidFill>
                  <a:srgbClr val="0070C0"/>
                </a:solidFill>
              </a:rPr>
              <a:t>СЛУЖБЫ ЗАНЯТОСТИ С ПЕРЕЧНЕМ</a:t>
            </a:r>
            <a:br>
              <a:rPr lang="ru-RU" sz="1800" dirty="0">
                <a:solidFill>
                  <a:srgbClr val="0070C0"/>
                </a:solidFill>
              </a:rPr>
            </a:br>
            <a:r>
              <a:rPr lang="ru-RU" sz="1800" dirty="0">
                <a:solidFill>
                  <a:srgbClr val="0070C0"/>
                </a:solidFill>
              </a:rPr>
              <a:t>ВАКАНСИЙ </a:t>
            </a:r>
            <a:br>
              <a:rPr lang="ru-RU" sz="1800" dirty="0">
                <a:solidFill>
                  <a:srgbClr val="0070C0"/>
                </a:solidFill>
              </a:rPr>
            </a:br>
            <a:endParaRPr lang="ru-RU" sz="18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916832"/>
            <a:ext cx="2088232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83568" y="212356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Bahnschrift SemiBold SemiConden" panose="020B0502040204020203" pitchFamily="34" charset="0"/>
              </a:rPr>
              <a:t>РАБОТОДАТЕЛЬ</a:t>
            </a:r>
            <a:endParaRPr lang="ru-RU" dirty="0">
              <a:solidFill>
                <a:srgbClr val="0070C0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00739" y="1905523"/>
            <a:ext cx="2088232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211960" y="1988840"/>
            <a:ext cx="2287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Bahnschrift SemiBold SemiConden" panose="020B0502040204020203" pitchFamily="34" charset="0"/>
              </a:rPr>
              <a:t>СЛУЖБА ЗАНЯТОСТИ НАСЕЛЕНИЯ</a:t>
            </a:r>
            <a:endParaRPr lang="ru-RU" dirty="0">
              <a:solidFill>
                <a:srgbClr val="0070C0"/>
              </a:solidFill>
              <a:latin typeface="Bahnschrift SemiBold SemiConden" panose="020B0502040204020203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8059" y="2410502"/>
            <a:ext cx="1433901" cy="697968"/>
          </a:xfrm>
          <a:prstGeom prst="rect">
            <a:avLst/>
          </a:prstGeom>
        </p:spPr>
      </p:pic>
      <p:cxnSp>
        <p:nvCxnSpPr>
          <p:cNvPr id="13" name="Прямая со стрелкой 12"/>
          <p:cNvCxnSpPr/>
          <p:nvPr/>
        </p:nvCxnSpPr>
        <p:spPr>
          <a:xfrm>
            <a:off x="2778059" y="2240379"/>
            <a:ext cx="136189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460979" y="2235657"/>
            <a:ext cx="99134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076056" y="2779951"/>
            <a:ext cx="0" cy="328519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2123728" y="3108470"/>
            <a:ext cx="295232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2123728" y="2779951"/>
            <a:ext cx="0" cy="3285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699792" y="162880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Заявление с перечнем вакансий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28184" y="1340768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Перечень работодателей и трудоустроенных граждан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228184" y="2638653"/>
            <a:ext cx="1863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В течении 3-х рабочих дней с даты трудоустройства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267744" y="3212976"/>
            <a:ext cx="2676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Согласование и направление граждан для трудоустройства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30422" y="3789040"/>
            <a:ext cx="87780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/>
              <a:t>Согласно пункту </a:t>
            </a:r>
            <a:r>
              <a:rPr lang="ru-RU" sz="1200" b="1" dirty="0">
                <a:solidFill>
                  <a:srgbClr val="FF0000"/>
                </a:solidFill>
              </a:rPr>
              <a:t>11</a:t>
            </a:r>
            <a:r>
              <a:rPr lang="ru-RU" sz="1200" b="1" dirty="0"/>
              <a:t> </a:t>
            </a:r>
            <a:r>
              <a:rPr lang="ru-RU" sz="1200" dirty="0"/>
              <a:t>Правил предоставления Фондом </a:t>
            </a:r>
            <a:r>
              <a:rPr lang="ru-RU" sz="1200" dirty="0" smtClean="0"/>
              <a:t>пенсионного и социального </a:t>
            </a:r>
            <a:r>
              <a:rPr lang="ru-RU" sz="1200" dirty="0"/>
              <a:t>страхования Российской Федерации</a:t>
            </a:r>
            <a:br>
              <a:rPr lang="ru-RU" sz="1200" dirty="0"/>
            </a:br>
            <a:r>
              <a:rPr lang="ru-RU" sz="1200" dirty="0"/>
              <a:t>в </a:t>
            </a:r>
            <a:r>
              <a:rPr lang="ru-RU" sz="1200" dirty="0" smtClean="0"/>
              <a:t>2023 </a:t>
            </a:r>
            <a:r>
              <a:rPr lang="ru-RU" sz="1200" dirty="0"/>
              <a:t>году субсидий из бюджета Фонда социального страхования Российской Федерации юридическим </a:t>
            </a:r>
            <a:r>
              <a:rPr lang="ru-RU" sz="1200" dirty="0" smtClean="0"/>
              <a:t>лицам, включая некоммерческие организации,  и индивидуальным </a:t>
            </a:r>
            <a:r>
              <a:rPr lang="ru-RU" sz="1200" dirty="0"/>
              <a:t>предпринимателям на стимулирование </a:t>
            </a:r>
            <a:r>
              <a:rPr lang="ru-RU" sz="1200" dirty="0" smtClean="0"/>
              <a:t>занятости отдельных категорий граждан заявление </a:t>
            </a:r>
            <a:r>
              <a:rPr lang="ru-RU" sz="1200" dirty="0"/>
              <a:t>с перечнем свободных рабочих мест и вакантных должностей направляется в органы службы </a:t>
            </a:r>
            <a:r>
              <a:rPr lang="ru-RU" sz="1200" dirty="0" smtClean="0"/>
              <a:t>занятости с </a:t>
            </a:r>
            <a:r>
              <a:rPr lang="ru-RU" sz="1200" dirty="0"/>
              <a:t>использованием личного кабинета </a:t>
            </a:r>
            <a:r>
              <a:rPr lang="ru-RU" sz="1200" dirty="0" smtClean="0"/>
              <a:t>Единой цифровой платформы в сфере занятости и трудовых отношений «Работа в России» </a:t>
            </a:r>
            <a:r>
              <a:rPr lang="ru-RU" sz="1200" dirty="0"/>
              <a:t>(адрес в сети Интернет </a:t>
            </a:r>
            <a:r>
              <a:rPr lang="ru-RU" sz="1200" b="1" dirty="0"/>
              <a:t>https://trudvsem.ru</a:t>
            </a:r>
            <a:r>
              <a:rPr lang="ru-RU" sz="1200" dirty="0"/>
              <a:t>)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310" t="13439" r="13155" b="25950"/>
          <a:stretch/>
        </p:blipFill>
        <p:spPr>
          <a:xfrm>
            <a:off x="7740352" y="1785150"/>
            <a:ext cx="1393324" cy="9360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740352" y="962725"/>
            <a:ext cx="13681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70C0"/>
                </a:solidFill>
                <a:latin typeface="Bahnschrift SemiBold SemiConden" panose="020B0502040204020203" pitchFamily="34" charset="0"/>
              </a:rPr>
              <a:t>Фонд пенсионного и социального страхования РФ</a:t>
            </a:r>
            <a:endParaRPr lang="ru-RU" sz="1400" dirty="0">
              <a:solidFill>
                <a:srgbClr val="0070C0"/>
              </a:solidFill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0400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018" y="548680"/>
            <a:ext cx="550911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1400" dirty="0" smtClean="0"/>
              <a:t>1. Зарегистрироваться </a:t>
            </a:r>
            <a:r>
              <a:rPr lang="ru-RU" sz="1400" dirty="0"/>
              <a:t>в Личном кабинете Работодателя на портале «Работа в России» </a:t>
            </a:r>
            <a:r>
              <a:rPr lang="ru-RU" sz="1400" u="sng" dirty="0" smtClean="0">
                <a:hlinkClick r:id="rId2"/>
              </a:rPr>
              <a:t>www.trudvsem.ru</a:t>
            </a:r>
            <a:endParaRPr lang="ru-RU" sz="14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755576" y="116632"/>
            <a:ext cx="8496944" cy="11190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chemeClr val="accent3">
                    <a:lumMod val="75000"/>
                  </a:schemeClr>
                </a:solidFill>
              </a:rPr>
              <a:t>Как получить услугу:</a:t>
            </a:r>
            <a:endParaRPr lang="ru-RU" sz="1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1189201"/>
            <a:ext cx="7416824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1400" dirty="0" smtClean="0"/>
              <a:t>2. Направить </a:t>
            </a:r>
            <a:r>
              <a:rPr lang="ru-RU" sz="1400" dirty="0"/>
              <a:t>заявление с приложением перечня свободных рабочих мест и вакантных должностей, на которые планируется нанимать сотрудников, в органы службы занятости использованием личного кабинета Единой цифровой платформы в сфере занятости и трудовых отношений «Работа в России»  </a:t>
            </a:r>
            <a:r>
              <a:rPr lang="ru-RU" sz="1400" u="sng" dirty="0" smtClean="0">
                <a:hlinkClick r:id="rId2"/>
              </a:rPr>
              <a:t>trudvsem.ru</a:t>
            </a:r>
            <a:r>
              <a:rPr lang="ru-RU" dirty="0" smtClean="0"/>
              <a:t>.</a:t>
            </a: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2258288"/>
            <a:ext cx="6408712" cy="7386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1400" dirty="0" smtClean="0"/>
              <a:t>3. Органы </a:t>
            </a:r>
            <a:r>
              <a:rPr lang="ru-RU" sz="1400" dirty="0"/>
              <a:t>службы занятости оказывают содействие в подборе необходимых работников из числа </a:t>
            </a:r>
            <a:r>
              <a:rPr lang="ru-RU" sz="1400" dirty="0" smtClean="0"/>
              <a:t>граждан, обратившихся </a:t>
            </a:r>
            <a:r>
              <a:rPr lang="ru-RU" sz="1400" dirty="0"/>
              <a:t>в целях содействия поиска подходящей работы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3140968"/>
            <a:ext cx="8352928" cy="18158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1400" dirty="0" smtClean="0"/>
              <a:t>4. </a:t>
            </a:r>
            <a:r>
              <a:rPr lang="ru-RU" sz="1400" dirty="0"/>
              <a:t>Органы службы занятости направляют в Фонд с использованием федеральной государственной информационной системы «Единая интегрированная информационная система «Соцстрах» Фонда:</a:t>
            </a:r>
          </a:p>
          <a:p>
            <a:pPr lvl="1"/>
            <a:r>
              <a:rPr lang="ru-RU" sz="1400" dirty="0"/>
              <a:t>- в течение 3 рабочих дней со дня трудоустройства безработных граждан по форматам, определяемым Фондом, сведения о работодателях, трудоустроивших безработных граждан, а также о трудоустроенных безработных гражданах;</a:t>
            </a:r>
          </a:p>
          <a:p>
            <a:pPr lvl="1"/>
            <a:r>
              <a:rPr lang="ru-RU" sz="1400" dirty="0"/>
              <a:t>- ежемесячно предоставляют в Федеральную службу по труду и занятости информацию о численности трудоустроенных безработных граждан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907704" y="5427801"/>
            <a:ext cx="6984776" cy="116955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/>
              <a:t>5</a:t>
            </a:r>
            <a:r>
              <a:rPr lang="ru-RU" sz="1400" dirty="0" smtClean="0"/>
              <a:t>. </a:t>
            </a:r>
            <a:r>
              <a:rPr lang="ru-RU" sz="1400" dirty="0"/>
              <a:t>Через месяц после трудоустройства безработного гражданина, работодатель направляет заявление о включении его в реестр, подписанное электронной или простой подписью в федеральную государственную информационную систему «Единая интегрированная информационная система «Соцстрах» Фонда (формируется автоматически</a:t>
            </a:r>
            <a:r>
              <a:rPr lang="ru-RU" sz="1400" dirty="0" smtClean="0"/>
              <a:t>).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1147594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1653" y="177471"/>
            <a:ext cx="3696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Необходимые документы:</a:t>
            </a:r>
            <a:endParaRPr lang="ru-RU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586423"/>
            <a:ext cx="42484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Font typeface="Wingdings" panose="05000000000000000000" pitchFamily="2" charset="2"/>
              <a:buChar char="v"/>
            </a:pPr>
            <a:r>
              <a:rPr lang="ru-RU" sz="1600" dirty="0"/>
              <a:t>Заявление с приложением перечня свободных рабочих мест и вакантных должностей, на которые планируется нанимать сотрудников</a:t>
            </a:r>
            <a:r>
              <a:rPr lang="ru-RU" sz="1600" dirty="0" smtClean="0"/>
              <a:t>.</a:t>
            </a:r>
          </a:p>
          <a:p>
            <a:pPr lvl="0" algn="ctr"/>
            <a:endParaRPr lang="ru-RU" sz="1600" dirty="0"/>
          </a:p>
          <a:p>
            <a:pPr lvl="0" algn="ctr">
              <a:buFont typeface="Wingdings" panose="05000000000000000000" pitchFamily="2" charset="2"/>
              <a:buChar char="v"/>
            </a:pPr>
            <a:r>
              <a:rPr lang="ru-RU" sz="1600" dirty="0"/>
              <a:t>Заявление о включении в реестр для предоставления субсидий (генерируется информационной системой «Единая интегрированная информационная система «Соцстрах»).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88024" y="2590794"/>
            <a:ext cx="41044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u="sng" dirty="0" smtClean="0"/>
              <a:t>Сроки оформления:</a:t>
            </a:r>
            <a:r>
              <a:rPr lang="ru-RU" sz="2000" i="1" dirty="0"/>
              <a:t/>
            </a:r>
            <a:br>
              <a:rPr lang="ru-RU" sz="2000" i="1" dirty="0"/>
            </a:br>
            <a:endParaRPr lang="ru-RU" sz="2000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91880" y="3573016"/>
            <a:ext cx="50405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Фонд </a:t>
            </a:r>
            <a:r>
              <a:rPr lang="ru-RU" dirty="0" smtClean="0"/>
              <a:t>социального и пенсионного </a:t>
            </a:r>
            <a:r>
              <a:rPr lang="ru-RU" dirty="0"/>
              <a:t>страхования будет проверять работодателя и идентифицировать сотрудников по истечении одного, трех и шести месяцев. После этого </a:t>
            </a:r>
            <a:r>
              <a:rPr lang="ru-RU" dirty="0" smtClean="0"/>
              <a:t>Фонд </a:t>
            </a:r>
            <a:r>
              <a:rPr lang="ru-RU" dirty="0"/>
              <a:t>выплачивает субсидию в течение 10 рабочих дней с даты направления заявления. При отказе работодателю сообщат в течение этого же срока.</a:t>
            </a:r>
          </a:p>
        </p:txBody>
      </p:sp>
    </p:spTree>
    <p:extLst>
      <p:ext uri="{BB962C8B-B14F-4D97-AF65-F5344CB8AC3E}">
        <p14:creationId xmlns:p14="http://schemas.microsoft.com/office/powerpoint/2010/main" xmlns="" val="1519520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282</TotalTime>
  <Words>547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Углы</vt:lpstr>
      <vt:lpstr>Организация стимулирования занятости отдельных категорий граждан</vt:lpstr>
      <vt:lpstr>Субсидирование найма отдельных категорий граждан</vt:lpstr>
      <vt:lpstr>Слайд 3</vt:lpstr>
      <vt:lpstr>Слайд 4</vt:lpstr>
      <vt:lpstr>ПОРЯДОК ПОДАЧИ ЗАЯВЛЕНИЙ В ОРГАНЫ СЛУЖБЫ ЗАНЯТОСТИ С ПЕРЕЧНЕМ ВАКАНСИЙ  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стимулирования занятости отдельных категорий граждан</dc:title>
  <dc:creator>Potehina</dc:creator>
  <cp:lastModifiedBy>Admin</cp:lastModifiedBy>
  <cp:revision>26</cp:revision>
  <cp:lastPrinted>2023-02-13T07:41:18Z</cp:lastPrinted>
  <dcterms:created xsi:type="dcterms:W3CDTF">2022-07-21T01:23:25Z</dcterms:created>
  <dcterms:modified xsi:type="dcterms:W3CDTF">2023-05-05T00:48:24Z</dcterms:modified>
</cp:coreProperties>
</file>