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70" r:id="rId10"/>
    <p:sldId id="264" r:id="rId11"/>
    <p:sldId id="265" r:id="rId12"/>
    <p:sldId id="266" r:id="rId13"/>
    <p:sldId id="267" r:id="rId14"/>
    <p:sldId id="269" r:id="rId15"/>
    <p:sldId id="274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3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2 154 342,3 т. р.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1 918 </a:t>
                    </a:r>
                    <a:r>
                      <a:rPr lang="ru-RU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078 т. р.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1 925 </a:t>
                    </a:r>
                    <a:r>
                      <a:rPr lang="ru-RU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389,20 т. р.</a:t>
                    </a:r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2027 год</c:v>
                </c:pt>
                <c:pt idx="1">
                  <c:v>2026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 formatCode="General">
                  <c:v>2154342.2999999998</c:v>
                </c:pt>
                <c:pt idx="1">
                  <c:v>1918078</c:v>
                </c:pt>
                <c:pt idx="2" formatCode="#,##0.00">
                  <c:v>1925389.2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бюджета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2 153 771,3 т. р.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</a:t>
                    </a:r>
                    <a:r>
                      <a:rPr lang="ru-RU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917</a:t>
                    </a:r>
                    <a:r>
                      <a:rPr lang="ru-RU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507,0</a:t>
                    </a:r>
                    <a:r>
                      <a:rPr lang="ru-RU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т. р.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</a:t>
                    </a:r>
                    <a:r>
                      <a:rPr lang="ru-RU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917</a:t>
                    </a:r>
                    <a:r>
                      <a:rPr lang="ru-RU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561,9</a:t>
                    </a:r>
                    <a:r>
                      <a:rPr lang="ru-RU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т. р.                 </a:t>
                    </a:r>
                    <a:endParaRPr lang="ru-RU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2027 год</c:v>
                </c:pt>
                <c:pt idx="1">
                  <c:v>2026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 formatCode="General">
                  <c:v>1989776.7</c:v>
                </c:pt>
                <c:pt idx="1">
                  <c:v>1837634.6</c:v>
                </c:pt>
                <c:pt idx="2">
                  <c:v>1743812.7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80579232"/>
        <c:axId val="180586680"/>
      </c:barChart>
      <c:catAx>
        <c:axId val="1805792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0586680"/>
        <c:crosses val="autoZero"/>
        <c:auto val="1"/>
        <c:lblAlgn val="ctr"/>
        <c:lblOffset val="100"/>
        <c:noMultiLvlLbl val="0"/>
      </c:catAx>
      <c:valAx>
        <c:axId val="180586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057923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083333333333334E-2"/>
          <c:y val="0.30387500000000001"/>
          <c:w val="0.62260416666666663"/>
          <c:h val="0.668000000000000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Петровск-Забайкальского муниципального округа на 2025 год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584517.30000000005</c:v>
                </c:pt>
                <c:pt idx="1">
                  <c:v>37582.300000000003</c:v>
                </c:pt>
                <c:pt idx="2">
                  <c:v>1303289.6000000001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511136163442152"/>
          <c:y val="6.0004319586380951E-2"/>
          <c:w val="0.33544028342088972"/>
          <c:h val="0.40286236852621682"/>
        </c:manualLayout>
      </c:layout>
      <c:overlay val="0"/>
      <c:txPr>
        <a:bodyPr/>
        <a:lstStyle/>
        <a:p>
          <a:pPr>
            <a:defRPr sz="1800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581730382447927E-2"/>
          <c:y val="0"/>
          <c:w val="0.81328214244001373"/>
          <c:h val="0.519282440349797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272837</c:v>
                </c:pt>
                <c:pt idx="1">
                  <c:v>150883.5</c:v>
                </c:pt>
                <c:pt idx="2">
                  <c:v>807497.7</c:v>
                </c:pt>
                <c:pt idx="3">
                  <c:v>72074.399999999994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207080</c:v>
                </c:pt>
                <c:pt idx="1">
                  <c:v>73277.8</c:v>
                </c:pt>
                <c:pt idx="2">
                  <c:v>788862.5</c:v>
                </c:pt>
                <c:pt idx="3">
                  <c:v>64252.800000000003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169890</c:v>
                </c:pt>
                <c:pt idx="1">
                  <c:v>259370.8</c:v>
                </c:pt>
                <c:pt idx="2">
                  <c:v>806977.2</c:v>
                </c:pt>
                <c:pt idx="3">
                  <c:v>64475.3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80592952"/>
        <c:axId val="180587072"/>
        <c:axId val="0"/>
      </c:bar3DChart>
      <c:catAx>
        <c:axId val="1805929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0587072"/>
        <c:crosses val="autoZero"/>
        <c:auto val="1"/>
        <c:lblAlgn val="ctr"/>
        <c:lblOffset val="100"/>
        <c:noMultiLvlLbl val="0"/>
      </c:catAx>
      <c:valAx>
        <c:axId val="18058707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80592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66919854908905"/>
          <c:y val="0.18443197234736042"/>
          <c:w val="0.13498560025897505"/>
          <c:h val="0.22828769213898617"/>
        </c:manualLayout>
      </c:layout>
      <c:overlay val="0"/>
      <c:txPr>
        <a:bodyPr/>
        <a:lstStyle/>
        <a:p>
          <a:pPr>
            <a:defRPr b="1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 rot="-5400000" vert="horz"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0.1071</cdr:x>
      <cdr:y>0.5493</cdr:y>
    </cdr:from>
    <cdr:to>
      <cdr:x>0.18647</cdr:x>
      <cdr:y>0.83099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71600" y="2808312"/>
          <a:ext cx="720080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0.11504</cdr:x>
      <cdr:y>0.5493</cdr:y>
    </cdr:from>
    <cdr:to>
      <cdr:x>0.1706</cdr:x>
      <cdr:y>0.85915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43608" y="2808312"/>
          <a:ext cx="504056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0.08657</cdr:x>
      <cdr:y>0.87543</cdr:y>
    </cdr:from>
    <cdr:to>
      <cdr:x>0.14286</cdr:x>
      <cdr:y>0.90753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698165" y="4048224"/>
          <a:ext cx="453963" cy="14843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0.3125</cdr:x>
      <cdr:y>0.20584</cdr:y>
    </cdr:from>
    <cdr:to>
      <cdr:x>0.60714</cdr:x>
      <cdr:y>0.29444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20280" y="993100"/>
          <a:ext cx="2376263" cy="427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584 517,3 тыс. руб.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0.625</cdr:x>
      <cdr:y>0.62628</cdr:y>
    </cdr:from>
    <cdr:to>
      <cdr:x>0.71429</cdr:x>
      <cdr:y>0.65742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5040560" y="2896096"/>
          <a:ext cx="720080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0.6875</cdr:x>
      <cdr:y>0.68857</cdr:y>
    </cdr:from>
    <cdr:to>
      <cdr:x>0.9375</cdr:x>
      <cdr:y>0.76642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544616" y="3184128"/>
          <a:ext cx="20162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0.6875</cdr:x>
      <cdr:y>0.68857</cdr:y>
    </cdr:from>
    <cdr:to>
      <cdr:x>0.95536</cdr:x>
      <cdr:y>0.782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44616" y="3184128"/>
          <a:ext cx="21602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0.6875</cdr:x>
      <cdr:y>0.70414</cdr:y>
    </cdr:from>
    <cdr:to>
      <cdr:x>0.95536</cdr:x>
      <cdr:y>0.79757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544616" y="3256136"/>
          <a:ext cx="21602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0.70536</cdr:x>
      <cdr:y>0.64185</cdr:y>
    </cdr:from>
    <cdr:to>
      <cdr:x>0.98214</cdr:x>
      <cdr:y>0.71971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688632" y="2968104"/>
          <a:ext cx="22322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37 582,3 тыс. руб.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0.39286</cdr:x>
      <cdr:y>0.2837</cdr:y>
    </cdr:from>
    <cdr:to>
      <cdr:x>0.44643</cdr:x>
      <cdr:y>0.33042</cdr:y>
    </cdr:to>
    <cdr:cxnSp macro="">
      <cdr:nvCxnSpPr>
        <cdr:cNvPr id="16" name="Прямая соединительная линия 15"/>
        <cdr:cNvCxnSpPr/>
      </cdr:nvCxnSpPr>
      <cdr:spPr>
        <a:xfrm xmlns:a="http://schemas.openxmlformats.org/drawingml/2006/main" flipV="1">
          <a:off x="3168352" y="1311920"/>
          <a:ext cx="432048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0.32143</cdr:x>
      <cdr:y>0.19027</cdr:y>
    </cdr:from>
    <cdr:to>
      <cdr:x>0.61607</cdr:x>
      <cdr:y>0.2837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592288" y="879872"/>
          <a:ext cx="23762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0.91141</cdr:y>
    </cdr:from>
    <cdr:to>
      <cdr:x>0.32143</cdr:x>
      <cdr:y>1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0" y="4397117"/>
          <a:ext cx="2592288" cy="427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1 303 289,6 тыс. руб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0.14396</cdr:x>
      <cdr:y>0</cdr:y>
    </cdr:from>
    <cdr:to>
      <cdr:x>0.17544</cdr:x>
      <cdr:y>0.35211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1744" y="0"/>
          <a:ext cx="258416" cy="18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0.16997</cdr:x>
      <cdr:y>0.52122</cdr:y>
    </cdr:from>
    <cdr:to>
      <cdr:x>0.21186</cdr:x>
      <cdr:y>0.9015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19770" y="2238703"/>
          <a:ext cx="349840" cy="1633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r"/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169 890 тыс. руб.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0.26496</cdr:x>
      <cdr:y>0.0473</cdr:y>
    </cdr:from>
    <cdr:to>
      <cdr:x>0.30769</cdr:x>
      <cdr:y>0.42301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253843"/>
          <a:ext cx="360040" cy="2016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0.25641</cdr:x>
      <cdr:y>0.06072</cdr:y>
    </cdr:from>
    <cdr:to>
      <cdr:x>0.29915</cdr:x>
      <cdr:y>0.42301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60240" y="325851"/>
          <a:ext cx="360040" cy="1944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0.52122</cdr:y>
    </cdr:from>
    <cdr:to>
      <cdr:x>0.30746</cdr:x>
      <cdr:y>0.94423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88232" y="2238703"/>
          <a:ext cx="479973" cy="1816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150 883,5 тыс. руб.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0.29915</cdr:x>
      <cdr:y>0.06589</cdr:y>
    </cdr:from>
    <cdr:to>
      <cdr:x>0.34188</cdr:x>
      <cdr:y>0.43523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520280" y="353579"/>
          <a:ext cx="360040" cy="1982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0.30172</cdr:x>
      <cdr:y>0.47878</cdr:y>
    </cdr:from>
    <cdr:to>
      <cdr:x>0.34446</cdr:x>
      <cdr:y>0.85449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520280" y="2056424"/>
          <a:ext cx="356963" cy="1613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73 277,8 тыс. руб.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0.35897</cdr:x>
      <cdr:y>0.08635</cdr:y>
    </cdr:from>
    <cdr:to>
      <cdr:x>0.39316</cdr:x>
      <cdr:y>0.40839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024336" y="463406"/>
          <a:ext cx="288032" cy="1728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0.35345</cdr:x>
      <cdr:y>0.52908</cdr:y>
    </cdr:from>
    <cdr:to>
      <cdr:x>0.39618</cdr:x>
      <cdr:y>0.89624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952328" y="2272448"/>
          <a:ext cx="356963" cy="1577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259 370,8 тыс. руб.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0.43966</cdr:x>
      <cdr:y>0.52122</cdr:y>
    </cdr:from>
    <cdr:to>
      <cdr:x>0.49094</cdr:x>
      <cdr:y>0.97996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72408" y="2238703"/>
          <a:ext cx="428356" cy="1970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807 497,7 тыс. руб.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0.49138</cdr:x>
      <cdr:y>0.52908</cdr:y>
    </cdr:from>
    <cdr:to>
      <cdr:x>0.53448</cdr:x>
      <cdr:y>0.97996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104456" y="2272448"/>
          <a:ext cx="360040" cy="1936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0.49138</cdr:x>
      <cdr:y>0.54584</cdr:y>
    </cdr:from>
    <cdr:to>
      <cdr:x>0.53448</cdr:x>
      <cdr:y>0.97996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104456" y="2344456"/>
          <a:ext cx="360040" cy="1864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0.49138</cdr:x>
      <cdr:y>0.54584</cdr:y>
    </cdr:from>
    <cdr:to>
      <cdr:x>0.52586</cdr:x>
      <cdr:y>0.97996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04456" y="2344456"/>
          <a:ext cx="288032" cy="1864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r"/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788 862,5 тыс. руб.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0.5431</cdr:x>
      <cdr:y>0.52122</cdr:y>
    </cdr:from>
    <cdr:to>
      <cdr:x>0.58621</cdr:x>
      <cdr:y>0.97996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536504" y="2238704"/>
          <a:ext cx="360040" cy="1970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r"/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806 977,2 тыс. руб.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0.62931</cdr:x>
      <cdr:y>0.52908</cdr:y>
    </cdr:from>
    <cdr:to>
      <cdr:x>0.66379</cdr:x>
      <cdr:y>0.97996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256584" y="2272448"/>
          <a:ext cx="288032" cy="1936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0.62931</cdr:x>
      <cdr:y>0.52122</cdr:y>
    </cdr:from>
    <cdr:to>
      <cdr:x>0.67241</cdr:x>
      <cdr:y>0.97996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5256584" y="2238703"/>
          <a:ext cx="360040" cy="1970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r"/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72 074,4 тыс. руб.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0.67241</cdr:x>
      <cdr:y>0.52908</cdr:y>
    </cdr:from>
    <cdr:to>
      <cdr:x>0.72414</cdr:x>
      <cdr:y>0.97996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5616624" y="2272448"/>
          <a:ext cx="432048" cy="1936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r"/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64 252,8 тыс. руб.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0.72414</cdr:x>
      <cdr:y>0.52908</cdr:y>
    </cdr:from>
    <cdr:to>
      <cdr:x>0.75862</cdr:x>
      <cdr:y>0.97996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6048672" y="2272448"/>
          <a:ext cx="288032" cy="1936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r"/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64 475,3 тыс. руб.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0.05366</cdr:x>
      <cdr:y>0.00098</cdr:y>
    </cdr:from>
    <cdr:to>
      <cdr:x>0.2347</cdr:x>
      <cdr:y>0.0848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448242" y="4196"/>
          <a:ext cx="15121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0.24138</cdr:x>
      <cdr:y>0</cdr:y>
    </cdr:from>
    <cdr:to>
      <cdr:x>0.42241</cdr:x>
      <cdr:y>0.10059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2016224" y="-1948640"/>
          <a:ext cx="151216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0.43103</cdr:x>
      <cdr:y>0.02612</cdr:y>
    </cdr:from>
    <cdr:to>
      <cdr:x>0.62069</cdr:x>
      <cdr:y>0.10995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600400" y="112208"/>
          <a:ext cx="158417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0.43103</cdr:x>
      <cdr:y>0</cdr:y>
    </cdr:from>
    <cdr:to>
      <cdr:x>0.59483</cdr:x>
      <cdr:y>0.10059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600400" y="-1948640"/>
          <a:ext cx="13681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0E75A-1346-4901-9DF7-F3FF79C944FB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13A2F-1353-4173-A739-47F777255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8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646"/>
            <a:ext cx="9144000" cy="2160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3153878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ПЕТРОВСК-ЗАБАЙКАЛЬСКОГО МУНИЦИПАЛЬНОГО ОКРУГА НА 2025 ГОД И ПЛАНОВЫЙ ПЕРИОД 2026-2027 ГОДОВ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Петровск-Забайкальского муниципального округа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48637"/>
              </p:ext>
            </p:extLst>
          </p:nvPr>
        </p:nvGraphicFramePr>
        <p:xfrm>
          <a:off x="0" y="599204"/>
          <a:ext cx="9144001" cy="62459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10578"/>
                <a:gridCol w="1311564"/>
                <a:gridCol w="1092970"/>
                <a:gridCol w="1128889"/>
              </a:tblGrid>
              <a:tr h="3337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кода классификации доходов бюджетов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9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622 099,60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784 604,90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853 629,00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88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Налоговые доходы, всего: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584 517,30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746 722,60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815 426,70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25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Налог на доходы физических лиц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437 269,90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594 064,30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657 941,60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64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40 520,80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43 609,90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45 597,90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0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Единый налог на вмененный доход для отдельных видов деятельности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6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23 405,90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25 836,80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28 107,60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3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Единый сельскохозяйственный налог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53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5 971,60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5 900,00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5 950,00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5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Налог на имущество физических лиц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6 212,20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5 722,10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6 152,10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3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Земельный налог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8 698,90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8 742,10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8 780,10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1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Налог на добычу полезных ископаемых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57 000,00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57 000,00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57 000,00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6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5 333,00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5 742,40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5 792,40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78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Неналоговые доходы, всего: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37 582,30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37 882,30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38 202,30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688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24 612,60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24 652,60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24 762,60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0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Плата за негативное воздействие на окружающую среду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5 426,50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5 436,50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5 446,50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3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Доходы от компенсации затрат государства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572,5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572,5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572,5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3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1 775,00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1 925,00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2 025,00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84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3 150,00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3 200,00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3 250,00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3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Прочие неналоговые доходы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2 045,70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2 095,70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2 145,70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84058" y="548680"/>
            <a:ext cx="8703874" cy="4203809"/>
            <a:chOff x="184058" y="548680"/>
            <a:chExt cx="8703874" cy="4203809"/>
          </a:xfrm>
        </p:grpSpPr>
        <p:sp>
          <p:nvSpPr>
            <p:cNvPr id="4" name="Полилиния 3"/>
            <p:cNvSpPr/>
            <p:nvPr/>
          </p:nvSpPr>
          <p:spPr>
            <a:xfrm>
              <a:off x="4535996" y="2945787"/>
              <a:ext cx="3079026" cy="5343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7188"/>
                  </a:lnTo>
                  <a:lnTo>
                    <a:pt x="3079026" y="267188"/>
                  </a:lnTo>
                  <a:lnTo>
                    <a:pt x="3079026" y="53437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4490276" y="2945787"/>
              <a:ext cx="91440" cy="5343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53437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1456969" y="2945787"/>
              <a:ext cx="3079026" cy="5343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079026" y="0"/>
                  </a:moveTo>
                  <a:lnTo>
                    <a:pt x="3079026" y="267188"/>
                  </a:lnTo>
                  <a:lnTo>
                    <a:pt x="0" y="267188"/>
                  </a:lnTo>
                  <a:lnTo>
                    <a:pt x="0" y="53437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184058" y="548680"/>
              <a:ext cx="8703874" cy="2397107"/>
            </a:xfrm>
            <a:custGeom>
              <a:avLst/>
              <a:gdLst>
                <a:gd name="connsiteX0" fmla="*/ 0 w 8703874"/>
                <a:gd name="connsiteY0" fmla="*/ 0 h 1272325"/>
                <a:gd name="connsiteX1" fmla="*/ 8703874 w 8703874"/>
                <a:gd name="connsiteY1" fmla="*/ 0 h 1272325"/>
                <a:gd name="connsiteX2" fmla="*/ 8703874 w 8703874"/>
                <a:gd name="connsiteY2" fmla="*/ 1272325 h 1272325"/>
                <a:gd name="connsiteX3" fmla="*/ 0 w 8703874"/>
                <a:gd name="connsiteY3" fmla="*/ 1272325 h 1272325"/>
                <a:gd name="connsiteX4" fmla="*/ 0 w 8703874"/>
                <a:gd name="connsiteY4" fmla="*/ 0 h 127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3874" h="1272325">
                  <a:moveTo>
                    <a:pt x="0" y="0"/>
                  </a:moveTo>
                  <a:lnTo>
                    <a:pt x="8703874" y="0"/>
                  </a:lnTo>
                  <a:lnTo>
                    <a:pt x="8703874" y="1272325"/>
                  </a:lnTo>
                  <a:lnTo>
                    <a:pt x="0" y="127232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 от других бюджетов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бюджетной системы Российской Федерации</a:t>
              </a:r>
              <a:endParaRPr lang="ru-RU" sz="20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4643" y="3480164"/>
              <a:ext cx="2544650" cy="1272325"/>
            </a:xfrm>
            <a:custGeom>
              <a:avLst/>
              <a:gdLst>
                <a:gd name="connsiteX0" fmla="*/ 0 w 2544650"/>
                <a:gd name="connsiteY0" fmla="*/ 0 h 1272325"/>
                <a:gd name="connsiteX1" fmla="*/ 2544650 w 2544650"/>
                <a:gd name="connsiteY1" fmla="*/ 0 h 1272325"/>
                <a:gd name="connsiteX2" fmla="*/ 2544650 w 2544650"/>
                <a:gd name="connsiteY2" fmla="*/ 1272325 h 1272325"/>
                <a:gd name="connsiteX3" fmla="*/ 0 w 2544650"/>
                <a:gd name="connsiteY3" fmla="*/ 1272325 h 1272325"/>
                <a:gd name="connsiteX4" fmla="*/ 0 w 2544650"/>
                <a:gd name="connsiteY4" fmla="*/ 0 h 127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650" h="1272325">
                  <a:moveTo>
                    <a:pt x="0" y="0"/>
                  </a:moveTo>
                  <a:lnTo>
                    <a:pt x="2544650" y="0"/>
                  </a:lnTo>
                  <a:lnTo>
                    <a:pt x="2544650" y="1272325"/>
                  </a:lnTo>
                  <a:lnTo>
                    <a:pt x="0" y="127232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Дотации бюджетам муниципальных образований</a:t>
              </a:r>
              <a:endParaRPr lang="ru-RU" sz="1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263670" y="3480164"/>
              <a:ext cx="2544650" cy="1272325"/>
            </a:xfrm>
            <a:custGeom>
              <a:avLst/>
              <a:gdLst>
                <a:gd name="connsiteX0" fmla="*/ 0 w 2544650"/>
                <a:gd name="connsiteY0" fmla="*/ 0 h 1272325"/>
                <a:gd name="connsiteX1" fmla="*/ 2544650 w 2544650"/>
                <a:gd name="connsiteY1" fmla="*/ 0 h 1272325"/>
                <a:gd name="connsiteX2" fmla="*/ 2544650 w 2544650"/>
                <a:gd name="connsiteY2" fmla="*/ 1272325 h 1272325"/>
                <a:gd name="connsiteX3" fmla="*/ 0 w 2544650"/>
                <a:gd name="connsiteY3" fmla="*/ 1272325 h 1272325"/>
                <a:gd name="connsiteX4" fmla="*/ 0 w 2544650"/>
                <a:gd name="connsiteY4" fmla="*/ 0 h 127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650" h="1272325">
                  <a:moveTo>
                    <a:pt x="0" y="0"/>
                  </a:moveTo>
                  <a:lnTo>
                    <a:pt x="2544650" y="0"/>
                  </a:lnTo>
                  <a:lnTo>
                    <a:pt x="2544650" y="1272325"/>
                  </a:lnTo>
                  <a:lnTo>
                    <a:pt x="0" y="127232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Субсидии бюджетам муниципальных образований</a:t>
              </a:r>
              <a:endParaRPr lang="ru-RU" sz="1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342697" y="3480164"/>
              <a:ext cx="2544650" cy="1272325"/>
            </a:xfrm>
            <a:custGeom>
              <a:avLst/>
              <a:gdLst>
                <a:gd name="connsiteX0" fmla="*/ 0 w 2544650"/>
                <a:gd name="connsiteY0" fmla="*/ 0 h 1272325"/>
                <a:gd name="connsiteX1" fmla="*/ 2544650 w 2544650"/>
                <a:gd name="connsiteY1" fmla="*/ 0 h 1272325"/>
                <a:gd name="connsiteX2" fmla="*/ 2544650 w 2544650"/>
                <a:gd name="connsiteY2" fmla="*/ 1272325 h 1272325"/>
                <a:gd name="connsiteX3" fmla="*/ 0 w 2544650"/>
                <a:gd name="connsiteY3" fmla="*/ 1272325 h 1272325"/>
                <a:gd name="connsiteX4" fmla="*/ 0 w 2544650"/>
                <a:gd name="connsiteY4" fmla="*/ 0 h 127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650" h="1272325">
                  <a:moveTo>
                    <a:pt x="0" y="0"/>
                  </a:moveTo>
                  <a:lnTo>
                    <a:pt x="2544650" y="0"/>
                  </a:lnTo>
                  <a:lnTo>
                    <a:pt x="2544650" y="1272325"/>
                  </a:lnTo>
                  <a:lnTo>
                    <a:pt x="0" y="127232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Субвенции бюджетам муниципальных образований</a:t>
              </a:r>
              <a:endParaRPr lang="ru-RU" sz="1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Полилиния 11"/>
          <p:cNvSpPr/>
          <p:nvPr/>
        </p:nvSpPr>
        <p:spPr>
          <a:xfrm>
            <a:off x="184644" y="5085184"/>
            <a:ext cx="2544649" cy="1656184"/>
          </a:xfrm>
          <a:custGeom>
            <a:avLst/>
            <a:gdLst>
              <a:gd name="connsiteX0" fmla="*/ 0 w 2544650"/>
              <a:gd name="connsiteY0" fmla="*/ 0 h 1272325"/>
              <a:gd name="connsiteX1" fmla="*/ 2544650 w 2544650"/>
              <a:gd name="connsiteY1" fmla="*/ 0 h 1272325"/>
              <a:gd name="connsiteX2" fmla="*/ 2544650 w 2544650"/>
              <a:gd name="connsiteY2" fmla="*/ 1272325 h 1272325"/>
              <a:gd name="connsiteX3" fmla="*/ 0 w 2544650"/>
              <a:gd name="connsiteY3" fmla="*/ 1272325 h 1272325"/>
              <a:gd name="connsiteX4" fmla="*/ 0 w 2544650"/>
              <a:gd name="connsiteY4" fmla="*/ 0 h 127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4650" h="1272325">
                <a:moveTo>
                  <a:pt x="0" y="0"/>
                </a:moveTo>
                <a:lnTo>
                  <a:pt x="2544650" y="0"/>
                </a:lnTo>
                <a:lnTo>
                  <a:pt x="2544650" y="1272325"/>
                </a:lnTo>
                <a:lnTo>
                  <a:pt x="0" y="127232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ежбюджетные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трансферты, предоставляемые на безвозмездной и безвозвратной основе без установления направлений их использования.</a:t>
            </a:r>
            <a:r>
              <a:rPr lang="ru-RU" sz="1400" dirty="0"/>
              <a:t> </a:t>
            </a:r>
            <a:endPara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3263670" y="5085184"/>
            <a:ext cx="2544650" cy="1656184"/>
          </a:xfrm>
          <a:custGeom>
            <a:avLst/>
            <a:gdLst>
              <a:gd name="connsiteX0" fmla="*/ 0 w 2544650"/>
              <a:gd name="connsiteY0" fmla="*/ 0 h 1272325"/>
              <a:gd name="connsiteX1" fmla="*/ 2544650 w 2544650"/>
              <a:gd name="connsiteY1" fmla="*/ 0 h 1272325"/>
              <a:gd name="connsiteX2" fmla="*/ 2544650 w 2544650"/>
              <a:gd name="connsiteY2" fmla="*/ 1272325 h 1272325"/>
              <a:gd name="connsiteX3" fmla="*/ 0 w 2544650"/>
              <a:gd name="connsiteY3" fmla="*/ 1272325 h 1272325"/>
              <a:gd name="connsiteX4" fmla="*/ 0 w 2544650"/>
              <a:gd name="connsiteY4" fmla="*/ 0 h 127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4650" h="1272325">
                <a:moveTo>
                  <a:pt x="0" y="0"/>
                </a:moveTo>
                <a:lnTo>
                  <a:pt x="2544650" y="0"/>
                </a:lnTo>
                <a:lnTo>
                  <a:pt x="2544650" y="1272325"/>
                </a:lnTo>
                <a:lnTo>
                  <a:pt x="0" y="127232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представляемые на решение приоритетных задач при условии обязательно участия средств других уровней бюджета  </a:t>
            </a:r>
            <a:endPara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6311768" y="5052152"/>
            <a:ext cx="2576163" cy="1689216"/>
          </a:xfrm>
          <a:custGeom>
            <a:avLst/>
            <a:gdLst>
              <a:gd name="connsiteX0" fmla="*/ 0 w 2544650"/>
              <a:gd name="connsiteY0" fmla="*/ 0 h 1272325"/>
              <a:gd name="connsiteX1" fmla="*/ 2544650 w 2544650"/>
              <a:gd name="connsiteY1" fmla="*/ 0 h 1272325"/>
              <a:gd name="connsiteX2" fmla="*/ 2544650 w 2544650"/>
              <a:gd name="connsiteY2" fmla="*/ 1272325 h 1272325"/>
              <a:gd name="connsiteX3" fmla="*/ 0 w 2544650"/>
              <a:gd name="connsiteY3" fmla="*/ 1272325 h 1272325"/>
              <a:gd name="connsiteX4" fmla="*/ 0 w 2544650"/>
              <a:gd name="connsiteY4" fmla="*/ 0 h 127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4650" h="1272325">
                <a:moveTo>
                  <a:pt x="0" y="0"/>
                </a:moveTo>
                <a:lnTo>
                  <a:pt x="2544650" y="0"/>
                </a:lnTo>
                <a:lnTo>
                  <a:pt x="2544650" y="1272325"/>
                </a:lnTo>
                <a:lnTo>
                  <a:pt x="0" y="127232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переводятся между бюджетами разных уровней для выполнения переданных полномочий.</a:t>
            </a:r>
            <a:endPara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56968" y="4752489"/>
            <a:ext cx="0" cy="33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490276" y="4752489"/>
            <a:ext cx="0" cy="33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52320" y="4752489"/>
            <a:ext cx="0" cy="299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8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95747392"/>
              </p:ext>
            </p:extLst>
          </p:nvPr>
        </p:nvGraphicFramePr>
        <p:xfrm>
          <a:off x="395536" y="1948640"/>
          <a:ext cx="8352928" cy="42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35104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6952" y="4221088"/>
            <a:ext cx="430887" cy="23356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272 834 тыс. руб.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4419" y="4187343"/>
            <a:ext cx="430887" cy="1970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207 080 тыс. руб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4108" y="184482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годы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объём расходов бюджета городского округа 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1 917 507,0 тысяч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20267 год 2 153 771,3 тысяч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разделам: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219 290,2 и 232 161,6 тысяч рублей;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национальная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2 187,5 и 2 270,2 тысяч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национальная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10 497,9 и 10 497,9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122 352,4 и 229 888,9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10 895,3 и 10 895,3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 1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1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1 382 768,0 и 1 476 937,2 тысячи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111 253,3 и  131 253,3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54 855,7 и 56 460,2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400,0 и 400,0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информации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2 000,0 и 2 000,0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и муниципального долга 6,7 тысяч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составит 2026 год - 571,0 тысяч рублей; 2027 год – 571,0 тысяч рублей. </a:t>
            </a:r>
          </a:p>
          <a:p>
            <a:pPr fontAlgn="base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7" y="1"/>
            <a:ext cx="96055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052736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1 917 561,9 тыс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по разделам: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общегосударственные 259 793,7 тысяч рублей;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национальная оборона 1 982,2 тысяч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национальная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9 902,0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национальная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146 144,8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жилищно-коммунальное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30 918,5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охрана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 1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образование 1 305 933,5 тысячи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культура 105 760,5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53 817 ,0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 5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00,0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информации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1 800,0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обслуживание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и муниципального долга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9,7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7 827,3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Петровск-Забайкальского муниципального округа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11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годы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объём расходов бюджета городского округа 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1 917 507,0 тысяч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20267 год 2 153 771,3 тысяч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разделам: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219 290,2 и 232 161,6 тысяч рублей;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национальная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2 187,5 и 2 270,2 тысяч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национальная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10 497,9 и 10 497,9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122 352,4 и 229 888,9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10 895,3 и 10 895,3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 1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1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1 382 768,0 и 1 476 937,2 тысячи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111 253,3 и  131 253,3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54 855,7 и 56 460,2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400,0 и 400,0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информации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2 000,0 и 2 000,0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и муниципального долга 6,7 тысяч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составит 2026 год - 571,0 тысяч рублей; 2027 год – 571,0 тысяч рублей. </a:t>
            </a:r>
          </a:p>
          <a:p>
            <a:pPr fontAlgn="base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7" y="1"/>
            <a:ext cx="96055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052736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1 917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507,0 тыс. рублей 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2 153 771,3 тыс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по разделам: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общегосударственные 219 290,2  и 232 161,6 тысяч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национальная оборона 2 187,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2 270,2 тысяч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национальная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10 497,9 и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10 497,9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национальная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122 352,4 и 229 888,9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жилищно-коммунальное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10 895,3 и 10 895,3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охрана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 1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  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1 000,0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образование 1 382 768,0 и 1 476 937,2 тысячи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культура 111 253,3  и 131 253,3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54 855,7 и 56 460,2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400,0 и 400,0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информации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2 000,0 и 2 000,0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обслуживание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и муниципального долга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6,7 и 6,7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517,0  тысяч рублей;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Петровск-Забайкальского муниципального округа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2026-2027 годы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47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Бюджет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сложный документ, содержащий специфические понятия, классификации, которые понятны только специалистам. Гражданину очень сложно разобраться в бюджете. Поэтому «Бюджет для граждан» мы попытались представить в более простой и понятной форме.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8873" y="2036986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Предложения, пожелания принимаем по адресу г. Петровск-Забайкальский, площадь Ленина,1 кабинет №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3-15-12, 3-28-13, 3-16-11</a:t>
            </a:r>
          </a:p>
          <a:p>
            <a:pPr fontAlgn="base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gorfo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pzab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yandex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финансам администрации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Петровск-Забайкальского муниципального округа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68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2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0800000" flipV="1">
            <a:off x="575556" y="503094"/>
            <a:ext cx="799288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</a:p>
          <a:p>
            <a:pPr algn="ctr"/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Петровск-Забайкальского муниципального округа!</a:t>
            </a:r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познакомит Вас с основными положениями бюджета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Петровск-Забайкальского муниципального округа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2026-2027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годов. Представленная информация предназначена для широкого круга пользователей и будет интересна, и полезна всем категориям населения. Бюджет затрагивает интересы каждого жителя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постарались в доступной и понятной форме показать основные показатели бюджета. Надеемся, что информация о бюджете, представленная в информативной и компактной форме, позволит узнать основные параметры бюджета города и будет способствовать активному участию граждан в бюджетном процессе. </a:t>
            </a:r>
          </a:p>
        </p:txBody>
      </p:sp>
    </p:spTree>
    <p:extLst>
      <p:ext uri="{BB962C8B-B14F-4D97-AF65-F5344CB8AC3E}">
        <p14:creationId xmlns:p14="http://schemas.microsoft.com/office/powerpoint/2010/main" val="27782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" y="-40820"/>
            <a:ext cx="9138207" cy="693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9425" y="2204864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бюджетной политики;</a:t>
            </a:r>
          </a:p>
          <a:p>
            <a:pPr>
              <a:buFont typeface="Wingdings" pitchFamily="2" charset="2"/>
              <a:buChar char="ü"/>
            </a:pP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 финансовых возможностей </a:t>
            </a:r>
            <a:r>
              <a:rPr lang="ru-RU" sz="22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Хилокского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ключевым направлениям развития;</a:t>
            </a:r>
          </a:p>
          <a:p>
            <a:pPr>
              <a:buFont typeface="Wingdings" pitchFamily="2" charset="2"/>
              <a:buChar char="ü"/>
            </a:pP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роли бюджетной политики для поддержки экономического роста;</a:t>
            </a:r>
          </a:p>
          <a:p>
            <a:pPr>
              <a:buFont typeface="Wingdings" pitchFamily="2" charset="2"/>
              <a:buChar char="ü"/>
            </a:pP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прозрачности и открытости бюджетного процесса;</a:t>
            </a:r>
          </a:p>
          <a:p>
            <a:pPr>
              <a:buFont typeface="Wingdings" pitchFamily="2" charset="2"/>
              <a:buChar char="ü"/>
            </a:pP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1346" y="476672"/>
            <a:ext cx="79290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sz="2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Петровск-Забайкальского муниципального округа </a:t>
            </a:r>
            <a:r>
              <a:rPr lang="ru-RU" sz="22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2025 год и на плановый период 2026 и 2027 годов направлен на решение следующих ключевых задач</a:t>
            </a: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12" y="0"/>
            <a:ext cx="9544655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1345" y="1772816"/>
            <a:ext cx="6250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бюджета </a:t>
            </a: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Петровск-Забайкальского </a:t>
            </a:r>
            <a:r>
              <a:rPr lang="ru-RU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округа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2025 год и на плановый период 2026 и 2027 годов направлен на решение следующих ключевых 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656" y="3651414"/>
            <a:ext cx="91491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бюджетной политики;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 финансовых возможностей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Петровск-Забайкальского муниципального округа ключевым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направлениям развития;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роли бюджетной политики для поддержки экономического роста;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прозрачности и открытости бюджетного процесса;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29610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ОСНОВНЫЕ ХАРАКТЕРИСТИКИ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ПЕТРОВСК-ЗАБАЙКАЛЬСКОГО МУНИЦИПАЛЬНОГО ОКРУГА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2026-2027 ГОДОВ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78608102"/>
              </p:ext>
            </p:extLst>
          </p:nvPr>
        </p:nvGraphicFramePr>
        <p:xfrm>
          <a:off x="107504" y="1484784"/>
          <a:ext cx="896448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33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3" t="25962" r="16335" b="15151"/>
          <a:stretch/>
        </p:blipFill>
        <p:spPr>
          <a:xfrm>
            <a:off x="1475656" y="1052736"/>
            <a:ext cx="7668344" cy="5805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это — 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179" r="-1061"/>
          <a:stretch/>
        </p:blipFill>
        <p:spPr bwMode="auto">
          <a:xfrm>
            <a:off x="0" y="0"/>
            <a:ext cx="924098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7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0122182"/>
              </p:ext>
            </p:extLst>
          </p:nvPr>
        </p:nvGraphicFramePr>
        <p:xfrm>
          <a:off x="827584" y="1196752"/>
          <a:ext cx="81369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116632"/>
            <a:ext cx="7272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Петровск-Забайкальского муниципального округа на 2025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1 925 389,2 тыс. руб.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2026-2027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годов: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доходов бюджета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1 918 078,0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доходов бюджета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2 154 342,3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на 2026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746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722,6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муниципального округа на 2027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сумме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815 426,7т.р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муниципального округа на 2026 год в сумме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37 882,3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муниципального округа на 2027 год в сумме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38 202,3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т.р.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из вышестоящего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в сумме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133 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473,1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из вышестоящего бюджета 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1 300 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713,3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9235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8858</TotalTime>
  <Words>1491</Words>
  <Application>Microsoft Office PowerPoint</Application>
  <PresentationFormat>Экран (4:3)</PresentationFormat>
  <Paragraphs>225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Павлусик И.Е.</dc:creator>
  <cp:lastModifiedBy>Admin</cp:lastModifiedBy>
  <cp:revision>59</cp:revision>
  <dcterms:created xsi:type="dcterms:W3CDTF">2025-04-24T02:35:15Z</dcterms:created>
  <dcterms:modified xsi:type="dcterms:W3CDTF">2025-05-06T05:28:51Z</dcterms:modified>
</cp:coreProperties>
</file>