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9" r:id="rId5"/>
    <p:sldId id="256" r:id="rId6"/>
    <p:sldId id="261" r:id="rId7"/>
    <p:sldId id="271" r:id="rId8"/>
    <p:sldId id="274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0" r:id="rId18"/>
    <p:sldId id="284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7" r:id="rId32"/>
    <p:sldId id="296" r:id="rId33"/>
    <p:sldId id="26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49B"/>
    <a:srgbClr val="FAB76E"/>
    <a:srgbClr val="E9974D"/>
    <a:srgbClr val="F4AC42"/>
    <a:srgbClr val="F5B88F"/>
    <a:srgbClr val="F7C171"/>
    <a:srgbClr val="F1C283"/>
    <a:srgbClr val="FDD191"/>
    <a:srgbClr val="FFE003"/>
    <a:srgbClr val="48D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655" autoAdjust="0"/>
  </p:normalViewPr>
  <p:slideViewPr>
    <p:cSldViewPr snapToGrid="0">
      <p:cViewPr>
        <p:scale>
          <a:sx n="60" d="100"/>
          <a:sy n="60" d="100"/>
        </p:scale>
        <p:origin x="1498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2;&#1080;%20&#1080;%20&#1044;&#1080;&#1072;&#1075;&#1088;&#1072;&#1084;&#1084;&#1099;%20&#1041;&#1099;&#1090;&#1086;&#1074;&#1072;&#1103;%20&#1082;&#1086;&#1088;&#1088;&#1091;&#1087;&#1094;&#1080;&#1103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t\Desktop\&#1088;&#1072;&#1073;&#1086;&#1090;&#1072;\&#1047;&#1072;&#1073;&#1072;&#1081;&#1082;&#1072;&#1083;&#1100;&#1089;&#1082;&#1080;&#1081;\+&#1051;&#1080;&#1085;&#1077;&#1081;&#1085;&#1099;&#1077;%20&#1088;&#1072;&#1089;&#1087;&#1088;&#1077;&#1076;&#1077;&#1083;&#1077;&#1085;&#1080;&#1103;%20&#1080;%20&#1076;&#1080;&#1072;&#1075;&#1088;&#1072;&#1084;&#1084;&#1099;%20&#1044;&#1077;&#1083;&#1086;&#1074;&#1072;&#1103;%20&#1082;&#1086;&#1088;&#1088;&#1091;&#1087;&#1094;&#1080;&#1103;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частотки!$A$195:$A$200</c:f>
              <c:strCache>
                <c:ptCount val="6"/>
                <c:pt idx="0">
                  <c:v>От 3000 до 10000 рублей</c:v>
                </c:pt>
                <c:pt idx="1">
                  <c:v>От 10000 до 25000 рублей</c:v>
                </c:pt>
                <c:pt idx="2">
                  <c:v>От 25000 до 150000 рублей</c:v>
                </c:pt>
                <c:pt idx="3">
                  <c:v>От 150000 до 500000 рублей</c:v>
                </c:pt>
                <c:pt idx="4">
                  <c:v>От 500000 до 1 млн. рублей</c:v>
                </c:pt>
                <c:pt idx="5">
                  <c:v>Свыше 1 млн. рублей</c:v>
                </c:pt>
              </c:strCache>
            </c:strRef>
          </c:cat>
          <c:val>
            <c:numRef>
              <c:f>частотки!$B$195:$B$200</c:f>
              <c:numCache>
                <c:formatCode>0.0%</c:formatCode>
                <c:ptCount val="6"/>
                <c:pt idx="0">
                  <c:v>0.61</c:v>
                </c:pt>
                <c:pt idx="1">
                  <c:v>0.11</c:v>
                </c:pt>
                <c:pt idx="2">
                  <c:v>0.2</c:v>
                </c:pt>
                <c:pt idx="3">
                  <c:v>7.0000000000000007E-2</c:v>
                </c:pt>
                <c:pt idx="4">
                  <c:v>0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9-41EB-88CB-63C956871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06560"/>
        <c:axId val="96708096"/>
      </c:barChart>
      <c:catAx>
        <c:axId val="967065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ru-RU"/>
          </a:p>
        </c:txPr>
        <c:crossAx val="96708096"/>
        <c:crosses val="autoZero"/>
        <c:auto val="1"/>
        <c:lblAlgn val="ctr"/>
        <c:lblOffset val="100"/>
        <c:noMultiLvlLbl val="0"/>
      </c:catAx>
      <c:valAx>
        <c:axId val="9670809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9670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частотки!$A$180:$A$182</c:f>
              <c:strCache>
                <c:ptCount val="3"/>
                <c:pt idx="0">
                  <c:v>Дали понять со стороны должностного лица, что именно так следует сделать</c:v>
                </c:pt>
                <c:pt idx="1">
                  <c:v>Приняли решение на основе опыта коллег из других организаций</c:v>
                </c:pt>
                <c:pt idx="2">
                  <c:v>Так надежнее (спокойнее, вернее) со стороны интересов организации</c:v>
                </c:pt>
              </c:strCache>
            </c:strRef>
          </c:cat>
          <c:val>
            <c:numRef>
              <c:f>частотки!$B$180:$B$182</c:f>
              <c:numCache>
                <c:formatCode>0.0%</c:formatCode>
                <c:ptCount val="3"/>
                <c:pt idx="0">
                  <c:v>0.32</c:v>
                </c:pt>
                <c:pt idx="1">
                  <c:v>0.24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8-4B43-B844-46D5B13A17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30194131166346"/>
          <c:y val="7.45727394762677E-3"/>
          <c:w val="0.40814844121608707"/>
          <c:h val="0.98508545210474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209951881014885"/>
          <c:y val="5.3921568627450872E-2"/>
          <c:w val="0.42835744597345965"/>
          <c:h val="0.8921568627450980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частотки!$A$395:$A$399</c:f>
              <c:strCache>
                <c:ptCount val="5"/>
                <c:pt idx="0">
                  <c:v>Сложное, противоречивое законодательство</c:v>
                </c:pt>
                <c:pt idx="1">
                  <c:v>Сложившиеся традиции в обществе, особенности культуры, менталитета</c:v>
                </c:pt>
                <c:pt idx="2">
                  <c:v>Алчность чиновников, должностных лиц</c:v>
                </c:pt>
                <c:pt idx="3">
                  <c:v>Другое (укажите, что именно)</c:v>
                </c:pt>
                <c:pt idx="4">
                  <c:v>Не знаю, затрудняюсь ответить</c:v>
                </c:pt>
              </c:strCache>
            </c:strRef>
          </c:cat>
          <c:val>
            <c:numRef>
              <c:f>частотки!$B$395:$B$399</c:f>
              <c:numCache>
                <c:formatCode>0.0%</c:formatCode>
                <c:ptCount val="5"/>
                <c:pt idx="0">
                  <c:v>0.22</c:v>
                </c:pt>
                <c:pt idx="1">
                  <c:v>0.1</c:v>
                </c:pt>
                <c:pt idx="2">
                  <c:v>0.37</c:v>
                </c:pt>
                <c:pt idx="3">
                  <c:v>0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F-4F68-87AD-60CC94640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57600"/>
        <c:axId val="121671680"/>
      </c:barChart>
      <c:catAx>
        <c:axId val="1216576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1671680"/>
        <c:crosses val="autoZero"/>
        <c:auto val="1"/>
        <c:lblAlgn val="ctr"/>
        <c:lblOffset val="100"/>
        <c:noMultiLvlLbl val="0"/>
      </c:catAx>
      <c:valAx>
        <c:axId val="1216716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722508271660054"/>
          <c:y val="3.3088928449278014E-2"/>
          <c:w val="0.47145655342203535"/>
          <c:h val="0.9338221431014439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6"/>
              <c:layout>
                <c:manualLayout>
                  <c:x val="-1.6435541859270673E-2"/>
                  <c:y val="4.45372303409883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EC-4BEB-9398-EE40DDAB77E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частотки!$A$373:$A$379</c:f>
              <c:strCache>
                <c:ptCount val="7"/>
                <c:pt idx="0">
                  <c:v>Для ускорения получения необходимых документов, разрешений, лицензий, сертификатов и др.;</c:v>
                </c:pt>
                <c:pt idx="1">
                  <c:v>Для обхода слишком сложных, обременительных для организаций (предприятий) требований законодательства или регулирующих органов;</c:v>
                </c:pt>
                <c:pt idx="2">
                  <c:v>Для обхода невыполнимых (противоречивых) требований законодательства или регулирующих органов;</c:v>
                </c:pt>
                <c:pt idx="3">
                  <c:v>Не для достижения определенных целей, просто платежей не удается избежать;</c:v>
                </c:pt>
                <c:pt idx="4">
                  <c:v>Другое</c:v>
                </c:pt>
                <c:pt idx="5">
                  <c:v>Не используют неформальные платежи;</c:v>
                </c:pt>
                <c:pt idx="6">
                  <c:v>Не знаю, затрудняюсь ответить</c:v>
                </c:pt>
              </c:strCache>
            </c:strRef>
          </c:cat>
          <c:val>
            <c:numRef>
              <c:f>частотки!$B$373:$B$379</c:f>
              <c:numCache>
                <c:formatCode>0.0%</c:formatCode>
                <c:ptCount val="7"/>
                <c:pt idx="0">
                  <c:v>0.51</c:v>
                </c:pt>
                <c:pt idx="1">
                  <c:v>0.1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0.01</c:v>
                </c:pt>
                <c:pt idx="5">
                  <c:v>0.19</c:v>
                </c:pt>
                <c:pt idx="6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C-4BEB-9398-EE40DDAB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24064"/>
        <c:axId val="121625600"/>
      </c:barChart>
      <c:catAx>
        <c:axId val="1216240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1625600"/>
        <c:crosses val="autoZero"/>
        <c:auto val="1"/>
        <c:lblAlgn val="ctr"/>
        <c:lblOffset val="100"/>
        <c:noMultiLvlLbl val="0"/>
      </c:catAx>
      <c:valAx>
        <c:axId val="12162560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2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85089629753726"/>
          <c:y val="6.7355099573363192E-2"/>
          <c:w val="0.53888888888888908"/>
          <c:h val="0.898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0B-49F9-BEE7-D47C74B66351}"/>
              </c:ext>
            </c:extLst>
          </c:dPt>
          <c:dPt>
            <c:idx val="1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0B-49F9-BEE7-D47C74B66351}"/>
              </c:ext>
            </c:extLst>
          </c:dPt>
          <c:dPt>
            <c:idx val="2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0B-49F9-BEE7-D47C74B66351}"/>
              </c:ext>
            </c:extLst>
          </c:dPt>
          <c:dPt>
            <c:idx val="3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0B-49F9-BEE7-D47C74B66351}"/>
              </c:ext>
            </c:extLst>
          </c:dPt>
          <c:dPt>
            <c:idx val="4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0B-49F9-BEE7-D47C74B66351}"/>
              </c:ext>
            </c:extLst>
          </c:dPt>
          <c:dPt>
            <c:idx val="5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90B-49F9-BEE7-D47C74B663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Лист1!$A$275:$A$280</c:f>
              <c:strCache>
                <c:ptCount val="6"/>
                <c:pt idx="0">
                  <c:v>От 18 до 20</c:v>
                </c:pt>
                <c:pt idx="1">
                  <c:v>От 21 до 30 лет</c:v>
                </c:pt>
                <c:pt idx="2">
                  <c:v>От 31 до 40 лет</c:v>
                </c:pt>
                <c:pt idx="3">
                  <c:v>От 41 до 50 лет</c:v>
                </c:pt>
                <c:pt idx="4">
                  <c:v>От 51 до 60 лет</c:v>
                </c:pt>
                <c:pt idx="5">
                  <c:v>Старше 60 лет</c:v>
                </c:pt>
              </c:strCache>
            </c:strRef>
          </c:cat>
          <c:val>
            <c:numRef>
              <c:f>Лист1!$C$275:$C$280</c:f>
              <c:numCache>
                <c:formatCode>0.00%</c:formatCode>
                <c:ptCount val="6"/>
                <c:pt idx="0">
                  <c:v>5.7000000000000002E-2</c:v>
                </c:pt>
                <c:pt idx="1">
                  <c:v>0.14499999999999999</c:v>
                </c:pt>
                <c:pt idx="2">
                  <c:v>0.218</c:v>
                </c:pt>
                <c:pt idx="3">
                  <c:v>0.19800000000000001</c:v>
                </c:pt>
                <c:pt idx="4">
                  <c:v>0.14299999999999999</c:v>
                </c:pt>
                <c:pt idx="5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90B-49F9-BEE7-D47C74B66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599478109085775"/>
          <c:y val="0.21422909256917252"/>
          <c:w val="0.17068364326799573"/>
          <c:h val="0.62127459548741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36657917760317E-2"/>
          <c:y val="5.5555555555555525E-2"/>
          <c:w val="0.53888888888888908"/>
          <c:h val="0.898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DB-47F2-B6F7-B0B6F8A67B6F}"/>
              </c:ext>
            </c:extLst>
          </c:dPt>
          <c:dPt>
            <c:idx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DB-47F2-B6F7-B0B6F8A67B6F}"/>
              </c:ext>
            </c:extLst>
          </c:dPt>
          <c:dPt>
            <c:idx val="2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DB-47F2-B6F7-B0B6F8A67B6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DB-47F2-B6F7-B0B6F8A67B6F}"/>
              </c:ext>
            </c:extLst>
          </c:dPt>
          <c:dPt>
            <c:idx val="4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9DB-47F2-B6F7-B0B6F8A67B6F}"/>
              </c:ext>
            </c:extLst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9DB-47F2-B6F7-B0B6F8A67B6F}"/>
              </c:ext>
            </c:extLst>
          </c:dPt>
          <c:dPt>
            <c:idx val="6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9DB-47F2-B6F7-B0B6F8A67B6F}"/>
              </c:ext>
            </c:extLst>
          </c:dPt>
          <c:dLbls>
            <c:dLbl>
              <c:idx val="0"/>
              <c:layout>
                <c:manualLayout>
                  <c:x val="9.1936882072850848E-2"/>
                  <c:y val="-0.12412640284477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DB-47F2-B6F7-B0B6F8A67B6F}"/>
                </c:ext>
              </c:extLst>
            </c:dLbl>
            <c:dLbl>
              <c:idx val="6"/>
              <c:layout>
                <c:manualLayout>
                  <c:x val="-8.3348154344058845E-2"/>
                  <c:y val="-0.14093917750410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DB-47F2-B6F7-B0B6F8A67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Лист1!$A$275:$A$281</c:f>
              <c:strCache>
                <c:ptCount val="7"/>
                <c:pt idx="0">
                  <c:v>Неполное среднее или ниже</c:v>
                </c:pt>
                <c:pt idx="1">
                  <c:v>Среднее общее (школа)</c:v>
                </c:pt>
                <c:pt idx="2">
                  <c:v>Начальное профессиональное (ПТУ, колледж, лицей и др.)</c:v>
                </c:pt>
                <c:pt idx="3">
                  <c:v>Среднее специальное (cсуз, техникум, медицинское училище и др.)</c:v>
                </c:pt>
                <c:pt idx="4">
                  <c:v>Незаконченное высшее (обучение в вузе без получения диплома)</c:v>
                </c:pt>
                <c:pt idx="5">
                  <c:v>Высшее (диплом специалиста, бакалавра, магистра и др.)</c:v>
                </c:pt>
                <c:pt idx="6">
                  <c:v>Аспирантура, учёная степень, звание</c:v>
                </c:pt>
              </c:strCache>
            </c:strRef>
          </c:cat>
          <c:val>
            <c:numRef>
              <c:f>Лист1!$C$275:$C$281</c:f>
              <c:numCache>
                <c:formatCode>0.00%</c:formatCode>
                <c:ptCount val="7"/>
                <c:pt idx="0">
                  <c:v>0.01</c:v>
                </c:pt>
                <c:pt idx="1">
                  <c:v>6.8000000000000005E-2</c:v>
                </c:pt>
                <c:pt idx="2">
                  <c:v>0.09</c:v>
                </c:pt>
                <c:pt idx="3">
                  <c:v>0.56299999999999994</c:v>
                </c:pt>
                <c:pt idx="4">
                  <c:v>2.8000000000000001E-2</c:v>
                </c:pt>
                <c:pt idx="5">
                  <c:v>0.24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DB-47F2-B6F7-B0B6F8A67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01497165118891"/>
          <c:y val="6.3053606302954701E-2"/>
          <c:w val="0.35193843190361174"/>
          <c:h val="0.92434460840423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Лист1!$B$342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Лист1!$A$343:$A$347</c:f>
              <c:strCache>
                <c:ptCount val="5"/>
                <c:pt idx="0">
                  <c:v>Получение социальных выплат</c:v>
                </c:pt>
                <c:pt idx="1">
                  <c:v>Урегулирование ситуации с автоинспекцией </c:v>
                </c:pt>
                <c:pt idx="2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  <c:pt idx="3">
                  <c:v>Работа (получить нужную работу или обеспечить продвижение по службе)</c:v>
                </c:pt>
                <c:pt idx="4">
                  <c:v>Решение проблем в связи с призывом на военную службу</c:v>
                </c:pt>
              </c:strCache>
            </c:strRef>
          </c:cat>
          <c:val>
            <c:numRef>
              <c:f>Лист1!$B$343:$B$347</c:f>
              <c:numCache>
                <c:formatCode>0.00%</c:formatCode>
                <c:ptCount val="5"/>
                <c:pt idx="0">
                  <c:v>0.128</c:v>
                </c:pt>
                <c:pt idx="1">
                  <c:v>0.113</c:v>
                </c:pt>
                <c:pt idx="2">
                  <c:v>0.18</c:v>
                </c:pt>
                <c:pt idx="3">
                  <c:v>7.4999999999999997E-2</c:v>
                </c:pt>
                <c:pt idx="4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3-4A2D-9D8F-D57CC8A402C2}"/>
            </c:ext>
          </c:extLst>
        </c:ser>
        <c:ser>
          <c:idx val="1"/>
          <c:order val="1"/>
          <c:tx>
            <c:strRef>
              <c:f>Лист1!$C$342</c:f>
              <c:strCache>
                <c:ptCount val="1"/>
                <c:pt idx="0">
                  <c:v>Время от времени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Лист1!$A$343:$A$347</c:f>
              <c:strCache>
                <c:ptCount val="5"/>
                <c:pt idx="0">
                  <c:v>Получение социальных выплат</c:v>
                </c:pt>
                <c:pt idx="1">
                  <c:v>Урегулирование ситуации с автоинспекцией </c:v>
                </c:pt>
                <c:pt idx="2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  <c:pt idx="3">
                  <c:v>Работа (получить нужную работу или обеспечить продвижение по службе)</c:v>
                </c:pt>
                <c:pt idx="4">
                  <c:v>Решение проблем в связи с призывом на военную службу</c:v>
                </c:pt>
              </c:strCache>
            </c:strRef>
          </c:cat>
          <c:val>
            <c:numRef>
              <c:f>Лист1!$C$343:$C$347</c:f>
              <c:numCache>
                <c:formatCode>0.00%</c:formatCode>
                <c:ptCount val="5"/>
                <c:pt idx="0">
                  <c:v>6.2E-2</c:v>
                </c:pt>
                <c:pt idx="1">
                  <c:v>8.2000000000000003E-2</c:v>
                </c:pt>
                <c:pt idx="2">
                  <c:v>4.7E-2</c:v>
                </c:pt>
                <c:pt idx="3">
                  <c:v>0.123</c:v>
                </c:pt>
                <c:pt idx="4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A3-4A2D-9D8F-D57CC8A402C2}"/>
            </c:ext>
          </c:extLst>
        </c:ser>
        <c:ser>
          <c:idx val="2"/>
          <c:order val="2"/>
          <c:tx>
            <c:strRef>
              <c:f>Лист1!$D$342</c:f>
              <c:strCache>
                <c:ptCount val="1"/>
                <c:pt idx="0">
                  <c:v>Довольно часто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Лист1!$A$343:$A$347</c:f>
              <c:strCache>
                <c:ptCount val="5"/>
                <c:pt idx="0">
                  <c:v>Получение социальных выплат</c:v>
                </c:pt>
                <c:pt idx="1">
                  <c:v>Урегулирование ситуации с автоинспекцией </c:v>
                </c:pt>
                <c:pt idx="2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  <c:pt idx="3">
                  <c:v>Работа (получить нужную работу или обеспечить продвижение по службе)</c:v>
                </c:pt>
                <c:pt idx="4">
                  <c:v>Решение проблем в связи с призывом на военную службу</c:v>
                </c:pt>
              </c:strCache>
            </c:strRef>
          </c:cat>
          <c:val>
            <c:numRef>
              <c:f>Лист1!$D$343:$D$347</c:f>
              <c:numCache>
                <c:formatCode>0.00%</c:formatCode>
                <c:ptCount val="5"/>
                <c:pt idx="0">
                  <c:v>1.7000000000000001E-2</c:v>
                </c:pt>
                <c:pt idx="1">
                  <c:v>2.7E-2</c:v>
                </c:pt>
                <c:pt idx="2">
                  <c:v>3.5000000000000003E-2</c:v>
                </c:pt>
                <c:pt idx="3">
                  <c:v>0.06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A3-4A2D-9D8F-D57CC8A402C2}"/>
            </c:ext>
          </c:extLst>
        </c:ser>
        <c:ser>
          <c:idx val="3"/>
          <c:order val="3"/>
          <c:tx>
            <c:strRef>
              <c:f>Лист1!$E$342</c:f>
              <c:strCache>
                <c:ptCount val="1"/>
                <c:pt idx="0">
                  <c:v>Очень часто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235350794012646E-3"/>
                  <c:y val="-1.444263413452334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A3-4A2D-9D8F-D57CC8A402C2}"/>
                </c:ext>
              </c:extLst>
            </c:dLbl>
            <c:dLbl>
              <c:idx val="1"/>
              <c:layout>
                <c:manualLayout>
                  <c:x val="-2.6141954816288949E-3"/>
                  <c:y val="3.93894572101773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A3-4A2D-9D8F-D57CC8A402C2}"/>
                </c:ext>
              </c:extLst>
            </c:dLbl>
            <c:dLbl>
              <c:idx val="2"/>
              <c:layout>
                <c:manualLayout>
                  <c:x val="-2.6637057514163885E-3"/>
                  <c:y val="-3.93894572101781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A3-4A2D-9D8F-D57CC8A40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Лист1!$A$343:$A$347</c:f>
              <c:strCache>
                <c:ptCount val="5"/>
                <c:pt idx="0">
                  <c:v>Получение социальных выплат</c:v>
                </c:pt>
                <c:pt idx="1">
                  <c:v>Урегулирование ситуации с автоинспекцией </c:v>
                </c:pt>
                <c:pt idx="2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  <c:pt idx="3">
                  <c:v>Работа (получить нужную работу или обеспечить продвижение по службе)</c:v>
                </c:pt>
                <c:pt idx="4">
                  <c:v>Решение проблем в связи с призывом на военную службу</c:v>
                </c:pt>
              </c:strCache>
            </c:strRef>
          </c:cat>
          <c:val>
            <c:numRef>
              <c:f>Лист1!$E$343:$E$347</c:f>
              <c:numCache>
                <c:formatCode>0.00%</c:formatCode>
                <c:ptCount val="5"/>
                <c:pt idx="0">
                  <c:v>8.0000000000000002E-3</c:v>
                </c:pt>
                <c:pt idx="1">
                  <c:v>4.2999999999999997E-2</c:v>
                </c:pt>
                <c:pt idx="2">
                  <c:v>2.3E-2</c:v>
                </c:pt>
                <c:pt idx="3">
                  <c:v>2.8000000000000001E-2</c:v>
                </c:pt>
                <c:pt idx="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A3-4A2D-9D8F-D57CC8A402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89777199"/>
        <c:axId val="1282476543"/>
      </c:barChart>
      <c:catAx>
        <c:axId val="1389777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2476543"/>
        <c:crosses val="autoZero"/>
        <c:auto val="1"/>
        <c:lblAlgn val="ctr"/>
        <c:lblOffset val="100"/>
        <c:noMultiLvlLbl val="0"/>
      </c:catAx>
      <c:valAx>
        <c:axId val="128247654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977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Лист1!$B$240</c:f>
              <c:strCache>
                <c:ptCount val="1"/>
                <c:pt idx="0">
                  <c:v>Абсолютно честные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Служба безопасности дорожного движения </c:v>
                </c:pt>
                <c:pt idx="1">
                  <c:v>Армия</c:v>
                </c:pt>
                <c:pt idx="2">
                  <c:v>Средства массовой информации</c:v>
                </c:pt>
                <c:pt idx="3">
                  <c:v>Политические партии </c:v>
                </c:pt>
                <c:pt idx="4">
                  <c:v>Коммунальные службы</c:v>
                </c:pt>
              </c:strCache>
            </c:strRef>
          </c:cat>
          <c:val>
            <c:numRef>
              <c:f>Лист1!$B$241:$B$245</c:f>
              <c:numCache>
                <c:formatCode>0.00%</c:formatCode>
                <c:ptCount val="5"/>
                <c:pt idx="0">
                  <c:v>0.14000000000000001</c:v>
                </c:pt>
                <c:pt idx="1">
                  <c:v>0.16</c:v>
                </c:pt>
                <c:pt idx="2">
                  <c:v>0.113</c:v>
                </c:pt>
                <c:pt idx="3">
                  <c:v>5.2999999999999999E-2</c:v>
                </c:pt>
                <c:pt idx="4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E-46A8-AA4E-398A7CC42120}"/>
            </c:ext>
          </c:extLst>
        </c:ser>
        <c:ser>
          <c:idx val="1"/>
          <c:order val="1"/>
          <c:tx>
            <c:strRef>
              <c:f>Лист1!$C$240</c:f>
              <c:strCache>
                <c:ptCount val="1"/>
                <c:pt idx="0">
                  <c:v>Довольно честные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Служба безопасности дорожного движения </c:v>
                </c:pt>
                <c:pt idx="1">
                  <c:v>Армия</c:v>
                </c:pt>
                <c:pt idx="2">
                  <c:v>Средства массовой информации</c:v>
                </c:pt>
                <c:pt idx="3">
                  <c:v>Политические партии </c:v>
                </c:pt>
                <c:pt idx="4">
                  <c:v>Коммунальные службы</c:v>
                </c:pt>
              </c:strCache>
            </c:strRef>
          </c:cat>
          <c:val>
            <c:numRef>
              <c:f>Лист1!$C$241:$C$245</c:f>
              <c:numCache>
                <c:formatCode>0.00%</c:formatCode>
                <c:ptCount val="5"/>
                <c:pt idx="0">
                  <c:v>0.25</c:v>
                </c:pt>
                <c:pt idx="1">
                  <c:v>0.16500000000000001</c:v>
                </c:pt>
                <c:pt idx="2">
                  <c:v>0.20499999999999999</c:v>
                </c:pt>
                <c:pt idx="3">
                  <c:v>0.112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4E-46A8-AA4E-398A7CC42120}"/>
            </c:ext>
          </c:extLst>
        </c:ser>
        <c:ser>
          <c:idx val="2"/>
          <c:order val="2"/>
          <c:tx>
            <c:strRef>
              <c:f>Лист1!$D$240</c:f>
              <c:strCache>
                <c:ptCount val="1"/>
                <c:pt idx="0">
                  <c:v>Довольно нечестные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Служба безопасности дорожного движения </c:v>
                </c:pt>
                <c:pt idx="1">
                  <c:v>Армия</c:v>
                </c:pt>
                <c:pt idx="2">
                  <c:v>Средства массовой информации</c:v>
                </c:pt>
                <c:pt idx="3">
                  <c:v>Политические партии </c:v>
                </c:pt>
                <c:pt idx="4">
                  <c:v>Коммунальные службы</c:v>
                </c:pt>
              </c:strCache>
            </c:strRef>
          </c:cat>
          <c:val>
            <c:numRef>
              <c:f>Лист1!$D$241:$D$245</c:f>
              <c:numCache>
                <c:formatCode>0.00%</c:formatCode>
                <c:ptCount val="5"/>
                <c:pt idx="0">
                  <c:v>0.20499999999999999</c:v>
                </c:pt>
                <c:pt idx="1">
                  <c:v>0.23300000000000001</c:v>
                </c:pt>
                <c:pt idx="2">
                  <c:v>0.24</c:v>
                </c:pt>
                <c:pt idx="3">
                  <c:v>0.215</c:v>
                </c:pt>
                <c:pt idx="4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4E-46A8-AA4E-398A7CC42120}"/>
            </c:ext>
          </c:extLst>
        </c:ser>
        <c:ser>
          <c:idx val="3"/>
          <c:order val="3"/>
          <c:tx>
            <c:strRef>
              <c:f>Лист1!$E$240</c:f>
              <c:strCache>
                <c:ptCount val="1"/>
                <c:pt idx="0">
                  <c:v>Абсолютно нечестные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Служба безопасности дорожного движения </c:v>
                </c:pt>
                <c:pt idx="1">
                  <c:v>Армия</c:v>
                </c:pt>
                <c:pt idx="2">
                  <c:v>Средства массовой информации</c:v>
                </c:pt>
                <c:pt idx="3">
                  <c:v>Политические партии </c:v>
                </c:pt>
                <c:pt idx="4">
                  <c:v>Коммунальные службы</c:v>
                </c:pt>
              </c:strCache>
            </c:strRef>
          </c:cat>
          <c:val>
            <c:numRef>
              <c:f>Лист1!$E$241:$E$245</c:f>
              <c:numCache>
                <c:formatCode>0.00%</c:formatCode>
                <c:ptCount val="5"/>
                <c:pt idx="0">
                  <c:v>0.17</c:v>
                </c:pt>
                <c:pt idx="1">
                  <c:v>0.157</c:v>
                </c:pt>
                <c:pt idx="2">
                  <c:v>0.20300000000000001</c:v>
                </c:pt>
                <c:pt idx="3">
                  <c:v>0.23499999999999999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4E-46A8-AA4E-398A7CC42120}"/>
            </c:ext>
          </c:extLst>
        </c:ser>
        <c:ser>
          <c:idx val="4"/>
          <c:order val="4"/>
          <c:tx>
            <c:strRef>
              <c:f>Лист1!$F$240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Служба безопасности дорожного движения </c:v>
                </c:pt>
                <c:pt idx="1">
                  <c:v>Армия</c:v>
                </c:pt>
                <c:pt idx="2">
                  <c:v>Средства массовой информации</c:v>
                </c:pt>
                <c:pt idx="3">
                  <c:v>Политические партии </c:v>
                </c:pt>
                <c:pt idx="4">
                  <c:v>Коммунальные службы</c:v>
                </c:pt>
              </c:strCache>
            </c:strRef>
          </c:cat>
          <c:val>
            <c:numRef>
              <c:f>Лист1!$F$241:$F$245</c:f>
              <c:numCache>
                <c:formatCode>0.00%</c:formatCode>
                <c:ptCount val="5"/>
                <c:pt idx="0">
                  <c:v>0.23499999999999999</c:v>
                </c:pt>
                <c:pt idx="1">
                  <c:v>0.28499999999999998</c:v>
                </c:pt>
                <c:pt idx="2">
                  <c:v>0.23799999999999999</c:v>
                </c:pt>
                <c:pt idx="3">
                  <c:v>0.38500000000000001</c:v>
                </c:pt>
                <c:pt idx="4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4E-46A8-AA4E-398A7CC421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2230448"/>
        <c:axId val="271376384"/>
      </c:barChart>
      <c:catAx>
        <c:axId val="2722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1376384"/>
        <c:crosses val="autoZero"/>
        <c:auto val="1"/>
        <c:lblAlgn val="ctr"/>
        <c:lblOffset val="100"/>
        <c:noMultiLvlLbl val="0"/>
      </c:catAx>
      <c:valAx>
        <c:axId val="27137638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7223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Линейные!$A$109:$A$114</c:f>
              <c:strCache>
                <c:ptCount val="6"/>
                <c:pt idx="0">
                  <c:v>Не более 10 дней назад</c:v>
                </c:pt>
                <c:pt idx="1">
                  <c:v>От 10 дней до1 месяца</c:v>
                </c:pt>
                <c:pt idx="2">
                  <c:v>От 1 месяца до полугода</c:v>
                </c:pt>
                <c:pt idx="3">
                  <c:v>От полугода до 1 года</c:v>
                </c:pt>
                <c:pt idx="4">
                  <c:v>От 1 до 2 лет</c:v>
                </c:pt>
                <c:pt idx="5">
                  <c:v>Более 2 лет назад</c:v>
                </c:pt>
              </c:strCache>
            </c:strRef>
          </c:cat>
          <c:val>
            <c:numRef>
              <c:f>Линейные!$C$109:$C$114</c:f>
              <c:numCache>
                <c:formatCode>0.0%</c:formatCode>
                <c:ptCount val="6"/>
                <c:pt idx="0">
                  <c:v>0.19683257918552038</c:v>
                </c:pt>
                <c:pt idx="1">
                  <c:v>0.20135746606334842</c:v>
                </c:pt>
                <c:pt idx="2">
                  <c:v>0.29638009049773756</c:v>
                </c:pt>
                <c:pt idx="3">
                  <c:v>0.17194570135746606</c:v>
                </c:pt>
                <c:pt idx="4">
                  <c:v>8.1447963800904966E-2</c:v>
                </c:pt>
                <c:pt idx="5">
                  <c:v>5.2036199095022627E-2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A-403A-B428-42D5E22DA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423808"/>
        <c:axId val="128425344"/>
      </c:barChart>
      <c:catAx>
        <c:axId val="1284238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8425344"/>
        <c:crosses val="autoZero"/>
        <c:auto val="1"/>
        <c:lblAlgn val="ctr"/>
        <c:lblOffset val="100"/>
        <c:noMultiLvlLbl val="0"/>
      </c:catAx>
      <c:valAx>
        <c:axId val="12842534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8423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4E0-47C4-B180-8DCA638ACE9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E0-47C4-B180-8DCA638ACE9F}"/>
              </c:ext>
            </c:extLst>
          </c:dPt>
          <c:dLbls>
            <c:dLbl>
              <c:idx val="0"/>
              <c:layout>
                <c:manualLayout>
                  <c:x val="6.0606274898691886E-2"/>
                  <c:y val="6.55596806875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E0-47C4-B180-8DCA638ACE9F}"/>
                </c:ext>
              </c:extLst>
            </c:dLbl>
            <c:dLbl>
              <c:idx val="2"/>
              <c:layout>
                <c:manualLayout>
                  <c:x val="-9.261721747167051E-2"/>
                  <c:y val="2.940013327349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E0-47C4-B180-8DCA638AC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Линейные!$A$129:$A$131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Линейные!$C$129:$C$131</c:f>
              <c:numCache>
                <c:formatCode>###0.0%</c:formatCode>
                <c:ptCount val="3"/>
                <c:pt idx="0">
                  <c:v>6.3E-2</c:v>
                </c:pt>
                <c:pt idx="1">
                  <c:v>0.86</c:v>
                </c:pt>
                <c:pt idx="2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E0-47C4-B180-8DCA638AC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336917562723995E-2"/>
          <c:y val="7.6388888888888895E-2"/>
          <c:w val="0.96057347670250892"/>
          <c:h val="0.499629811898513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Линейные!$A$4:$A$8</c:f>
              <c:strCache>
                <c:ptCount val="5"/>
                <c:pt idx="0">
                  <c:v>Известно, постоянно слежу за этим</c:v>
                </c:pt>
                <c:pt idx="1">
                  <c:v>Известно, но специально не слежу за этим</c:v>
                </c:pt>
                <c:pt idx="2">
                  <c:v>Что-то слышал (слышала), но ничего определенного припомнить не могу</c:v>
                </c:pt>
                <c:pt idx="3">
                  <c:v>Ничего не знаю об этом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Линейные!$C$4:$C$8</c:f>
              <c:numCache>
                <c:formatCode>0.0%</c:formatCode>
                <c:ptCount val="5"/>
                <c:pt idx="0">
                  <c:v>5.8333333333333327E-2</c:v>
                </c:pt>
                <c:pt idx="1">
                  <c:v>0.13666666666666666</c:v>
                </c:pt>
                <c:pt idx="2">
                  <c:v>0.22666666666666666</c:v>
                </c:pt>
                <c:pt idx="3">
                  <c:v>0.54166666666666663</c:v>
                </c:pt>
                <c:pt idx="4">
                  <c:v>3.6666666666666667E-2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7-49E3-974C-540C15D1F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38080"/>
        <c:axId val="127839616"/>
      </c:barChart>
      <c:catAx>
        <c:axId val="12783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839616"/>
        <c:crosses val="autoZero"/>
        <c:auto val="1"/>
        <c:lblAlgn val="ctr"/>
        <c:lblOffset val="100"/>
        <c:noMultiLvlLbl val="0"/>
      </c:catAx>
      <c:valAx>
        <c:axId val="1278396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278380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частотки!$A$208:$A$211</c:f>
              <c:strCache>
                <c:ptCount val="4"/>
                <c:pt idx="0">
                  <c:v>0%</c:v>
                </c:pt>
                <c:pt idx="1">
                  <c:v>1,00%</c:v>
                </c:pt>
                <c:pt idx="2">
                  <c:v>3,00%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частотки!$B$208:$B$211</c:f>
              <c:numCache>
                <c:formatCode>0.0%</c:formatCode>
                <c:ptCount val="4"/>
                <c:pt idx="0">
                  <c:v>0.08</c:v>
                </c:pt>
                <c:pt idx="1">
                  <c:v>0.04</c:v>
                </c:pt>
                <c:pt idx="2">
                  <c:v>0.02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5-4815-9D94-EEE898DDC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71776"/>
        <c:axId val="118573312"/>
      </c:barChart>
      <c:catAx>
        <c:axId val="1185717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18573312"/>
        <c:crosses val="autoZero"/>
        <c:auto val="1"/>
        <c:lblAlgn val="ctr"/>
        <c:lblOffset val="100"/>
        <c:noMultiLvlLbl val="0"/>
      </c:catAx>
      <c:valAx>
        <c:axId val="1185733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1857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Линейные!$A$17:$A$21</c:f>
              <c:strCache>
                <c:ptCount val="5"/>
                <c:pt idx="0">
                  <c:v>Делают все возможное</c:v>
                </c:pt>
                <c:pt idx="1">
                  <c:v>Делают много</c:v>
                </c:pt>
                <c:pt idx="2">
                  <c:v>Делают мало</c:v>
                </c:pt>
                <c:pt idx="3">
                  <c:v>Ничего не делают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Линейные!$C$17:$C$21</c:f>
              <c:numCache>
                <c:formatCode>0.0%</c:formatCode>
                <c:ptCount val="5"/>
                <c:pt idx="0">
                  <c:v>0.11245674740484429</c:v>
                </c:pt>
                <c:pt idx="1">
                  <c:v>0.16782006920415224</c:v>
                </c:pt>
                <c:pt idx="2">
                  <c:v>0.38235294117647056</c:v>
                </c:pt>
                <c:pt idx="3">
                  <c:v>0.16089965397923878</c:v>
                </c:pt>
                <c:pt idx="4">
                  <c:v>0.17647058823529413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F-43F4-B1FB-DD77E47C2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28960"/>
        <c:axId val="127934848"/>
      </c:barChart>
      <c:catAx>
        <c:axId val="1279289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7934848"/>
        <c:crosses val="autoZero"/>
        <c:auto val="1"/>
        <c:lblAlgn val="ctr"/>
        <c:lblOffset val="100"/>
        <c:noMultiLvlLbl val="0"/>
      </c:catAx>
      <c:valAx>
        <c:axId val="12793484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279289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40988626421723E-2"/>
          <c:y val="6.4814814814815033E-2"/>
          <c:w val="0.53888888888888964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Линейные!$A$290:$A$294</c:f>
              <c:strCache>
                <c:ptCount val="5"/>
                <c:pt idx="0">
                  <c:v>Руководство нашего региона хочет и может эффективно бороться с коррупцией</c:v>
                </c:pt>
                <c:pt idx="1">
                  <c:v>Руководство нашего региона хочет, но не может эффективно бороться с коррупцией</c:v>
                </c:pt>
                <c:pt idx="2">
                  <c:v>Руководство нашего региона может, но не хочет эффективно бороться с коррупцией</c:v>
                </c:pt>
                <c:pt idx="3">
                  <c:v>Руководство нашего региона не хочет и не может эффективно бороться с коррупцией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Линейные!$C$290:$C$294</c:f>
              <c:numCache>
                <c:formatCode>###0.0%</c:formatCode>
                <c:ptCount val="5"/>
                <c:pt idx="0">
                  <c:v>0.27</c:v>
                </c:pt>
                <c:pt idx="1">
                  <c:v>0.31</c:v>
                </c:pt>
                <c:pt idx="2">
                  <c:v>0.17499999999999999</c:v>
                </c:pt>
                <c:pt idx="3">
                  <c:v>7.6999999999999999E-2</c:v>
                </c:pt>
                <c:pt idx="4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6-48B4-9636-4CB805588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342051597334553"/>
          <c:y val="7.796692900574452E-2"/>
          <c:w val="0.41307863623719676"/>
          <c:h val="0.84406576709343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Лист1!$B$256:$B$259</c:f>
              <c:strCache>
                <c:ptCount val="4"/>
                <c:pt idx="0">
                  <c:v>Получение бесплатной медицинской помощи в поликлинике</c:v>
                </c:pt>
                <c:pt idx="1">
                  <c:v>ВУЗ</c:v>
                </c:pt>
                <c:pt idx="2">
                  <c:v>Жилплощадь </c:v>
                </c:pt>
                <c:pt idx="3">
                  <c:v>Обращение за помощью и защитой в полицию</c:v>
                </c:pt>
              </c:strCache>
            </c:strRef>
          </c:cat>
          <c:val>
            <c:numRef>
              <c:f>Лист1!$C$256:$C$259</c:f>
              <c:numCache>
                <c:formatCode>###0.0%</c:formatCode>
                <c:ptCount val="4"/>
                <c:pt idx="0">
                  <c:v>0.2</c:v>
                </c:pt>
                <c:pt idx="1">
                  <c:v>0.12</c:v>
                </c:pt>
                <c:pt idx="2">
                  <c:v>0.12</c:v>
                </c:pt>
                <c:pt idx="3" formatCode="0.00%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D-4F98-B8E2-F8CDCE72A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726336"/>
        <c:axId val="99033856"/>
      </c:barChart>
      <c:catAx>
        <c:axId val="131726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</a:defRPr>
            </a:pPr>
            <a:endParaRPr lang="ru-RU"/>
          </a:p>
        </c:txPr>
        <c:crossAx val="99033856"/>
        <c:crosses val="autoZero"/>
        <c:auto val="1"/>
        <c:lblAlgn val="ctr"/>
        <c:lblOffset val="100"/>
        <c:noMultiLvlLbl val="0"/>
      </c:catAx>
      <c:valAx>
        <c:axId val="99033856"/>
        <c:scaling>
          <c:orientation val="minMax"/>
        </c:scaling>
        <c:delete val="1"/>
        <c:axPos val="t"/>
        <c:majorGridlines/>
        <c:numFmt formatCode="###0.0%" sourceLinked="1"/>
        <c:majorTickMark val="out"/>
        <c:minorTickMark val="none"/>
        <c:tickLblPos val="none"/>
        <c:crossAx val="1317263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BDD1-41E0-94C5-1C576C13BC1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D1-41E0-94C5-1C576C13BC18}"/>
              </c:ext>
            </c:extLst>
          </c:dPt>
          <c:dLbls>
            <c:dLbl>
              <c:idx val="0"/>
              <c:layout>
                <c:manualLayout>
                  <c:x val="1.8941382327209144E-3"/>
                  <c:y val="1.3305987914301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D1-41E0-94C5-1C576C13BC18}"/>
                </c:ext>
              </c:extLst>
            </c:dLbl>
            <c:dLbl>
              <c:idx val="2"/>
              <c:layout>
                <c:manualLayout>
                  <c:x val="-3.8520341207349082E-2"/>
                  <c:y val="2.1841176829640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D1-41E0-94C5-1C576C13B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Линейные!$A$139:$A$141</c:f>
              <c:strCache>
                <c:ptCount val="3"/>
                <c:pt idx="0">
                  <c:v>Да, мне приходилось попадать в такую ситуацию</c:v>
                </c:pt>
                <c:pt idx="1">
                  <c:v>Нет, в такую ситуацию попадать не приходилось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Линейные!$C$139:$C$141</c:f>
              <c:numCache>
                <c:formatCode>###0.0%</c:formatCode>
                <c:ptCount val="3"/>
                <c:pt idx="0">
                  <c:v>4.3999999999999997E-2</c:v>
                </c:pt>
                <c:pt idx="1">
                  <c:v>0.88800000000000001</c:v>
                </c:pt>
                <c:pt idx="2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D1-41E0-94C5-1C576C13B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649701065730809"/>
          <c:y val="0.14311491714037236"/>
          <c:w val="0.32504171855396163"/>
          <c:h val="0.69466106846338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521062992126086"/>
          <c:y val="8.8920187793427224E-2"/>
          <c:w val="0.63669225721784994"/>
          <c:h val="0.835962441314553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Линейные!$A$163:$A$168</c:f>
              <c:strCache>
                <c:ptCount val="6"/>
                <c:pt idx="0">
                  <c:v>Не более 10 дней назад</c:v>
                </c:pt>
                <c:pt idx="1">
                  <c:v>От 10 дней до 1 месяца</c:v>
                </c:pt>
                <c:pt idx="2">
                  <c:v>От 1 месяца до полугода</c:v>
                </c:pt>
                <c:pt idx="3">
                  <c:v>От полугода до 1 года</c:v>
                </c:pt>
                <c:pt idx="4">
                  <c:v>От 1 до 2 лет</c:v>
                </c:pt>
                <c:pt idx="5">
                  <c:v>Более 2 лет назад</c:v>
                </c:pt>
              </c:strCache>
            </c:strRef>
          </c:cat>
          <c:val>
            <c:numRef>
              <c:f>Линейные!$C$163:$C$168</c:f>
              <c:numCache>
                <c:formatCode>0.0%</c:formatCode>
                <c:ptCount val="6"/>
                <c:pt idx="0">
                  <c:v>0.04</c:v>
                </c:pt>
                <c:pt idx="1">
                  <c:v>0.12</c:v>
                </c:pt>
                <c:pt idx="2">
                  <c:v>0.24</c:v>
                </c:pt>
                <c:pt idx="3">
                  <c:v>0.24</c:v>
                </c:pt>
                <c:pt idx="4">
                  <c:v>0.2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0-430F-98F3-29B6FB853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57728"/>
        <c:axId val="128059264"/>
      </c:barChart>
      <c:catAx>
        <c:axId val="1280577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8059264"/>
        <c:crosses val="autoZero"/>
        <c:auto val="1"/>
        <c:lblAlgn val="ctr"/>
        <c:lblOffset val="100"/>
        <c:noMultiLvlLbl val="0"/>
      </c:catAx>
      <c:valAx>
        <c:axId val="12805926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28057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Линейные!$A$185:$A$186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Линейные!$C$185:$C$186</c:f>
              <c:numCache>
                <c:formatCode>###0.0%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1-4DD4-89F4-4BDA03F71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2001890354428"/>
          <c:y val="0.4258722657758533"/>
          <c:w val="9.6411154591785592E-2"/>
          <c:h val="0.184958890678720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Линейные!$A$202:$A$209</c:f>
              <c:strCache>
                <c:ptCount val="8"/>
                <c:pt idx="0">
                  <c:v>Для меня это слишком дорого</c:v>
                </c:pt>
                <c:pt idx="1">
                  <c:v>Мне противно это делать</c:v>
                </c:pt>
                <c:pt idx="2">
                  <c:v>Я не знаю, как это делается, неудобно</c:v>
                </c:pt>
                <c:pt idx="3">
                  <c:v>Я принципиально не даю взяток, даже если все это делают</c:v>
                </c:pt>
                <c:pt idx="4">
                  <c:v>Могу добиться своего и без взяток, другим путем</c:v>
                </c:pt>
                <c:pt idx="5">
                  <c:v>Я боюсь, что меня поймают и накажут</c:v>
                </c:pt>
                <c:pt idx="6">
                  <c:v>Другое</c:v>
                </c:pt>
                <c:pt idx="7">
                  <c:v>Затрудняюсь ответить</c:v>
                </c:pt>
              </c:strCache>
            </c:strRef>
          </c:cat>
          <c:val>
            <c:numRef>
              <c:f>Линейные!$C$202:$C$209</c:f>
              <c:numCache>
                <c:formatCode>0.0%</c:formatCode>
                <c:ptCount val="8"/>
                <c:pt idx="0">
                  <c:v>0.22641509433962267</c:v>
                </c:pt>
                <c:pt idx="1">
                  <c:v>0.169811320754717</c:v>
                </c:pt>
                <c:pt idx="2">
                  <c:v>0.11320754716981134</c:v>
                </c:pt>
                <c:pt idx="3">
                  <c:v>0.22641509433962267</c:v>
                </c:pt>
                <c:pt idx="4">
                  <c:v>0.13207547169811321</c:v>
                </c:pt>
                <c:pt idx="5">
                  <c:v>5.6603773584905669E-2</c:v>
                </c:pt>
                <c:pt idx="6">
                  <c:v>1.8867924528301886E-2</c:v>
                </c:pt>
                <c:pt idx="7">
                  <c:v>5.6603773584905669E-2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E-40B4-BC32-C8DE918AA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44512"/>
        <c:axId val="128146048"/>
      </c:barChart>
      <c:catAx>
        <c:axId val="128144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8146048"/>
        <c:crosses val="autoZero"/>
        <c:auto val="1"/>
        <c:lblAlgn val="ctr"/>
        <c:lblOffset val="100"/>
        <c:noMultiLvlLbl val="0"/>
      </c:catAx>
      <c:valAx>
        <c:axId val="12814604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281445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79877515310547E-2"/>
          <c:y val="4.6296296296296446E-2"/>
          <c:w val="0.53888888888888964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Линейные!$A$216:$A$219</c:f>
              <c:strCache>
                <c:ptCount val="4"/>
                <c:pt idx="0">
                  <c:v>Если только принудят (намекнут, создадут подобную ситуацию);</c:v>
                </c:pt>
                <c:pt idx="1">
                  <c:v>Если известно заранее, что без взятки не обойтись</c:v>
                </c:pt>
                <c:pt idx="2">
                  <c:v>Если требуется получение 100-процентного результата, так надежнее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Линейные!$C$216:$C$219</c:f>
              <c:numCache>
                <c:formatCode>###0.0%</c:formatCode>
                <c:ptCount val="4"/>
                <c:pt idx="0">
                  <c:v>0.35799999999999998</c:v>
                </c:pt>
                <c:pt idx="1">
                  <c:v>0.20799999999999999</c:v>
                </c:pt>
                <c:pt idx="2">
                  <c:v>0.189</c:v>
                </c:pt>
                <c:pt idx="3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5-49D7-AE29-832FDDCDB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70646480348763"/>
          <c:y val="0"/>
          <c:w val="0.41182701947664302"/>
          <c:h val="0.93679342214924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Линейные!$A$226:$A$233</c:f>
              <c:strCache>
                <c:ptCount val="8"/>
                <c:pt idx="0">
                  <c:v>От 3000 до 5000 рублей</c:v>
                </c:pt>
                <c:pt idx="1">
                  <c:v>От 5000 до 15000 рублей</c:v>
                </c:pt>
                <c:pt idx="2">
                  <c:v>От 15000 до 30000 рублей</c:v>
                </c:pt>
                <c:pt idx="3">
                  <c:v>От 30000 до 50000 рублей</c:v>
                </c:pt>
                <c:pt idx="4">
                  <c:v>От 50000 до 100000 рублей</c:v>
                </c:pt>
                <c:pt idx="5">
                  <c:v>От 100000 до 200000 рублей</c:v>
                </c:pt>
                <c:pt idx="6">
                  <c:v>Более 200000 рублей</c:v>
                </c:pt>
                <c:pt idx="7">
                  <c:v>Нет, не знаю</c:v>
                </c:pt>
              </c:strCache>
            </c:strRef>
          </c:cat>
          <c:val>
            <c:numRef>
              <c:f>Линейные!$C$226:$C$233</c:f>
              <c:numCache>
                <c:formatCode>0.0%</c:formatCode>
                <c:ptCount val="8"/>
                <c:pt idx="0">
                  <c:v>7.5471698113207544E-2</c:v>
                </c:pt>
                <c:pt idx="1">
                  <c:v>0.169811320754717</c:v>
                </c:pt>
                <c:pt idx="2">
                  <c:v>5.6603773584905669E-2</c:v>
                </c:pt>
                <c:pt idx="3">
                  <c:v>0.13207547169811321</c:v>
                </c:pt>
                <c:pt idx="4">
                  <c:v>9.4339622641509441E-2</c:v>
                </c:pt>
                <c:pt idx="5">
                  <c:v>5.6603773584905669E-2</c:v>
                </c:pt>
                <c:pt idx="6">
                  <c:v>3.7735849056603772E-2</c:v>
                </c:pt>
                <c:pt idx="7">
                  <c:v>0.37735849056603776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2-4465-91FB-0E3574DC8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78528"/>
        <c:axId val="128280064"/>
      </c:barChart>
      <c:catAx>
        <c:axId val="1282785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8280064"/>
        <c:crosses val="autoZero"/>
        <c:auto val="1"/>
        <c:lblAlgn val="ctr"/>
        <c:lblOffset val="100"/>
        <c:noMultiLvlLbl val="0"/>
      </c:catAx>
      <c:valAx>
        <c:axId val="12828006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282785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54042081949059E-2"/>
          <c:y val="4.0540540540540543E-2"/>
          <c:w val="0.93909191583610185"/>
          <c:h val="0.76863375186209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Линейные!$A$238:$A$242</c:f>
              <c:strCache>
                <c:ptCount val="5"/>
                <c:pt idx="0">
                  <c:v>Полностью ясна</c:v>
                </c:pt>
                <c:pt idx="1">
                  <c:v>Практически ясна</c:v>
                </c:pt>
                <c:pt idx="2">
                  <c:v>Не очень ясна</c:v>
                </c:pt>
                <c:pt idx="3">
                  <c:v>Совсем не ясна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Линейные!$C$238:$C$242</c:f>
              <c:numCache>
                <c:formatCode>0.0%</c:formatCode>
                <c:ptCount val="5"/>
                <c:pt idx="0">
                  <c:v>0.24528301886792453</c:v>
                </c:pt>
                <c:pt idx="1">
                  <c:v>0.13207547169811321</c:v>
                </c:pt>
                <c:pt idx="2">
                  <c:v>0.20754716981132076</c:v>
                </c:pt>
                <c:pt idx="3">
                  <c:v>0.18867924528301888</c:v>
                </c:pt>
                <c:pt idx="4">
                  <c:v>0.22641509433962267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D-47A1-B966-8B8D0CE65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12064"/>
        <c:axId val="128313600"/>
      </c:barChart>
      <c:catAx>
        <c:axId val="1283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313600"/>
        <c:crosses val="autoZero"/>
        <c:auto val="1"/>
        <c:lblAlgn val="ctr"/>
        <c:lblOffset val="100"/>
        <c:noMultiLvlLbl val="0"/>
      </c:catAx>
      <c:valAx>
        <c:axId val="1283136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283120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частотки!$A$256:$A$259</c:f>
              <c:strCache>
                <c:ptCount val="4"/>
                <c:pt idx="0">
                  <c:v>Да, от федерального органа власти</c:v>
                </c:pt>
                <c:pt idx="1">
                  <c:v>Да, от регионального органа власти</c:v>
                </c:pt>
                <c:pt idx="2">
                  <c:v>Да, от муниципального органа власти</c:v>
                </c:pt>
                <c:pt idx="3">
                  <c:v>Нет</c:v>
                </c:pt>
              </c:strCache>
            </c:strRef>
          </c:cat>
          <c:val>
            <c:numRef>
              <c:f>частотки!$B$256:$B$259</c:f>
              <c:numCache>
                <c:formatCode>0.0%</c:formatCode>
                <c:ptCount val="4"/>
                <c:pt idx="0">
                  <c:v>0.04</c:v>
                </c:pt>
                <c:pt idx="1">
                  <c:v>7.0000000000000007E-2</c:v>
                </c:pt>
                <c:pt idx="2">
                  <c:v>0.03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C-46A9-8F4B-47C35F7C80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18276882056405"/>
          <c:y val="5.0925925925925923E-2"/>
          <c:w val="0.42145273507478326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Линейные!$A$281:$A$284</c:f>
              <c:strCache>
                <c:ptCount val="4"/>
                <c:pt idx="0">
                  <c:v>Дают понять со стороны учреждения (должностного лица), что именно так следует сделать, заставляют давать взятки</c:v>
                </c:pt>
                <c:pt idx="1">
                  <c:v>Заранее известно, что без взятки не обойтись, исходя из опыта родных, знакомых</c:v>
                </c:pt>
                <c:pt idx="2">
                  <c:v>В учреждении не настаивают на взятках, но их дают, поскольку так надежнее (спокойнее, вернее)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Линейные!$C$281:$C$284</c:f>
              <c:numCache>
                <c:formatCode>###0.0%</c:formatCode>
                <c:ptCount val="4"/>
                <c:pt idx="0">
                  <c:v>0.182</c:v>
                </c:pt>
                <c:pt idx="1">
                  <c:v>0.16300000000000001</c:v>
                </c:pt>
                <c:pt idx="2">
                  <c:v>0.20799999999999999</c:v>
                </c:pt>
                <c:pt idx="3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0-4F1C-9EC7-8F3334186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27584"/>
        <c:axId val="128331776"/>
      </c:barChart>
      <c:catAx>
        <c:axId val="1282275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8331776"/>
        <c:crosses val="autoZero"/>
        <c:auto val="1"/>
        <c:lblAlgn val="ctr"/>
        <c:lblOffset val="100"/>
        <c:noMultiLvlLbl val="0"/>
      </c:catAx>
      <c:valAx>
        <c:axId val="128331776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one"/>
        <c:crossAx val="128227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entury Gothic" panose="020B0502020202020204" pitchFamily="34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322704164847521"/>
          <c:y val="6.7901234567901314E-2"/>
          <c:w val="0.41538991182507601"/>
          <c:h val="0.864197530864198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Линейные!$A$299:$A$303</c:f>
              <c:strCache>
                <c:ptCount val="5"/>
                <c:pt idx="0">
                  <c:v>Осуждаю и тех, кто дает взятки, и тех, кто их берет</c:v>
                </c:pt>
                <c:pt idx="1">
                  <c:v>Осуждаю тех, кто дает взятки; не осуждаю тех, кто их берет</c:v>
                </c:pt>
                <c:pt idx="2">
                  <c:v>Не осуждаю тех, кто дает взятки; осуждаю тех, кто их берет</c:v>
                </c:pt>
                <c:pt idx="3">
                  <c:v>Не осуждаю ни тех, кто дает взятки, ни тех, кто их берет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Линейные!$C$299:$C$303</c:f>
              <c:numCache>
                <c:formatCode>###0.0%</c:formatCode>
                <c:ptCount val="5"/>
                <c:pt idx="0">
                  <c:v>0.57699999999999996</c:v>
                </c:pt>
                <c:pt idx="1">
                  <c:v>8.2000000000000003E-2</c:v>
                </c:pt>
                <c:pt idx="2">
                  <c:v>0.128</c:v>
                </c:pt>
                <c:pt idx="3">
                  <c:v>0.14799999999999999</c:v>
                </c:pt>
                <c:pt idx="4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B-4230-91B4-5582783BA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65696"/>
        <c:axId val="128367232"/>
      </c:barChart>
      <c:catAx>
        <c:axId val="1283656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8367232"/>
        <c:crosses val="autoZero"/>
        <c:auto val="1"/>
        <c:lblAlgn val="ctr"/>
        <c:lblOffset val="100"/>
        <c:noMultiLvlLbl val="0"/>
      </c:catAx>
      <c:valAx>
        <c:axId val="128367232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one"/>
        <c:crossAx val="128365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частотки!$A$405:$A$408</c:f>
              <c:strCache>
                <c:ptCount val="4"/>
                <c:pt idx="0">
                  <c:v>Местный (муниципальный)</c:v>
                </c:pt>
                <c:pt idx="1">
                  <c:v>Региональный</c:v>
                </c:pt>
                <c:pt idx="2">
                  <c:v>Федеральный</c:v>
                </c:pt>
                <c:pt idx="3">
                  <c:v>Не знаю, затрудняюсь ответить</c:v>
                </c:pt>
              </c:strCache>
            </c:strRef>
          </c:cat>
          <c:val>
            <c:numRef>
              <c:f>частотки!$B$405:$B$408</c:f>
              <c:numCache>
                <c:formatCode>0.0%</c:formatCode>
                <c:ptCount val="4"/>
                <c:pt idx="0">
                  <c:v>0.17</c:v>
                </c:pt>
                <c:pt idx="1">
                  <c:v>0.08</c:v>
                </c:pt>
                <c:pt idx="2">
                  <c:v>0.4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7-45CB-86BF-9939F38187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25585195364973"/>
          <c:y val="5.8506368801093743E-2"/>
          <c:w val="0.33474420759532375"/>
          <c:h val="0.87020796330672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частотки!$A$287:$A$290</c:f>
              <c:strCache>
                <c:ptCount val="4"/>
                <c:pt idx="0">
                  <c:v>Известно, постоянно слежу за этим</c:v>
                </c:pt>
                <c:pt idx="1">
                  <c:v>Известно, но специально за этим не слежу</c:v>
                </c:pt>
                <c:pt idx="2">
                  <c:v>Что-то слышал (слышала), но ничего определенного назвать не могу</c:v>
                </c:pt>
                <c:pt idx="3">
                  <c:v>Ничего об этом не знаю</c:v>
                </c:pt>
              </c:strCache>
            </c:strRef>
          </c:cat>
          <c:val>
            <c:numRef>
              <c:f>частотки!$B$287:$B$290</c:f>
              <c:numCache>
                <c:formatCode>0.0%</c:formatCode>
                <c:ptCount val="4"/>
                <c:pt idx="0">
                  <c:v>0.06</c:v>
                </c:pt>
                <c:pt idx="1">
                  <c:v>0.22</c:v>
                </c:pt>
                <c:pt idx="2">
                  <c:v>0.28000000000000003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9-40AD-9A0D-377499C03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29856"/>
        <c:axId val="121531392"/>
      </c:barChart>
      <c:catAx>
        <c:axId val="12152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121531392"/>
        <c:crosses val="autoZero"/>
        <c:auto val="1"/>
        <c:lblAlgn val="ctr"/>
        <c:lblOffset val="100"/>
        <c:noMultiLvlLbl val="0"/>
      </c:catAx>
      <c:valAx>
        <c:axId val="1215313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152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724061810154525E-2"/>
          <c:y val="5.3921568627450872E-2"/>
          <c:w val="0.97527593818984648"/>
          <c:h val="0.7459668828161184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частотки!$A$305:$A$310</c:f>
              <c:strCache>
                <c:ptCount val="6"/>
                <c:pt idx="0">
                  <c:v>Очень эффективны</c:v>
                </c:pt>
                <c:pt idx="1">
                  <c:v>Скорее эффективны</c:v>
                </c:pt>
                <c:pt idx="2">
                  <c:v>Скорее неэффективны</c:v>
                </c:pt>
                <c:pt idx="3">
                  <c:v>Абсолютно неэффективны</c:v>
                </c:pt>
                <c:pt idx="4">
                  <c:v>Ухудшают ситуацию (контрэффективны)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частотки!$B$305:$B$310</c:f>
              <c:numCache>
                <c:formatCode>0.0%</c:formatCode>
                <c:ptCount val="6"/>
                <c:pt idx="0">
                  <c:v>0.09</c:v>
                </c:pt>
                <c:pt idx="1">
                  <c:v>0.27</c:v>
                </c:pt>
                <c:pt idx="2">
                  <c:v>0.19</c:v>
                </c:pt>
                <c:pt idx="3">
                  <c:v>0.1</c:v>
                </c:pt>
                <c:pt idx="4">
                  <c:v>0.03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6-4FF6-BACD-445100780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63392"/>
        <c:axId val="121577472"/>
      </c:barChart>
      <c:catAx>
        <c:axId val="12156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121577472"/>
        <c:crosses val="autoZero"/>
        <c:auto val="1"/>
        <c:lblAlgn val="ctr"/>
        <c:lblOffset val="100"/>
        <c:noMultiLvlLbl val="0"/>
      </c:catAx>
      <c:valAx>
        <c:axId val="1215774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1563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частотки!$A$336:$A$340</c:f>
              <c:strCache>
                <c:ptCount val="5"/>
                <c:pt idx="0">
                  <c:v>Руководство нашего региона хочет и может эффективно бороться с "деловой" коррупцией;</c:v>
                </c:pt>
                <c:pt idx="1">
                  <c:v>Руководство нашего региона хочет, но не может эффективно бороться с "деловой" коррупцией;</c:v>
                </c:pt>
                <c:pt idx="2">
                  <c:v>Руководство нашего региона может, но не хочет эффективно бороться с "деловой" коррупцией;</c:v>
                </c:pt>
                <c:pt idx="3">
                  <c:v>Руководство нашего региона не хочет и не может эффективно бороться с "деловой" коррупцией;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частотки!$B$336:$B$340</c:f>
              <c:numCache>
                <c:formatCode>0.0%</c:formatCode>
                <c:ptCount val="5"/>
                <c:pt idx="0">
                  <c:v>0.21</c:v>
                </c:pt>
                <c:pt idx="1">
                  <c:v>0.27</c:v>
                </c:pt>
                <c:pt idx="2">
                  <c:v>0.1</c:v>
                </c:pt>
                <c:pt idx="3">
                  <c:v>0.18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2-45AA-AF2E-F5BD50C95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64035768207335"/>
          <c:y val="4.3187798848758535E-2"/>
          <c:w val="0.42088402859454632"/>
          <c:h val="0.91362440230248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209951881014885"/>
          <c:y val="5.3921568627450851E-2"/>
          <c:w val="0.42835744597345987"/>
          <c:h val="0.8921568627450980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частотки!$A$418:$A$421</c:f>
              <c:strCache>
                <c:ptCount val="4"/>
                <c:pt idx="0">
                  <c:v>Знаю из средств массовой информации (интернет, телевидение, радио, газеты и др.);</c:v>
                </c:pt>
                <c:pt idx="1">
                  <c:v>Знаю такие ситуации среди коллег по отрасли;</c:v>
                </c:pt>
                <c:pt idx="2">
                  <c:v>Знаю, наша организация (предприятие) подавала жалобу;</c:v>
                </c:pt>
                <c:pt idx="3">
                  <c:v>Нет, не знаю</c:v>
                </c:pt>
              </c:strCache>
            </c:strRef>
          </c:cat>
          <c:val>
            <c:numRef>
              <c:f>частотки!$B$418:$B$421</c:f>
              <c:numCache>
                <c:formatCode>0.0%</c:formatCode>
                <c:ptCount val="4"/>
                <c:pt idx="0">
                  <c:v>0.62</c:v>
                </c:pt>
                <c:pt idx="1">
                  <c:v>0.05</c:v>
                </c:pt>
                <c:pt idx="2">
                  <c:v>0.01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7-4F2C-978E-E8D184F53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729792"/>
        <c:axId val="121731328"/>
      </c:barChart>
      <c:catAx>
        <c:axId val="1217297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1731328"/>
        <c:crosses val="autoZero"/>
        <c:auto val="1"/>
        <c:lblAlgn val="ctr"/>
        <c:lblOffset val="100"/>
        <c:noMultiLvlLbl val="0"/>
      </c:catAx>
      <c:valAx>
        <c:axId val="12173132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72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частотки!$A$434:$A$436</c:f>
              <c:strCache>
                <c:ptCount val="3"/>
                <c:pt idx="0">
                  <c:v>Организация (предприятие, фирма, бизнес) ничего не добилась жалобой;</c:v>
                </c:pt>
                <c:pt idx="1">
                  <c:v>У организации (предприятия, фирмы, бизнеса) из-за жалобы начались неприятности, она оказалось в сложной ситуации;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частотки!$B$434:$B$436</c:f>
              <c:numCache>
                <c:formatCode>0.0%</c:formatCode>
                <c:ptCount val="3"/>
                <c:pt idx="0">
                  <c:v>0.375</c:v>
                </c:pt>
                <c:pt idx="1">
                  <c:v>0.375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D-4B7A-A14A-8F63183267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502058977340785"/>
          <c:y val="8.0646325459317728E-2"/>
          <c:w val="0.44497941022659215"/>
          <c:h val="0.91935367454068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6E02F-C26D-4D2B-98BD-D4C51998459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7DDD8-0C44-4F8F-A493-C995C031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5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57AF4-9338-40FE-9A9B-9C6A36552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29F62F-39C6-4CDC-BE88-01DC1D365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B1344-44EA-4033-A726-1CDBDA21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AE58-9029-42BD-8CFB-B2CEC8A36FCE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C95D59-2E1A-4E59-8653-08AC5B3D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30795-2E06-411A-8168-A60765C4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9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8E9D2-D4DC-4542-A979-89EA0CCA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D98539-8DB5-4BD0-9580-D6BAF4E2C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E6B4C6-DB14-4B5F-9508-C99516B6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F83B-4870-4E8C-8372-BA94469724BC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F1548-B936-421C-AF2A-6087A2D4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A69048-0422-4D64-8205-A77C3504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8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EFE6CE-88D9-4437-B33B-A4805F7F1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2786B-AF8D-4C64-893D-905D894A8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2992B-93CB-4A38-99A6-7C0EED27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E84B-E257-409D-96D7-E6F90E96B6B2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D25C81-474A-4179-AC17-DDFCE46B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D2F8EC-57E6-4F7E-A57E-19310094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7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60795-EA05-40A7-8D6D-34D72745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6FCA-C33F-435F-A7CF-8C0B28F62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FC5A8-5663-4937-9254-DFDC2B38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3E7E-DCF7-4732-9E9B-3E57C21797A7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C9B6CE-6256-4177-9D97-4DA29F6B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1C4B6-C0B7-4589-9B35-9E9F13A3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8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5CDEC-28AB-4053-854B-CF4DF2EE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02F8CE-00DB-4181-A362-31E0E95F2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0BB78-D515-4C79-9AB9-B44D6FBA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2F77-B4B5-40E1-824A-27446AD15F09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C7146-6FE3-4B95-99C1-2506E8FB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45210-CFD4-43BB-A7FB-B09E8863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14DC7-9FEF-43A3-AF25-4A73F0C4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2E15B-ED47-45F3-ADDC-B3EFA709D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A85CB1-4B5B-4B3F-8372-262EF0B9E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12142D-4110-4954-BA13-F1D042CE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CCCD-ABD9-4028-9909-F6C11374110E}" type="datetime1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B2801C-8D48-47F5-ACEF-0B4F05F3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2BDDFF-8C27-497C-BDBA-591870C7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9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CF825-301F-4473-80DB-2CC673AD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93280D-C483-4BA1-8727-9A1AE3D26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093B30-3FB1-41A5-8F89-079FAB1DB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71F00E-B68B-488B-B796-56FFD2F43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824D78-6096-4921-B76B-444B798E8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CD949C-860A-4CD8-BFF4-5DFA52AD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CCA2-6C90-4351-8047-11FABDAC26BA}" type="datetime1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82DB71-74AC-45E5-A9BD-83D3CA5E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3B198-3DB0-485F-918D-46B8199D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5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DBEF8-FA22-41F9-B462-CF3A9504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551CCF-5367-4B91-993D-7AABBF87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1ADE-133F-432A-BE06-85D65CF3FADF}" type="datetime1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50168E-E251-483C-BC90-4E0B9BEA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E61B37-A3A0-42A7-BD6B-8F4B7A92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7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293FA8-5E34-4C05-9053-9173B811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D0AD-79AD-4D15-8FA5-0A5B5D2772B1}" type="datetime1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8486C5-58E8-48E2-B909-0515DEED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AA277F-D7C6-41A9-B21D-A4B00912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6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07C10-1B3D-4242-A074-34F9A2CD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67013-9496-4F70-B256-92414C46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6B8532-D35D-434E-A3A9-40A248DCF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5A394E-0E9D-4E51-9F47-62363BA3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337-8F47-4813-995A-CD1178F47AB5}" type="datetime1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B18A7B-BF5A-4C30-86D8-5503FA78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59B384-F011-4DCD-B5C2-5F58322C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41480-F57E-4544-B1D6-883AB38A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78C748-AF78-4432-B701-7017E5B40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AAFB5B-35EB-4E43-A373-78A79298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E0F150-5302-4F7B-A168-8DE44309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B9B-63C6-4A9D-9AB4-21B2CAE0F36F}" type="datetime1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F81FC3-BC19-46E9-AC85-26C70001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6E0FE-D172-4390-89E3-3F61178E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7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CEA56-9302-439F-B627-863CF0E9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69255-F6B9-4B38-8D57-52121DF07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3F5D6-4C8B-44A5-B7C7-673E3B382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70E0-D21A-486D-97C6-7A8DE4F0869B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F8443-F6F1-4DB4-97BE-985A9E951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49EDD-99EE-4E32-96C5-272C56321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EC9-C40D-4DB6-84D6-BC176360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sv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9160509-199F-45D8-9406-BB9A1092CBD6}"/>
              </a:ext>
            </a:extLst>
          </p:cNvPr>
          <p:cNvSpPr txBox="1"/>
          <p:nvPr/>
        </p:nvSpPr>
        <p:spPr>
          <a:xfrm>
            <a:off x="789272" y="2250008"/>
            <a:ext cx="4838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99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Оценка уровня коррупции в  Забайкальском крае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E67BA2-E02C-4625-AC16-29FB4576C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329"/>
            <a:ext cx="652233" cy="68593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BB7756-8971-4B8F-AE63-7EA5C6E89017}"/>
              </a:ext>
            </a:extLst>
          </p:cNvPr>
          <p:cNvSpPr txBox="1"/>
          <p:nvPr/>
        </p:nvSpPr>
        <p:spPr>
          <a:xfrm>
            <a:off x="761308" y="2224030"/>
            <a:ext cx="4277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Оценка уровня коррупции в Забайкальском крае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0F1C53-8BB0-43F7-AAD6-0C8F11AE723A}"/>
              </a:ext>
            </a:extLst>
          </p:cNvPr>
          <p:cNvSpPr txBox="1"/>
          <p:nvPr/>
        </p:nvSpPr>
        <p:spPr>
          <a:xfrm>
            <a:off x="766784" y="10072"/>
            <a:ext cx="756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Результаты социологического исследования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D012A2-8A3A-40CA-ADD5-380968E34271}"/>
              </a:ext>
            </a:extLst>
          </p:cNvPr>
          <p:cNvSpPr txBox="1"/>
          <p:nvPr/>
        </p:nvSpPr>
        <p:spPr>
          <a:xfrm>
            <a:off x="761308" y="6263153"/>
            <a:ext cx="1102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Исследование проведено ООО «ГЭПИЦентр-2» по заказу Администрации Забайкальского края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Государственный контракт № 205-24 от 07 октября 2024  г.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68CDD1-B353-47A6-A4CB-CA594E9680FF}"/>
              </a:ext>
            </a:extLst>
          </p:cNvPr>
          <p:cNvSpPr txBox="1"/>
          <p:nvPr/>
        </p:nvSpPr>
        <p:spPr>
          <a:xfrm rot="5400000">
            <a:off x="11438512" y="5868817"/>
            <a:ext cx="1199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ноябрь 2024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96F35BD-81CE-40AE-99B9-878229D14334}"/>
              </a:ext>
            </a:extLst>
          </p:cNvPr>
          <p:cNvCxnSpPr>
            <a:cxnSpLocks/>
          </p:cNvCxnSpPr>
          <p:nvPr/>
        </p:nvCxnSpPr>
        <p:spPr>
          <a:xfrm>
            <a:off x="12021853" y="6555541"/>
            <a:ext cx="0" cy="17145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362B50D-8795-474D-B245-C6CAC2E33B05}"/>
              </a:ext>
            </a:extLst>
          </p:cNvPr>
          <p:cNvCxnSpPr>
            <a:cxnSpLocks/>
          </p:cNvCxnSpPr>
          <p:nvPr/>
        </p:nvCxnSpPr>
        <p:spPr>
          <a:xfrm>
            <a:off x="12009966" y="5265189"/>
            <a:ext cx="0" cy="17145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6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579090" y="3829299"/>
            <a:ext cx="11068357" cy="2173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10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248265" y="341666"/>
            <a:ext cx="10810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Соотношение основных характеристик коррупции  в различных сферах государственного регулирования 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632895" y="4119619"/>
            <a:ext cx="103904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Проведенный опрос представителей бизнес-сообщества выявил, что основной формой коррупции в Забайкальском крае являются подарки: о том, что таким способом предприятия в их сфере бизнеса вынуждены оказывать влияние на действия (бездействие) должностных лиц, сообщили 25,0% участников исследования. Неформальные услуги имущественного характера как практикуемый в их сфере бизнеса способ влияния на должностных лиц отметили 17,0%, неформальные </a:t>
            </a:r>
            <a:r>
              <a:rPr lang="ru-RU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прямые и (или) скрытые платежи – 14,0%.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077178" y="3829298"/>
            <a:ext cx="570269" cy="2173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322941" y="4716090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5" y="1276034"/>
            <a:ext cx="1130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«В какой форме организация (предприятие, фирма, бизнес)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Вашей отрасли, по размерам схожая с Вашей, вынуждена оказывать влияние на действия (бездействие) должностных лиц?»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104EBAB-956F-4382-A9D5-EE177BCC9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43955"/>
              </p:ext>
            </p:extLst>
          </p:nvPr>
        </p:nvGraphicFramePr>
        <p:xfrm>
          <a:off x="582600" y="2203655"/>
          <a:ext cx="11194574" cy="1396049"/>
        </p:xfrm>
        <a:graphic>
          <a:graphicData uri="http://schemas.openxmlformats.org/drawingml/2006/table">
            <a:tbl>
              <a:tblPr firstRow="1" firstCol="1" bandRow="1"/>
              <a:tblGrid>
                <a:gridCol w="4772101">
                  <a:extLst>
                    <a:ext uri="{9D8B030D-6E8A-4147-A177-3AD203B41FA5}">
                      <a16:colId xmlns:a16="http://schemas.microsoft.com/office/drawing/2014/main" val="1529846156"/>
                    </a:ext>
                  </a:extLst>
                </a:gridCol>
                <a:gridCol w="1069186">
                  <a:extLst>
                    <a:ext uri="{9D8B030D-6E8A-4147-A177-3AD203B41FA5}">
                      <a16:colId xmlns:a16="http://schemas.microsoft.com/office/drawing/2014/main" val="2256198594"/>
                    </a:ext>
                  </a:extLst>
                </a:gridCol>
                <a:gridCol w="892624">
                  <a:extLst>
                    <a:ext uri="{9D8B030D-6E8A-4147-A177-3AD203B41FA5}">
                      <a16:colId xmlns:a16="http://schemas.microsoft.com/office/drawing/2014/main" val="23327043"/>
                    </a:ext>
                  </a:extLst>
                </a:gridCol>
                <a:gridCol w="1071638">
                  <a:extLst>
                    <a:ext uri="{9D8B030D-6E8A-4147-A177-3AD203B41FA5}">
                      <a16:colId xmlns:a16="http://schemas.microsoft.com/office/drawing/2014/main" val="4148144306"/>
                    </a:ext>
                  </a:extLst>
                </a:gridCol>
                <a:gridCol w="1248201">
                  <a:extLst>
                    <a:ext uri="{9D8B030D-6E8A-4147-A177-3AD203B41FA5}">
                      <a16:colId xmlns:a16="http://schemas.microsoft.com/office/drawing/2014/main" val="2525432544"/>
                    </a:ext>
                  </a:extLst>
                </a:gridCol>
                <a:gridCol w="1069186">
                  <a:extLst>
                    <a:ext uri="{9D8B030D-6E8A-4147-A177-3AD203B41FA5}">
                      <a16:colId xmlns:a16="http://schemas.microsoft.com/office/drawing/2014/main" val="2658312856"/>
                    </a:ext>
                  </a:extLst>
                </a:gridCol>
                <a:gridCol w="1071638">
                  <a:extLst>
                    <a:ext uri="{9D8B030D-6E8A-4147-A177-3AD203B41FA5}">
                      <a16:colId xmlns:a16="http://schemas.microsoft.com/office/drawing/2014/main" val="3666131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Форма, в которой организация вынуждена оказывать влияние на действия (бездействие) должностных лиц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Никогда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Редко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от времени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Довольно часто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часто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Затрудняюсь ответить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657358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Подарки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65,0%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236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Неформальные прямые и (или) скрытые платежи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80,0%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77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Неформальные услуги имущественного характера (например, предоставление по заниженной стоимости туристических путевок, земельных участков, ремонта квартир и др.)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84,0%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89725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B43289-F76B-754E-7697-D3FFA29E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93" y="291197"/>
            <a:ext cx="805543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6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765551"/>
            <a:ext cx="11068357" cy="1905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11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714499" y="341666"/>
            <a:ext cx="10056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 в Забайкальском крае мер, направленных  на противодействие коррупции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872" y="4807602"/>
            <a:ext cx="1075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Было зафиксировано, что о мерах, которые органы власти принимают для противодействия коррупции, в той или иной степени проинформированы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опрошенных представителей деловой среды. В том, что они об этих мерах ничего не знают, признались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Действия органов власти по противодействию коррупции как «очень эффективные» или «скорее эффективные» охарактеризовали 36,0% респондентов. «Скорее неэффективными», «абсолютно неэффективными» эти действия сочли в совокупности 32,0% участников исследования. Каждый третий участник исследования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 затруднился с ответом.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763884"/>
            <a:ext cx="570269" cy="19068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515488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5" y="1276034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«Известно ли Вам о мерах, которые органы власти принимают для противодействия коррупции?»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082053" y="1283687"/>
            <a:ext cx="499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Эффективность действий органов власти по противодействию коррупции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66EA2B-9C7A-4F9B-6116-C54F54FA7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2" y="341666"/>
            <a:ext cx="743354" cy="743354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2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890735"/>
              </p:ext>
            </p:extLst>
          </p:nvPr>
        </p:nvGraphicFramePr>
        <p:xfrm>
          <a:off x="491872" y="2221112"/>
          <a:ext cx="4829428" cy="236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57348"/>
              </p:ext>
            </p:extLst>
          </p:nvPr>
        </p:nvGraphicFramePr>
        <p:xfrm>
          <a:off x="5425717" y="1910887"/>
          <a:ext cx="6449901" cy="267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460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765551"/>
            <a:ext cx="11068357" cy="1989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12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714500" y="341666"/>
            <a:ext cx="10005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 в Забайкальском крае мер, направленных  на противодействие коррупции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54342" y="4828554"/>
            <a:ext cx="1075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 тем, что руководство Забайкальского края хочет и может эффективно бороться с «деловой» коррупцией, согласились 2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,0% респондентов, еще 27,0% поддержали мнение, что руководство региона хочет, но не может эффективно бороться с «деловой» коррупцией. С точки зрения 10,0%, республиканские власти могут, но не хотят эффективно бороться с  «деловой» коррупцией, а 18,0% выразили убежденность в том, что руководство региона не хочет и не может эффективно бороться с «деловой» коррупцией.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34,0% продекларировали свою неосведомленность на счет обращений с жалобой при возникновении коррупционных ситуаций. Остальные чаще всего выбирали вариант ответа «Знаю из средств массовой информации» (62,0%).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763883"/>
            <a:ext cx="570269" cy="19893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515488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249478" y="1167771"/>
            <a:ext cx="640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«С каким из приведенных суждений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 борьбе с «деловой» коррупцией в Забайкальском крае Вы согласны?»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435901" y="1230774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Информированность об обращении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 жалобой при возникновении  коррупционных ситуациях»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1DC626-2E1F-4F6A-2E7A-7027C1FE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2" y="341666"/>
            <a:ext cx="743354" cy="743354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53341"/>
              </p:ext>
            </p:extLst>
          </p:nvPr>
        </p:nvGraphicFramePr>
        <p:xfrm>
          <a:off x="472225" y="2084925"/>
          <a:ext cx="5994150" cy="270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2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435294"/>
              </p:ext>
            </p:extLst>
          </p:nvPr>
        </p:nvGraphicFramePr>
        <p:xfrm>
          <a:off x="6630821" y="2181828"/>
          <a:ext cx="5140380" cy="247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81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670336"/>
            <a:ext cx="11068357" cy="20787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13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352549" y="341666"/>
            <a:ext cx="1032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 в Забайкальском крае мер, направленных  на противодействие коррупции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84538" y="4908655"/>
            <a:ext cx="1075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Участникам опроса, чья организация подавала жалобу на должностных лиц за требование неофициальных платежей, либо знающих о таких жалобах от  коллег по отрасли было предложено сообщить результат последнего обращения такого рода в правоохранительные органы. Вариант ответа «Организация (предприятие, фирма, бизнес) ничего не добилась жалобой» выбрали 37,5%, 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столько же респондентов признались, что из-за жалобы у организации начались проблемы. Вариант ответа «В результате организация (предприятие, фирма, бизнес) добилась решения вопроса без взятки» не выбрал ни один участник опроса.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Доминирующая часть респондентов считает, что за прошедший год ситуация с коррупцией осталась без изменений (от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52,0% до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5,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или она уменьшилась (от 25,0% до 43,0%)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664501"/>
            <a:ext cx="570269" cy="20887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36505" y="5545285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249478" y="1167771"/>
            <a:ext cx="640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Результат обращения организации с жалобой на должностное лицо в связи с возникновением коррупционной ситуации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435901" y="1230774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«За последний год, по Вашему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мнению, изменился уровень коррупции на соответствующем уровне власти?»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2B0E33-E7EF-4B6A-9E59-E6CAA713C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74832"/>
              </p:ext>
            </p:extLst>
          </p:nvPr>
        </p:nvGraphicFramePr>
        <p:xfrm>
          <a:off x="6416250" y="2335100"/>
          <a:ext cx="5241979" cy="1501140"/>
        </p:xfrm>
        <a:graphic>
          <a:graphicData uri="http://schemas.openxmlformats.org/drawingml/2006/table">
            <a:tbl>
              <a:tblPr/>
              <a:tblGrid>
                <a:gridCol w="1414105">
                  <a:extLst>
                    <a:ext uri="{9D8B030D-6E8A-4147-A177-3AD203B41FA5}">
                      <a16:colId xmlns:a16="http://schemas.microsoft.com/office/drawing/2014/main" val="3044385113"/>
                    </a:ext>
                  </a:extLst>
                </a:gridCol>
                <a:gridCol w="1383667">
                  <a:extLst>
                    <a:ext uri="{9D8B030D-6E8A-4147-A177-3AD203B41FA5}">
                      <a16:colId xmlns:a16="http://schemas.microsoft.com/office/drawing/2014/main" val="2951368567"/>
                    </a:ext>
                  </a:extLst>
                </a:gridCol>
                <a:gridCol w="1298350">
                  <a:extLst>
                    <a:ext uri="{9D8B030D-6E8A-4147-A177-3AD203B41FA5}">
                      <a16:colId xmlns:a16="http://schemas.microsoft.com/office/drawing/2014/main" val="834810053"/>
                    </a:ext>
                  </a:extLst>
                </a:gridCol>
                <a:gridCol w="1145857">
                  <a:extLst>
                    <a:ext uri="{9D8B030D-6E8A-4147-A177-3AD203B41FA5}">
                      <a16:colId xmlns:a16="http://schemas.microsoft.com/office/drawing/2014/main" val="836538658"/>
                    </a:ext>
                  </a:extLst>
                </a:gridCol>
              </a:tblGrid>
              <a:tr h="355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Уровень заказчика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Возрос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 изменился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Уменьшился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22414"/>
                  </a:ext>
                </a:extLst>
              </a:tr>
              <a:tr h="355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 местном уровне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52,0%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43,0%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891967"/>
                  </a:ext>
                </a:extLst>
              </a:tr>
              <a:tr h="355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уровне региона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65,0%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31,0%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320415"/>
                  </a:ext>
                </a:extLst>
              </a:tr>
              <a:tr h="355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целом по стране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21,0%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63,0%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25,0%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82229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F29419-8291-B523-EF26-798D43D0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2" y="341666"/>
            <a:ext cx="743354" cy="743354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100-00002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773210"/>
              </p:ext>
            </p:extLst>
          </p:nvPr>
        </p:nvGraphicFramePr>
        <p:xfrm>
          <a:off x="-68566" y="2024118"/>
          <a:ext cx="6163011" cy="256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617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468885"/>
            <a:ext cx="11068357" cy="22801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14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649412" y="47290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2669" y="4604121"/>
            <a:ext cx="10751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Отвечая на вопрос о причинах, по которым предприятия их сферы бизнеса могут решиться на оказание влияния на должностное лицо посредством осуществления неформальных платежей, наибольшая доля респондентов выбрала вариант ответа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«Дали понять со стороны должностного лица, что именно так следует сделать» отметили 32,0% опрошенных.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«Приняли решение на основе опыта коллег из других организаций»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 «Так надежнее (спокойнее, вернее) со стороны интересов организации» отметили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4,0% и 44,0% соответственно. 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качестве основной причины распространения взяточничества и коррупции в России респонденты назвали алчность чиновников и должностных лиц (37,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Остальные факторы воспринимаются как существенно менее значимые: </a:t>
            </a:r>
            <a:r>
              <a:rPr lang="ru-RU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сложное, противоречивое законодательство сочли основной причиной коррупции 22,0% опрошенных, сложившиеся в обществе традиции, особенности культуры и менталитета – 10,0% 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468885"/>
            <a:ext cx="570269" cy="22843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40892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249478" y="1167771"/>
            <a:ext cx="640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Основная причина, по которой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возникают коррупционные ситуации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388276" y="1197019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Как Вы считаете, что является основной причиной распространения взяточничества и коррупции в России?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2406D3-80F2-F651-A506-D3E52B4F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55" y="280312"/>
            <a:ext cx="827314" cy="827314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829207"/>
              </p:ext>
            </p:extLst>
          </p:nvPr>
        </p:nvGraphicFramePr>
        <p:xfrm>
          <a:off x="472225" y="1862940"/>
          <a:ext cx="5623775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2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75503"/>
              </p:ext>
            </p:extLst>
          </p:nvPr>
        </p:nvGraphicFramePr>
        <p:xfrm>
          <a:off x="6190196" y="2028863"/>
          <a:ext cx="5495925" cy="230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009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7133270" y="1518987"/>
            <a:ext cx="4583001" cy="26006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15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10245" y="45321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7289800" y="1653818"/>
            <a:ext cx="3953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Основная цель, ради которой субъекты предпринимательства идут на неформальные платежи при взаимодействии с органами власти, - 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ускорение получения необходимых документов, разрешений, лицензий, сертификатов и др. Таково мнение 51,0% участников исследования.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1518987"/>
            <a:ext cx="570269" cy="26006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07119" y="2619248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305527" y="1361431"/>
            <a:ext cx="640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«Цель неформальных платежей при взаимодействии с органами власти»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0CA932-5CE6-5B0B-35C4-640C78D6A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55" y="280312"/>
            <a:ext cx="827314" cy="827314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2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7485"/>
              </p:ext>
            </p:extLst>
          </p:nvPr>
        </p:nvGraphicFramePr>
        <p:xfrm>
          <a:off x="596899" y="2022157"/>
          <a:ext cx="6399559" cy="458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359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77529F-8286-86CC-5103-5C9E92916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7" y="1235278"/>
            <a:ext cx="6945856" cy="44895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EA4E4-35FB-4F9C-BD9E-7D8BD585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10" y="2657974"/>
            <a:ext cx="4227989" cy="125630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Результаты исследования</a:t>
            </a:r>
            <a:b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«бытовой» коррупции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9B18B8D-63BA-42C1-8E47-A2F59D52B722}"/>
              </a:ext>
            </a:extLst>
          </p:cNvPr>
          <p:cNvSpPr/>
          <p:nvPr/>
        </p:nvSpPr>
        <p:spPr>
          <a:xfrm>
            <a:off x="99420" y="812837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9B18B8D-63BA-42C1-8E47-A2F59D52B722}"/>
              </a:ext>
            </a:extLst>
          </p:cNvPr>
          <p:cNvSpPr/>
          <p:nvPr/>
        </p:nvSpPr>
        <p:spPr>
          <a:xfrm>
            <a:off x="6852904" y="812837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9B18B8D-63BA-42C1-8E47-A2F59D52B722}"/>
              </a:ext>
            </a:extLst>
          </p:cNvPr>
          <p:cNvSpPr/>
          <p:nvPr/>
        </p:nvSpPr>
        <p:spPr>
          <a:xfrm>
            <a:off x="6852904" y="5096676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9B18B8D-63BA-42C1-8E47-A2F59D52B722}"/>
              </a:ext>
            </a:extLst>
          </p:cNvPr>
          <p:cNvSpPr/>
          <p:nvPr/>
        </p:nvSpPr>
        <p:spPr>
          <a:xfrm>
            <a:off x="120698" y="5039501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543CCCA-1F43-4FF7-BEE1-5DFEBAC4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791404" y="-4"/>
            <a:ext cx="417015" cy="6858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824993" y="-5824998"/>
            <a:ext cx="396999" cy="1204698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C870C9-8A2C-4B00-9D2B-136D03D13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"/>
            <a:ext cx="396999" cy="6858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7066866-78F7-48AC-BD45-C5E96AAE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892589" y="568411"/>
            <a:ext cx="396999" cy="12182179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416" y="6456500"/>
            <a:ext cx="509435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17</a:t>
            </a:fld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01FB98B-8001-47C6-984F-0531B8F0F590}"/>
              </a:ext>
            </a:extLst>
          </p:cNvPr>
          <p:cNvSpPr/>
          <p:nvPr/>
        </p:nvSpPr>
        <p:spPr>
          <a:xfrm>
            <a:off x="394656" y="401495"/>
            <a:ext cx="11433552" cy="60734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0" h="0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506321" y="450130"/>
            <a:ext cx="1045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Социально-демографические характеристики респондентов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5701B6-5407-4DDC-A3F9-9E9A4DF5F664}"/>
              </a:ext>
            </a:extLst>
          </p:cNvPr>
          <p:cNvSpPr txBox="1"/>
          <p:nvPr/>
        </p:nvSpPr>
        <p:spPr>
          <a:xfrm>
            <a:off x="5695601" y="940847"/>
            <a:ext cx="6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Пол</a:t>
            </a:r>
          </a:p>
        </p:txBody>
      </p:sp>
      <p:pic>
        <p:nvPicPr>
          <p:cNvPr id="15" name="Рисунок 14" descr="equality.png">
            <a:extLst>
              <a:ext uri="{FF2B5EF4-FFF2-40B4-BE49-F238E27FC236}">
                <a16:creationId xmlns:a16="http://schemas.microsoft.com/office/drawing/2014/main" id="{B08F144A-F9A0-4B51-BB71-BE7068395E9D}"/>
              </a:ext>
            </a:extLst>
          </p:cNvPr>
          <p:cNvPicPr/>
          <p:nvPr/>
        </p:nvPicPr>
        <p:blipFill rotWithShape="1">
          <a:blip r:embed="rId4" cstate="print"/>
          <a:srcRect b="42045"/>
          <a:stretch/>
        </p:blipFill>
        <p:spPr>
          <a:xfrm>
            <a:off x="5374069" y="1339232"/>
            <a:ext cx="1318375" cy="8140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2A062D-038A-4A7E-9082-F1E2C645A267}"/>
              </a:ext>
            </a:extLst>
          </p:cNvPr>
          <p:cNvSpPr txBox="1"/>
          <p:nvPr/>
        </p:nvSpPr>
        <p:spPr>
          <a:xfrm>
            <a:off x="5995181" y="2141278"/>
            <a:ext cx="91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45,8%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C08985-5E88-45D6-9CBB-7D8EA5E448DB}"/>
              </a:ext>
            </a:extLst>
          </p:cNvPr>
          <p:cNvSpPr txBox="1"/>
          <p:nvPr/>
        </p:nvSpPr>
        <p:spPr>
          <a:xfrm>
            <a:off x="5205901" y="2136026"/>
            <a:ext cx="85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5</a:t>
            </a:r>
            <a:r>
              <a:rPr lang="en-US" dirty="0">
                <a:latin typeface="Century Gothic" panose="020B0502020202020204" pitchFamily="34" charset="0"/>
              </a:rPr>
              <a:t>4</a:t>
            </a:r>
            <a:r>
              <a:rPr lang="ru-RU" dirty="0">
                <a:latin typeface="Century Gothic" panose="020B0502020202020204" pitchFamily="34" charset="0"/>
              </a:rPr>
              <a:t>,2%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8232D-503D-4356-8F95-1F0987198F09}"/>
              </a:ext>
            </a:extLst>
          </p:cNvPr>
          <p:cNvSpPr txBox="1"/>
          <p:nvPr/>
        </p:nvSpPr>
        <p:spPr>
          <a:xfrm>
            <a:off x="1873352" y="2331656"/>
            <a:ext cx="157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Возраст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DF2700-3591-42F6-A3C7-294961DEB621}"/>
              </a:ext>
            </a:extLst>
          </p:cNvPr>
          <p:cNvSpPr txBox="1"/>
          <p:nvPr/>
        </p:nvSpPr>
        <p:spPr>
          <a:xfrm rot="5400000">
            <a:off x="11375263" y="5085989"/>
            <a:ext cx="1270137" cy="27699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5C71D6E-45CE-41E8-8A00-6E66EDB5A37D}"/>
              </a:ext>
            </a:extLst>
          </p:cNvPr>
          <p:cNvCxnSpPr>
            <a:cxnSpLocks/>
          </p:cNvCxnSpPr>
          <p:nvPr/>
        </p:nvCxnSpPr>
        <p:spPr>
          <a:xfrm flipH="1">
            <a:off x="12007134" y="6002995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50CB04A-A911-4FDA-8DF8-E2D6618482F3}"/>
              </a:ext>
            </a:extLst>
          </p:cNvPr>
          <p:cNvCxnSpPr>
            <a:cxnSpLocks/>
          </p:cNvCxnSpPr>
          <p:nvPr/>
        </p:nvCxnSpPr>
        <p:spPr>
          <a:xfrm flipH="1">
            <a:off x="12001300" y="4119619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AB2BCE4-BAD9-4E2F-B798-2A241454298E}"/>
              </a:ext>
            </a:extLst>
          </p:cNvPr>
          <p:cNvSpPr txBox="1"/>
          <p:nvPr/>
        </p:nvSpPr>
        <p:spPr>
          <a:xfrm>
            <a:off x="7869990" y="2304010"/>
            <a:ext cx="261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Образование</a:t>
            </a: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61187"/>
              </p:ext>
            </p:extLst>
          </p:nvPr>
        </p:nvGraphicFramePr>
        <p:xfrm>
          <a:off x="-210865" y="2647762"/>
          <a:ext cx="6839741" cy="368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62350"/>
              </p:ext>
            </p:extLst>
          </p:nvPr>
        </p:nvGraphicFramePr>
        <p:xfrm>
          <a:off x="5754042" y="2695308"/>
          <a:ext cx="6078083" cy="358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95C59E-5C30-7B47-DA93-4ABA3849E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6089" y="3979995"/>
            <a:ext cx="1011652" cy="10116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E8323-2C98-D64B-4BE4-BB22143DC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9645" y="3983326"/>
            <a:ext cx="947057" cy="9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9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543CCCA-1F43-4FF7-BEE1-5DFEBAC4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791404" y="-4"/>
            <a:ext cx="417015" cy="6858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824993" y="-5824998"/>
            <a:ext cx="396999" cy="1204698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C870C9-8A2C-4B00-9D2B-136D03D13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"/>
            <a:ext cx="396999" cy="6858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7066866-78F7-48AC-BD45-C5E96AAE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892589" y="568411"/>
            <a:ext cx="396999" cy="12182179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416" y="6456500"/>
            <a:ext cx="509435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18</a:t>
            </a:fld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01FB98B-8001-47C6-984F-0531B8F0F590}"/>
              </a:ext>
            </a:extLst>
          </p:cNvPr>
          <p:cNvSpPr/>
          <p:nvPr/>
        </p:nvSpPr>
        <p:spPr>
          <a:xfrm>
            <a:off x="394656" y="401495"/>
            <a:ext cx="11433552" cy="60734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0" h="0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506321" y="450130"/>
            <a:ext cx="1045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Социально-демографические характеристики респондентов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8232D-503D-4356-8F95-1F0987198F09}"/>
              </a:ext>
            </a:extLst>
          </p:cNvPr>
          <p:cNvSpPr txBox="1"/>
          <p:nvPr/>
        </p:nvSpPr>
        <p:spPr>
          <a:xfrm>
            <a:off x="1997327" y="1888974"/>
            <a:ext cx="333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Материальное положение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DF2700-3591-42F6-A3C7-294961DEB621}"/>
              </a:ext>
            </a:extLst>
          </p:cNvPr>
          <p:cNvSpPr txBox="1"/>
          <p:nvPr/>
        </p:nvSpPr>
        <p:spPr>
          <a:xfrm rot="5400000">
            <a:off x="11375263" y="5085989"/>
            <a:ext cx="1270137" cy="27699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5C71D6E-45CE-41E8-8A00-6E66EDB5A37D}"/>
              </a:ext>
            </a:extLst>
          </p:cNvPr>
          <p:cNvCxnSpPr>
            <a:cxnSpLocks/>
          </p:cNvCxnSpPr>
          <p:nvPr/>
        </p:nvCxnSpPr>
        <p:spPr>
          <a:xfrm flipH="1">
            <a:off x="12007134" y="6002995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50CB04A-A911-4FDA-8DF8-E2D6618482F3}"/>
              </a:ext>
            </a:extLst>
          </p:cNvPr>
          <p:cNvCxnSpPr>
            <a:cxnSpLocks/>
          </p:cNvCxnSpPr>
          <p:nvPr/>
        </p:nvCxnSpPr>
        <p:spPr>
          <a:xfrm flipH="1">
            <a:off x="12001300" y="4119619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AB2BCE4-BAD9-4E2F-B798-2A241454298E}"/>
              </a:ext>
            </a:extLst>
          </p:cNvPr>
          <p:cNvSpPr txBox="1"/>
          <p:nvPr/>
        </p:nvSpPr>
        <p:spPr>
          <a:xfrm>
            <a:off x="7774740" y="1799970"/>
            <a:ext cx="261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Род занятий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8A94DE6-3333-41A9-AA25-7AEEDB2CF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364418"/>
              </p:ext>
            </p:extLst>
          </p:nvPr>
        </p:nvGraphicFramePr>
        <p:xfrm>
          <a:off x="1285858" y="2304010"/>
          <a:ext cx="4610117" cy="2921586"/>
        </p:xfrm>
        <a:graphic>
          <a:graphicData uri="http://schemas.openxmlformats.org/drawingml/2006/table">
            <a:tbl>
              <a:tblPr/>
              <a:tblGrid>
                <a:gridCol w="3680345">
                  <a:extLst>
                    <a:ext uri="{9D8B030D-6E8A-4147-A177-3AD203B41FA5}">
                      <a16:colId xmlns:a16="http://schemas.microsoft.com/office/drawing/2014/main" val="3754999353"/>
                    </a:ext>
                  </a:extLst>
                </a:gridCol>
                <a:gridCol w="929772">
                  <a:extLst>
                    <a:ext uri="{9D8B030D-6E8A-4147-A177-3AD203B41FA5}">
                      <a16:colId xmlns:a16="http://schemas.microsoft.com/office/drawing/2014/main" val="3033491226"/>
                    </a:ext>
                  </a:extLst>
                </a:gridCol>
              </a:tblGrid>
              <a:tr h="674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Уровень материального положения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% значениях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95580"/>
                  </a:ext>
                </a:extLst>
              </a:tr>
              <a:tr h="449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Высокий, материальных затруднений нет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4,3%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777076"/>
                  </a:ext>
                </a:extLst>
              </a:tr>
              <a:tr h="449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Сравнительно высокий, хотя некоторые покупки не по карману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677170"/>
                  </a:ext>
                </a:extLst>
              </a:tr>
              <a:tr h="449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Средний, денег хватает лишь на основные покупки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74,0%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038620"/>
                  </a:ext>
                </a:extLst>
              </a:tr>
              <a:tr h="449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Ниже среднего, денег на многое не хватает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10,8%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316283"/>
                  </a:ext>
                </a:extLst>
              </a:tr>
              <a:tr h="224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Очень низкий, живу в крайней нужде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2,7%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394010"/>
                  </a:ext>
                </a:extLst>
              </a:tr>
              <a:tr h="224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74573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4C17B99-0EE3-457F-BDB9-93A073028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2035"/>
              </p:ext>
            </p:extLst>
          </p:nvPr>
        </p:nvGraphicFramePr>
        <p:xfrm>
          <a:off x="6290631" y="2222899"/>
          <a:ext cx="4821759" cy="4071533"/>
        </p:xfrm>
        <a:graphic>
          <a:graphicData uri="http://schemas.openxmlformats.org/drawingml/2006/table">
            <a:tbl>
              <a:tblPr/>
              <a:tblGrid>
                <a:gridCol w="3644913">
                  <a:extLst>
                    <a:ext uri="{9D8B030D-6E8A-4147-A177-3AD203B41FA5}">
                      <a16:colId xmlns:a16="http://schemas.microsoft.com/office/drawing/2014/main" val="3730417283"/>
                    </a:ext>
                  </a:extLst>
                </a:gridCol>
                <a:gridCol w="1176846">
                  <a:extLst>
                    <a:ext uri="{9D8B030D-6E8A-4147-A177-3AD203B41FA5}">
                      <a16:colId xmlns:a16="http://schemas.microsoft.com/office/drawing/2014/main" val="571445477"/>
                    </a:ext>
                  </a:extLst>
                </a:gridCol>
              </a:tblGrid>
              <a:tr h="433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Род занятий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% значениях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469984"/>
                  </a:ext>
                </a:extLst>
              </a:tr>
              <a:tr h="433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Бизнесмен, предприниматель, фермер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2,3%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334585"/>
                  </a:ext>
                </a:extLst>
              </a:tr>
              <a:tr h="433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Руководитель высшего звена предприятия, учреждения, фирмы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11317"/>
                  </a:ext>
                </a:extLst>
              </a:tr>
              <a:tr h="28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Руководитель подразделения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0,3%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289897"/>
                  </a:ext>
                </a:extLst>
              </a:tr>
              <a:tr h="28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Специалист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954443"/>
                  </a:ext>
                </a:extLst>
              </a:tr>
              <a:tr h="28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Служащий, технический исполнитель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10,8%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05326"/>
                  </a:ext>
                </a:extLst>
              </a:tr>
              <a:tr h="14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Рабочий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30,8%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879511"/>
                  </a:ext>
                </a:extLst>
              </a:tr>
              <a:tr h="584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Неработающий (неработающая) пенсионер (пенсионерка)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24,7%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1046"/>
                  </a:ext>
                </a:extLst>
              </a:tr>
              <a:tr h="433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 работаю и не планирую искать работу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6,8%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359715"/>
                  </a:ext>
                </a:extLst>
              </a:tr>
              <a:tr h="28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 работаю, но ищу работу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6,3%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309614"/>
                  </a:ext>
                </a:extLst>
              </a:tr>
              <a:tr h="14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Студент, курсант и др.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5,8%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184115"/>
                  </a:ext>
                </a:extLst>
              </a:tr>
              <a:tr h="14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Другое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3,7%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56814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75809-8898-3771-63F5-3C35756BB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71" y="1339857"/>
            <a:ext cx="859971" cy="8599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52433B-A82C-D24E-75F2-D3428A167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010" y="1238095"/>
            <a:ext cx="947608" cy="9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828030"/>
            <a:ext cx="10725826" cy="18775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07" y="6460643"/>
            <a:ext cx="454397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19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192886" y="350062"/>
            <a:ext cx="1044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Фактические значения параметров оценки коррупции, в том числе уровня коррупции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557949" y="4909175"/>
            <a:ext cx="10390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Рейтинг ситуаций, в которых, по мнению респондентов, жители Забайкальского края хотя бы изредка сталкиваются с коррупцией, возглавили следующие: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решение проблем в связи с призывом на военную службу (29,5%), устройство на работу и продвижение по службе (28,6%),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получение бесплатной медицинской помощи в поликлинике (28,5%),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урегулирование ситуации с автоинспекцией (26,5%), получение социальных выплат (21,5%).</a:t>
            </a: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2477" y="4828029"/>
            <a:ext cx="570269" cy="18775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727270" y="5651895"/>
            <a:ext cx="1512528" cy="41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1FEEB-932A-430B-892E-E097D2DF47B7}"/>
              </a:ext>
            </a:extLst>
          </p:cNvPr>
          <p:cNvSpPr txBox="1"/>
          <p:nvPr/>
        </p:nvSpPr>
        <p:spPr>
          <a:xfrm>
            <a:off x="3377188" y="1291018"/>
            <a:ext cx="60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ТОП-5 рейтинга ситуаций столкновения с коррупцией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5013D8DD-C4BB-4DD4-B02B-476D383CA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005379"/>
              </p:ext>
            </p:extLst>
          </p:nvPr>
        </p:nvGraphicFramePr>
        <p:xfrm>
          <a:off x="500802" y="1603818"/>
          <a:ext cx="11270389" cy="322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F685FE-6171-E985-9CE9-D3B54462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99" y="288160"/>
            <a:ext cx="831689" cy="8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9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4"/>
            <a:ext cx="11304947" cy="12882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68CDD1-B353-47A6-A4CB-CA594E9680FF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96F35BD-81CE-40AE-99B9-878229D14334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71E6955-D7D8-4E48-9AE8-F55B19B655E9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2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405537" y="381960"/>
            <a:ext cx="1044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Цель исследования -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уровня, структуры и специфики коррупции в Забайкальском крае, а также эффективности принимаемых антикоррупционных мер.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5701B6-5407-4DDC-A3F9-9E9A4DF5F664}"/>
              </a:ext>
            </a:extLst>
          </p:cNvPr>
          <p:cNvSpPr txBox="1"/>
          <p:nvPr/>
        </p:nvSpPr>
        <p:spPr>
          <a:xfrm>
            <a:off x="3507971" y="2004528"/>
            <a:ext cx="826609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700" dirty="0">
                <a:latin typeface="Century Gothic" panose="020B0502020202020204" pitchFamily="34" charset="0"/>
              </a:rPr>
              <a:t>Выявление фактических значений параметров оценки коррупции, в том числе уровня коррупции, в Забайкальском крае;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700" dirty="0">
                <a:latin typeface="Century Gothic" panose="020B0502020202020204" pitchFamily="34" charset="0"/>
              </a:rPr>
              <a:t>Проведение качественно-количественной оценки коррупции в Забайкальском крае по предусмотренным Методикой аналитическим направлениям;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700" dirty="0">
                <a:latin typeface="Century Gothic" panose="020B0502020202020204" pitchFamily="34" charset="0"/>
              </a:rPr>
              <a:t>Выявление и описание структуры коррупции в Забайкальском крае;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700" dirty="0">
                <a:latin typeface="Century Gothic" panose="020B0502020202020204" pitchFamily="34" charset="0"/>
              </a:rPr>
              <a:t>Выявление соотношения основных характеристик коррупции в различных сферах государственного регулирования в Забайкальском крае;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700" dirty="0">
                <a:latin typeface="Century Gothic" panose="020B0502020202020204" pitchFamily="34" charset="0"/>
              </a:rPr>
              <a:t>Оценка эффективности (результативности) принимаемых в Забайкальском крае мер, направленных на противодействие коррупции;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700" dirty="0">
                <a:latin typeface="Century Gothic" panose="020B0502020202020204" pitchFamily="34" charset="0"/>
              </a:rPr>
              <a:t>Выявление и осуществление анализа причин и условий проявления коррупции в Забайкальском крае</a:t>
            </a:r>
            <a:r>
              <a:rPr lang="en-US" sz="1700" dirty="0">
                <a:latin typeface="Century Gothic" panose="020B0502020202020204" pitchFamily="34" charset="0"/>
              </a:rPr>
              <a:t>;</a:t>
            </a:r>
            <a:endParaRPr lang="ru-RU" sz="17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700" dirty="0">
                <a:latin typeface="Century Gothic" panose="020B0502020202020204" pitchFamily="34" charset="0"/>
              </a:rPr>
              <a:t>Формирование информационной базы для составления рейтинга административно-территориальных единиц Забайкальском крае в зависимости от уровня коррупции.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5138D-83C4-4965-AB80-4FDF95B4BA26}"/>
              </a:ext>
            </a:extLst>
          </p:cNvPr>
          <p:cNvSpPr txBox="1"/>
          <p:nvPr/>
        </p:nvSpPr>
        <p:spPr>
          <a:xfrm>
            <a:off x="3507971" y="1571052"/>
            <a:ext cx="548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Задачи исследования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6BEE4B-3557-DCCE-3D24-1824546EB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3" y="2004527"/>
            <a:ext cx="3006821" cy="4142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2C9BE4-43BC-95DD-9B0E-054DF70A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8" y="427973"/>
            <a:ext cx="923636" cy="9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2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5078760"/>
            <a:ext cx="11068357" cy="15778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414828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20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85310" y="5156668"/>
            <a:ext cx="10677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общественном мнении жителей наиболее коррумпированными считаются следующие структуры: коммунальные службы («довольно нечестной» или «абсолютно нечестной» ее признали 46,5% участников исследования), политические партии (45,0%), средства массовой информации (44,3%), армия (39,0%), служба безопасности дорожного движения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37,5%).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5073903"/>
            <a:ext cx="570269" cy="1577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67265" y="566763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3008527" y="1152921"/>
            <a:ext cx="617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ТОП-5 наиболее коррумпированных структур 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17C52C6-C70C-4B27-942C-2C13680A4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030989"/>
              </p:ext>
            </p:extLst>
          </p:nvPr>
        </p:nvGraphicFramePr>
        <p:xfrm>
          <a:off x="481680" y="1436719"/>
          <a:ext cx="11295491" cy="344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2739DF-7E70-53E9-27CD-E121D7A2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00" y="235016"/>
            <a:ext cx="917905" cy="9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93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5078760"/>
            <a:ext cx="11068357" cy="15778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9784" y="6471632"/>
            <a:ext cx="473723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21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501567" y="5205971"/>
            <a:ext cx="10677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Относительное большинство участников опроса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,6%) имели дело с государственными или муниципальными учреждениями от месяца до полугода тому назад.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том, что при обращении в государственные или муниципальные учреждения у них  возникала необходимость решить свою проблему с помощью неформального вознаграждения, подарка, взятки, заявили 6,3% опрошенных жителей Забайкальского края.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5073903"/>
            <a:ext cx="570269" cy="1577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67265" y="566763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-354567" y="1235636"/>
            <a:ext cx="617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«Как давно Вы имели дело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 такими учреждениями?»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18361B-A396-4A0A-A70B-9776B6E6EA34}"/>
              </a:ext>
            </a:extLst>
          </p:cNvPr>
          <p:cNvSpPr txBox="1"/>
          <p:nvPr/>
        </p:nvSpPr>
        <p:spPr>
          <a:xfrm>
            <a:off x="5952621" y="1329955"/>
            <a:ext cx="617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Необходимость решить проблему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 помощью неформального платежа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B139A5-4EA3-2C20-795B-8A72F8B97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00" y="235016"/>
            <a:ext cx="917905" cy="917905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485904"/>
              </p:ext>
            </p:extLst>
          </p:nvPr>
        </p:nvGraphicFramePr>
        <p:xfrm>
          <a:off x="472224" y="1914729"/>
          <a:ext cx="5623775" cy="302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888637"/>
              </p:ext>
            </p:extLst>
          </p:nvPr>
        </p:nvGraphicFramePr>
        <p:xfrm>
          <a:off x="6854498" y="2050219"/>
          <a:ext cx="4895285" cy="276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069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674913"/>
            <a:ext cx="11068357" cy="19958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044" y="648821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22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400175" y="341666"/>
            <a:ext cx="1029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 в Забайкальском крае мер, направленных  на противодействие коррупции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59351" y="4768318"/>
            <a:ext cx="1075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Доля респондентов, в той или иной степени информированных о мерах, которые власти принимают для противодействия коррупции, составила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2,2%. Ничего не знают на этот счет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4,2% участников опроса, затруднились с ответом – 3,7%.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Совокупная доля считающих, что для противодействия коррупции власти «делают все возможное» или «делают многое» составила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8,0%. Мнение о том, что в указанном направлении власти «делают мало» или «ничего не делают», в общей сложности </a:t>
            </a:r>
            <a:r>
              <a:rPr lang="ru-RU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разделили 54,3% участников опроса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Затруднились с ответом на данный вопрос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7,6%.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674913"/>
            <a:ext cx="570269" cy="19958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58514" y="5472792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5" y="1276034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«Известно ли Вам о мерах, которые органы власти принимают для противодействия коррупции?»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082053" y="1283687"/>
            <a:ext cx="499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Противодействие коррупции со стороны властей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DB3701-927C-2CA6-D2D2-52B514315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2" y="341666"/>
            <a:ext cx="743354" cy="743354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538779"/>
              </p:ext>
            </p:extLst>
          </p:nvPr>
        </p:nvGraphicFramePr>
        <p:xfrm>
          <a:off x="680866" y="2200436"/>
          <a:ext cx="5069506" cy="238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71995"/>
              </p:ext>
            </p:extLst>
          </p:nvPr>
        </p:nvGraphicFramePr>
        <p:xfrm>
          <a:off x="6410351" y="1734988"/>
          <a:ext cx="536085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618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489677"/>
            <a:ext cx="11068357" cy="2181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044" y="648821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23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381125" y="341666"/>
            <a:ext cx="10304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 в Забайкальском крае мер, направленных  на противодействие коррупции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504305" y="4508451"/>
            <a:ext cx="1075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 тем, что руководство Забайкальского края хочет и может эффективно бороться с коррупцией, согласились 27,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респондентов; еще 31,0% убеждены, что власти бороться с коррупцией хотят, но не могут делать это эффективно. По мнению 1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,5% участников опроса, руководство региона может, но не хочет эффективно бороться с коррупцией, а с точки зрения 7,7%, руководство и не хочет, и не может эффективно бороться с коррупцией. Затруднились с ответом 16,8%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Часть респондентов считает, что за прошедший год ситуация с коррупцией осталась без изменений (от 22,8% до 42,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 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Те, кто отметил динамику масштабов коррупции на местном и краевом уровнях, преимущественно имели в виду его уменьшение. Напротив, о том, что на федеральном уровне в течение года коррупции стало больше, заявили 31,2% опрошенных, тогда как противоположную оценку (коррупции стало меньше) дали только 16,0%. 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489677"/>
            <a:ext cx="570269" cy="21811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328993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341433" y="1181155"/>
            <a:ext cx="592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«С каким из приведенных суждений  о борьбе с коррупцией в нашей области Вы согласны?»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5627875" y="1283577"/>
            <a:ext cx="622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Оценка изменения уровня коррупции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24FE34D-A158-4592-986C-139AC5A81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40603"/>
              </p:ext>
            </p:extLst>
          </p:nvPr>
        </p:nvGraphicFramePr>
        <p:xfrm>
          <a:off x="6301047" y="1778569"/>
          <a:ext cx="4882974" cy="1995869"/>
        </p:xfrm>
        <a:graphic>
          <a:graphicData uri="http://schemas.openxmlformats.org/drawingml/2006/table">
            <a:tbl>
              <a:tblPr/>
              <a:tblGrid>
                <a:gridCol w="1106432">
                  <a:extLst>
                    <a:ext uri="{9D8B030D-6E8A-4147-A177-3AD203B41FA5}">
                      <a16:colId xmlns:a16="http://schemas.microsoft.com/office/drawing/2014/main" val="519686064"/>
                    </a:ext>
                  </a:extLst>
                </a:gridCol>
                <a:gridCol w="767557">
                  <a:extLst>
                    <a:ext uri="{9D8B030D-6E8A-4147-A177-3AD203B41FA5}">
                      <a16:colId xmlns:a16="http://schemas.microsoft.com/office/drawing/2014/main" val="1816018094"/>
                    </a:ext>
                  </a:extLst>
                </a:gridCol>
                <a:gridCol w="1002995">
                  <a:extLst>
                    <a:ext uri="{9D8B030D-6E8A-4147-A177-3AD203B41FA5}">
                      <a16:colId xmlns:a16="http://schemas.microsoft.com/office/drawing/2014/main" val="4170268080"/>
                    </a:ext>
                  </a:extLst>
                </a:gridCol>
                <a:gridCol w="1002995">
                  <a:extLst>
                    <a:ext uri="{9D8B030D-6E8A-4147-A177-3AD203B41FA5}">
                      <a16:colId xmlns:a16="http://schemas.microsoft.com/office/drawing/2014/main" val="3435653262"/>
                    </a:ext>
                  </a:extLst>
                </a:gridCol>
                <a:gridCol w="1002995">
                  <a:extLst>
                    <a:ext uri="{9D8B030D-6E8A-4147-A177-3AD203B41FA5}">
                      <a16:colId xmlns:a16="http://schemas.microsoft.com/office/drawing/2014/main" val="2777585089"/>
                    </a:ext>
                  </a:extLst>
                </a:gridCol>
              </a:tblGrid>
              <a:tr h="348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Территория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Стало больше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Уровень не изменился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Стало меньше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61267"/>
                  </a:ext>
                </a:extLst>
              </a:tr>
              <a:tr h="549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городе (поселке, селе)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4,7%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42,5%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16,7%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36,2%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946622"/>
                  </a:ext>
                </a:extLst>
              </a:tr>
              <a:tr h="728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Забайкальском крае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6,7%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40,8%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22,0%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30,5%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194809"/>
                  </a:ext>
                </a:extLst>
              </a:tr>
              <a:tr h="369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целом в стране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31,2%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22,8%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16,0%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30,0%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72181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E8C7A9-A9D0-C263-8ACC-FD55AE55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2" y="341666"/>
            <a:ext cx="743354" cy="743354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66390"/>
              </p:ext>
            </p:extLst>
          </p:nvPr>
        </p:nvGraphicFramePr>
        <p:xfrm>
          <a:off x="442580" y="1778568"/>
          <a:ext cx="5644090" cy="266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9770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5063888"/>
            <a:ext cx="11068357" cy="16851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24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421821" y="443808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60779" y="5121652"/>
            <a:ext cx="10751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 числа респондентов, указавших, что при  своем обращении в государственные или муниципальные учреждения в последний раз они не попадали в коррупциогенную ситуацию, 4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4% в последнее время доводилось попадать в ситуацию, когда они знали, предполагали или чувствовали, что для решения той или иной проблемы необходимо неформальное вознаграждение, взятка.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Чаще всего коррупционная ситуация была связана с получением бесплатной медицинской помощи – об этом заявили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0,0% из числа тех, кто попадал в такие ситуации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Также коррупционные ситуации в равных долях были связаны с ВУЗом, жилплощадью и обращением за помощью и защитой в полицию (12,0%).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5063887"/>
            <a:ext cx="570269" cy="16893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706427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114080" y="1182340"/>
            <a:ext cx="6404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«Случалось ли Вам попадать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ситуацию, когда Вы предполагали,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что для решения той или иной проблемы необходимо неформальное вознаграждение?»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653702" y="1196287"/>
            <a:ext cx="499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ТОП-3 случая возникновения коррупционной ситуации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5454140B-ACAC-4A36-BD21-2359F2AF2B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348599"/>
              </p:ext>
            </p:extLst>
          </p:nvPr>
        </p:nvGraphicFramePr>
        <p:xfrm>
          <a:off x="6818148" y="1777936"/>
          <a:ext cx="4526896" cy="313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D3AA2A-0CCC-6EEB-7231-19C70265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13" y="280773"/>
            <a:ext cx="827314" cy="827314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581078"/>
              </p:ext>
            </p:extLst>
          </p:nvPr>
        </p:nvGraphicFramePr>
        <p:xfrm>
          <a:off x="488129" y="2347651"/>
          <a:ext cx="5988942" cy="265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706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5063888"/>
            <a:ext cx="11068357" cy="16851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25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52710" y="474136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872" y="5264270"/>
            <a:ext cx="1075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Относительное большинство респондентов, попадавших в коррупционные ситуации (по 24,0%), указали, что это произошло от 1 месяца до полугода тому назад, либо от полугода до 1 года.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 числа респондентов, которые, по их мнению, попадали в последнее время в коррупционную ситуацию, 34,0% указали, что они точно знают о факте ее возникновения.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5063887"/>
            <a:ext cx="570269" cy="16893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706427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114080" y="1182340"/>
            <a:ext cx="640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«Как давно возникла ситуация,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которая предполагала решение проблемы только с помощью взятки, подарка?»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653702" y="1196287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«Знаете ли Вы точно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 факте возникновения коррупционной ситуации?»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2AA4C2-51AF-6BB4-BD79-44D08E785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55" y="280312"/>
            <a:ext cx="827314" cy="827314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343891"/>
              </p:ext>
            </p:extLst>
          </p:nvPr>
        </p:nvGraphicFramePr>
        <p:xfrm>
          <a:off x="603494" y="2057154"/>
          <a:ext cx="5750363" cy="280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042308"/>
              </p:ext>
            </p:extLst>
          </p:nvPr>
        </p:nvGraphicFramePr>
        <p:xfrm>
          <a:off x="6518304" y="2013338"/>
          <a:ext cx="5197967" cy="297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0939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867112"/>
            <a:ext cx="11068357" cy="18819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26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5630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34257" y="4910406"/>
            <a:ext cx="1075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Респонденты, попадавшие в коррупционные ситуации, чаще всего отмечали, что точно не стали бы давать взятку по причине «Я принципиально не  даю взяток, даже если все это делают»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26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 Остальные причины отметили «Для меня это слишком дорого»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2,6%), «Мне противно это делать»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7,0%) и «Я не знаю, как это делается, неудобно» (11,3%).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Основная причина, по которой респонденты, попадавшие в коррупционные ситуации, точно решились бы дать взятку, - «Если только принудят (намекнут, создадут подобную ситуацию)» (такой вариант ответа выбрали 35,8% участников исследования).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867110"/>
            <a:ext cx="570269" cy="1886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608453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883350" y="1182340"/>
            <a:ext cx="5634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«Назовите, пожалуйста, основную причину, по которой Вы точно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не стали бы давать взятку?»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653702" y="1196287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«Причина, по которой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Вы точно были бы склонны (решились бы) дать взятку?»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AFEF6A-0401-DB89-8C34-9B2EBC1DD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55" y="280312"/>
            <a:ext cx="827314" cy="827314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375226"/>
              </p:ext>
            </p:extLst>
          </p:nvPr>
        </p:nvGraphicFramePr>
        <p:xfrm>
          <a:off x="580265" y="1810932"/>
          <a:ext cx="5634954" cy="302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954970"/>
              </p:ext>
            </p:extLst>
          </p:nvPr>
        </p:nvGraphicFramePr>
        <p:xfrm>
          <a:off x="6653701" y="2152177"/>
          <a:ext cx="5117499" cy="267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1920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717753"/>
            <a:ext cx="11068357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27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473723" y="465528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2225" y="4982513"/>
            <a:ext cx="1075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Относительное большинство респондентов, попадавших в коррупционные ситуации (37,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%), указали, что не знают, за какую сумму взятки возможно получить результат от взаимодействия с представителями органов власти в соответствующих случаях. Остальные чаще называли суммы от 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000 до 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5 000 (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7,0%).</a:t>
            </a:r>
          </a:p>
          <a:p>
            <a:pPr algn="just"/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Мнение о том, что величина необходимой взятки «полностью ясна» или «практически ясна» заранее, разделили 37,7% респондентов, попадавших в коррупционные ситуации. Противоположные суждения высказали 39,7% участников исследования указанной категории. Затруднились с ответом 22,6%.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717754"/>
            <a:ext cx="570269" cy="20354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55576" y="5533360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543173" y="1182340"/>
            <a:ext cx="621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«Осведомленность о средней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сумме взятки, за которую возможно получить результат»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653702" y="1196287"/>
            <a:ext cx="499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«На Ваш взгляд, является  ли величина взятки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известной заранее?»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9F714D-C292-B1FA-FCB6-9DDCF3902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55" y="280312"/>
            <a:ext cx="827314" cy="827314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500745"/>
              </p:ext>
            </p:extLst>
          </p:nvPr>
        </p:nvGraphicFramePr>
        <p:xfrm>
          <a:off x="472224" y="1679193"/>
          <a:ext cx="5800863" cy="29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093398"/>
              </p:ext>
            </p:extLst>
          </p:nvPr>
        </p:nvGraphicFramePr>
        <p:xfrm>
          <a:off x="6767360" y="1874200"/>
          <a:ext cx="5003841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7118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445983"/>
            <a:ext cx="11068357" cy="2303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28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8984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2225" y="4513982"/>
            <a:ext cx="1075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Основная причина, по которой возникают коррупционные ситуации, по мнению относительного большинства от общего числа респондентов (20,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 – «В учреждении не настаивают на взятках, но их дают, поскольку так надежнее (спокойнее, вернее)».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14,8% участников опроса не считают взятки асоциальным явлением предосудительным. Относительное же большинство респондентов (57,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 осуждают как тех, кто дает взятки, так и тех, кто их берет. Еще 12,8% осуждают взяточников, но не осуждают тех, кто взятки  дает. Вообще, взяткодатели, скорее, вызывают сочувствие, они воспринимаются как своего рода жертвы: вариант ответа «Осуждаю тех, кто дает взятки; не осуждаю тех, кто их берет» выбрали только 8,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опрошенных.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445982"/>
            <a:ext cx="570269" cy="23072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39747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543173" y="1182340"/>
            <a:ext cx="621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«Основная причина, по которой возникают коррупционные ситуации»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653702" y="1196287"/>
            <a:ext cx="499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«Отношение к участникам коррупционных ситуаций»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45760F-E527-7176-7F8C-C9FE774F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55" y="280312"/>
            <a:ext cx="827314" cy="827314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711803"/>
              </p:ext>
            </p:extLst>
          </p:nvPr>
        </p:nvGraphicFramePr>
        <p:xfrm>
          <a:off x="470670" y="1808341"/>
          <a:ext cx="5749044" cy="274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208376"/>
              </p:ext>
            </p:extLst>
          </p:nvPr>
        </p:nvGraphicFramePr>
        <p:xfrm>
          <a:off x="6624727" y="1816522"/>
          <a:ext cx="5146474" cy="255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7243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29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8984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274" y="1213349"/>
            <a:ext cx="112812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Ситуация, сложившаяся в настоящее время в сфере противодействия коррупции в Забайкальском крае крайне </a:t>
            </a: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неоднозначна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С  одной стороны, зафиксированы позитивные тенденции. Так, по итогам опроса общественного мнения доли респондентов, попадавших в различные ситуации, в которых была нужна взятка, в большинстве случаев не превысили 2,3%. О том, что при обращении в государственные или муниципальные учреждения у них  возникала необходимость решить свою проблему с помощью неформального вознаграждения, подарка, взятки, заявили только 6,3% опрошенных жителей Забайкальского края  (на уровне 2022 – 2023 гг.). 62,8% участников исследования оценили уровень коррупции в Забайкалье как средний или ниже, как высокий – 11,3%. </a:t>
            </a: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При этом доминирующая часть респондентов считает, что за прошедший год ситуация с коррупцией осталась без изменений. Те, кто отметил динамику масштабов коррупции на местном и краевом уровнях, преимущественно имели в виду его уменьшение. Напротив, о том, что на федеральном уровне в течение года коррупции стало больше, заявили 31,2% опрошенных, тогда как противоположную оценку (коррупции стало меньше) дали только 16,0%. Аналогичная структура распределения ответов по данному вопросу была зафиксирована и в ходе двух предыдущих волн мониторинга.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9A7761-0C33-465D-9A0E-0150CAACBF20}"/>
              </a:ext>
            </a:extLst>
          </p:cNvPr>
          <p:cNvSpPr/>
          <p:nvPr/>
        </p:nvSpPr>
        <p:spPr>
          <a:xfrm flipH="1">
            <a:off x="826725" y="1912935"/>
            <a:ext cx="45719" cy="469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A969EA-21BE-3DCB-CE61-97D35E5D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68" y="292430"/>
            <a:ext cx="794936" cy="7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6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718" y="-1"/>
            <a:ext cx="10289178" cy="6858002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3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5701B6-5407-4DDC-A3F9-9E9A4DF5F664}"/>
              </a:ext>
            </a:extLst>
          </p:cNvPr>
          <p:cNvSpPr txBox="1"/>
          <p:nvPr/>
        </p:nvSpPr>
        <p:spPr>
          <a:xfrm>
            <a:off x="2223240" y="952195"/>
            <a:ext cx="890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Объект исследования –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коррупция за истекший период 2024 года.</a:t>
            </a:r>
            <a:endParaRPr lang="ru-RU" sz="2000" dirty="0"/>
          </a:p>
        </p:txBody>
      </p:sp>
      <p:sp>
        <p:nvSpPr>
          <p:cNvPr id="3" name="Блок-схема: задержка 2">
            <a:extLst>
              <a:ext uri="{FF2B5EF4-FFF2-40B4-BE49-F238E27FC236}">
                <a16:creationId xmlns:a16="http://schemas.microsoft.com/office/drawing/2014/main" id="{D5201863-3CD6-49EE-A89F-64E70F7B0D2B}"/>
              </a:ext>
            </a:extLst>
          </p:cNvPr>
          <p:cNvSpPr/>
          <p:nvPr/>
        </p:nvSpPr>
        <p:spPr>
          <a:xfrm>
            <a:off x="1" y="0"/>
            <a:ext cx="2111362" cy="200601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FB4439C-CA57-4842-88A5-7E2482A46BA4}"/>
              </a:ext>
            </a:extLst>
          </p:cNvPr>
          <p:cNvSpPr/>
          <p:nvPr/>
        </p:nvSpPr>
        <p:spPr>
          <a:xfrm rot="16200000">
            <a:off x="-3401057" y="3392509"/>
            <a:ext cx="6858003" cy="729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ECC38A-D3CF-4B99-A661-0B8D535E0817}"/>
              </a:ext>
            </a:extLst>
          </p:cNvPr>
          <p:cNvSpPr txBox="1"/>
          <p:nvPr/>
        </p:nvSpPr>
        <p:spPr>
          <a:xfrm>
            <a:off x="2223240" y="1494802"/>
            <a:ext cx="8724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 сбора первичной информации –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репрезентативный социологический опрос представителей бизнеса </a:t>
            </a:r>
            <a:r>
              <a:rPr lang="ru-RU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посредством индивидуального заполнения респондентами электронной анкеты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0E3BBE-4D15-4607-A19B-478572BAFE32}"/>
              </a:ext>
            </a:extLst>
          </p:cNvPr>
          <p:cNvSpPr txBox="1"/>
          <p:nvPr/>
        </p:nvSpPr>
        <p:spPr>
          <a:xfrm>
            <a:off x="3176981" y="5636429"/>
            <a:ext cx="9200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Объем «деловой» выборки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100 организаций.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Объем «бытовой» выборки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600 респондентов.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8BFA5-0753-4792-9CDB-41869A25EF3A}"/>
              </a:ext>
            </a:extLst>
          </p:cNvPr>
          <p:cNvSpPr txBox="1"/>
          <p:nvPr/>
        </p:nvSpPr>
        <p:spPr>
          <a:xfrm>
            <a:off x="3077080" y="153181"/>
            <a:ext cx="593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Параметры «деловой» коррупции</a:t>
            </a:r>
            <a:endParaRPr lang="ru-RU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B14749-9D07-40AE-88E8-082157B6A0E9}"/>
              </a:ext>
            </a:extLst>
          </p:cNvPr>
          <p:cNvSpPr txBox="1"/>
          <p:nvPr/>
        </p:nvSpPr>
        <p:spPr>
          <a:xfrm>
            <a:off x="3077080" y="2899280"/>
            <a:ext cx="593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Параметры «бытовой» коррупции</a:t>
            </a:r>
            <a:endParaRPr lang="ru-RU" sz="24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726EB3-837A-4928-B0E7-9F410B6A50DB}"/>
              </a:ext>
            </a:extLst>
          </p:cNvPr>
          <p:cNvSpPr txBox="1"/>
          <p:nvPr/>
        </p:nvSpPr>
        <p:spPr>
          <a:xfrm>
            <a:off x="1592934" y="3535641"/>
            <a:ext cx="890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Объект исследования –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коррупция за истекший период 2024 года.</a:t>
            </a:r>
            <a:endParaRPr lang="ru-RU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1DB23-C65D-43ED-99DA-B73D5BFDD258}"/>
              </a:ext>
            </a:extLst>
          </p:cNvPr>
          <p:cNvSpPr txBox="1"/>
          <p:nvPr/>
        </p:nvSpPr>
        <p:spPr>
          <a:xfrm>
            <a:off x="1592934" y="4078062"/>
            <a:ext cx="8724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 сбора первичной информации –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репрезентативный социологический опрос </a:t>
            </a:r>
            <a:r>
              <a:rPr lang="ru-RU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методом индивидуального формализованного интервью по принципу «лицом к лицу» по месту проживания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279913-17FE-4E28-BD3F-F83D82C81931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F1DEFD9-358B-46A8-9F6F-153F2696DE46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60D0970-F1E6-440B-8DA4-DD3C6293167C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7E45A93-8139-03DC-843A-7D1E44A5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1" y="133162"/>
            <a:ext cx="1675474" cy="17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E9FC7F-2FFA-C853-EDE1-9DB99B1B6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839" y="5450232"/>
            <a:ext cx="1194002" cy="11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09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30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8984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274" y="986237"/>
            <a:ext cx="112827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Проведенное исследование выявило преобладание неприязненного отношения к коррупции в регионе. Только 14,8% участников опроса не считают это асоциальное явление предосудительным. Большинство же респондентов (57,7%, примерно столько же, что и в 2022 – 2023 гг.) осуждают как тех, кто дает взятки, так и тех, кто их берет. В том, что коррупция помогает ведению бизнеса, убеждены только 10,0% опрошенных представителей деловой среды (при 16,0% в 2022 г.). </a:t>
            </a: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Мнение, согласно которому предприятия сферы их бизнеса никогда не сталкиваются с необходимостью оказывать влияние на действия (бездействие) должностных лиц посредством осуществления неформальных прямых и (или) скрытых платежей, заявили от 60,0%  до 71,0% респондентов (в зависимости от целей этого влияния) – больше, чем в две предыдущие волны мониторинга (2023 г.: от 58,0% до 67,0%, 2022 г.: от 58,0% до 61,0%).</a:t>
            </a: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Вместе с тем, судя по материалам исследования, в отличие от «бытовой», «деловая» коррупция в Забайкальском крае в целом сохраняет институционализированный характер. Об этом свидетельствует, в частности, следующий факт: при получении государственного контракта федерального уровня предприятия из сферы бизнеса обычно производят неофициальные выплаты, сообщили 38,9% респондентов из числа тех, чьи предприятия получали государственный (муниципальный) заказ (при 57,1% в 2023 г. и 40,9% в 2022 г.), регионального уровня – также 38,9% (при 50,0% в предыдущую волну мониторинга и 54,5% в 2022 г.). О подобной практике в отношении муниципальных контрактов также заявили 38,9% участников исследования при 63,6% в 2022 г.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9A7761-0C33-465D-9A0E-0150CAACBF20}"/>
              </a:ext>
            </a:extLst>
          </p:cNvPr>
          <p:cNvSpPr/>
          <p:nvPr/>
        </p:nvSpPr>
        <p:spPr>
          <a:xfrm flipH="1">
            <a:off x="817199" y="1234807"/>
            <a:ext cx="49576" cy="4768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7F0BC7-45F8-D078-6A59-F3B6940C7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68" y="292430"/>
            <a:ext cx="794936" cy="7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87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31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8984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274" y="1213349"/>
            <a:ext cx="112812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Кроме того, в ходе исследования «деловой» коррупции установлено следующее.</a:t>
            </a:r>
          </a:p>
          <a:p>
            <a:pPr algn="just"/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По мнению респондентов, предприятия в сфере их бизнеса вынуждены оказывать влияние на действия (бездействие) должностных лиц посредством осуществления неформальных прямых и (или) скрытых платежей преимущественно </a:t>
            </a: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 взаимодействии с  органами, занимающимися вопросами предоставления земельных участков (10,4%), полицией, органами внутренних дел (10,2%), Ростехнадзора (10,2%). </a:t>
            </a: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Незаконные требования к предпринимателям чаще всего предъявляют должностные лица полиции, органов внутренних дел (о таких случаях заявили 9,0% респондентов при 10,0% в 2023 г. и 11,0% в 2022 г.) и налоговых органов (9,0% при 6,0% в 2023 г. и 7,0% в 2022 г.).</a:t>
            </a: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Что касается «бытовой» коррупции, то в общественном мнении жителей Забайкальского края наиболее коррумпированными считаются следующие структуры: средства массовой информации («довольно нечестными» или «абсолютно нечестными» их признали 38,6% участников исследования); </a:t>
            </a: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коммунальные службы («довольно нечестными» или «абсолютно нечестными» их признали 46,5% участников исследования), политические партии (45,0%), средства массовой информации (44,3%), армия (39,0%), Служба безопасности дорожного движения (37,5%).</a:t>
            </a:r>
            <a:endParaRPr lang="ru-RU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9A7761-0C33-465D-9A0E-0150CAACBF20}"/>
              </a:ext>
            </a:extLst>
          </p:cNvPr>
          <p:cNvSpPr/>
          <p:nvPr/>
        </p:nvSpPr>
        <p:spPr>
          <a:xfrm flipH="1">
            <a:off x="826725" y="1912935"/>
            <a:ext cx="45719" cy="469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FDEC2B-7912-442F-00B6-F870642C0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68" y="292430"/>
            <a:ext cx="794936" cy="7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93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085F56-1345-4DD2-A768-A9B7FA4F1F8A}"/>
              </a:ext>
            </a:extLst>
          </p:cNvPr>
          <p:cNvSpPr/>
          <p:nvPr/>
        </p:nvSpPr>
        <p:spPr>
          <a:xfrm>
            <a:off x="3129075" y="4769627"/>
            <a:ext cx="6323890" cy="1903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32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8984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274" y="986237"/>
            <a:ext cx="112827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Основываясь на результатах проведенного исследования, следует констатировать преобладание среди жителей региона критического отношения к деятельности властей по борьбе с коррупцией. Совокупная доля забайкальцев, считающих, что для противодействия коррупции власти «делают все возможное» или «делают многое» составила 28,0% при 29,8% год назад и 33,2% в 2022 г. Мнение о том, что в указанном направлении власти «делают мало» или «ничего не делают», в общей сложности разделили 54,3% участников опроса при 56,2% в предыдущую волну мониторинга и 50,4% в 2022 г.</a:t>
            </a: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В целом работу органов власти Забайкальского края по противодействию коррупции «положительно» или «скорее положительно» оценили 52,0% опрошенных жителей региона (при 44,0% в 2023 г. и 43,1% в 2022 г.), «скорее отрицательно» или «отрицательно» - 27,0% (при 29,7% год назад и 26,3% в 2022 г.).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9A7761-0C33-465D-9A0E-0150CAACBF20}"/>
              </a:ext>
            </a:extLst>
          </p:cNvPr>
          <p:cNvSpPr/>
          <p:nvPr/>
        </p:nvSpPr>
        <p:spPr>
          <a:xfrm flipH="1">
            <a:off x="817199" y="1234807"/>
            <a:ext cx="49576" cy="4768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9B0472-A696-4BCB-9D47-5F0C614674C2}"/>
              </a:ext>
            </a:extLst>
          </p:cNvPr>
          <p:cNvSpPr/>
          <p:nvPr/>
        </p:nvSpPr>
        <p:spPr>
          <a:xfrm>
            <a:off x="3129075" y="4925638"/>
            <a:ext cx="6323890" cy="153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Коррупция остается одним из ключевых факторов, негативно влияющих на социально-экономическую и общественно-политическую ситуацию в Забайкальском крае.</a:t>
            </a:r>
            <a:endParaRPr lang="ru-RU" sz="2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CBC36A-6B6E-F271-250C-BE507A011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68" y="292430"/>
            <a:ext cx="794936" cy="7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54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B4A07A-2D85-E72C-0B41-62CEDD10A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0"/>
            <a:ext cx="10721383" cy="69006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0BA37D-C7D9-47D7-864E-92172D3D2C5B}"/>
              </a:ext>
            </a:extLst>
          </p:cNvPr>
          <p:cNvSpPr txBox="1"/>
          <p:nvPr/>
        </p:nvSpPr>
        <p:spPr>
          <a:xfrm>
            <a:off x="2107420" y="136336"/>
            <a:ext cx="578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AB7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312801-9FFD-4C83-8414-C5590BB52A09}"/>
              </a:ext>
            </a:extLst>
          </p:cNvPr>
          <p:cNvSpPr txBox="1"/>
          <p:nvPr/>
        </p:nvSpPr>
        <p:spPr>
          <a:xfrm>
            <a:off x="2078947" y="109359"/>
            <a:ext cx="585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D69639-3446-43E8-985A-2F28F122B39E}"/>
              </a:ext>
            </a:extLst>
          </p:cNvPr>
          <p:cNvSpPr/>
          <p:nvPr/>
        </p:nvSpPr>
        <p:spPr>
          <a:xfrm rot="20728286">
            <a:off x="660966" y="3000051"/>
            <a:ext cx="14330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66D27F-0C0C-4D18-8132-C116A46475C9}"/>
              </a:ext>
            </a:extLst>
          </p:cNvPr>
          <p:cNvSpPr/>
          <p:nvPr/>
        </p:nvSpPr>
        <p:spPr>
          <a:xfrm rot="19921038">
            <a:off x="1188457" y="4383385"/>
            <a:ext cx="14330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82383D-AD94-4D3E-907E-20D7F749A5B9}"/>
              </a:ext>
            </a:extLst>
          </p:cNvPr>
          <p:cNvSpPr/>
          <p:nvPr/>
        </p:nvSpPr>
        <p:spPr>
          <a:xfrm rot="19389194">
            <a:off x="1649686" y="5614773"/>
            <a:ext cx="17098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77C69DB-BCC8-4CE6-9E60-771DD2109B2E}"/>
              </a:ext>
            </a:extLst>
          </p:cNvPr>
          <p:cNvSpPr/>
          <p:nvPr/>
        </p:nvSpPr>
        <p:spPr>
          <a:xfrm rot="18148210">
            <a:off x="2689059" y="6191548"/>
            <a:ext cx="14330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641C057-C82D-4EBF-A4C0-A8FAFAF17816}"/>
              </a:ext>
            </a:extLst>
          </p:cNvPr>
          <p:cNvSpPr/>
          <p:nvPr/>
        </p:nvSpPr>
        <p:spPr>
          <a:xfrm rot="17120210">
            <a:off x="3866217" y="6650027"/>
            <a:ext cx="14330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8B4A7A-1725-4C0C-ABD6-56D4456E6AD0}"/>
              </a:ext>
            </a:extLst>
          </p:cNvPr>
          <p:cNvSpPr/>
          <p:nvPr/>
        </p:nvSpPr>
        <p:spPr>
          <a:xfrm>
            <a:off x="123825" y="5525095"/>
            <a:ext cx="4029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ООО «ГЭПИЦентр-2»</a:t>
            </a:r>
          </a:p>
          <a:p>
            <a:r>
              <a:rPr lang="ru-RU" dirty="0">
                <a:latin typeface="Century Gothic" panose="020B0502020202020204" pitchFamily="34" charset="0"/>
              </a:rPr>
              <a:t>Г. Омск, ул. Красина, д.6</a:t>
            </a:r>
          </a:p>
          <a:p>
            <a:r>
              <a:rPr lang="ru-RU" dirty="0">
                <a:latin typeface="Century Gothic" panose="020B0502020202020204" pitchFamily="34" charset="0"/>
              </a:rPr>
              <a:t>Тел.</a:t>
            </a:r>
            <a:r>
              <a:rPr lang="en-US" dirty="0">
                <a:latin typeface="Century Gothic" panose="020B0502020202020204" pitchFamily="34" charset="0"/>
              </a:rPr>
              <a:t>: </a:t>
            </a:r>
            <a:r>
              <a:rPr lang="ru-RU" dirty="0">
                <a:latin typeface="Century Gothic" panose="020B0502020202020204" pitchFamily="34" charset="0"/>
              </a:rPr>
              <a:t>8 (3812) 25-04-72</a:t>
            </a:r>
          </a:p>
          <a:p>
            <a:r>
              <a:rPr lang="en-US" dirty="0">
                <a:latin typeface="Century Gothic" panose="020B0502020202020204" pitchFamily="34" charset="0"/>
              </a:rPr>
              <a:t>https://www.gepicentr.ru/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1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0F777B-FC86-B5D9-B9FF-A4741560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15" y="1263273"/>
            <a:ext cx="6945856" cy="4489549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5A529AD4-B96B-417A-A869-E2467341AA41}"/>
              </a:ext>
            </a:extLst>
          </p:cNvPr>
          <p:cNvSpPr/>
          <p:nvPr/>
        </p:nvSpPr>
        <p:spPr>
          <a:xfrm>
            <a:off x="4397568" y="4983616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9B18B8D-63BA-42C1-8E47-A2F59D52B722}"/>
              </a:ext>
            </a:extLst>
          </p:cNvPr>
          <p:cNvSpPr/>
          <p:nvPr/>
        </p:nvSpPr>
        <p:spPr>
          <a:xfrm>
            <a:off x="4397568" y="635122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BEFCDAE-E136-42FD-BED8-F9F0B36FC25A}"/>
              </a:ext>
            </a:extLst>
          </p:cNvPr>
          <p:cNvSpPr/>
          <p:nvPr/>
        </p:nvSpPr>
        <p:spPr>
          <a:xfrm>
            <a:off x="10914483" y="635122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3F8F782-BE2D-4629-B3B6-919B46310C0E}"/>
              </a:ext>
            </a:extLst>
          </p:cNvPr>
          <p:cNvSpPr/>
          <p:nvPr/>
        </p:nvSpPr>
        <p:spPr>
          <a:xfrm>
            <a:off x="10914483" y="5124671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EA4E4-35FB-4F9C-BD9E-7D8BD585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00849"/>
            <a:ext cx="4924338" cy="125630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Результаты исследования</a:t>
            </a:r>
            <a:b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«деловой» коррупции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2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543CCCA-1F43-4FF7-BEE1-5DFEBAC4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791404" y="-4"/>
            <a:ext cx="417015" cy="6858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824993" y="-5824998"/>
            <a:ext cx="396999" cy="1204698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C870C9-8A2C-4B00-9D2B-136D03D13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"/>
            <a:ext cx="396999" cy="6858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7066866-78F7-48AC-BD45-C5E96AAE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892589" y="568411"/>
            <a:ext cx="396999" cy="12182179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299" y="6442532"/>
            <a:ext cx="397000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5</a:t>
            </a:fld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01FB98B-8001-47C6-984F-0531B8F0F590}"/>
              </a:ext>
            </a:extLst>
          </p:cNvPr>
          <p:cNvSpPr/>
          <p:nvPr/>
        </p:nvSpPr>
        <p:spPr>
          <a:xfrm>
            <a:off x="432599" y="392260"/>
            <a:ext cx="11433552" cy="60734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0" h="0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506321" y="525427"/>
            <a:ext cx="1045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Социально-демографические характеристики организаций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DF2700-3591-42F6-A3C7-294961DEB621}"/>
              </a:ext>
            </a:extLst>
          </p:cNvPr>
          <p:cNvSpPr txBox="1"/>
          <p:nvPr/>
        </p:nvSpPr>
        <p:spPr>
          <a:xfrm rot="5400000">
            <a:off x="11375263" y="5085989"/>
            <a:ext cx="1270137" cy="27699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5C71D6E-45CE-41E8-8A00-6E66EDB5A37D}"/>
              </a:ext>
            </a:extLst>
          </p:cNvPr>
          <p:cNvCxnSpPr>
            <a:cxnSpLocks/>
          </p:cNvCxnSpPr>
          <p:nvPr/>
        </p:nvCxnSpPr>
        <p:spPr>
          <a:xfrm flipH="1">
            <a:off x="12007134" y="6002995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50CB04A-A911-4FDA-8DF8-E2D6618482F3}"/>
              </a:ext>
            </a:extLst>
          </p:cNvPr>
          <p:cNvCxnSpPr>
            <a:cxnSpLocks/>
          </p:cNvCxnSpPr>
          <p:nvPr/>
        </p:nvCxnSpPr>
        <p:spPr>
          <a:xfrm flipH="1">
            <a:off x="12001300" y="4119619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D752B5D-54DA-4DF2-9372-C43576250165}"/>
              </a:ext>
            </a:extLst>
          </p:cNvPr>
          <p:cNvSpPr txBox="1"/>
          <p:nvPr/>
        </p:nvSpPr>
        <p:spPr>
          <a:xfrm>
            <a:off x="1763641" y="1262555"/>
            <a:ext cx="325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Форма собственности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B2BCE4-BAD9-4E2F-B798-2A241454298E}"/>
              </a:ext>
            </a:extLst>
          </p:cNvPr>
          <p:cNvSpPr txBox="1"/>
          <p:nvPr/>
        </p:nvSpPr>
        <p:spPr>
          <a:xfrm>
            <a:off x="6568841" y="1262555"/>
            <a:ext cx="50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Уровень менеджмента организации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EE1D4C-F97B-47C9-82FB-14724EE2A80A}"/>
              </a:ext>
            </a:extLst>
          </p:cNvPr>
          <p:cNvSpPr txBox="1"/>
          <p:nvPr/>
        </p:nvSpPr>
        <p:spPr>
          <a:xfrm>
            <a:off x="1134525" y="4058727"/>
            <a:ext cx="468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Численность сотрудников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27B39A5-3B2C-D4F2-515F-0B4CC39EF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49894"/>
              </p:ext>
            </p:extLst>
          </p:nvPr>
        </p:nvGraphicFramePr>
        <p:xfrm>
          <a:off x="1222295" y="1829925"/>
          <a:ext cx="4873705" cy="2026254"/>
        </p:xfrm>
        <a:graphic>
          <a:graphicData uri="http://schemas.openxmlformats.org/drawingml/2006/table">
            <a:tbl>
              <a:tblPr firstRow="1" firstCol="1" bandRow="1"/>
              <a:tblGrid>
                <a:gridCol w="3900961">
                  <a:extLst>
                    <a:ext uri="{9D8B030D-6E8A-4147-A177-3AD203B41FA5}">
                      <a16:colId xmlns:a16="http://schemas.microsoft.com/office/drawing/2014/main" val="2280335749"/>
                    </a:ext>
                  </a:extLst>
                </a:gridCol>
                <a:gridCol w="972744">
                  <a:extLst>
                    <a:ext uri="{9D8B030D-6E8A-4147-A177-3AD203B41FA5}">
                      <a16:colId xmlns:a16="http://schemas.microsoft.com/office/drawing/2014/main" val="327949946"/>
                    </a:ext>
                  </a:extLst>
                </a:gridCol>
              </a:tblGrid>
              <a:tr h="2872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endParaRPr lang="ru-RU" sz="1400" kern="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6,0%</a:t>
                      </a:r>
                      <a:endParaRPr lang="ru-RU" sz="1400" kern="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298080"/>
                  </a:ext>
                </a:extLst>
              </a:tr>
              <a:tr h="2872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endParaRPr lang="ru-RU" sz="1400" kern="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10,0%</a:t>
                      </a:r>
                      <a:endParaRPr lang="ru-RU" sz="1400" kern="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106116"/>
                  </a:ext>
                </a:extLst>
              </a:tr>
              <a:tr h="4385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Смешанная российская с долей государственной собственности</a:t>
                      </a:r>
                      <a:endParaRPr lang="ru-RU" sz="1400" kern="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6,0%</a:t>
                      </a:r>
                      <a:endParaRPr lang="ru-RU" sz="1400" kern="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476591"/>
                  </a:ext>
                </a:extLst>
              </a:tr>
              <a:tr h="4385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Смешанная российская без доли государственной собственности</a:t>
                      </a:r>
                      <a:endParaRPr lang="ru-RU" sz="1400" kern="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2,0%</a:t>
                      </a:r>
                      <a:endParaRPr lang="ru-RU" sz="1400" kern="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221555"/>
                  </a:ext>
                </a:extLst>
              </a:tr>
              <a:tr h="2872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Частная</a:t>
                      </a:r>
                      <a:endParaRPr lang="ru-RU" sz="1400" kern="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74,0%</a:t>
                      </a:r>
                      <a:endParaRPr lang="ru-RU" sz="1400" kern="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907013"/>
                  </a:ext>
                </a:extLst>
              </a:tr>
              <a:tr h="2872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российская и иностранная</a:t>
                      </a:r>
                      <a:endParaRPr lang="ru-RU" sz="1400" kern="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2,0%</a:t>
                      </a:r>
                      <a:endParaRPr lang="ru-RU" sz="1400" kern="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209225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8593FB4-A605-B8C3-3722-469EA9F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6843"/>
              </p:ext>
            </p:extLst>
          </p:nvPr>
        </p:nvGraphicFramePr>
        <p:xfrm>
          <a:off x="1222295" y="4589420"/>
          <a:ext cx="4870108" cy="1449777"/>
        </p:xfrm>
        <a:graphic>
          <a:graphicData uri="http://schemas.openxmlformats.org/drawingml/2006/table">
            <a:tbl>
              <a:tblPr firstRow="1" firstCol="1" bandRow="1"/>
              <a:tblGrid>
                <a:gridCol w="3969741">
                  <a:extLst>
                    <a:ext uri="{9D8B030D-6E8A-4147-A177-3AD203B41FA5}">
                      <a16:colId xmlns:a16="http://schemas.microsoft.com/office/drawing/2014/main" val="2182851899"/>
                    </a:ext>
                  </a:extLst>
                </a:gridCol>
                <a:gridCol w="900367">
                  <a:extLst>
                    <a:ext uri="{9D8B030D-6E8A-4147-A177-3AD203B41FA5}">
                      <a16:colId xmlns:a16="http://schemas.microsoft.com/office/drawing/2014/main" val="2175158464"/>
                    </a:ext>
                  </a:extLst>
                </a:gridCol>
              </a:tblGrid>
              <a:tr h="2805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15 человек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012335"/>
                  </a:ext>
                </a:extLst>
              </a:tr>
              <a:tr h="292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15 до 100 человек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69579"/>
                  </a:ext>
                </a:extLst>
              </a:tr>
              <a:tr h="292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101 до 250 человек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20176"/>
                  </a:ext>
                </a:extLst>
              </a:tr>
              <a:tr h="292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251 до 500 человек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42,0%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004050"/>
                  </a:ext>
                </a:extLst>
              </a:tr>
              <a:tr h="292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501 до 1000 человек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2,0%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36210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41D233F-1178-6744-19CD-16673ED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40316"/>
              </p:ext>
            </p:extLst>
          </p:nvPr>
        </p:nvGraphicFramePr>
        <p:xfrm>
          <a:off x="6833526" y="1829926"/>
          <a:ext cx="4385581" cy="4209274"/>
        </p:xfrm>
        <a:graphic>
          <a:graphicData uri="http://schemas.openxmlformats.org/drawingml/2006/table">
            <a:tbl>
              <a:tblPr firstRow="1" firstCol="1" bandRow="1"/>
              <a:tblGrid>
                <a:gridCol w="3474257">
                  <a:extLst>
                    <a:ext uri="{9D8B030D-6E8A-4147-A177-3AD203B41FA5}">
                      <a16:colId xmlns:a16="http://schemas.microsoft.com/office/drawing/2014/main" val="4272697593"/>
                    </a:ext>
                  </a:extLst>
                </a:gridCol>
                <a:gridCol w="911324">
                  <a:extLst>
                    <a:ext uri="{9D8B030D-6E8A-4147-A177-3AD203B41FA5}">
                      <a16:colId xmlns:a16="http://schemas.microsoft.com/office/drawing/2014/main" val="3650881947"/>
                    </a:ext>
                  </a:extLst>
                </a:gridCol>
              </a:tblGrid>
              <a:tr h="563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 и (или) собственник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036389"/>
                  </a:ext>
                </a:extLst>
              </a:tr>
              <a:tr h="563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правления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910366"/>
                  </a:ext>
                </a:extLst>
              </a:tr>
              <a:tr h="563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организации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457783"/>
                  </a:ext>
                </a:extLst>
              </a:tr>
              <a:tr h="563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высшего звена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079284"/>
                  </a:ext>
                </a:extLst>
              </a:tr>
              <a:tr h="563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среднего звена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533238"/>
                  </a:ext>
                </a:extLst>
              </a:tr>
              <a:tr h="826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Линейное и (или) функциональное руководство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051707"/>
                  </a:ext>
                </a:extLst>
              </a:tr>
              <a:tr h="563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 специалист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22,0%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77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91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6124698" y="1317332"/>
            <a:ext cx="5652474" cy="3659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6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192886" y="350062"/>
            <a:ext cx="1044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Фактические значения параметров оценки коррупции, в том числе уровня коррупции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6159028" y="1500486"/>
            <a:ext cx="5013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 том, что предприятия сферы их бизнеса никогда не сталкиваются с необходимостью оказывать влияние на действия (бездействие) должностных лиц посредством осуществления неформальных прямых и (или) скрытых платежей, заявили от 60,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до 71,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респондентов. Чаще всего указывалось, что указанное влияние оказывалось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 целью несовершения должностным лицом входящих в его служебные полномочия действий (30,0%). 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6903" y="1317331"/>
            <a:ext cx="570269" cy="3659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52666" y="294703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1FEEB-932A-430B-892E-E097D2DF47B7}"/>
              </a:ext>
            </a:extLst>
          </p:cNvPr>
          <p:cNvSpPr txBox="1"/>
          <p:nvPr/>
        </p:nvSpPr>
        <p:spPr>
          <a:xfrm>
            <a:off x="-1016903" y="6350299"/>
            <a:ext cx="1411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Частота столкновения организаций с необходимостью в неформальном платеже в различных ситуациях</a:t>
            </a:r>
          </a:p>
          <a:p>
            <a:pPr algn="ctr"/>
            <a:endParaRPr lang="ru-RU" sz="1600" b="1" dirty="0">
              <a:gradFill flip="none" rotWithShape="1">
                <a:gsLst>
                  <a:gs pos="0">
                    <a:srgbClr val="94BF0C"/>
                  </a:gs>
                  <a:gs pos="33000">
                    <a:srgbClr val="50AE57"/>
                  </a:gs>
                  <a:gs pos="69000">
                    <a:srgbClr val="19A194"/>
                  </a:gs>
                  <a:gs pos="99000">
                    <a:srgbClr val="009ED9"/>
                  </a:gs>
                </a:gsLst>
                <a:lin ang="300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E2AE73B-C6D8-4885-8059-35A9CD557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67152"/>
              </p:ext>
            </p:extLst>
          </p:nvPr>
        </p:nvGraphicFramePr>
        <p:xfrm>
          <a:off x="384561" y="1317331"/>
          <a:ext cx="5655057" cy="4827355"/>
        </p:xfrm>
        <a:graphic>
          <a:graphicData uri="http://schemas.openxmlformats.org/drawingml/2006/table">
            <a:tbl>
              <a:tblPr/>
              <a:tblGrid>
                <a:gridCol w="2221445">
                  <a:extLst>
                    <a:ext uri="{9D8B030D-6E8A-4147-A177-3AD203B41FA5}">
                      <a16:colId xmlns:a16="http://schemas.microsoft.com/office/drawing/2014/main" val="1648826039"/>
                    </a:ext>
                  </a:extLst>
                </a:gridCol>
                <a:gridCol w="499474">
                  <a:extLst>
                    <a:ext uri="{9D8B030D-6E8A-4147-A177-3AD203B41FA5}">
                      <a16:colId xmlns:a16="http://schemas.microsoft.com/office/drawing/2014/main" val="3410978910"/>
                    </a:ext>
                  </a:extLst>
                </a:gridCol>
                <a:gridCol w="480626">
                  <a:extLst>
                    <a:ext uri="{9D8B030D-6E8A-4147-A177-3AD203B41FA5}">
                      <a16:colId xmlns:a16="http://schemas.microsoft.com/office/drawing/2014/main" val="3823846085"/>
                    </a:ext>
                  </a:extLst>
                </a:gridCol>
                <a:gridCol w="574866">
                  <a:extLst>
                    <a:ext uri="{9D8B030D-6E8A-4147-A177-3AD203B41FA5}">
                      <a16:colId xmlns:a16="http://schemas.microsoft.com/office/drawing/2014/main" val="625177269"/>
                    </a:ext>
                  </a:extLst>
                </a:gridCol>
                <a:gridCol w="556018">
                  <a:extLst>
                    <a:ext uri="{9D8B030D-6E8A-4147-A177-3AD203B41FA5}">
                      <a16:colId xmlns:a16="http://schemas.microsoft.com/office/drawing/2014/main" val="821578735"/>
                    </a:ext>
                  </a:extLst>
                </a:gridCol>
                <a:gridCol w="424081">
                  <a:extLst>
                    <a:ext uri="{9D8B030D-6E8A-4147-A177-3AD203B41FA5}">
                      <a16:colId xmlns:a16="http://schemas.microsoft.com/office/drawing/2014/main" val="1350323886"/>
                    </a:ext>
                  </a:extLst>
                </a:gridCol>
                <a:gridCol w="898547">
                  <a:extLst>
                    <a:ext uri="{9D8B030D-6E8A-4147-A177-3AD203B41FA5}">
                      <a16:colId xmlns:a16="http://schemas.microsoft.com/office/drawing/2014/main" val="2344021202"/>
                    </a:ext>
                  </a:extLst>
                </a:gridCol>
              </a:tblGrid>
              <a:tr h="958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Цели оказания влияния на действия (бездействие) должностных лиц посредством осуществления неформальных прямых или скрытых платежей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Никогда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Редко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Время от времени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Довольно часто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Очень часто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956120"/>
                  </a:ext>
                </a:extLst>
              </a:tr>
              <a:tr h="9029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Совершение должностным лицом входящих в его служебные полномочия действий (чтобы он быстрее делал то, что и так обязан сделать по долгу службы)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62,0%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485481"/>
                  </a:ext>
                </a:extLst>
              </a:tr>
              <a:tr h="8812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Несовершение должностным лицом входящих в его служебные полномочия действий (бездействие) (чтобы он не искал повода придираться к чему-либо)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60,0%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19,0%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772869"/>
                  </a:ext>
                </a:extLst>
              </a:tr>
              <a:tr h="769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Использование авторитета в силу занимаемой должности для оказания воздействия (уговоры, обещания, принуждения и др. с его стороны)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63,0%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19,0%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531019"/>
                  </a:ext>
                </a:extLst>
              </a:tr>
              <a:tr h="5462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Попустительство на службе (чтобы он "закрыл глаза" на выявленное нарушение)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70,0%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16,0%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70424"/>
                  </a:ext>
                </a:extLst>
              </a:tr>
              <a:tr h="769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Совершение должностным лицом незаконных действий (бездействие) (чтобы он в чем-то нарушил свои должностные обязанности)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71,0%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11,0%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00906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62DB60-2863-B1A3-0817-9C7687CCD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" y="247733"/>
            <a:ext cx="782485" cy="7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2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235641"/>
            <a:ext cx="10725826" cy="23746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7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192886" y="350062"/>
            <a:ext cx="1044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Фактические значения параметров оценки коррупции, в том числе уровня коррупции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639899" y="4405609"/>
            <a:ext cx="10390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Большинство участников исследования (61,0%) указали, что у предприятий их сферы бизнеса на один неформальный прямой или скрытый платеж в среднем приходится от 3 000 до 10 000 рублей. Кроме того, относительно часто (в 20,0% случаев) назывались суммы в пределах от 25 001 до 150 000 рублей.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При ответе на вопрос о том, какая доля дохода от предпринимательской деятельности фирм в их сфере бизнеса в среднем приходится на неформальные прямые и (или) скрытые платежи, респонденты чаще всего оценивали долю в 0%.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2477" y="4233959"/>
            <a:ext cx="570269" cy="23746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51771" y="5221217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1FEEB-932A-430B-892E-E097D2DF47B7}"/>
              </a:ext>
            </a:extLst>
          </p:cNvPr>
          <p:cNvSpPr txBox="1"/>
          <p:nvPr/>
        </p:nvSpPr>
        <p:spPr>
          <a:xfrm>
            <a:off x="109066" y="1250816"/>
            <a:ext cx="607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Средняя сумма неформального платежа</a:t>
            </a:r>
          </a:p>
          <a:p>
            <a:pPr algn="ctr"/>
            <a:endParaRPr lang="ru-RU" sz="1600" b="1" dirty="0">
              <a:gradFill flip="none" rotWithShape="1">
                <a:gsLst>
                  <a:gs pos="0">
                    <a:srgbClr val="94BF0C"/>
                  </a:gs>
                  <a:gs pos="33000">
                    <a:srgbClr val="50AE57"/>
                  </a:gs>
                  <a:gs pos="69000">
                    <a:srgbClr val="19A194"/>
                  </a:gs>
                  <a:gs pos="99000">
                    <a:srgbClr val="009ED9"/>
                  </a:gs>
                </a:gsLst>
                <a:lin ang="300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D372F2-E40D-4E93-AED6-A8947AEB4CFB}"/>
              </a:ext>
            </a:extLst>
          </p:cNvPr>
          <p:cNvSpPr txBox="1"/>
          <p:nvPr/>
        </p:nvSpPr>
        <p:spPr>
          <a:xfrm>
            <a:off x="5636818" y="1271268"/>
            <a:ext cx="607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Доля дохода на неформальные платежи</a:t>
            </a:r>
          </a:p>
          <a:p>
            <a:pPr algn="ctr"/>
            <a:endParaRPr lang="ru-RU" sz="1600" b="1" dirty="0">
              <a:gradFill flip="none" rotWithShape="1">
                <a:gsLst>
                  <a:gs pos="0">
                    <a:srgbClr val="94BF0C"/>
                  </a:gs>
                  <a:gs pos="33000">
                    <a:srgbClr val="50AE57"/>
                  </a:gs>
                  <a:gs pos="69000">
                    <a:srgbClr val="19A194"/>
                  </a:gs>
                  <a:gs pos="99000">
                    <a:srgbClr val="009ED9"/>
                  </a:gs>
                </a:gsLst>
                <a:lin ang="3000000" scaled="0"/>
                <a:tileRect/>
              </a:gradFill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94897A-0757-BE95-30DF-A2A234EA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" y="247733"/>
            <a:ext cx="782485" cy="782485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231086"/>
              </p:ext>
            </p:extLst>
          </p:nvPr>
        </p:nvGraphicFramePr>
        <p:xfrm>
          <a:off x="786836" y="1578835"/>
          <a:ext cx="5246712" cy="252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1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184308"/>
              </p:ext>
            </p:extLst>
          </p:nvPr>
        </p:nvGraphicFramePr>
        <p:xfrm>
          <a:off x="6033548" y="1835591"/>
          <a:ext cx="5246712" cy="216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225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4813281"/>
            <a:ext cx="11068357" cy="18433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8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8757" y="4897441"/>
            <a:ext cx="10677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Было установлено, что в течение текущего года в конкурсах на получение государственного (муниципального) контракта участвовали предприятия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4,0% респондентов.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 менее одного государственного (муниципального) контракта, заказа федерального уровня получили предприятия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3% респондентов, регионального – также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4,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%, муниципального –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1,4%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4813281"/>
            <a:ext cx="570269" cy="18384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67265" y="5587013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D372F2-E40D-4E93-AED6-A8947AEB4CFB}"/>
              </a:ext>
            </a:extLst>
          </p:cNvPr>
          <p:cNvSpPr txBox="1"/>
          <p:nvPr/>
        </p:nvSpPr>
        <p:spPr>
          <a:xfrm>
            <a:off x="6051141" y="1213722"/>
            <a:ext cx="607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Количество получений государственного (муниципального)  контракта, заказа</a:t>
            </a:r>
          </a:p>
          <a:p>
            <a:pPr algn="ctr"/>
            <a:endParaRPr lang="ru-RU" sz="1600" b="1" dirty="0">
              <a:gradFill flip="none" rotWithShape="1">
                <a:gsLst>
                  <a:gs pos="0">
                    <a:srgbClr val="94BF0C"/>
                  </a:gs>
                  <a:gs pos="33000">
                    <a:srgbClr val="50AE57"/>
                  </a:gs>
                  <a:gs pos="69000">
                    <a:srgbClr val="19A194"/>
                  </a:gs>
                  <a:gs pos="99000">
                    <a:srgbClr val="009ED9"/>
                  </a:gs>
                </a:gsLst>
                <a:lin ang="300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8757" y="1214832"/>
            <a:ext cx="617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Участие организаций в конкурсах на получение государственного (муниципального) контракта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ADB9A09-FDE6-4898-A009-AD15B963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60131"/>
              </p:ext>
            </p:extLst>
          </p:nvPr>
        </p:nvGraphicFramePr>
        <p:xfrm>
          <a:off x="6251765" y="2382573"/>
          <a:ext cx="5435901" cy="1450466"/>
        </p:xfrm>
        <a:graphic>
          <a:graphicData uri="http://schemas.openxmlformats.org/drawingml/2006/table">
            <a:tbl>
              <a:tblPr firstRow="1" firstCol="1" bandRow="1"/>
              <a:tblGrid>
                <a:gridCol w="2866247">
                  <a:extLst>
                    <a:ext uri="{9D8B030D-6E8A-4147-A177-3AD203B41FA5}">
                      <a16:colId xmlns:a16="http://schemas.microsoft.com/office/drawing/2014/main" val="707346184"/>
                    </a:ext>
                  </a:extLst>
                </a:gridCol>
                <a:gridCol w="677057">
                  <a:extLst>
                    <a:ext uri="{9D8B030D-6E8A-4147-A177-3AD203B41FA5}">
                      <a16:colId xmlns:a16="http://schemas.microsoft.com/office/drawing/2014/main" val="763112875"/>
                    </a:ext>
                  </a:extLst>
                </a:gridCol>
                <a:gridCol w="548209">
                  <a:extLst>
                    <a:ext uri="{9D8B030D-6E8A-4147-A177-3AD203B41FA5}">
                      <a16:colId xmlns:a16="http://schemas.microsoft.com/office/drawing/2014/main" val="162488233"/>
                    </a:ext>
                  </a:extLst>
                </a:gridCol>
                <a:gridCol w="822921">
                  <a:extLst>
                    <a:ext uri="{9D8B030D-6E8A-4147-A177-3AD203B41FA5}">
                      <a16:colId xmlns:a16="http://schemas.microsoft.com/office/drawing/2014/main" val="3176399333"/>
                    </a:ext>
                  </a:extLst>
                </a:gridCol>
                <a:gridCol w="521467">
                  <a:extLst>
                    <a:ext uri="{9D8B030D-6E8A-4147-A177-3AD203B41FA5}">
                      <a16:colId xmlns:a16="http://schemas.microsoft.com/office/drawing/2014/main" val="3528958028"/>
                    </a:ext>
                  </a:extLst>
                </a:gridCol>
              </a:tblGrid>
              <a:tr h="593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заказчика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Да, 1 раз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Да, 2 раза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Да, 3 раза и более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58151"/>
                  </a:ext>
                </a:extLst>
              </a:tr>
              <a:tr h="283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637838"/>
                  </a:ext>
                </a:extLst>
              </a:tr>
              <a:tr h="276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840362"/>
                  </a:ext>
                </a:extLst>
              </a:tr>
              <a:tr h="278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1113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6E6183-AA7D-EFE4-3445-3682D0DF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76" y="256411"/>
            <a:ext cx="917905" cy="917905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1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349012"/>
              </p:ext>
            </p:extLst>
          </p:nvPr>
        </p:nvGraphicFramePr>
        <p:xfrm>
          <a:off x="962975" y="1883766"/>
          <a:ext cx="5133025" cy="2705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01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4589421"/>
            <a:ext cx="11068357" cy="2067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1" y="6481669"/>
            <a:ext cx="414829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ctr"/>
              <a:t>9</a:t>
            </a:fld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2225" y="4734484"/>
            <a:ext cx="10543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 тем, что коррупция в наибольшей степени развита на федеральном уровне, согласились 40,0% респондентов.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том, что коррупция наиболее представлена на региональном уровне, выразили уверенность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участников опроса, на местном –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 Доля затруднившихся с ответом на данный вопрос составила 35,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 том, что при получении государственного контракта федерального уровня предприятия их сферы бизнеса обычно производят неофициальные выплаты, сообщили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38,9% респондентов, регионального и муниципального уровней  – по 61,5%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соответственно.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4584565"/>
            <a:ext cx="570269" cy="20672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77638" y="542873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D372F2-E40D-4E93-AED6-A8947AEB4CFB}"/>
              </a:ext>
            </a:extLst>
          </p:cNvPr>
          <p:cNvSpPr txBox="1"/>
          <p:nvPr/>
        </p:nvSpPr>
        <p:spPr>
          <a:xfrm>
            <a:off x="5363795" y="1633809"/>
            <a:ext cx="6611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Процент от суммы  контракта на неофициальные выплаты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19254" y="1238811"/>
            <a:ext cx="4788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«Как Вы считаете, на каком уровне коррупция развита в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наибольшей степени?»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7786C0-072C-4E25-A5DB-0B8BFD2B3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5209"/>
              </p:ext>
            </p:extLst>
          </p:nvPr>
        </p:nvGraphicFramePr>
        <p:xfrm>
          <a:off x="5118100" y="2137725"/>
          <a:ext cx="6857574" cy="2067203"/>
        </p:xfrm>
        <a:graphic>
          <a:graphicData uri="http://schemas.openxmlformats.org/drawingml/2006/table">
            <a:tbl>
              <a:tblPr firstRow="1" firstCol="1" bandRow="1"/>
              <a:tblGrid>
                <a:gridCol w="1193800">
                  <a:extLst>
                    <a:ext uri="{9D8B030D-6E8A-4147-A177-3AD203B41FA5}">
                      <a16:colId xmlns:a16="http://schemas.microsoft.com/office/drawing/2014/main" val="3322120699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7627219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513656645"/>
                    </a:ext>
                  </a:extLst>
                </a:gridCol>
                <a:gridCol w="548928">
                  <a:extLst>
                    <a:ext uri="{9D8B030D-6E8A-4147-A177-3AD203B41FA5}">
                      <a16:colId xmlns:a16="http://schemas.microsoft.com/office/drawing/2014/main" val="565729314"/>
                    </a:ext>
                  </a:extLst>
                </a:gridCol>
                <a:gridCol w="642131">
                  <a:extLst>
                    <a:ext uri="{9D8B030D-6E8A-4147-A177-3AD203B41FA5}">
                      <a16:colId xmlns:a16="http://schemas.microsoft.com/office/drawing/2014/main" val="3954345896"/>
                    </a:ext>
                  </a:extLst>
                </a:gridCol>
                <a:gridCol w="632253">
                  <a:extLst>
                    <a:ext uri="{9D8B030D-6E8A-4147-A177-3AD203B41FA5}">
                      <a16:colId xmlns:a16="http://schemas.microsoft.com/office/drawing/2014/main" val="256421883"/>
                    </a:ext>
                  </a:extLst>
                </a:gridCol>
                <a:gridCol w="612495">
                  <a:extLst>
                    <a:ext uri="{9D8B030D-6E8A-4147-A177-3AD203B41FA5}">
                      <a16:colId xmlns:a16="http://schemas.microsoft.com/office/drawing/2014/main" val="1219966219"/>
                    </a:ext>
                  </a:extLst>
                </a:gridCol>
                <a:gridCol w="523293">
                  <a:extLst>
                    <a:ext uri="{9D8B030D-6E8A-4147-A177-3AD203B41FA5}">
                      <a16:colId xmlns:a16="http://schemas.microsoft.com/office/drawing/2014/main" val="172918462"/>
                    </a:ext>
                  </a:extLst>
                </a:gridCol>
                <a:gridCol w="1421974">
                  <a:extLst>
                    <a:ext uri="{9D8B030D-6E8A-4147-A177-3AD203B41FA5}">
                      <a16:colId xmlns:a16="http://schemas.microsoft.com/office/drawing/2014/main" val="1999760183"/>
                    </a:ext>
                  </a:extLst>
                </a:gridCol>
              </a:tblGrid>
              <a:tr h="9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заказчика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5 - 10%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10 - 15%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15 - 20%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20 -25%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25-50%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50-75%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Неофициальные выплаты не производятся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40754"/>
                  </a:ext>
                </a:extLst>
              </a:tr>
              <a:tr h="368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763581"/>
                  </a:ext>
                </a:extLst>
              </a:tr>
              <a:tr h="368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319309"/>
                  </a:ext>
                </a:extLst>
              </a:tr>
              <a:tr h="368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18931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11DC69-E9A4-90AC-D708-84D7006C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76" y="256411"/>
            <a:ext cx="917905" cy="917905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2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973522"/>
              </p:ext>
            </p:extLst>
          </p:nvPr>
        </p:nvGraphicFramePr>
        <p:xfrm>
          <a:off x="472225" y="2103187"/>
          <a:ext cx="4735598" cy="249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1213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4506</Words>
  <Application>Microsoft Office PowerPoint</Application>
  <PresentationFormat>Широкоэкранный</PresentationFormat>
  <Paragraphs>497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Результаты исследования «деловой»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исследования «бытовой»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Филонова</dc:creator>
  <cp:lastModifiedBy>Софья Лимасова</cp:lastModifiedBy>
  <cp:revision>201</cp:revision>
  <dcterms:created xsi:type="dcterms:W3CDTF">2022-08-16T14:23:02Z</dcterms:created>
  <dcterms:modified xsi:type="dcterms:W3CDTF">2024-11-26T19:17:42Z</dcterms:modified>
</cp:coreProperties>
</file>