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1" r:id="rId6"/>
    <p:sldId id="260" r:id="rId7"/>
    <p:sldId id="263" r:id="rId8"/>
    <p:sldId id="262" r:id="rId9"/>
    <p:sldId id="267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51" autoAdjust="0"/>
  </p:normalViewPr>
  <p:slideViewPr>
    <p:cSldViewPr>
      <p:cViewPr>
        <p:scale>
          <a:sx n="120" d="100"/>
          <a:sy n="120" d="100"/>
        </p:scale>
        <p:origin x="-1374" y="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22.09.2025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95137&amp;dst=12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501428&amp;dst=100107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87004&amp;dst=10022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487004&amp;dst=1002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848872" cy="2016224"/>
          </a:xfrm>
        </p:spPr>
        <p:txBody>
          <a:bodyPr>
            <a:noAutofit/>
          </a:bodyPr>
          <a:lstStyle/>
          <a:p>
            <a:pPr algn="ctr"/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Урегулирование конфликта интересов на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муниципальной службе. Увольнение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служащего 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связи с утратой доверия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852936"/>
            <a:ext cx="7498080" cy="3395464"/>
          </a:xfrm>
        </p:spPr>
        <p:txBody>
          <a:bodyPr>
            <a:normAutofit/>
          </a:bodyPr>
          <a:lstStyle/>
          <a:p>
            <a:pPr marL="82296" indent="0" algn="r">
              <a:buNone/>
            </a:pP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Субъект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правонарушения: муниципальный служащий </a:t>
            </a:r>
          </a:p>
          <a:p>
            <a:pPr marL="82296" indent="0">
              <a:buNone/>
            </a:pPr>
            <a:endParaRPr lang="ru-RU" sz="1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ru-RU" sz="18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ctr">
              <a:buNone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Департамент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вопросам противодействия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коррупции</a:t>
            </a:r>
          </a:p>
          <a:p>
            <a:pPr marL="82296" indent="0" algn="ctr">
              <a:buNone/>
            </a:pP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Забайкальского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края </a:t>
            </a:r>
          </a:p>
          <a:p>
            <a:pPr marL="82296" indent="0" algn="r">
              <a:buNone/>
            </a:pPr>
            <a:endParaRPr lang="en-US" sz="12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r">
              <a:buNone/>
            </a:pPr>
            <a:endParaRPr lang="en-US" sz="1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r">
              <a:buNone/>
            </a:pPr>
            <a:r>
              <a:rPr lang="ru-RU" sz="1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Сентябрь </a:t>
            </a:r>
            <a:r>
              <a:rPr lang="ru-RU" sz="1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года</a:t>
            </a:r>
          </a:p>
          <a:p>
            <a:pPr marL="82296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7676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Увольнение муниципального служащего </a:t>
            </a:r>
            <a:r>
              <a:rPr lang="ru-RU" sz="20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связи с утратой </a:t>
            </a:r>
            <a:r>
              <a:rPr lang="ru-RU" sz="2000" b="1" dirty="0" smtClean="0">
                <a:solidFill>
                  <a:schemeClr val="tx2"/>
                </a:solidFill>
                <a:effectLst/>
                <a:latin typeface="Times New Roman" pitchFamily="18" charset="0"/>
                <a:cs typeface="Times New Roman" pitchFamily="18" charset="0"/>
              </a:rPr>
              <a:t>доверия</a:t>
            </a:r>
            <a:endParaRPr lang="ru-RU" sz="2000" dirty="0">
              <a:solidFill>
                <a:schemeClr val="tx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  <a:tabLst>
                <a:tab pos="269875" algn="l"/>
                <a:tab pos="361950" algn="l"/>
                <a:tab pos="7172325" algn="l"/>
              </a:tabLst>
            </a:pP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Муниципальный служащий подлежит увольнению с муниципальной службы в связи с утратой доверия в случаях совершения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следующих правонарушений (ч. 2 ст. 27.1. Федерального закона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№ 25-ФЗ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269875" algn="just">
              <a:tabLst>
                <a:tab pos="361950" algn="l"/>
                <a:tab pos="7172325" algn="l"/>
              </a:tabLst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непринятия муниципальным служащим мер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по предотвращению и (или) урегулированию конфликта интересов, стороной которого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269875" algn="just">
              <a:tabLst>
                <a:tab pos="361950" algn="l"/>
                <a:tab pos="7172325" algn="l"/>
              </a:tabLst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непринятия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муниципальным служащим, являющимся представителем нанимателя, которому стало известно о возникновении у подчиненного ему муниципального служащего личной заинтересованности, которая приводит или может привести к конфликту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интересов;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269875" algn="just">
              <a:tabLst>
                <a:tab pos="361950" algn="l"/>
                <a:tab pos="7172325" algn="l"/>
              </a:tabLst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непредставления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муниципальным служащим сведений о своих доходах, расходах, об имуществе и обязательствах имущественного характера, а также о доходах, расходах, об имуществе и обязательствах имущественного характера своих супруги (супруга) и несовершеннолетних детей в случае, если представление таких сведений обязательно, либо представление заведомо неполных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сведений.</a:t>
            </a:r>
          </a:p>
          <a:p>
            <a:pPr marL="0" indent="0" algn="just">
              <a:buNone/>
              <a:tabLst>
                <a:tab pos="361950" algn="l"/>
                <a:tab pos="7172325" algn="l"/>
              </a:tabLst>
            </a:pP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just"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Приведенные нормы являются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императивными и не предоставляют работодателю возможности применить иную меру ответственности, кроме увольнения по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указанным основаниям. Таким образом, </a:t>
            </a:r>
            <a:r>
              <a:rPr lang="ru-RU" sz="6400" b="1" dirty="0">
                <a:latin typeface="Times New Roman" pitchFamily="18" charset="0"/>
                <a:cs typeface="Times New Roman" pitchFamily="18" charset="0"/>
              </a:rPr>
              <a:t>увольнение лица в связи с утратой доверия является обязанностью работодателя, </a:t>
            </a:r>
            <a:r>
              <a:rPr lang="ru-RU" sz="6400" dirty="0">
                <a:latin typeface="Times New Roman" pitchFamily="18" charset="0"/>
                <a:cs typeface="Times New Roman" pitchFamily="18" charset="0"/>
              </a:rPr>
              <a:t>а не его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правом (Определение Первого кассационного суда общей юрисдикции от 23.01.2024 по делу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№ 88-2822/2024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2296" indent="0" algn="just">
              <a:buNone/>
            </a:pPr>
            <a:endParaRPr lang="ru-RU" sz="5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5909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Реестр лиц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уволенных в связи с утратой доверия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61950" algn="just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6195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Сведения о применении к муниципальному служащему взыскания в виде увольнения в связи с утратой доверия включаются органом местного самоуправления, в котором муниципальный служащий проходил муниципальную службу, в реестр лиц, уволенных в связи с утратой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доверия (далее – Реестр). </a:t>
            </a:r>
          </a:p>
          <a:p>
            <a:pPr marL="0" indent="36195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Сведения об увольнении подлежат включению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реестр сроком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пять лет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 момента принятия акта, явившегося основанием для включения в реестр.</a:t>
            </a:r>
          </a:p>
          <a:p>
            <a:pPr marL="0" indent="361950"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811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Применимые нормы: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от 25.12.2008 № 273-ФЗ «О противодействии коррупции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(далее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Закон № 273-ФЗ);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от 02.03.2007 № 25-ФЗ «О муниципальной службе в Российской Федерации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(далее – Закон № 25-ФЗ);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от 20.03.2025 № 33-ФЗ «Об общих принципах организации местного самоуправления в единой системе публичной власти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(далее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Закон № 33-ФЗ);</a:t>
            </a:r>
            <a:endParaRPr lang="ru-RU" sz="22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+mj-lt"/>
              <a:buAutoNum type="arabicPeriod"/>
            </a:pP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Забайкальского края от 29.12.2008 № 108-ЗЗК «О муниципальной службе в Забайкальском крае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2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(далее –Закон </a:t>
            </a:r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108-ЗЗК).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5657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60648"/>
            <a:ext cx="749808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понятия: </a:t>
            </a: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ru-RU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 fontScale="62500" lnSpcReduction="20000"/>
          </a:bodyPr>
          <a:lstStyle/>
          <a:p>
            <a:pPr marL="82296" indent="0" algn="just">
              <a:buNone/>
            </a:pP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Муниципальная служба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профессиональная деятельность граждан, которая осуществляется на постоянной основе на должностях муниципальной службы, замещаемых путем заключения трудового договора (контракта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82296" indent="0" algn="just">
              <a:buNone/>
            </a:pP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Должность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муниципальной службы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должность в органе местного самоуправления, который образуется в соответствии с уставом муниципального образования, с установленным кругом обязанностей по обеспечению исполнения полномочий органа местного самоуправления или лица, замещающего муниципальную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должность.</a:t>
            </a:r>
          </a:p>
          <a:p>
            <a:pPr marL="82296" indent="0" algn="just">
              <a:buNone/>
            </a:pP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</a:t>
            </a:r>
            <a:r>
              <a:rPr lang="ru-RU" sz="23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конфликтом интересов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понимается ситуация, при которой личная заинтересованность (прямая или косвенная)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служащего,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замещающего должность, замещение которой предусматривает обязанность принимать меры по предотвращению и урегулированию конфликта интересов, влияет или может повлиять на надлежащее, объективное и беспристрастное исполнение им должностных (служебных) обязанностей (осуществление полномочий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82296" indent="0" algn="just">
              <a:buNone/>
            </a:pPr>
            <a:r>
              <a:rPr lang="ru-RU" sz="23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 личной заинтересованностью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понимается 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каких-либо выгод (преимуществ) муниципальным служащим, и (или) состоящими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ним в близком родстве или свойстве лицами (родителями, супругами, детьми, братьями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сестрами, а также братьями, сестрами, родителями, детьми супругов и супругами детей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), гражданами или организациями, с которыми муниципальный служащий, </a:t>
            </a:r>
            <a:r>
              <a:rPr lang="ru-RU" sz="23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(или) лица, состоящие с ним в близком родстве или свойстве, связаны имущественными, корпоративными или иными близкими </a:t>
            </a:r>
            <a:r>
              <a:rPr lang="ru-RU" sz="23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отношениями.</a:t>
            </a:r>
            <a:endParaRPr lang="ru-RU" sz="23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233495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4743" y="260648"/>
            <a:ext cx="7406640" cy="864096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Урегулирование </a:t>
            </a:r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конфликта интересов на муниципальной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службе </a:t>
            </a:r>
            <a:b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(ст.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14.1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25-ФЗ, ст. 5(3). Закона № 108-ЗЗК)  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556792"/>
            <a:ext cx="7406640" cy="5184576"/>
          </a:xfrm>
        </p:spPr>
        <p:txBody>
          <a:bodyPr>
            <a:normAutofit/>
          </a:bodyPr>
          <a:lstStyle/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6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>
              <a:hlinkClick r:id="rId2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65142799"/>
              </p:ext>
            </p:extLst>
          </p:nvPr>
        </p:nvGraphicFramePr>
        <p:xfrm>
          <a:off x="1835696" y="1340768"/>
          <a:ext cx="6387871" cy="2736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87871"/>
              </a:tblGrid>
              <a:tr h="2736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 </a:t>
                      </a: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154805" algn="l"/>
                        </a:tabLst>
                      </a:pPr>
                      <a:r>
                        <a:rPr lang="ru-RU" sz="1100" dirty="0">
                          <a:effectLst/>
                        </a:rPr>
                        <a:t/>
                      </a:r>
                      <a:br>
                        <a:rPr lang="ru-RU" sz="1100" dirty="0">
                          <a:effectLst/>
                        </a:rPr>
                      </a:br>
                      <a:endParaRPr lang="ru-RU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    и </a:t>
                      </a:r>
                      <a:r>
                        <a:rPr lang="ru-RU" sz="11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(или)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79712" y="2601921"/>
            <a:ext cx="2304256" cy="13311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изменение должностного или служебного положения муниципального служащего, являющегося стороной конфликта интересов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355976" y="2601921"/>
            <a:ext cx="1368152" cy="13311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отстранение от исполнения должностных (служебных) обязанностей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372200" y="2682883"/>
            <a:ext cx="1656183" cy="125017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200" b="1" dirty="0">
                <a:effectLst/>
                <a:latin typeface="Times New Roman" pitchFamily="18" charset="0"/>
                <a:ea typeface="Calibri"/>
                <a:cs typeface="Times New Roman" pitchFamily="18" charset="0"/>
              </a:rPr>
              <a:t>отказ от выгоды, явившейся причиной возникновения конфликта интересов</a:t>
            </a: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3264997" y="2163771"/>
            <a:ext cx="115888" cy="438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048098" y="2163771"/>
            <a:ext cx="0" cy="438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748824" y="2132856"/>
            <a:ext cx="204788" cy="5500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2195736" y="1484785"/>
            <a:ext cx="5688632" cy="6480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400" b="1" dirty="0">
                <a:solidFill>
                  <a:srgbClr val="984807"/>
                </a:solidFill>
                <a:effectLst/>
                <a:latin typeface="Times New Roman"/>
                <a:ea typeface="Calibri"/>
                <a:cs typeface="Times New Roman"/>
              </a:rPr>
              <a:t>Предотвращение или урегулирование конфликта </a:t>
            </a:r>
            <a:r>
              <a:rPr lang="ru-RU" sz="1400" b="1" dirty="0" smtClean="0">
                <a:solidFill>
                  <a:srgbClr val="984807"/>
                </a:solidFill>
                <a:effectLst/>
                <a:latin typeface="Times New Roman"/>
                <a:ea typeface="Calibri"/>
                <a:cs typeface="Times New Roman"/>
              </a:rPr>
              <a:t>интересов 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1963476"/>
              </p:ext>
            </p:extLst>
          </p:nvPr>
        </p:nvGraphicFramePr>
        <p:xfrm>
          <a:off x="1829130" y="4149080"/>
          <a:ext cx="6415278" cy="2633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15278"/>
              </a:tblGrid>
              <a:tr h="20882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49775" algn="l"/>
                        </a:tabLst>
                      </a:pPr>
                      <a:r>
                        <a:rPr lang="ru-RU" sz="1100" dirty="0">
                          <a:effectLst/>
                        </a:rPr>
                        <a:t> 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	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907704" y="4509120"/>
            <a:ext cx="2232249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ВЛАДЕНИЕ</a:t>
            </a:r>
            <a:r>
              <a:rPr lang="ru-RU" sz="1100" dirty="0">
                <a:effectLst/>
                <a:ea typeface="Calibri"/>
                <a:cs typeface="Times New Roman"/>
              </a:rPr>
              <a:t> муниципальным служащим </a:t>
            </a: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ценными бумагами</a:t>
            </a:r>
            <a:r>
              <a:rPr lang="ru-RU" sz="1100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z="1100" dirty="0">
                <a:effectLst/>
                <a:ea typeface="Calibri"/>
                <a:cs typeface="Times New Roman"/>
              </a:rPr>
              <a:t>(долями участия, паями в уставных (складочных) капиталах организаций)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427985" y="4509120"/>
            <a:ext cx="1603500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ПРИВОДИТ</a:t>
            </a:r>
            <a:r>
              <a:rPr lang="ru-RU" sz="1100" dirty="0">
                <a:effectLst/>
                <a:ea typeface="Calibri"/>
                <a:cs typeface="Times New Roman"/>
              </a:rPr>
              <a:t>  или может привести к </a:t>
            </a: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конфликту интересов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28185" y="4509120"/>
            <a:ext cx="1656184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ОБЯЗАНО ПЕРЕДАТЬ</a:t>
            </a:r>
            <a:r>
              <a:rPr lang="ru-RU" sz="1100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 </a:t>
            </a:r>
            <a:r>
              <a:rPr lang="ru-RU" sz="1100" dirty="0">
                <a:effectLst/>
                <a:ea typeface="Calibri"/>
                <a:cs typeface="Times New Roman"/>
              </a:rPr>
              <a:t>в </a:t>
            </a:r>
            <a:r>
              <a:rPr lang="ru-RU" sz="1100" b="1" dirty="0">
                <a:solidFill>
                  <a:srgbClr val="E46C0A"/>
                </a:solidFill>
                <a:effectLst/>
                <a:ea typeface="Calibri"/>
                <a:cs typeface="Times New Roman"/>
              </a:rPr>
              <a:t>доверительное управление </a:t>
            </a:r>
            <a:endParaRPr lang="ru-RU" sz="1100" dirty="0">
              <a:effectLst/>
              <a:ea typeface="Calibri"/>
              <a:cs typeface="Times New Roman"/>
            </a:endParaRPr>
          </a:p>
        </p:txBody>
      </p:sp>
      <p:cxnSp>
        <p:nvCxnSpPr>
          <p:cNvPr id="18" name="Прямая со стрелкой 17"/>
          <p:cNvCxnSpPr>
            <a:endCxn id="16" idx="1"/>
          </p:cNvCxnSpPr>
          <p:nvPr/>
        </p:nvCxnSpPr>
        <p:spPr>
          <a:xfrm>
            <a:off x="4139953" y="5181865"/>
            <a:ext cx="288032" cy="11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6" idx="3"/>
          </p:cNvCxnSpPr>
          <p:nvPr/>
        </p:nvCxnSpPr>
        <p:spPr>
          <a:xfrm flipV="1">
            <a:off x="6031485" y="5181865"/>
            <a:ext cx="222597" cy="113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271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Действия представителя нанимателя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работодателя)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82296" indent="0" algn="just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принять меры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предотвращению или урегулированию конфликта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интересов </a:t>
            </a:r>
            <a:r>
              <a:rPr lang="ru-RU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вплоть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 отстранения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служащего от замещаемой должности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урегулирования конфликта интересов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сохранением за ним денежного содержания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все время отстранения от замещаемой должности муниципальной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службы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(ч.3 ст. 14.1 Федерального закона 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25-ФЗ</a:t>
            </a:r>
            <a:r>
              <a:rPr lang="ru-RU" sz="17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lang="ru-RU" sz="17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0891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578298"/>
          </a:xfrm>
        </p:spPr>
        <p:txBody>
          <a:bodyPr>
            <a:normAutofit/>
          </a:bodyPr>
          <a:lstStyle/>
          <a:p>
            <a:pPr marL="355600" indent="6350" algn="just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Непринятие муниципальным служащим, являющимся стороной конфликта интересов, мер по предотвращению или урегулированию конфликта интересов является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правонарушением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, влекущим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увольнение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муниципального служащего с муниципальной службы, за исключением случаев, установленных федеральными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законами.</a:t>
            </a:r>
            <a:endParaRPr lang="ru-RU" sz="1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140968"/>
            <a:ext cx="7498080" cy="3107432"/>
          </a:xfrm>
        </p:spPr>
        <p:txBody>
          <a:bodyPr>
            <a:normAutofit/>
          </a:bodyPr>
          <a:lstStyle/>
          <a:p>
            <a:pPr marL="80963" indent="4763" algn="just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обеспечения соблюдения муниципальными служащими общих принципов служебного поведения и урегулирования конфликта интересов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органе местного самоуправления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порядке, определяемом нормативными правовыми актами субъекта Российской Федерации и муниципальным правовым актом,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могут образовываться комиссии по соблюдению требований к служебному поведению муниципальных служащих и урегулированию конфликтов интересов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Овал 3"/>
          <p:cNvSpPr/>
          <p:nvPr/>
        </p:nvSpPr>
        <p:spPr>
          <a:xfrm>
            <a:off x="1488963" y="260648"/>
            <a:ext cx="21602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524967" y="1412776"/>
            <a:ext cx="144016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480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взысканий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412776"/>
            <a:ext cx="7416824" cy="4800600"/>
          </a:xfrm>
        </p:spPr>
        <p:txBody>
          <a:bodyPr>
            <a:normAutofit lnSpcReduction="10000"/>
          </a:bodyPr>
          <a:lstStyle/>
          <a:p>
            <a:pPr marL="80963" indent="461963" algn="just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совершение дисциплинарного проступка - неисполнение или ненадлежащее исполнение муниципальным служащим по его вине возложенных на него служебных обязанностей - представитель нанимателя (работодатель) имеет право применить следующие дисциплинарные взыскания: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замечание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выговор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увольнение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муниципальной службы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соответствующим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основаниям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(ст. 27 Федерального закона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25-ФЗ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80963" indent="363538" algn="just">
              <a:buNone/>
            </a:pP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силу ст. 27.1. Федерального закона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25-ФЗ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несоблюдение муниципальным служащим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коррупции, налагаются перечисленные взыскания.</a:t>
            </a: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marL="82296" indent="0">
              <a:buNone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31581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Порядок применения взысканий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коррупции (ч. 3 ст. 27.1. Федерального закона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№ 25-ФЗ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 ст. 13 (1) Закона №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108-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ЗЗК).</a:t>
            </a:r>
            <a:endParaRPr lang="ru-RU" sz="14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556792"/>
            <a:ext cx="7498080" cy="4691608"/>
          </a:xfrm>
        </p:spPr>
        <p:txBody>
          <a:bodyPr>
            <a:normAutofit lnSpcReduction="10000"/>
          </a:bodyPr>
          <a:lstStyle/>
          <a:p>
            <a:pPr marL="180975" indent="0"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Взыскания применяются представителем нанимателя (работодателем) на основании:</a:t>
            </a:r>
          </a:p>
          <a:p>
            <a:pPr marL="514350" indent="-33655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доклада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 результатах проверки, проведенной подразделением кадровой службы по профилактике коррупционных и иных правонарушений или в соответствии со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ст. 13.4  Федерального закона № 273-ФЗ;</a:t>
            </a:r>
          </a:p>
          <a:p>
            <a:pPr marL="514350" indent="-33655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комиссии по соблюдению требований к служебному поведению муниципальных служащих и урегулированию конфликта интересов в случае, если доклад о результатах проверки направлялся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комиссию;</a:t>
            </a:r>
          </a:p>
          <a:p>
            <a:pPr marL="514350" indent="-33655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доклада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подразделения кадровой службы по профилактике коррупционных и иных правонарушений о совершении коррупционного правонарушения, в котором излагаются фактические обстоятельства его совершения, и письменного объяснения муниципального служащего только с его согласия и при условии признания им факта совершения коррупционного правонарушения (за исключением применения взыскания в виде увольнения в связи с утратой доверия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514350" indent="-33655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объяснений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служащего;</a:t>
            </a:r>
          </a:p>
          <a:p>
            <a:pPr marL="514350" indent="-336550" algn="just">
              <a:buAutoNum type="arabicParenR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материалов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7465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привлечения</a:t>
            </a:r>
            <a:endParaRPr lang="ru-RU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240848" cy="48006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Взыскания, за совершение коррупционных правонарушений, применяются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не позднее 6 месяцев со дня поступления информации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совершении муниципальным служащим коррупционного правонарушения, не считая периодов временной нетрудоспособности муниципального служащего, нахождения его в отпуске, и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не позднее 3 лет со дня совершения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 коррупционного правонарушения. В указанные сроки не включается время производства по уголовному делу (ч. 6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27.1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Федерального закона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№ 25-ФЗ) </a:t>
            </a:r>
            <a:endParaRPr lang="ru-RU" sz="24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25863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930</TotalTime>
  <Words>965</Words>
  <Application>Microsoft Office PowerPoint</Application>
  <PresentationFormat>Экран (4:3)</PresentationFormat>
  <Paragraphs>101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  Тема: Урегулирование конфликта интересов на  муниципальной службе. Увольнение муниципального  служащего в связи с утратой доверия   </vt:lpstr>
      <vt:lpstr>Применимые нормы:  </vt:lpstr>
      <vt:lpstr>Основные понятия:   </vt:lpstr>
      <vt:lpstr>Урегулирование конфликта интересов на муниципальной службе  (ст. 14.1. Закон № 25-ФЗ, ст. 5(3). Закона № 108-ЗЗК)  </vt:lpstr>
      <vt:lpstr>Действия представителя нанимателя (работодателя) </vt:lpstr>
      <vt:lpstr>Непринятие муниципальным служащим, являющимся стороной конфликта интересов, мер по предотвращению или урегулированию конфликта интересов является правонарушением, влекущим увольнение муниципального служащего с муниципальной службы, за исключением случаев, установленных федеральными законами.</vt:lpstr>
      <vt:lpstr>Виды взысканий</vt:lpstr>
      <vt:lpstr>Порядок применения взысканий за несоблюдение ограничений и запретов, требований о предотвращении или об урегулировании конфликта интересов и неисполнение обязанностей, установленных в целях противодействия коррупции (ч. 3 ст. 27.1. Федерального закона № 25-ФЗ и ст. 13 (1) Закона № 108-ЗЗК).</vt:lpstr>
      <vt:lpstr>Срок привлечения</vt:lpstr>
      <vt:lpstr>Увольнение муниципального служащего  в связи с утратой доверия</vt:lpstr>
      <vt:lpstr>Реестр лиц, уволенных в связи с утратой доверия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служба - профессиональная деятельность граждан, которая осуществляется на постоянной основе на должностях муниципальной службы, замещаемых путем заключения трудового договора (контракта) (Федеральный закон от 02.03.2007 N 25-ФЗ (ред. от 30.09.2024) "О муниципальной службе в Российской Федерации«)  </dc:title>
  <dc:creator>Писаренко Н.С.</dc:creator>
  <cp:lastModifiedBy>LyskovAV</cp:lastModifiedBy>
  <cp:revision>90</cp:revision>
  <dcterms:created xsi:type="dcterms:W3CDTF">2025-08-29T02:34:34Z</dcterms:created>
  <dcterms:modified xsi:type="dcterms:W3CDTF">2025-09-22T05:37:14Z</dcterms:modified>
</cp:coreProperties>
</file>