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8" r:id="rId11"/>
    <p:sldId id="267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4C71EC6-210F-42DE-9C53-41977AD35B3D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4C71EC6-210F-42DE-9C53-41977AD35B3D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B4C71EC6-210F-42DE-9C53-41977AD35B3D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B4C71EC6-210F-42DE-9C53-41977AD35B3D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08.12.2025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260649"/>
            <a:ext cx="8280920" cy="2304256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/>
              <a:t>Тема лекции: 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ru-RU" sz="2800" b="1" dirty="0" smtClean="0"/>
              <a:t>«Совершение коррупционного </a:t>
            </a:r>
            <a:r>
              <a:rPr lang="ru-RU" sz="2800" b="1" dirty="0"/>
              <a:t>правонарушения и наступление ответственности»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819400"/>
            <a:ext cx="8640960" cy="3489920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tx1"/>
                </a:solidFill>
              </a:rPr>
              <a:t>Субъект правонарушения</a:t>
            </a:r>
            <a:r>
              <a:rPr lang="ru-RU" sz="2800" dirty="0">
                <a:solidFill>
                  <a:schemeClr val="tx1"/>
                </a:solidFill>
              </a:rPr>
              <a:t>: </a:t>
            </a:r>
            <a:endParaRPr lang="ru-RU" sz="2800" dirty="0"/>
          </a:p>
          <a:p>
            <a:r>
              <a:rPr lang="ru-RU" sz="2800" dirty="0"/>
              <a:t>г</a:t>
            </a:r>
            <a:r>
              <a:rPr lang="ru-RU" sz="2800" dirty="0" smtClean="0">
                <a:solidFill>
                  <a:schemeClr val="tx1"/>
                </a:solidFill>
              </a:rPr>
              <a:t>лава муниципального образования </a:t>
            </a:r>
          </a:p>
          <a:p>
            <a:endParaRPr lang="ru-RU" sz="3000" dirty="0" smtClean="0">
              <a:solidFill>
                <a:schemeClr val="tx1"/>
              </a:solidFill>
            </a:endParaRPr>
          </a:p>
          <a:p>
            <a:endParaRPr lang="ru-RU" sz="3000" dirty="0"/>
          </a:p>
          <a:p>
            <a:r>
              <a:rPr lang="ru-RU" sz="1700" dirty="0" smtClean="0"/>
              <a:t>Департамент </a:t>
            </a:r>
            <a:r>
              <a:rPr lang="ru-RU" sz="1700" dirty="0"/>
              <a:t>по вопросам противодействия коррупции Забайкальского края </a:t>
            </a:r>
            <a:endParaRPr lang="ru-RU" sz="1700" dirty="0" smtClean="0"/>
          </a:p>
          <a:p>
            <a:endParaRPr lang="ru-RU" sz="2800" dirty="0" smtClean="0"/>
          </a:p>
          <a:p>
            <a:r>
              <a:rPr lang="ru-RU" sz="1500" dirty="0" smtClean="0"/>
              <a:t>Декабрь </a:t>
            </a:r>
            <a:r>
              <a:rPr lang="ru-RU" sz="1500" dirty="0" smtClean="0">
                <a:solidFill>
                  <a:schemeClr val="tx1"/>
                </a:solidFill>
              </a:rPr>
              <a:t>2025 года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322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Взыскания применяются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2628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позднее 6 месяцев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со дня поступления информации о совершении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коррупционного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правонарушения, не считая периодов временной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нетрудоспособности,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нахождения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отпуске, и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не позднее 3 лет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со дня совершения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коррупционного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правонарушения.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указанные сроки не включается время производства по уголовному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делу.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8823037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effectLst/>
              </a:rPr>
              <a:t/>
            </a:r>
            <a:br>
              <a:rPr lang="ru-RU" b="1" dirty="0" smtClean="0">
                <a:effectLst/>
              </a:rPr>
            </a:br>
            <a:r>
              <a:rPr lang="ru-RU" sz="3100" b="1" dirty="0" smtClean="0">
                <a:effectLst/>
              </a:rPr>
              <a:t>                     Примеры </a:t>
            </a:r>
            <a:r>
              <a:rPr lang="ru-RU" sz="3100" b="1" dirty="0">
                <a:effectLst/>
              </a:rPr>
              <a:t>ситуаций</a:t>
            </a:r>
            <a:r>
              <a:rPr lang="ru-RU" sz="3100" dirty="0">
                <a:effectLst/>
              </a:rPr>
              <a:t>: 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355600" algn="just">
              <a:buNone/>
            </a:pPr>
            <a:r>
              <a:rPr lang="ru-RU" dirty="0" smtClean="0"/>
              <a:t>Глава </a:t>
            </a:r>
            <a:r>
              <a:rPr lang="ru-RU" dirty="0"/>
              <a:t>муниципального образования при осуществлении полномочий обязан исключить </a:t>
            </a:r>
            <a:r>
              <a:rPr lang="ru-RU" b="1" dirty="0"/>
              <a:t>действия (бездействие),</a:t>
            </a:r>
            <a:r>
              <a:rPr lang="ru-RU" dirty="0"/>
              <a:t> которые могут привести к ситуации </a:t>
            </a:r>
            <a:r>
              <a:rPr lang="ru-RU" b="1" dirty="0"/>
              <a:t>коррупционного характера</a:t>
            </a:r>
            <a:r>
              <a:rPr lang="ru-RU" dirty="0"/>
              <a:t>:</a:t>
            </a:r>
          </a:p>
          <a:p>
            <a:pPr algn="just"/>
            <a:r>
              <a:rPr lang="ru-RU" dirty="0"/>
              <a:t>самостоятельное принятие решения о выплате себе премий без принятия мер по предотвращению и урегулированию конфликта интересов; </a:t>
            </a:r>
          </a:p>
          <a:p>
            <a:pPr algn="just"/>
            <a:r>
              <a:rPr lang="ru-RU" dirty="0"/>
              <a:t>нарушение порядка сообщения о получении подарков;</a:t>
            </a:r>
          </a:p>
          <a:p>
            <a:pPr algn="just"/>
            <a:r>
              <a:rPr lang="ru-RU" dirty="0"/>
              <a:t>взяточничество (дача, получение, посредничество);</a:t>
            </a:r>
          </a:p>
          <a:p>
            <a:pPr algn="just"/>
            <a:r>
              <a:rPr lang="ru-RU" dirty="0"/>
              <a:t>служебный подлог;</a:t>
            </a:r>
          </a:p>
          <a:p>
            <a:pPr algn="just"/>
            <a:r>
              <a:rPr lang="ru-RU" dirty="0"/>
              <a:t>неприменение штрафных санкций к </a:t>
            </a:r>
            <a:r>
              <a:rPr lang="ru-RU" dirty="0" smtClean="0"/>
              <a:t>контрагентам по контрактам (гражданско-правовым договорам);</a:t>
            </a:r>
            <a:endParaRPr lang="ru-RU" dirty="0"/>
          </a:p>
          <a:p>
            <a:pPr algn="just"/>
            <a:r>
              <a:rPr lang="ru-RU" dirty="0" smtClean="0"/>
              <a:t>принятие </a:t>
            </a:r>
            <a:r>
              <a:rPr lang="ru-RU" dirty="0"/>
              <a:t>на муниципальную службу, трудоустройство близких родственников (свойственников или лиц с которыми имелись корпоративные связи; </a:t>
            </a:r>
          </a:p>
          <a:p>
            <a:pPr algn="just"/>
            <a:r>
              <a:rPr lang="ru-RU" dirty="0"/>
              <a:t>заключение контрактов (договоров) при наличии конфликта интересов;</a:t>
            </a:r>
          </a:p>
          <a:p>
            <a:pPr algn="just"/>
            <a:r>
              <a:rPr lang="ru-RU" dirty="0"/>
              <a:t>издание незаконных правовых актов; </a:t>
            </a:r>
          </a:p>
          <a:p>
            <a:pPr algn="just"/>
            <a:r>
              <a:rPr lang="ru-RU" dirty="0" smtClean="0"/>
              <a:t>продажа </a:t>
            </a:r>
            <a:r>
              <a:rPr lang="ru-RU" dirty="0"/>
              <a:t>муниципальных земель по заведомо низкой цене;</a:t>
            </a:r>
          </a:p>
          <a:p>
            <a:pPr algn="just"/>
            <a:r>
              <a:rPr lang="ru-RU" dirty="0"/>
              <a:t>нецелевое использование средств местного бюджета и злоупотребление при его распределении; </a:t>
            </a:r>
          </a:p>
          <a:p>
            <a:pPr algn="just"/>
            <a:r>
              <a:rPr lang="ru-RU" dirty="0"/>
              <a:t>незаконное заключение сделок с муниципальным имуществом и использование в личных целях;</a:t>
            </a:r>
          </a:p>
          <a:p>
            <a:pPr algn="just"/>
            <a:r>
              <a:rPr lang="ru-RU" dirty="0"/>
              <a:t>предоставление мер социальной поддержки, социальных услуг, иных социальных гарантий и выплат при наличии конфликта интересов;</a:t>
            </a:r>
          </a:p>
          <a:p>
            <a:pPr algn="just"/>
            <a:r>
              <a:rPr lang="ru-RU" dirty="0"/>
              <a:t>незаконное участие в предпринимательской деятельности;</a:t>
            </a:r>
          </a:p>
          <a:p>
            <a:pPr algn="just"/>
            <a:r>
              <a:rPr lang="ru-RU" dirty="0"/>
              <a:t>иное злоупотребление должностным положением в личных интересах.</a:t>
            </a:r>
            <a:r>
              <a:rPr lang="ru-RU" b="1" dirty="0"/>
              <a:t>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009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2088232"/>
          </a:xfrm>
        </p:spPr>
        <p:txBody>
          <a:bodyPr>
            <a:normAutofit fontScale="90000"/>
          </a:bodyPr>
          <a:lstStyle/>
          <a:p>
            <a:pPr marL="0" indent="355600"/>
            <a:r>
              <a:rPr lang="ru-RU" dirty="0"/>
              <a:t>Глава МО </a:t>
            </a:r>
            <a:r>
              <a:rPr lang="ru-RU" b="1" dirty="0"/>
              <a:t>освобождается </a:t>
            </a:r>
            <a:r>
              <a:rPr lang="ru-RU" dirty="0"/>
              <a:t>от ответственности за</a:t>
            </a:r>
            <a:r>
              <a:rPr lang="ru-RU" dirty="0" smtClean="0"/>
              <a:t>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2817"/>
            <a:ext cx="8229600" cy="4399700"/>
          </a:xfrm>
        </p:spPr>
        <p:txBody>
          <a:bodyPr>
            <a:normAutofit fontScale="85000" lnSpcReduction="10000"/>
          </a:bodyPr>
          <a:lstStyle/>
          <a:p>
            <a:pPr marL="0" indent="355600" algn="just">
              <a:buNone/>
            </a:pPr>
            <a:endParaRPr lang="ru-RU" dirty="0" smtClean="0"/>
          </a:p>
          <a:p>
            <a:pPr marL="0" indent="355600" algn="just">
              <a:buNone/>
            </a:pPr>
            <a:r>
              <a:rPr lang="ru-RU" dirty="0"/>
              <a:t> </a:t>
            </a:r>
            <a:r>
              <a:rPr lang="ru-RU" dirty="0" smtClean="0"/>
              <a:t>- несоблюдение </a:t>
            </a:r>
            <a:r>
              <a:rPr lang="ru-RU" dirty="0"/>
              <a:t>ограничений и запретов, </a:t>
            </a:r>
            <a:endParaRPr lang="ru-RU" dirty="0" smtClean="0"/>
          </a:p>
          <a:p>
            <a:pPr marL="0" indent="355600" algn="just">
              <a:buNone/>
            </a:pPr>
            <a:endParaRPr lang="ru-RU" dirty="0" smtClean="0"/>
          </a:p>
          <a:p>
            <a:pPr marL="0" indent="355600" algn="just">
              <a:buNone/>
            </a:pPr>
            <a:r>
              <a:rPr lang="ru-RU" dirty="0" smtClean="0"/>
              <a:t> - </a:t>
            </a:r>
            <a:r>
              <a:rPr lang="ru-RU" dirty="0"/>
              <a:t>несоблюдение </a:t>
            </a:r>
            <a:r>
              <a:rPr lang="ru-RU" dirty="0" smtClean="0"/>
              <a:t>требований о предотвращении или об урегулировании конфликта интересов;</a:t>
            </a:r>
          </a:p>
          <a:p>
            <a:pPr marL="0" indent="355600" algn="just">
              <a:buNone/>
            </a:pPr>
            <a:endParaRPr lang="ru-RU" dirty="0" smtClean="0"/>
          </a:p>
          <a:p>
            <a:pPr marL="0" indent="355600" algn="just">
              <a:buNone/>
            </a:pPr>
            <a:r>
              <a:rPr lang="ru-RU" dirty="0"/>
              <a:t> </a:t>
            </a:r>
            <a:r>
              <a:rPr lang="ru-RU" dirty="0" smtClean="0"/>
              <a:t>- неисполнение </a:t>
            </a:r>
            <a:r>
              <a:rPr lang="ru-RU" dirty="0"/>
              <a:t>обязанностей, установленных </a:t>
            </a:r>
            <a:r>
              <a:rPr lang="ru-RU" dirty="0" smtClean="0"/>
              <a:t>антикоррупционным законодательством, </a:t>
            </a:r>
          </a:p>
          <a:p>
            <a:pPr marL="0" indent="355600" algn="just">
              <a:buNone/>
            </a:pPr>
            <a:endParaRPr lang="ru-RU" dirty="0"/>
          </a:p>
          <a:p>
            <a:pPr marL="0" indent="355600" algn="just">
              <a:buNone/>
            </a:pPr>
            <a:r>
              <a:rPr lang="ru-RU" dirty="0" smtClean="0"/>
              <a:t>в </a:t>
            </a:r>
            <a:r>
              <a:rPr lang="ru-RU" dirty="0"/>
              <a:t>случае, если </a:t>
            </a:r>
            <a:r>
              <a:rPr lang="ru-RU" dirty="0" smtClean="0"/>
              <a:t>несоблюдение </a:t>
            </a:r>
            <a:r>
              <a:rPr lang="ru-RU" b="1" dirty="0" smtClean="0"/>
              <a:t>признается </a:t>
            </a:r>
            <a:r>
              <a:rPr lang="ru-RU" b="1" dirty="0"/>
              <a:t>следствием не зависящих от них </a:t>
            </a:r>
            <a:r>
              <a:rPr lang="ru-RU" b="1" dirty="0" smtClean="0"/>
              <a:t>обстоятельств.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8671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2232248"/>
          </a:xfrm>
        </p:spPr>
        <p:txBody>
          <a:bodyPr>
            <a:normAutofit/>
          </a:bodyPr>
          <a:lstStyle/>
          <a:p>
            <a:pPr marL="53975" indent="390525" algn="just"/>
            <a:r>
              <a:rPr lang="ru-RU" sz="1800" b="1" dirty="0">
                <a:solidFill>
                  <a:schemeClr val="tx1"/>
                </a:solidFill>
                <a:effectLst/>
              </a:rPr>
              <a:t>Глава муниципального образования </a:t>
            </a:r>
            <a:r>
              <a:rPr lang="ru-RU" sz="1800" dirty="0">
                <a:solidFill>
                  <a:schemeClr val="tx1"/>
                </a:solidFill>
                <a:effectLst/>
              </a:rPr>
              <a:t>является </a:t>
            </a:r>
            <a:r>
              <a:rPr lang="ru-RU" sz="1800" b="1" dirty="0">
                <a:solidFill>
                  <a:schemeClr val="tx1"/>
                </a:solidFill>
                <a:effectLst/>
              </a:rPr>
              <a:t>высшим должностным лицом</a:t>
            </a:r>
            <a:r>
              <a:rPr lang="ru-RU" sz="1800" dirty="0">
                <a:solidFill>
                  <a:schemeClr val="tx1"/>
                </a:solidFill>
                <a:effectLst/>
              </a:rPr>
              <a:t> муниципального образования и наделяется уставом муниципального образования </a:t>
            </a:r>
            <a:r>
              <a:rPr lang="ru-RU" sz="1800" b="1" dirty="0">
                <a:solidFill>
                  <a:schemeClr val="tx1"/>
                </a:solidFill>
                <a:effectLst/>
              </a:rPr>
              <a:t>собственными полномочиями</a:t>
            </a:r>
            <a:r>
              <a:rPr lang="ru-RU" sz="1800" dirty="0">
                <a:solidFill>
                  <a:schemeClr val="tx1"/>
                </a:solidFill>
                <a:effectLst/>
              </a:rPr>
              <a:t> по решению вопросов непосредственного обеспечения жизнедеятельности населения (ст. </a:t>
            </a:r>
            <a:r>
              <a:rPr lang="ru-RU" sz="1800" dirty="0" smtClean="0">
                <a:solidFill>
                  <a:schemeClr val="tx1"/>
                </a:solidFill>
                <a:effectLst/>
              </a:rPr>
              <a:t>19 </a:t>
            </a:r>
            <a:r>
              <a:rPr lang="ru-RU" sz="1800" dirty="0">
                <a:solidFill>
                  <a:schemeClr val="tx1"/>
                </a:solidFill>
                <a:effectLst/>
              </a:rPr>
              <a:t>Федерального закона от 20.03.2025 № 33-ФЗ «Об общих принципах организации местного самоуправления в единой системе публичной власти» - далее – Федеральный закон </a:t>
            </a:r>
            <a:r>
              <a:rPr lang="ru-RU" sz="1800" dirty="0" smtClean="0">
                <a:solidFill>
                  <a:schemeClr val="tx1"/>
                </a:solidFill>
                <a:effectLst/>
              </a:rPr>
              <a:t>№ 33-ФЗ</a:t>
            </a:r>
            <a:r>
              <a:rPr lang="ru-RU" sz="1800" dirty="0" smtClean="0">
                <a:solidFill>
                  <a:schemeClr val="tx1"/>
                </a:solidFill>
                <a:effectLst/>
              </a:rPr>
              <a:t>). </a:t>
            </a:r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4365104"/>
            <a:ext cx="4038600" cy="1944216"/>
          </a:xfrm>
        </p:spPr>
        <p:txBody>
          <a:bodyPr>
            <a:normAutofit/>
          </a:bodyPr>
          <a:lstStyle/>
          <a:p>
            <a:r>
              <a:rPr lang="ru-RU" sz="1800" dirty="0"/>
              <a:t>государственную должность субъекта Российской Федерации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4365104"/>
            <a:ext cx="4038600" cy="1807096"/>
          </a:xfrm>
        </p:spPr>
        <p:txBody>
          <a:bodyPr/>
          <a:lstStyle/>
          <a:p>
            <a:r>
              <a:rPr lang="ru-RU" sz="1800" dirty="0"/>
              <a:t>муниципальную должность</a:t>
            </a: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2413338"/>
            <a:ext cx="784887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 </a:t>
            </a:r>
            <a:endParaRPr lang="ru-RU" dirty="0" smtClean="0"/>
          </a:p>
          <a:p>
            <a:endParaRPr lang="ru-RU" dirty="0"/>
          </a:p>
          <a:p>
            <a:pPr indent="266700" algn="just"/>
            <a:r>
              <a:rPr lang="ru-RU" sz="1600" dirty="0" smtClean="0"/>
              <a:t>В </a:t>
            </a:r>
            <a:r>
              <a:rPr lang="ru-RU" sz="1600" dirty="0"/>
              <a:t>соответствии с принципом единства системы публичной власти глава муниципального образования одновременно </a:t>
            </a:r>
            <a:r>
              <a:rPr lang="ru-RU" sz="1600" dirty="0" smtClean="0"/>
              <a:t>замещает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347405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440160"/>
          </a:xfrm>
        </p:spPr>
        <p:txBody>
          <a:bodyPr>
            <a:normAutofit fontScale="90000"/>
          </a:bodyPr>
          <a:lstStyle/>
          <a:p>
            <a:r>
              <a:rPr lang="ru-RU" sz="1600" dirty="0" smtClean="0">
                <a:effectLst/>
              </a:rPr>
              <a:t/>
            </a:r>
            <a:br>
              <a:rPr lang="ru-RU" sz="1600" dirty="0" smtClean="0">
                <a:effectLst/>
              </a:rPr>
            </a:br>
            <a:r>
              <a:rPr lang="ru-RU" sz="1600" dirty="0">
                <a:effectLst/>
              </a:rPr>
              <a:t/>
            </a:r>
            <a:br>
              <a:rPr lang="ru-RU" sz="1600" dirty="0">
                <a:effectLst/>
              </a:rPr>
            </a:br>
            <a:r>
              <a:rPr lang="ru-RU" sz="1600" dirty="0" smtClean="0">
                <a:effectLst/>
              </a:rPr>
              <a:t/>
            </a:r>
            <a:br>
              <a:rPr lang="ru-RU" sz="1600" dirty="0" smtClean="0">
                <a:effectLst/>
              </a:rPr>
            </a:br>
            <a:r>
              <a:rPr lang="ru-RU" sz="1600" dirty="0">
                <a:effectLst/>
              </a:rPr>
              <a:t/>
            </a:r>
            <a:br>
              <a:rPr lang="ru-RU" sz="1600" dirty="0">
                <a:effectLst/>
              </a:rPr>
            </a:br>
            <a:r>
              <a:rPr lang="ru-RU" sz="1600" dirty="0" smtClean="0">
                <a:effectLst/>
              </a:rPr>
              <a:t/>
            </a:r>
            <a:br>
              <a:rPr lang="ru-RU" sz="1600" dirty="0" smtClean="0">
                <a:effectLst/>
              </a:rPr>
            </a:br>
            <a:endParaRPr lang="ru-RU" dirty="0">
              <a:solidFill>
                <a:schemeClr val="bg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3"/>
            <a:ext cx="8229600" cy="4615724"/>
          </a:xfrm>
        </p:spPr>
        <p:txBody>
          <a:bodyPr>
            <a:normAutofit/>
          </a:bodyPr>
          <a:lstStyle/>
          <a:p>
            <a:pPr algn="just"/>
            <a:r>
              <a:rPr lang="ru-RU" b="1" dirty="0" smtClean="0"/>
              <a:t>	</a:t>
            </a:r>
            <a:r>
              <a:rPr lang="ru-RU" sz="2800" b="1" dirty="0" smtClean="0"/>
              <a:t>Глава муниципального образования (далее – МО) </a:t>
            </a:r>
            <a:r>
              <a:rPr lang="ru-RU" sz="2800" dirty="0" smtClean="0"/>
              <a:t>должен </a:t>
            </a:r>
            <a:r>
              <a:rPr lang="ru-RU" sz="2800" dirty="0"/>
              <a:t>соблюдать </a:t>
            </a:r>
            <a:r>
              <a:rPr lang="ru-RU" sz="2800" b="1" dirty="0"/>
              <a:t>ограничения, запреты, исполнять обязанности</a:t>
            </a:r>
            <a:r>
              <a:rPr lang="ru-RU" sz="2800" dirty="0"/>
              <a:t>, которые </a:t>
            </a:r>
            <a:r>
              <a:rPr lang="ru-RU" sz="2800" dirty="0" smtClean="0"/>
              <a:t>установлены законодательством РФ </a:t>
            </a:r>
            <a:r>
              <a:rPr lang="ru-RU" sz="2800" dirty="0"/>
              <a:t>о противодействии коррупции и </a:t>
            </a:r>
            <a:r>
              <a:rPr lang="ru-RU" sz="2800" dirty="0" smtClean="0"/>
              <a:t>ст. 28 </a:t>
            </a:r>
            <a:r>
              <a:rPr lang="ru-RU" sz="2800" dirty="0"/>
              <a:t>Федерального закона  </a:t>
            </a:r>
            <a:r>
              <a:rPr lang="ru-RU" sz="2800" dirty="0" smtClean="0"/>
              <a:t>№ 33-ФЗ </a:t>
            </a:r>
            <a:r>
              <a:rPr lang="ru-RU" sz="2800" dirty="0"/>
              <a:t>для </a:t>
            </a:r>
            <a:r>
              <a:rPr lang="ru-RU" sz="2800" b="1" dirty="0"/>
              <a:t>лиц,</a:t>
            </a:r>
            <a:r>
              <a:rPr lang="ru-RU" sz="2800" dirty="0"/>
              <a:t> </a:t>
            </a:r>
            <a:r>
              <a:rPr lang="ru-RU" sz="2800" b="1" dirty="0"/>
              <a:t>замещающих муниципальные </a:t>
            </a:r>
            <a:r>
              <a:rPr lang="ru-RU" sz="2800" b="1" dirty="0" smtClean="0"/>
              <a:t>должности (ч. </a:t>
            </a:r>
            <a:r>
              <a:rPr lang="ru-RU" sz="2800" dirty="0" smtClean="0"/>
              <a:t>17</a:t>
            </a:r>
            <a:r>
              <a:rPr lang="ru-RU" sz="2800" dirty="0"/>
              <a:t> </a:t>
            </a:r>
            <a:r>
              <a:rPr lang="ru-RU" sz="2800" dirty="0" smtClean="0"/>
              <a:t>ст. 19 </a:t>
            </a:r>
            <a:r>
              <a:rPr lang="ru-RU" sz="2800" dirty="0"/>
              <a:t>Федерального закона  </a:t>
            </a:r>
            <a:r>
              <a:rPr lang="ru-RU" sz="2800" dirty="0" smtClean="0"/>
              <a:t>№ 33-ФЗ )</a:t>
            </a:r>
            <a:endParaRPr lang="ru-RU" sz="2800" dirty="0"/>
          </a:p>
          <a:p>
            <a:pPr marL="0" indent="0" algn="just">
              <a:buNone/>
            </a:pPr>
            <a:r>
              <a:rPr lang="ru-RU" sz="2800" b="1" dirty="0" smtClean="0"/>
              <a:t>.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1456374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</a:t>
            </a:r>
            <a:r>
              <a:rPr lang="ru-RU" dirty="0" smtClean="0"/>
              <a:t>апреты: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sz="1600" b="1" dirty="0"/>
              <a:t>не </a:t>
            </a:r>
            <a:r>
              <a:rPr lang="ru-RU" sz="1600" b="1" dirty="0" smtClean="0"/>
              <a:t>может быть</a:t>
            </a:r>
            <a:r>
              <a:rPr lang="ru-RU" sz="1600" dirty="0" smtClean="0"/>
              <a:t> сенатором </a:t>
            </a:r>
            <a:r>
              <a:rPr lang="ru-RU" sz="1600" dirty="0"/>
              <a:t>Российской Федерации, </a:t>
            </a:r>
            <a:r>
              <a:rPr lang="ru-RU" sz="1600" dirty="0" smtClean="0"/>
              <a:t>депутатом </a:t>
            </a:r>
            <a:r>
              <a:rPr lang="ru-RU" sz="1600" dirty="0"/>
              <a:t>Государственной Думы Федерального Собрания Российской Федерации, </a:t>
            </a:r>
            <a:r>
              <a:rPr lang="ru-RU" sz="1600" dirty="0" smtClean="0"/>
              <a:t>депутатом </a:t>
            </a:r>
            <a:r>
              <a:rPr lang="ru-RU" sz="1600" dirty="0"/>
              <a:t>законодательных органов субъектов Российской Федерации, замещать иные государственные должности Российской Федерации, государственные должности субъектов Российской Федерации, а также должности государственной гражданской службы и должности муниципальной службы, за исключением случаев, установленных </a:t>
            </a:r>
            <a:r>
              <a:rPr lang="ru-RU" sz="1600" dirty="0" smtClean="0"/>
              <a:t>Федеральным законом №33-ФЗ, </a:t>
            </a:r>
            <a:r>
              <a:rPr lang="ru-RU" sz="1600" dirty="0"/>
              <a:t>другими федеральными законами</a:t>
            </a:r>
            <a:r>
              <a:rPr lang="ru-RU" sz="1600" dirty="0" smtClean="0"/>
              <a:t>.</a:t>
            </a:r>
          </a:p>
          <a:p>
            <a:pPr marL="0" indent="0" algn="just">
              <a:buNone/>
            </a:pPr>
            <a:endParaRPr lang="ru-RU" sz="1600" dirty="0"/>
          </a:p>
          <a:p>
            <a:pPr algn="just"/>
            <a:r>
              <a:rPr lang="ru-RU" sz="1600" b="1" dirty="0" smtClean="0"/>
              <a:t>не </a:t>
            </a:r>
            <a:r>
              <a:rPr lang="ru-RU" sz="1600" b="1" dirty="0"/>
              <a:t>может </a:t>
            </a:r>
            <a:r>
              <a:rPr lang="ru-RU" sz="1600" dirty="0"/>
              <a:t>одновременно исполнять полномочия депутата представительного органа </a:t>
            </a:r>
            <a:r>
              <a:rPr lang="ru-RU" sz="1600" dirty="0" smtClean="0"/>
              <a:t>МО.</a:t>
            </a:r>
          </a:p>
          <a:p>
            <a:pPr algn="just"/>
            <a:endParaRPr lang="ru-RU" sz="1600" dirty="0" smtClean="0"/>
          </a:p>
          <a:p>
            <a:pPr algn="just"/>
            <a:r>
              <a:rPr lang="ru-RU" sz="1600" b="1" dirty="0"/>
              <a:t>не может </a:t>
            </a:r>
            <a:r>
              <a:rPr lang="ru-RU" sz="1600" dirty="0" smtClean="0"/>
              <a:t>одновременно </a:t>
            </a:r>
            <a:r>
              <a:rPr lang="ru-RU" sz="1600" dirty="0"/>
              <a:t>исполнять полномочия депутата представительного органа иного </a:t>
            </a:r>
            <a:r>
              <a:rPr lang="ru-RU" sz="1600" dirty="0" smtClean="0"/>
              <a:t>МО </a:t>
            </a:r>
            <a:r>
              <a:rPr lang="ru-RU" sz="1600" dirty="0"/>
              <a:t>или главы </a:t>
            </a:r>
            <a:r>
              <a:rPr lang="ru-RU" sz="1600" dirty="0" smtClean="0"/>
              <a:t>МО </a:t>
            </a:r>
            <a:r>
              <a:rPr lang="ru-RU" sz="1600" dirty="0"/>
              <a:t>иного </a:t>
            </a:r>
            <a:r>
              <a:rPr lang="ru-RU" sz="1600" dirty="0" smtClean="0"/>
              <a:t>МО, </a:t>
            </a:r>
            <a:r>
              <a:rPr lang="ru-RU" sz="1600" dirty="0"/>
              <a:t>за исключением случаев, установленных настоящим Федеральным законом, другими федеральными законами</a:t>
            </a:r>
            <a:r>
              <a:rPr lang="ru-RU" sz="1600" dirty="0" smtClean="0"/>
              <a:t>.</a:t>
            </a:r>
          </a:p>
          <a:p>
            <a:pPr marL="0" indent="0" algn="just">
              <a:buNone/>
            </a:pPr>
            <a:endParaRPr lang="ru-RU" sz="1600" dirty="0" smtClean="0"/>
          </a:p>
          <a:p>
            <a:r>
              <a:rPr lang="ru-RU" sz="1600" b="1" dirty="0"/>
              <a:t>не </a:t>
            </a:r>
            <a:r>
              <a:rPr lang="ru-RU" sz="1600" b="1" dirty="0" smtClean="0"/>
              <a:t>вправе </a:t>
            </a:r>
            <a:r>
              <a:rPr lang="ru-RU" sz="1600" dirty="0" smtClean="0"/>
              <a:t>заниматься </a:t>
            </a:r>
            <a:r>
              <a:rPr lang="ru-RU" sz="1600" dirty="0"/>
              <a:t>предпринимательской деятельностью лично или через доверенных </a:t>
            </a:r>
            <a:r>
              <a:rPr lang="ru-RU" sz="1600" dirty="0" smtClean="0"/>
              <a:t>лиц</a:t>
            </a:r>
            <a:r>
              <a:rPr lang="ru-RU" sz="1600" dirty="0"/>
              <a:t>.</a:t>
            </a:r>
            <a:endParaRPr lang="ru-RU" sz="1600" dirty="0" smtClean="0"/>
          </a:p>
          <a:p>
            <a:pPr marL="0" indent="0">
              <a:buNone/>
            </a:pPr>
            <a:endParaRPr lang="ru-RU" sz="1600" dirty="0"/>
          </a:p>
          <a:p>
            <a:r>
              <a:rPr lang="ru-RU" sz="1600" b="1" dirty="0"/>
              <a:t>не вправе </a:t>
            </a:r>
            <a:r>
              <a:rPr lang="ru-RU" sz="1600" dirty="0" smtClean="0"/>
              <a:t>участвовать </a:t>
            </a:r>
            <a:r>
              <a:rPr lang="ru-RU" sz="1600" dirty="0"/>
              <a:t>в управлении коммерческой или некоммерческой организацией, за </a:t>
            </a:r>
            <a:r>
              <a:rPr lang="ru-RU" sz="1600" dirty="0" smtClean="0"/>
              <a:t>исключением случаев, предусмотренных законодательством.</a:t>
            </a:r>
            <a:endParaRPr lang="ru-RU" sz="1600" dirty="0"/>
          </a:p>
          <a:p>
            <a:pPr marL="0" indent="0" algn="just">
              <a:buNone/>
            </a:pPr>
            <a:endParaRPr lang="ru-RU" sz="1600" dirty="0"/>
          </a:p>
          <a:p>
            <a:pPr algn="just"/>
            <a:endParaRPr lang="ru-RU" sz="1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5788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Запреты: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sz="1500" b="1" dirty="0"/>
              <a:t>не вправе </a:t>
            </a:r>
            <a:r>
              <a:rPr lang="ru-RU" sz="1500" dirty="0" smtClean="0"/>
              <a:t>заниматься </a:t>
            </a:r>
            <a:r>
              <a:rPr lang="ru-RU" sz="1500" dirty="0"/>
              <a:t>иной оплачиваемой деятельностью, за исключением преподавательской, научной и иной творческой </a:t>
            </a:r>
            <a:r>
              <a:rPr lang="ru-RU" sz="1500" dirty="0" smtClean="0"/>
              <a:t>деятельности </a:t>
            </a:r>
            <a:r>
              <a:rPr lang="ru-RU" sz="1500" dirty="0"/>
              <a:t>(в соответствии с требованиями законодательства</a:t>
            </a:r>
            <a:r>
              <a:rPr lang="ru-RU" sz="1500" dirty="0" smtClean="0"/>
              <a:t>).</a:t>
            </a:r>
          </a:p>
          <a:p>
            <a:pPr marL="0" indent="0">
              <a:buNone/>
            </a:pPr>
            <a:endParaRPr lang="ru-RU" sz="1500" dirty="0"/>
          </a:p>
          <a:p>
            <a:pPr algn="just"/>
            <a:r>
              <a:rPr lang="ru-RU" sz="1500" b="1" dirty="0"/>
              <a:t>не вправе </a:t>
            </a:r>
            <a:r>
              <a:rPr lang="ru-RU" sz="1500" dirty="0" smtClean="0"/>
              <a:t>входить </a:t>
            </a:r>
            <a:r>
              <a:rPr lang="ru-RU" sz="1500" dirty="0"/>
              <a:t>в состав органов управления, попечительских или наблюдательных советов, иных органов иностранных некоммерческих неправительственных организаций и действующих на территории Российской Федерации их структурных подразделений, если иное не предусмотрено международным договором Российской Федерации или законодательством Российской Федерации</a:t>
            </a:r>
            <a:r>
              <a:rPr lang="ru-RU" sz="1500" dirty="0" smtClean="0"/>
              <a:t>.</a:t>
            </a:r>
          </a:p>
          <a:p>
            <a:pPr marL="0" indent="0" algn="just">
              <a:buNone/>
            </a:pPr>
            <a:endParaRPr lang="ru-RU" sz="1500" dirty="0" smtClean="0"/>
          </a:p>
          <a:p>
            <a:pPr algn="just"/>
            <a:r>
              <a:rPr lang="ru-RU" sz="1500" b="1" dirty="0"/>
              <a:t>не </a:t>
            </a:r>
            <a:r>
              <a:rPr lang="ru-RU" sz="1500" b="1" dirty="0" smtClean="0"/>
              <a:t>может </a:t>
            </a:r>
            <a:r>
              <a:rPr lang="ru-RU" sz="1500" dirty="0" smtClean="0"/>
              <a:t>участвовать </a:t>
            </a:r>
            <a:r>
              <a:rPr lang="ru-RU" sz="1500" dirty="0"/>
              <a:t>в качестве защитника или представителя (кроме случаев законного представительства) по гражданскому, административному или уголовному делу либо делу об административном правонарушении</a:t>
            </a:r>
            <a:r>
              <a:rPr lang="ru-RU" sz="1500" dirty="0" smtClean="0"/>
              <a:t>.</a:t>
            </a:r>
          </a:p>
          <a:p>
            <a:pPr marL="0" indent="0" algn="just">
              <a:buNone/>
            </a:pPr>
            <a:endParaRPr lang="ru-RU" sz="1500" dirty="0" smtClean="0"/>
          </a:p>
          <a:p>
            <a:pPr algn="just"/>
            <a:r>
              <a:rPr lang="ru-RU" sz="1500" b="1" dirty="0"/>
              <a:t>запрещается </a:t>
            </a:r>
            <a:r>
              <a:rPr lang="ru-RU" sz="1500" dirty="0"/>
              <a:t>открывать и иметь счета (вклады), хранить наличные денежные средства и ценности в иностранных банках, расположенных за пределами территории Российской Федерации, владеть и (или) пользоваться иностранными финансовыми </a:t>
            </a:r>
            <a:r>
              <a:rPr lang="ru-RU" sz="1500" dirty="0" smtClean="0"/>
              <a:t>инструментами - н</a:t>
            </a:r>
            <a:r>
              <a:rPr lang="ru-RU" sz="1600" dirty="0" smtClean="0"/>
              <a:t>есоблюдение запрета влечет </a:t>
            </a:r>
            <a:r>
              <a:rPr lang="ru-RU" sz="1600" dirty="0"/>
              <a:t>досрочное прекращение полномочий, освобождение от замещаемой (занимаемой) должности или увольнение в связи с утратой доверия в соответствии с </a:t>
            </a:r>
            <a:r>
              <a:rPr lang="ru-RU" sz="1600" dirty="0" smtClean="0"/>
              <a:t>федеральными </a:t>
            </a:r>
            <a:r>
              <a:rPr lang="ru-RU" sz="1600" dirty="0"/>
              <a:t>законами, определяющими правовой статус </a:t>
            </a:r>
            <a:r>
              <a:rPr lang="ru-RU" sz="1600" dirty="0" smtClean="0"/>
              <a:t>главы МО (</a:t>
            </a:r>
            <a:r>
              <a:rPr lang="ru-RU" sz="1600" dirty="0"/>
              <a:t>ч. 3 ст.7.1. Федерального закона </a:t>
            </a:r>
            <a:r>
              <a:rPr lang="ru-RU" sz="1600" dirty="0" smtClean="0"/>
              <a:t>№ 273-ФЗ</a:t>
            </a:r>
            <a:r>
              <a:rPr lang="ru-RU" sz="1600" dirty="0"/>
              <a:t>).</a:t>
            </a:r>
          </a:p>
          <a:p>
            <a:pPr algn="just"/>
            <a:endParaRPr lang="ru-RU" sz="1500" dirty="0"/>
          </a:p>
          <a:p>
            <a:pPr algn="just"/>
            <a:endParaRPr lang="ru-RU" sz="19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989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Обязанности: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3366939"/>
          </a:xfrm>
        </p:spPr>
        <p:txBody>
          <a:bodyPr/>
          <a:lstStyle/>
          <a:p>
            <a:pPr algn="just"/>
            <a:r>
              <a:rPr lang="ru-RU" sz="1500" b="1" dirty="0" smtClean="0"/>
              <a:t>уведомлять </a:t>
            </a:r>
            <a:r>
              <a:rPr lang="ru-RU" sz="1500" dirty="0" smtClean="0"/>
              <a:t>представительный орган МО, высшее должностное лицо субъекта РФ, </a:t>
            </a:r>
            <a:r>
              <a:rPr lang="ru-RU" sz="1500" dirty="0"/>
              <a:t>органы прокуратуры или другие государственные органы </a:t>
            </a:r>
            <a:r>
              <a:rPr lang="ru-RU" sz="1500" b="1" dirty="0"/>
              <a:t>обо всех случаях обращения </a:t>
            </a:r>
            <a:r>
              <a:rPr lang="ru-RU" sz="1500" dirty="0"/>
              <a:t>к нему каких-либо лиц </a:t>
            </a:r>
            <a:r>
              <a:rPr lang="ru-RU" sz="1500" b="1" dirty="0"/>
              <a:t>в целях склонения </a:t>
            </a:r>
            <a:r>
              <a:rPr lang="ru-RU" sz="1500" dirty="0"/>
              <a:t>его </a:t>
            </a:r>
            <a:r>
              <a:rPr lang="ru-RU" sz="1500" b="1" dirty="0"/>
              <a:t>к совершению коррупционных </a:t>
            </a:r>
            <a:r>
              <a:rPr lang="ru-RU" sz="1500" dirty="0" smtClean="0"/>
              <a:t>правонарушений (</a:t>
            </a:r>
            <a:r>
              <a:rPr lang="ru-RU" sz="1600" dirty="0" smtClean="0"/>
              <a:t>ч</a:t>
            </a:r>
            <a:r>
              <a:rPr lang="ru-RU" sz="1600" dirty="0"/>
              <a:t>. 1 ст. </a:t>
            </a:r>
            <a:r>
              <a:rPr lang="ru-RU" sz="1600" dirty="0" smtClean="0"/>
              <a:t> 9 </a:t>
            </a:r>
            <a:r>
              <a:rPr lang="ru-RU" sz="1600" dirty="0"/>
              <a:t>Федерального закона </a:t>
            </a:r>
            <a:r>
              <a:rPr lang="ru-RU" sz="1600" dirty="0" smtClean="0"/>
              <a:t>№ 273-ФЗ</a:t>
            </a:r>
            <a:r>
              <a:rPr lang="ru-RU" sz="1600" dirty="0" smtClean="0"/>
              <a:t>)</a:t>
            </a:r>
            <a:r>
              <a:rPr lang="ru-RU" sz="1500" dirty="0" smtClean="0"/>
              <a:t>.</a:t>
            </a:r>
          </a:p>
          <a:p>
            <a:pPr marL="0" indent="0" algn="just">
              <a:buNone/>
            </a:pPr>
            <a:endParaRPr lang="ru-RU" sz="1500" dirty="0" smtClean="0"/>
          </a:p>
          <a:p>
            <a:pPr algn="just"/>
            <a:r>
              <a:rPr lang="ru-RU" sz="1500" b="1" dirty="0" smtClean="0"/>
              <a:t>принимать </a:t>
            </a:r>
            <a:r>
              <a:rPr lang="ru-RU" sz="1500" b="1" dirty="0"/>
              <a:t>меры</a:t>
            </a:r>
            <a:r>
              <a:rPr lang="ru-RU" sz="1500" dirty="0"/>
              <a:t> по предотвращению и урегулированию конфликта интересов в силу п. 3 ст</a:t>
            </a:r>
            <a:r>
              <a:rPr lang="ru-RU" sz="1500" dirty="0" smtClean="0"/>
              <a:t>. ст</a:t>
            </a:r>
            <a:r>
              <a:rPr lang="ru-RU" sz="1500" dirty="0"/>
              <a:t>. 10,11 Федерального закона № 273-ФЗ</a:t>
            </a:r>
            <a:r>
              <a:rPr lang="ru-RU" sz="1500" dirty="0" smtClean="0"/>
              <a:t>.</a:t>
            </a:r>
          </a:p>
          <a:p>
            <a:pPr marL="0" indent="0" algn="just">
              <a:buNone/>
            </a:pPr>
            <a:endParaRPr lang="ru-RU" sz="1500" dirty="0" smtClean="0"/>
          </a:p>
          <a:p>
            <a:pPr algn="just"/>
            <a:r>
              <a:rPr lang="ru-RU" sz="1500" dirty="0"/>
              <a:t>если владение </a:t>
            </a:r>
            <a:r>
              <a:rPr lang="ru-RU" sz="1500" dirty="0" smtClean="0"/>
              <a:t>ценными </a:t>
            </a:r>
            <a:r>
              <a:rPr lang="ru-RU" sz="1500" dirty="0"/>
              <a:t>бумагами (долями участия, паями в уставных (складочных) капиталах организаций) приводит или может привести к конфликту интересов, </a:t>
            </a:r>
            <a:r>
              <a:rPr lang="ru-RU" sz="1500" b="1" dirty="0" smtClean="0"/>
              <a:t>обязан </a:t>
            </a:r>
            <a:r>
              <a:rPr lang="ru-RU" sz="1500" b="1" dirty="0"/>
              <a:t>передать</a:t>
            </a:r>
            <a:r>
              <a:rPr lang="ru-RU" sz="1500" dirty="0"/>
              <a:t> принадлежащие ему ценные бумаги (доли участия, паи в уставных (складочных) капиталах организаций) в доверительное управление в соответствии с гражданским законодательством Российской Федерации (ч. 1 ст. 12.3. Федерального закона </a:t>
            </a:r>
            <a:r>
              <a:rPr lang="ru-RU" sz="1500" dirty="0" smtClean="0"/>
              <a:t>№ 273-ФЗ</a:t>
            </a:r>
            <a:r>
              <a:rPr lang="ru-RU" sz="1500" dirty="0"/>
              <a:t>).</a:t>
            </a:r>
          </a:p>
          <a:p>
            <a:pPr algn="just"/>
            <a:endParaRPr lang="ru-RU" sz="1500" dirty="0"/>
          </a:p>
          <a:p>
            <a:pPr algn="just"/>
            <a:endParaRPr lang="ru-RU" sz="1500" dirty="0"/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642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>
                    <a:lumMod val="95000"/>
                  </a:schemeClr>
                </a:solidFill>
                <a:effectLst/>
              </a:rPr>
              <a:t>Неотвратимость </a:t>
            </a:r>
            <a:r>
              <a:rPr lang="ru-RU" dirty="0">
                <a:solidFill>
                  <a:schemeClr val="tx1">
                    <a:lumMod val="95000"/>
                  </a:schemeClr>
                </a:solidFill>
                <a:effectLst/>
              </a:rPr>
              <a:t>ответственности за совершение коррупционных </a:t>
            </a:r>
            <a:r>
              <a:rPr lang="ru-RU" dirty="0" smtClean="0">
                <a:solidFill>
                  <a:schemeClr val="tx1">
                    <a:lumMod val="95000"/>
                  </a:schemeClr>
                </a:solidFill>
                <a:effectLst/>
              </a:rPr>
              <a:t>правонарушений – принцип </a:t>
            </a:r>
            <a:r>
              <a:rPr lang="ru-RU" dirty="0">
                <a:solidFill>
                  <a:schemeClr val="tx1">
                    <a:lumMod val="95000"/>
                  </a:schemeClr>
                </a:solidFill>
                <a:effectLst/>
              </a:rPr>
              <a:t>противодействия коррупции</a:t>
            </a:r>
            <a:r>
              <a:rPr lang="ru-RU" dirty="0">
                <a:solidFill>
                  <a:schemeClr val="bg1">
                    <a:lumMod val="65000"/>
                    <a:lumOff val="35000"/>
                  </a:schemeClr>
                </a:solidFill>
                <a:effectLst/>
              </a:rPr>
              <a:t> </a:t>
            </a:r>
            <a:r>
              <a:rPr lang="ru-RU" dirty="0" smtClean="0">
                <a:solidFill>
                  <a:schemeClr val="bg1">
                    <a:lumMod val="65000"/>
                    <a:lumOff val="35000"/>
                  </a:schemeClr>
                </a:solidFill>
                <a:effectLst/>
              </a:rPr>
              <a:t> </a:t>
            </a:r>
            <a:endParaRPr lang="ru-RU" dirty="0">
              <a:solidFill>
                <a:schemeClr val="bg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2"/>
            <a:ext cx="7772400" cy="2949599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7" name="Picture 3" descr="C:\Users\PisarenkoNS\Desktop\фем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3386835"/>
            <a:ext cx="2802480" cy="2557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8309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Меры ответственности: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444500" algn="just">
              <a:buNone/>
            </a:pPr>
            <a:r>
              <a:rPr lang="ru-RU" sz="4000" dirty="0" smtClean="0"/>
              <a:t>В </a:t>
            </a:r>
            <a:r>
              <a:rPr lang="ru-RU" sz="4000" dirty="0"/>
              <a:t>случае представления недостоверных или неполных сведений о своих доходах, расходах, об имуществе и обязательствах имущественного характера, а также сведений о доходах, расходах, об имуществе и обязательствах имущественного характера своих супруги (супруга) и несовершеннолетних детей, </a:t>
            </a:r>
            <a:r>
              <a:rPr lang="ru-RU" sz="4000" b="1" u="sng" dirty="0"/>
              <a:t>в зависимости от существенности искажения</a:t>
            </a:r>
            <a:r>
              <a:rPr lang="ru-RU" sz="4000" dirty="0"/>
              <a:t>, могут быть применены следующие меры ответственности: </a:t>
            </a:r>
          </a:p>
          <a:p>
            <a:r>
              <a:rPr lang="ru-RU" sz="4000" dirty="0"/>
              <a:t>1) предупреждение</a:t>
            </a:r>
            <a:r>
              <a:rPr lang="ru-RU" sz="4000" dirty="0" smtClean="0"/>
              <a:t>;</a:t>
            </a:r>
          </a:p>
          <a:p>
            <a:pPr marL="0" indent="0">
              <a:buNone/>
            </a:pPr>
            <a:endParaRPr lang="ru-RU" sz="4000" dirty="0"/>
          </a:p>
          <a:p>
            <a:pPr algn="just"/>
            <a:r>
              <a:rPr lang="ru-RU" sz="4000" dirty="0"/>
              <a:t>2) освобождение </a:t>
            </a:r>
            <a:r>
              <a:rPr lang="ru-RU" sz="4000" dirty="0" smtClean="0"/>
              <a:t>от </a:t>
            </a:r>
            <a:r>
              <a:rPr lang="ru-RU" sz="4000" dirty="0"/>
              <a:t>должности в соответствующем органе местного самоуправления с лишением права занимать должности в соответствующем органе местного самоуправления до прекращения срока его полномочий</a:t>
            </a:r>
            <a:r>
              <a:rPr lang="ru-RU" sz="4000" dirty="0" smtClean="0"/>
              <a:t>;</a:t>
            </a:r>
          </a:p>
          <a:p>
            <a:pPr marL="0" indent="0" algn="just">
              <a:buNone/>
            </a:pPr>
            <a:endParaRPr lang="ru-RU" sz="4000" dirty="0"/>
          </a:p>
          <a:p>
            <a:pPr algn="just"/>
            <a:r>
              <a:rPr lang="ru-RU" sz="4000" dirty="0"/>
              <a:t>3) освобождение от осуществления полномочий на постоянной основе с лишением права осуществлять полномочия на постоянной основе до прекращения срока его полномочий</a:t>
            </a:r>
            <a:r>
              <a:rPr lang="ru-RU" sz="4000" dirty="0" smtClean="0"/>
              <a:t>;</a:t>
            </a:r>
          </a:p>
          <a:p>
            <a:pPr marL="0" indent="0" algn="just">
              <a:buNone/>
            </a:pPr>
            <a:endParaRPr lang="ru-RU" sz="4000" dirty="0"/>
          </a:p>
          <a:p>
            <a:pPr algn="just"/>
            <a:r>
              <a:rPr lang="ru-RU" sz="4000" dirty="0"/>
              <a:t>4) запрет занимать должности в соответствующем органе местного самоуправления до прекращения срока его полномочий</a:t>
            </a:r>
            <a:r>
              <a:rPr lang="ru-RU" sz="4000" dirty="0" smtClean="0"/>
              <a:t>;</a:t>
            </a:r>
          </a:p>
          <a:p>
            <a:pPr marL="0" indent="0" algn="just">
              <a:buNone/>
            </a:pPr>
            <a:endParaRPr lang="ru-RU" sz="4000" dirty="0"/>
          </a:p>
          <a:p>
            <a:r>
              <a:rPr lang="ru-RU" sz="4000" dirty="0"/>
              <a:t>5) запрет исполнять полномочия на постоянной основе до прекращения срока его полномочий.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6272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40768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000" b="1" dirty="0" smtClean="0">
                <a:effectLst/>
              </a:rPr>
              <a:t/>
            </a:r>
            <a:br>
              <a:rPr lang="ru-RU" sz="2000" b="1" dirty="0" smtClean="0">
                <a:effectLst/>
              </a:rPr>
            </a:br>
            <a:r>
              <a:rPr lang="ru-RU" sz="2000" b="1" dirty="0">
                <a:effectLst/>
              </a:rPr>
              <a:t/>
            </a:r>
            <a:br>
              <a:rPr lang="ru-RU" sz="2000" b="1" dirty="0">
                <a:effectLst/>
              </a:rPr>
            </a:br>
            <a:r>
              <a:rPr lang="ru-RU" sz="2200" dirty="0">
                <a:effectLst/>
              </a:rPr>
              <a:t>Глава МО подлежит </a:t>
            </a:r>
            <a:r>
              <a:rPr lang="ru-RU" sz="2200" b="1" dirty="0">
                <a:effectLst/>
              </a:rPr>
              <a:t>увольнению</a:t>
            </a:r>
            <a:r>
              <a:rPr lang="ru-RU" sz="2200" dirty="0">
                <a:effectLst/>
              </a:rPr>
              <a:t> (освобождению от должности) </a:t>
            </a:r>
            <a:r>
              <a:rPr lang="ru-RU" sz="2200" b="1" dirty="0">
                <a:effectLst/>
              </a:rPr>
              <a:t>в связи с утратой доверия </a:t>
            </a:r>
            <a:r>
              <a:rPr lang="ru-RU" sz="2200" dirty="0">
                <a:effectLst/>
              </a:rPr>
              <a:t>(ст. 13.1 Федерального закона </a:t>
            </a:r>
            <a:r>
              <a:rPr lang="ru-RU" sz="2200" dirty="0" smtClean="0">
                <a:effectLst/>
              </a:rPr>
              <a:t>№ 273-ФЗ</a:t>
            </a:r>
            <a:r>
              <a:rPr lang="ru-RU" sz="2200" dirty="0">
                <a:effectLst/>
              </a:rPr>
              <a:t>) </a:t>
            </a:r>
            <a:r>
              <a:rPr lang="ru-RU" sz="2200" dirty="0" smtClean="0">
                <a:effectLst/>
              </a:rPr>
              <a:t>  в </a:t>
            </a:r>
            <a:r>
              <a:rPr lang="ru-RU" sz="2200" dirty="0">
                <a:effectLst/>
              </a:rPr>
              <a:t>случае:</a:t>
            </a:r>
            <a:r>
              <a:rPr lang="ru-RU" sz="2200" dirty="0" smtClean="0"/>
              <a:t> </a:t>
            </a:r>
            <a:endParaRPr lang="ru-RU" sz="2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ru-RU" sz="1500" dirty="0"/>
              <a:t>непринятия </a:t>
            </a:r>
            <a:r>
              <a:rPr lang="ru-RU" sz="1500" dirty="0" smtClean="0"/>
              <a:t>мер </a:t>
            </a:r>
            <a:r>
              <a:rPr lang="ru-RU" sz="1500" dirty="0"/>
              <a:t>по предотвращению и (или) урегулированию конфликта интересов, стороной которого </a:t>
            </a:r>
            <a:r>
              <a:rPr lang="ru-RU" sz="1500" dirty="0" smtClean="0"/>
              <a:t>является, </a:t>
            </a:r>
            <a:r>
              <a:rPr lang="ru-RU" sz="1500" dirty="0"/>
              <a:t>за исключением случаев, установленных федеральными </a:t>
            </a:r>
            <a:r>
              <a:rPr lang="ru-RU" sz="1500" dirty="0" smtClean="0"/>
              <a:t>законами;</a:t>
            </a:r>
          </a:p>
          <a:p>
            <a:pPr marL="342900" indent="-342900" algn="just">
              <a:buFont typeface="+mj-lt"/>
              <a:buAutoNum type="arabicPeriod"/>
            </a:pPr>
            <a:endParaRPr lang="ru-RU" sz="1500" dirty="0"/>
          </a:p>
          <a:p>
            <a:pPr marL="342900" indent="-342900" algn="just">
              <a:buFont typeface="+mj-lt"/>
              <a:buAutoNum type="arabicPeriod"/>
            </a:pPr>
            <a:r>
              <a:rPr lang="ru-RU" sz="1500" dirty="0" smtClean="0"/>
              <a:t>непредставления сведений </a:t>
            </a:r>
            <a:r>
              <a:rPr lang="ru-RU" sz="1500" dirty="0"/>
              <a:t>о своих</a:t>
            </a:r>
            <a:r>
              <a:rPr lang="ru-RU" sz="1500" b="1" dirty="0"/>
              <a:t> </a:t>
            </a:r>
            <a:r>
              <a:rPr lang="ru-RU" sz="1500" dirty="0"/>
              <a:t>доходах, об имуществе и обязательствах имущественного характера, а также о доходах, об имуществе и обязательствах имущественного характера своих супруги (супруга) и несовершеннолетних детей, представления заведомо неполных сведений, за исключением случаев, установленных федеральными законами, либо представления заведомо недостоверных сведений, если иное не установлено федеральными </a:t>
            </a:r>
            <a:r>
              <a:rPr lang="ru-RU" sz="1500" dirty="0" smtClean="0"/>
              <a:t>законами;</a:t>
            </a:r>
          </a:p>
          <a:p>
            <a:pPr marL="342900" indent="-342900" algn="just">
              <a:buFont typeface="+mj-lt"/>
              <a:buAutoNum type="arabicPeriod"/>
            </a:pPr>
            <a:endParaRPr lang="ru-RU" sz="1500" dirty="0"/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smtClean="0"/>
              <a:t>участия </a:t>
            </a:r>
            <a:r>
              <a:rPr lang="ru-RU" sz="1600" dirty="0"/>
              <a:t>на платной основе в деятельности органа управления коммерческой организации, за исключением случаев, установленных федеральным </a:t>
            </a:r>
            <a:r>
              <a:rPr lang="ru-RU" sz="1600" dirty="0" smtClean="0"/>
              <a:t>законом;</a:t>
            </a:r>
          </a:p>
          <a:p>
            <a:pPr marL="342900" indent="-342900" algn="just">
              <a:buFont typeface="+mj-lt"/>
              <a:buAutoNum type="arabicPeriod"/>
            </a:pPr>
            <a:endParaRPr lang="ru-RU" sz="1600" dirty="0"/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smtClean="0"/>
              <a:t>осуществления </a:t>
            </a:r>
            <a:r>
              <a:rPr lang="ru-RU" sz="1600" dirty="0"/>
              <a:t>предпринимательской </a:t>
            </a:r>
            <a:r>
              <a:rPr lang="ru-RU" sz="1600" dirty="0" smtClean="0"/>
              <a:t>деятельности;</a:t>
            </a:r>
          </a:p>
          <a:p>
            <a:pPr marL="342900" indent="-342900" algn="just">
              <a:buFont typeface="+mj-lt"/>
              <a:buAutoNum type="arabicPeriod"/>
            </a:pPr>
            <a:endParaRPr lang="ru-RU" sz="1600" dirty="0"/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smtClean="0"/>
              <a:t>вхождения </a:t>
            </a:r>
            <a:r>
              <a:rPr lang="ru-RU" sz="1600" dirty="0"/>
              <a:t>в состав органов управления, попечительских или наблюдательных советов, иных органов иностранных некоммерческих неправительственных организаций и действующих на территории Российской Федерации их структурных подразделений, если иное не предусмотрено международным договором Российской Федерации или законодательством Российской </a:t>
            </a:r>
            <a:r>
              <a:rPr lang="ru-RU" sz="1600" dirty="0" smtClean="0"/>
              <a:t>Федерации;</a:t>
            </a:r>
          </a:p>
          <a:p>
            <a:pPr marL="342900" indent="-342900" algn="just">
              <a:buFont typeface="+mj-lt"/>
              <a:buAutoNum type="arabicPeriod"/>
            </a:pPr>
            <a:endParaRPr lang="ru-RU" sz="1600" dirty="0"/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smtClean="0"/>
              <a:t>осведомленности </a:t>
            </a:r>
            <a:r>
              <a:rPr lang="ru-RU" sz="1600" dirty="0"/>
              <a:t>о возникновении у подчиненного </a:t>
            </a:r>
            <a:r>
              <a:rPr lang="ru-RU" sz="1600" dirty="0" smtClean="0"/>
              <a:t>лица </a:t>
            </a:r>
            <a:r>
              <a:rPr lang="ru-RU" sz="1600" dirty="0"/>
              <a:t>личной заинтересованности, которая приводит или может привести к конфликту интересов, и непринятии </a:t>
            </a:r>
            <a:r>
              <a:rPr lang="ru-RU" sz="1600" dirty="0" smtClean="0"/>
              <a:t>главой МО мер </a:t>
            </a:r>
            <a:r>
              <a:rPr lang="ru-RU" sz="1600" dirty="0"/>
              <a:t>по предотвращению и (или) урегулированию конфликта интересов, стороной которого является подчиненное </a:t>
            </a:r>
            <a:r>
              <a:rPr lang="ru-RU" sz="1600" dirty="0" smtClean="0"/>
              <a:t>ему </a:t>
            </a:r>
            <a:r>
              <a:rPr lang="ru-RU" sz="1600" dirty="0"/>
              <a:t>лицо, за исключением случаев, установленных федеральными законами.</a:t>
            </a:r>
          </a:p>
          <a:p>
            <a:pPr algn="just"/>
            <a:endParaRPr lang="ru-RU" sz="1600" dirty="0"/>
          </a:p>
          <a:p>
            <a:endParaRPr lang="ru-RU" sz="1600" dirty="0" smtClean="0"/>
          </a:p>
          <a:p>
            <a:pPr marL="0" indent="0">
              <a:buNone/>
            </a:pPr>
            <a:endParaRPr lang="ru-RU" sz="1600" dirty="0"/>
          </a:p>
          <a:p>
            <a:pPr marL="0" indent="0">
              <a:buNone/>
            </a:pPr>
            <a:endParaRPr lang="ru-RU" sz="1600" dirty="0"/>
          </a:p>
          <a:p>
            <a:pPr algn="just"/>
            <a:endParaRPr lang="ru-RU" sz="15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7607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239</TotalTime>
  <Words>1054</Words>
  <Application>Microsoft Office PowerPoint</Application>
  <PresentationFormat>Экран (4:3)</PresentationFormat>
  <Paragraphs>103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Литейная</vt:lpstr>
      <vt:lpstr>Тема лекции:  «Совершение коррупционного правонарушения и наступление ответственности» </vt:lpstr>
      <vt:lpstr>Глава муниципального образования является высшим должностным лицом муниципального образования и наделяется уставом муниципального образования собственными полномочиями по решению вопросов непосредственного обеспечения жизнедеятельности населения (ст. 19 Федерального закона от 20.03.2025 № 33-ФЗ «Об общих принципах организации местного самоуправления в единой системе публичной власти» - далее – Федеральный закон № 33-ФЗ). </vt:lpstr>
      <vt:lpstr>     </vt:lpstr>
      <vt:lpstr>Запреты:</vt:lpstr>
      <vt:lpstr>Запреты:</vt:lpstr>
      <vt:lpstr>Обязанности:</vt:lpstr>
      <vt:lpstr>Неотвратимость ответственности за совершение коррупционных правонарушений – принцип противодействия коррупции  </vt:lpstr>
      <vt:lpstr>Меры ответственности:</vt:lpstr>
      <vt:lpstr>  Глава МО подлежит увольнению (освобождению от должности) в связи с утратой доверия (ст. 13.1 Федерального закона № 273-ФЗ)   в случае: </vt:lpstr>
      <vt:lpstr>Взыскания применяются</vt:lpstr>
      <vt:lpstr>                      Примеры ситуаций:  </vt:lpstr>
      <vt:lpstr>Глава МО освобождается от ответственности за: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лекции: «Возможность совершения лицом коррупционного правонарушения и наступление ответственности» </dc:title>
  <dc:creator>Писаренко Н.С.</dc:creator>
  <cp:lastModifiedBy>Писаренко Н.С.</cp:lastModifiedBy>
  <cp:revision>57</cp:revision>
  <dcterms:created xsi:type="dcterms:W3CDTF">2025-08-26T05:22:39Z</dcterms:created>
  <dcterms:modified xsi:type="dcterms:W3CDTF">2025-12-08T02:42:08Z</dcterms:modified>
</cp:coreProperties>
</file>