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82" r:id="rId5"/>
    <p:sldId id="270" r:id="rId6"/>
    <p:sldId id="284" r:id="rId7"/>
    <p:sldId id="283" r:id="rId8"/>
    <p:sldId id="315" r:id="rId9"/>
    <p:sldId id="300" r:id="rId10"/>
    <p:sldId id="285" r:id="rId11"/>
    <p:sldId id="303" r:id="rId12"/>
    <p:sldId id="286" r:id="rId13"/>
    <p:sldId id="317" r:id="rId14"/>
    <p:sldId id="287" r:id="rId15"/>
    <p:sldId id="288" r:id="rId16"/>
    <p:sldId id="308" r:id="rId17"/>
    <p:sldId id="320" r:id="rId18"/>
    <p:sldId id="289" r:id="rId19"/>
    <p:sldId id="321" r:id="rId20"/>
    <p:sldId id="291" r:id="rId21"/>
    <p:sldId id="292" r:id="rId22"/>
    <p:sldId id="293" r:id="rId23"/>
    <p:sldId id="298" r:id="rId24"/>
    <p:sldId id="314" r:id="rId25"/>
    <p:sldId id="322" r:id="rId26"/>
    <p:sldId id="269" r:id="rId27"/>
    <p:sldId id="256" r:id="rId28"/>
    <p:sldId id="261" r:id="rId29"/>
    <p:sldId id="271" r:id="rId30"/>
    <p:sldId id="299" r:id="rId31"/>
    <p:sldId id="301" r:id="rId32"/>
    <p:sldId id="316" r:id="rId33"/>
    <p:sldId id="274" r:id="rId34"/>
    <p:sldId id="306" r:id="rId35"/>
    <p:sldId id="307" r:id="rId36"/>
    <p:sldId id="305" r:id="rId37"/>
    <p:sldId id="273" r:id="rId38"/>
    <p:sldId id="276" r:id="rId39"/>
    <p:sldId id="277" r:id="rId40"/>
    <p:sldId id="309" r:id="rId41"/>
    <p:sldId id="278" r:id="rId42"/>
    <p:sldId id="279" r:id="rId43"/>
    <p:sldId id="319" r:id="rId44"/>
    <p:sldId id="280" r:id="rId45"/>
    <p:sldId id="281" r:id="rId46"/>
    <p:sldId id="312" r:id="rId47"/>
    <p:sldId id="313" r:id="rId48"/>
    <p:sldId id="294" r:id="rId49"/>
    <p:sldId id="295" r:id="rId50"/>
    <p:sldId id="323" r:id="rId51"/>
    <p:sldId id="297" r:id="rId52"/>
    <p:sldId id="296" r:id="rId53"/>
    <p:sldId id="324" r:id="rId54"/>
    <p:sldId id="325" r:id="rId55"/>
    <p:sldId id="268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49B"/>
    <a:srgbClr val="FAB76E"/>
    <a:srgbClr val="E9974D"/>
    <a:srgbClr val="F4AC42"/>
    <a:srgbClr val="F5B88F"/>
    <a:srgbClr val="F7C171"/>
    <a:srgbClr val="F1C283"/>
    <a:srgbClr val="FDD191"/>
    <a:srgbClr val="FFE003"/>
    <a:srgbClr val="48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5;&#1099;&#1077;_&#1088;&#1072;&#1089;&#1087;&#1088;&#1077;&#1076;&#1077;&#1083;&#1077;&#1085;&#1080;&#1103;_&#1080;_&#1076;&#1080;&#1072;&#1075;&#1088;&#1072;&#1084;&#1084;&#1099;_&#1044;&#1077;&#1083;&#1086;&#1074;&#1072;&#1103;_&#1082;&#1086;&#1088;&#1088;&#1091;&#1087;&#1094;&#1080;&#1103;_2025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%20&#1043;&#1069;&#1055;&#1048;\&#1086;&#1089;&#1077;&#1085;&#1100;%202025\&#1087;&#1088;&#1077;&#1079;&#1099;\&#1082;&#1086;&#1088;&#1088;&#1091;&#1087;&#1094;&#1080;&#1103;%203\+&#1051;&#1080;&#1085;&#1077;&#1081;&#1082;&#1080;%20&#1080;%20&#1044;&#1080;&#1072;&#1075;&#1088;&#1072;&#1084;&#1084;&#1099;%20&#1041;&#1099;&#1090;&#1086;&#1074;&#1072;&#1103;%20&#1082;&#1086;&#1088;&#1088;&#1091;&#1087;&#1094;&#1080;&#1103;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68187749328203E-2"/>
          <c:y val="7.3287914332955326E-2"/>
          <c:w val="0.49364133395348503"/>
          <c:h val="0.837858245693204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B-47F2-B6F7-B0B6F8A67B6F}"/>
              </c:ext>
            </c:extLst>
          </c:dPt>
          <c:dPt>
            <c:idx val="1"/>
            <c:bubble3D val="0"/>
            <c:spPr>
              <a:solidFill>
                <a:schemeClr val="accent3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B-47F2-B6F7-B0B6F8A67B6F}"/>
              </c:ext>
            </c:extLst>
          </c:dPt>
          <c:dPt>
            <c:idx val="2"/>
            <c:bubble3D val="0"/>
            <c:spPr>
              <a:solidFill>
                <a:schemeClr val="accent3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DB-47F2-B6F7-B0B6F8A67B6F}"/>
              </c:ext>
            </c:extLst>
          </c:dPt>
          <c:dPt>
            <c:idx val="3"/>
            <c:bubble3D val="0"/>
            <c:spPr>
              <a:solidFill>
                <a:schemeClr val="accent3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DB-47F2-B6F7-B0B6F8A67B6F}"/>
              </c:ext>
            </c:extLst>
          </c:dPt>
          <c:dPt>
            <c:idx val="4"/>
            <c:bubble3D val="0"/>
            <c:spPr>
              <a:solidFill>
                <a:schemeClr val="accent3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DB-47F2-B6F7-B0B6F8A67B6F}"/>
              </c:ext>
            </c:extLst>
          </c:dPt>
          <c:dPt>
            <c:idx val="5"/>
            <c:bubble3D val="0"/>
            <c:spPr>
              <a:solidFill>
                <a:schemeClr val="accent3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DB-47F2-B6F7-B0B6F8A67B6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Лист1!$A$275:$A$280</c:f>
              <c:strCache>
                <c:ptCount val="6"/>
                <c:pt idx="0">
                  <c:v>Неполное среднее или ниже</c:v>
                </c:pt>
                <c:pt idx="1">
                  <c:v>Среднее общее (школа)</c:v>
                </c:pt>
                <c:pt idx="2">
                  <c:v>Начальное профессиональное (ПТУ, колледж, лицей и др.)</c:v>
                </c:pt>
                <c:pt idx="3">
                  <c:v>Среднее специальное (cсуз, техникум, медицинское училище и др.)</c:v>
                </c:pt>
                <c:pt idx="4">
                  <c:v>Незаконченное высшее (обучение в вузе без получения диплома)</c:v>
                </c:pt>
                <c:pt idx="5">
                  <c:v>Высшее (диплом специалиста, бакалавра, магистра и др.)</c:v>
                </c:pt>
              </c:strCache>
            </c:strRef>
          </c:cat>
          <c:val>
            <c:numRef>
              <c:f>Лист1!$C$275:$C$280</c:f>
              <c:numCache>
                <c:formatCode>0.00%</c:formatCode>
                <c:ptCount val="6"/>
                <c:pt idx="0">
                  <c:v>3.7999999999999999E-2</c:v>
                </c:pt>
                <c:pt idx="1">
                  <c:v>0.17699999999999999</c:v>
                </c:pt>
                <c:pt idx="2">
                  <c:v>6.7000000000000004E-2</c:v>
                </c:pt>
                <c:pt idx="3">
                  <c:v>0.46200000000000002</c:v>
                </c:pt>
                <c:pt idx="4">
                  <c:v>1.7999999999999999E-2</c:v>
                </c:pt>
                <c:pt idx="5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DB-47F2-B6F7-B0B6F8A67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59908214481436"/>
          <c:y val="1.6949606914441022E-2"/>
          <c:w val="0.4229805680508148"/>
          <c:h val="0.97754163819485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1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5D-4062-9D43-86819591438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0-452C-ADAC-4DB6CEAFC2B8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5D-4062-9D43-868195914381}"/>
              </c:ext>
            </c:extLst>
          </c:dPt>
          <c:dLbls>
            <c:dLbl>
              <c:idx val="0"/>
              <c:layout>
                <c:manualLayout>
                  <c:x val="1.8941382327209149E-3"/>
                  <c:y val="1.330598791430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D-4062-9D43-868195914381}"/>
                </c:ext>
              </c:extLst>
            </c:dLbl>
            <c:dLbl>
              <c:idx val="2"/>
              <c:layout>
                <c:manualLayout>
                  <c:x val="-3.8520341207349082E-2"/>
                  <c:y val="2.184117682964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5D-4062-9D43-868195914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Линейные!$A$139:$A$141</c:f>
              <c:strCache>
                <c:ptCount val="3"/>
                <c:pt idx="0">
                  <c:v>Да, мне приходилось попадать в такую ситуацию</c:v>
                </c:pt>
                <c:pt idx="1">
                  <c:v>Нет, в такую ситуацию попадать не приходилось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Линейные!$C$139:$C$141</c:f>
              <c:numCache>
                <c:formatCode>###0.0%</c:formatCode>
                <c:ptCount val="3"/>
                <c:pt idx="0">
                  <c:v>8.4507042253521125E-2</c:v>
                </c:pt>
                <c:pt idx="1">
                  <c:v>0.8609154929577465</c:v>
                </c:pt>
                <c:pt idx="2">
                  <c:v>5.4577464788732391E-2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5D-4062-9D43-868195914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45991623523271"/>
          <c:y val="2.8143963320221607E-2"/>
          <c:w val="0.44694661194290825"/>
          <c:h val="0.93023726276729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36917562723988E-2"/>
          <c:y val="7.6388888888888895E-2"/>
          <c:w val="0.96057347670250892"/>
          <c:h val="0.49962981189851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Линейные!$A$4:$A$8</c:f>
              <c:strCache>
                <c:ptCount val="5"/>
                <c:pt idx="0">
                  <c:v>Известно, постоянно слежу за этим</c:v>
                </c:pt>
                <c:pt idx="1">
                  <c:v>Известно, но специально не слежу за этим</c:v>
                </c:pt>
                <c:pt idx="2">
                  <c:v>Что-то слышал (слышала), но ничего определенного припомнить не могу</c:v>
                </c:pt>
                <c:pt idx="3">
                  <c:v>Ничего не знаю об этом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Линейные!$C$4:$C$8</c:f>
              <c:numCache>
                <c:formatCode>###0.0%</c:formatCode>
                <c:ptCount val="5"/>
                <c:pt idx="0">
                  <c:v>0.08</c:v>
                </c:pt>
                <c:pt idx="1">
                  <c:v>0.17666666666666667</c:v>
                </c:pt>
                <c:pt idx="2">
                  <c:v>0.19166666666666668</c:v>
                </c:pt>
                <c:pt idx="3">
                  <c:v>0.51666666666666672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6-4D24-971D-B530599FB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51872"/>
        <c:axId val="104753408"/>
      </c:barChart>
      <c:catAx>
        <c:axId val="10475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4753408"/>
        <c:crosses val="autoZero"/>
        <c:auto val="1"/>
        <c:lblAlgn val="ctr"/>
        <c:lblOffset val="100"/>
        <c:noMultiLvlLbl val="0"/>
      </c:catAx>
      <c:valAx>
        <c:axId val="10475340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one"/>
        <c:crossAx val="1047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Линейные!$A$17:$A$21</c:f>
              <c:strCache>
                <c:ptCount val="5"/>
                <c:pt idx="0">
                  <c:v>Делают все возможное</c:v>
                </c:pt>
                <c:pt idx="1">
                  <c:v>Делают много</c:v>
                </c:pt>
                <c:pt idx="2">
                  <c:v>Делают мало</c:v>
                </c:pt>
                <c:pt idx="3">
                  <c:v>Ничего не делают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Линейные!$C$17:$C$21</c:f>
              <c:numCache>
                <c:formatCode>###0.0%</c:formatCode>
                <c:ptCount val="5"/>
                <c:pt idx="0">
                  <c:v>0.10880829015544041</c:v>
                </c:pt>
                <c:pt idx="1">
                  <c:v>0.13989637305699482</c:v>
                </c:pt>
                <c:pt idx="2">
                  <c:v>0.37305699481865284</c:v>
                </c:pt>
                <c:pt idx="3">
                  <c:v>0.18825561312607944</c:v>
                </c:pt>
                <c:pt idx="4">
                  <c:v>0.18998272884283246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4-4A65-8C82-A04EA024F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05888"/>
        <c:axId val="104807424"/>
      </c:barChart>
      <c:catAx>
        <c:axId val="104805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4807424"/>
        <c:crosses val="autoZero"/>
        <c:auto val="1"/>
        <c:lblAlgn val="ctr"/>
        <c:lblOffset val="100"/>
        <c:noMultiLvlLbl val="0"/>
      </c:catAx>
      <c:valAx>
        <c:axId val="104807424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0480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40988626421723E-2"/>
          <c:y val="6.4814814814815075E-2"/>
          <c:w val="0.53888888888888964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B-4867-87EC-7FBBA02E1FDC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B-4867-87EC-7FBBA02E1F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B-4867-87EC-7FBBA02E1FDC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2B-4867-87EC-7FBBA02E1FDC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2B-4867-87EC-7FBBA02E1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Линейные!$A$291:$A$295</c:f>
              <c:strCache>
                <c:ptCount val="5"/>
                <c:pt idx="0">
                  <c:v>Руководство нашего региона хочет и может эффективно бороться с коррупцией</c:v>
                </c:pt>
                <c:pt idx="1">
                  <c:v>Руководство нашего региона хочет, но не может эффективно бороться с коррупцией</c:v>
                </c:pt>
                <c:pt idx="2">
                  <c:v>Руководство нашего региона может, но не хочет эффективно бороться с коррупцией</c:v>
                </c:pt>
                <c:pt idx="3">
                  <c:v>Руководство нашего региона не хочет и не может эффективно бороться с коррупцией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Линейные!$C$291:$C$295</c:f>
              <c:numCache>
                <c:formatCode>###0.0%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>
                  <c:v>0.215</c:v>
                </c:pt>
                <c:pt idx="3">
                  <c:v>0.115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2-4DCD-9A67-74070063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829450917359056"/>
          <c:y val="1.0138495676792411E-2"/>
          <c:w val="0.44816434894563018"/>
          <c:h val="0.98986150432320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36917562723974E-2"/>
          <c:y val="7.6388888888888895E-2"/>
          <c:w val="0.96057347670250892"/>
          <c:h val="0.750030140488615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Линейные!$A$78:$A$82</c:f>
              <c:strCache>
                <c:ptCount val="5"/>
                <c:pt idx="0">
                  <c:v>Положительно</c:v>
                </c:pt>
                <c:pt idx="1">
                  <c:v>Скорее положительно</c:v>
                </c:pt>
                <c:pt idx="2">
                  <c:v>Скорее отрицательно</c:v>
                </c:pt>
                <c:pt idx="3">
                  <c:v>Отрицательно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Линейные!$C$78:$C$82</c:f>
              <c:numCache>
                <c:formatCode>###0.0%</c:formatCode>
                <c:ptCount val="5"/>
                <c:pt idx="0">
                  <c:v>0.18333333333333332</c:v>
                </c:pt>
                <c:pt idx="1">
                  <c:v>0.28499999999999998</c:v>
                </c:pt>
                <c:pt idx="2">
                  <c:v>0.17166666666666669</c:v>
                </c:pt>
                <c:pt idx="3">
                  <c:v>0.14166666666666666</c:v>
                </c:pt>
                <c:pt idx="4">
                  <c:v>0.21833333333333332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8-4FD5-9AF8-067B92D08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20608"/>
        <c:axId val="122487936"/>
      </c:barChart>
      <c:catAx>
        <c:axId val="12242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2487936"/>
        <c:crosses val="autoZero"/>
        <c:auto val="1"/>
        <c:lblAlgn val="ctr"/>
        <c:lblOffset val="100"/>
        <c:noMultiLvlLbl val="0"/>
      </c:catAx>
      <c:valAx>
        <c:axId val="12248793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one"/>
        <c:crossAx val="1224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447125969373521"/>
          <c:y val="3.0698067911509579E-2"/>
          <c:w val="0.2356937767347162"/>
          <c:h val="0.938603864176980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Линейные!$A$148:$A$161</c:f>
              <c:strCache>
                <c:ptCount val="14"/>
                <c:pt idx="0">
                  <c:v>Получение бесплатной медицинской помощи в поликлинике</c:v>
                </c:pt>
                <c:pt idx="1">
                  <c:v>Дошкольные учреждения </c:v>
                </c:pt>
                <c:pt idx="2">
                  <c:v>Школа</c:v>
                </c:pt>
                <c:pt idx="3">
                  <c:v>ВУЗ</c:v>
                </c:pt>
                <c:pt idx="4">
                  <c:v>Социальные выплаты</c:v>
                </c:pt>
                <c:pt idx="5">
                  <c:v>Работа </c:v>
                </c:pt>
                <c:pt idx="6">
                  <c:v>Земельный участок</c:v>
                </c:pt>
                <c:pt idx="7">
                  <c:v>Жилплощадь </c:v>
                </c:pt>
                <c:pt idx="8">
                  <c:v>Получить услуги по ремонту, эксплуатации жилья у служб по эксплуатации </c:v>
                </c:pt>
                <c:pt idx="9">
                  <c:v>Обращение в суд</c:v>
                </c:pt>
                <c:pt idx="10">
                  <c:v>Обращение за помощью и защитой в полицию</c:v>
                </c:pt>
                <c:pt idx="11">
                  <c:v>Урегулирование ситуации с автоинспекцией </c:v>
                </c:pt>
                <c:pt idx="12">
                  <c:v>Другое</c:v>
                </c:pt>
                <c:pt idx="13">
                  <c:v>Затрудняюсь ответить</c:v>
                </c:pt>
              </c:strCache>
            </c:strRef>
          </c:cat>
          <c:val>
            <c:numRef>
              <c:f>Линейные!$C$148:$C$161</c:f>
              <c:numCache>
                <c:formatCode>###0.0%</c:formatCode>
                <c:ptCount val="14"/>
                <c:pt idx="0">
                  <c:v>0.33300000000000002</c:v>
                </c:pt>
                <c:pt idx="1">
                  <c:v>2.1000000000000001E-2</c:v>
                </c:pt>
                <c:pt idx="2">
                  <c:v>2.1000000000000001E-2</c:v>
                </c:pt>
                <c:pt idx="3">
                  <c:v>0.104</c:v>
                </c:pt>
                <c:pt idx="4">
                  <c:v>2.1000000000000001E-2</c:v>
                </c:pt>
                <c:pt idx="5">
                  <c:v>6.2E-2</c:v>
                </c:pt>
                <c:pt idx="6">
                  <c:v>4.2000000000000003E-2</c:v>
                </c:pt>
                <c:pt idx="7">
                  <c:v>4.2000000000000003E-2</c:v>
                </c:pt>
                <c:pt idx="8">
                  <c:v>2.1000000000000001E-2</c:v>
                </c:pt>
                <c:pt idx="9">
                  <c:v>4.2000000000000003E-2</c:v>
                </c:pt>
                <c:pt idx="10">
                  <c:v>6.2E-2</c:v>
                </c:pt>
                <c:pt idx="11">
                  <c:v>6.2E-2</c:v>
                </c:pt>
                <c:pt idx="12">
                  <c:v>6.2E-2</c:v>
                </c:pt>
                <c:pt idx="13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F-40FB-934E-40DED6E11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88864"/>
        <c:axId val="117190656"/>
      </c:barChart>
      <c:catAx>
        <c:axId val="1171888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7190656"/>
        <c:crosses val="autoZero"/>
        <c:auto val="1"/>
        <c:lblAlgn val="ctr"/>
        <c:lblOffset val="100"/>
        <c:noMultiLvlLbl val="0"/>
      </c:catAx>
      <c:valAx>
        <c:axId val="117190656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1718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521062992126097"/>
          <c:y val="8.8920187793427224E-2"/>
          <c:w val="0.63669225721785028"/>
          <c:h val="0.835962441314553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Линейные!$A$165:$A$169</c:f>
              <c:strCache>
                <c:ptCount val="5"/>
                <c:pt idx="0">
                  <c:v>От 10 дней до 1 месяца</c:v>
                </c:pt>
                <c:pt idx="1">
                  <c:v>От 1 месяца до полугода</c:v>
                </c:pt>
                <c:pt idx="2">
                  <c:v>От полугода до 1 года</c:v>
                </c:pt>
                <c:pt idx="3">
                  <c:v>От 1 до 2 лет</c:v>
                </c:pt>
                <c:pt idx="4">
                  <c:v>Более 2 лет назад</c:v>
                </c:pt>
              </c:strCache>
            </c:strRef>
          </c:cat>
          <c:val>
            <c:numRef>
              <c:f>Линейные!$C$165:$C$169</c:f>
              <c:numCache>
                <c:formatCode>0.0%</c:formatCode>
                <c:ptCount val="5"/>
                <c:pt idx="0">
                  <c:v>8.3000000000000004E-2</c:v>
                </c:pt>
                <c:pt idx="1">
                  <c:v>0.25</c:v>
                </c:pt>
                <c:pt idx="2">
                  <c:v>0.16700000000000001</c:v>
                </c:pt>
                <c:pt idx="3">
                  <c:v>0.188</c:v>
                </c:pt>
                <c:pt idx="4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0-4E28-A0BB-EF75C2AB8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22400"/>
        <c:axId val="117232384"/>
      </c:barChart>
      <c:catAx>
        <c:axId val="117222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7232384"/>
        <c:crosses val="autoZero"/>
        <c:auto val="1"/>
        <c:lblAlgn val="ctr"/>
        <c:lblOffset val="100"/>
        <c:noMultiLvlLbl val="0"/>
      </c:catAx>
      <c:valAx>
        <c:axId val="1172323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1722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3B-437B-A606-584C1F709403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3B-437B-A606-584C1F7094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Линейные!$A$186:$A$187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Линейные!$C$186:$C$187</c:f>
              <c:numCache>
                <c:formatCode>###0.0%</c:formatCode>
                <c:ptCount val="2"/>
                <c:pt idx="0">
                  <c:v>0.312</c:v>
                </c:pt>
                <c:pt idx="1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5-41D2-B305-A5AD453E4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0288129157361"/>
          <c:y val="0.27239704299552481"/>
          <c:w val="0.26796168313534463"/>
          <c:h val="0.3952538756396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24-4D47-A42E-6AAEF4E2D05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24-4D47-A42E-6AAEF4E2D050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24-4D47-A42E-6AAEF4E2D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Линейные!$A$194:$A$196</c:f>
              <c:strCache>
                <c:ptCount val="3"/>
                <c:pt idx="0">
                  <c:v>Можно решить полностью</c:v>
                </c:pt>
                <c:pt idx="1">
                  <c:v>Нельзя решить, следует сразу отказаться от попытки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Линейные!$C$194:$C$196</c:f>
              <c:numCache>
                <c:formatCode>###0.0%</c:formatCode>
                <c:ptCount val="3"/>
                <c:pt idx="0">
                  <c:v>0.36</c:v>
                </c:pt>
                <c:pt idx="1">
                  <c:v>0.48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6-48D3-948F-E25639CDE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52874405494843"/>
          <c:y val="0.16092919419555321"/>
          <c:w val="0.45113188157762646"/>
          <c:h val="0.71426358931454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908705075126235"/>
          <c:y val="4.6869286023424578E-2"/>
          <c:w val="0.4540135958482367"/>
          <c:h val="0.906261427953150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Линейные!$A$203:$A$210</c:f>
              <c:strCache>
                <c:ptCount val="8"/>
                <c:pt idx="0">
                  <c:v>Для меня это слишком дорого</c:v>
                </c:pt>
                <c:pt idx="1">
                  <c:v>Мне противно это делать</c:v>
                </c:pt>
                <c:pt idx="2">
                  <c:v>Я не знаю, как это делается, неудобно</c:v>
                </c:pt>
                <c:pt idx="3">
                  <c:v>Я принципиально не даю взяток, даже если все это делают</c:v>
                </c:pt>
                <c:pt idx="4">
                  <c:v>Могу добиться своего и без взяток, другим путем</c:v>
                </c:pt>
                <c:pt idx="5">
                  <c:v>Я боюсь, что меня поймают и накажут</c:v>
                </c:pt>
                <c:pt idx="6">
                  <c:v>Другое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Линейные!$C$203:$C$210</c:f>
              <c:numCache>
                <c:formatCode>###0.0%</c:formatCode>
                <c:ptCount val="8"/>
                <c:pt idx="0">
                  <c:v>0.21249999999999999</c:v>
                </c:pt>
                <c:pt idx="1">
                  <c:v>0.125</c:v>
                </c:pt>
                <c:pt idx="2">
                  <c:v>0.1125</c:v>
                </c:pt>
                <c:pt idx="3">
                  <c:v>0.23749999999999999</c:v>
                </c:pt>
                <c:pt idx="4">
                  <c:v>0.15</c:v>
                </c:pt>
                <c:pt idx="5">
                  <c:v>7.4999999999999997E-2</c:v>
                </c:pt>
                <c:pt idx="6">
                  <c:v>3.7499999999999999E-2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B-4CF7-8AE6-8D29D82E6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14368"/>
        <c:axId val="118715904"/>
      </c:barChart>
      <c:catAx>
        <c:axId val="1187143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8715904"/>
        <c:crosses val="autoZero"/>
        <c:auto val="1"/>
        <c:lblAlgn val="ctr"/>
        <c:lblOffset val="100"/>
        <c:noMultiLvlLbl val="0"/>
      </c:catAx>
      <c:valAx>
        <c:axId val="118715904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1871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5089629753726"/>
          <c:y val="6.7355099573363192E-2"/>
          <c:w val="0.53888888888888908"/>
          <c:h val="0.898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B-49F9-BEE7-D47C74B66351}"/>
              </c:ext>
            </c:extLst>
          </c:dPt>
          <c:dPt>
            <c:idx val="1"/>
            <c:bubble3D val="0"/>
            <c:spPr>
              <a:solidFill>
                <a:schemeClr val="accent3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0B-49F9-BEE7-D47C74B66351}"/>
              </c:ext>
            </c:extLst>
          </c:dPt>
          <c:dPt>
            <c:idx val="2"/>
            <c:bubble3D val="0"/>
            <c:spPr>
              <a:solidFill>
                <a:schemeClr val="accent3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0B-49F9-BEE7-D47C74B66351}"/>
              </c:ext>
            </c:extLst>
          </c:dPt>
          <c:dPt>
            <c:idx val="3"/>
            <c:bubble3D val="0"/>
            <c:spPr>
              <a:solidFill>
                <a:schemeClr val="accent3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0B-49F9-BEE7-D47C74B66351}"/>
              </c:ext>
            </c:extLst>
          </c:dPt>
          <c:dPt>
            <c:idx val="4"/>
            <c:bubble3D val="0"/>
            <c:spPr>
              <a:solidFill>
                <a:schemeClr val="accent3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0B-49F9-BEE7-D47C74B66351}"/>
              </c:ext>
            </c:extLst>
          </c:dPt>
          <c:dPt>
            <c:idx val="5"/>
            <c:bubble3D val="0"/>
            <c:spPr>
              <a:solidFill>
                <a:schemeClr val="accent3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90B-49F9-BEE7-D47C74B66351}"/>
              </c:ext>
            </c:extLst>
          </c:dPt>
          <c:dLbls>
            <c:dLbl>
              <c:idx val="6"/>
              <c:layout>
                <c:manualLayout>
                  <c:x val="7.7541371158392436E-2"/>
                  <c:y val="-0.13365151782421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0B-49F9-BEE7-D47C74B663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Лист1!$A$275:$A$280</c:f>
              <c:strCache>
                <c:ptCount val="6"/>
                <c:pt idx="0">
                  <c:v>От 18 до 20</c:v>
                </c:pt>
                <c:pt idx="1">
                  <c:v>От 21 до 30 лет</c:v>
                </c:pt>
                <c:pt idx="2">
                  <c:v>От 31 до 40 лет</c:v>
                </c:pt>
                <c:pt idx="3">
                  <c:v>От 41 до 50 лет</c:v>
                </c:pt>
                <c:pt idx="4">
                  <c:v>От 51 до 60 лет</c:v>
                </c:pt>
                <c:pt idx="5">
                  <c:v>Старше 60 лет</c:v>
                </c:pt>
              </c:strCache>
            </c:strRef>
          </c:cat>
          <c:val>
            <c:numRef>
              <c:f>Лист1!$C$275:$C$280</c:f>
              <c:numCache>
                <c:formatCode>0.00%</c:formatCode>
                <c:ptCount val="6"/>
                <c:pt idx="0">
                  <c:v>5.7000000000000002E-2</c:v>
                </c:pt>
                <c:pt idx="1">
                  <c:v>0.14499999999999999</c:v>
                </c:pt>
                <c:pt idx="2">
                  <c:v>0.218</c:v>
                </c:pt>
                <c:pt idx="3">
                  <c:v>0.19800000000000001</c:v>
                </c:pt>
                <c:pt idx="4">
                  <c:v>0.14299999999999999</c:v>
                </c:pt>
                <c:pt idx="5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0B-49F9-BEE7-D47C74B66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66041342616183"/>
          <c:y val="0.21422898689389491"/>
          <c:w val="0.23039544403337045"/>
          <c:h val="0.62127459548741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1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79877515310547E-2"/>
          <c:y val="4.6296296296296474E-2"/>
          <c:w val="0.53888888888888964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E-4739-A696-1FC971E4A64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9E-4739-A696-1FC971E4A64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9E-4739-A696-1FC971E4A64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9E-4739-A696-1FC971E4A6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Линейные!$A$217:$A$220</c:f>
              <c:strCache>
                <c:ptCount val="4"/>
                <c:pt idx="0">
                  <c:v>Если только принудят (намекнут, создадут подобную ситуацию);</c:v>
                </c:pt>
                <c:pt idx="1">
                  <c:v>Если известно заранее, что без взятки не обойтись</c:v>
                </c:pt>
                <c:pt idx="2">
                  <c:v>Если требуется получение 100-процентного результата, так надежнее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Линейные!$C$217:$C$220</c:f>
              <c:numCache>
                <c:formatCode>###0.0%</c:formatCode>
                <c:ptCount val="4"/>
                <c:pt idx="0">
                  <c:v>0.22500000000000001</c:v>
                </c:pt>
                <c:pt idx="1">
                  <c:v>0.17499999999999999</c:v>
                </c:pt>
                <c:pt idx="2">
                  <c:v>0.3125</c:v>
                </c:pt>
                <c:pt idx="3">
                  <c:v>0.28749999999999998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2-4747-90BE-2EFA50547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85579501419995"/>
          <c:y val="6.4738910697396609E-2"/>
          <c:w val="0.41182701947664313"/>
          <c:h val="0.9302766039875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Линейные!$A$227:$A$234</c:f>
              <c:strCache>
                <c:ptCount val="8"/>
                <c:pt idx="0">
                  <c:v>От 3000 до 5000 рублей</c:v>
                </c:pt>
                <c:pt idx="1">
                  <c:v>От 5000 до 15000 рублей</c:v>
                </c:pt>
                <c:pt idx="2">
                  <c:v>От 15000 до 30000 рублей</c:v>
                </c:pt>
                <c:pt idx="3">
                  <c:v>От 30000 до 50000 рублей</c:v>
                </c:pt>
                <c:pt idx="4">
                  <c:v>От 50000 до 100000 рублей</c:v>
                </c:pt>
                <c:pt idx="5">
                  <c:v>От 100000 до 200000 рублей</c:v>
                </c:pt>
                <c:pt idx="6">
                  <c:v>Более 200000 рублей</c:v>
                </c:pt>
                <c:pt idx="7">
                  <c:v>Нет, не знаю</c:v>
                </c:pt>
              </c:strCache>
            </c:strRef>
          </c:cat>
          <c:val>
            <c:numRef>
              <c:f>Линейные!$C$227:$C$234</c:f>
              <c:numCache>
                <c:formatCode>###0.0%</c:formatCode>
                <c:ptCount val="8"/>
                <c:pt idx="0">
                  <c:v>0.13750000000000001</c:v>
                </c:pt>
                <c:pt idx="1">
                  <c:v>0.15</c:v>
                </c:pt>
                <c:pt idx="2">
                  <c:v>6.25E-2</c:v>
                </c:pt>
                <c:pt idx="3">
                  <c:v>7.4999999999999997E-2</c:v>
                </c:pt>
                <c:pt idx="4">
                  <c:v>3.7499999999999999E-2</c:v>
                </c:pt>
                <c:pt idx="5">
                  <c:v>6.25E-2</c:v>
                </c:pt>
                <c:pt idx="6">
                  <c:v>2.5000000000000001E-2</c:v>
                </c:pt>
                <c:pt idx="7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9-4E6A-9B4E-5BE8D128B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671872"/>
        <c:axId val="104673664"/>
      </c:barChart>
      <c:catAx>
        <c:axId val="104671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4673664"/>
        <c:crosses val="autoZero"/>
        <c:auto val="1"/>
        <c:lblAlgn val="ctr"/>
        <c:lblOffset val="100"/>
        <c:noMultiLvlLbl val="0"/>
      </c:catAx>
      <c:valAx>
        <c:axId val="104673664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0467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4042081949073E-2"/>
          <c:y val="4.0540540540540543E-2"/>
          <c:w val="0.93909191583610185"/>
          <c:h val="0.768633751862098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Линейные!$A$239:$A$243</c:f>
              <c:strCache>
                <c:ptCount val="5"/>
                <c:pt idx="0">
                  <c:v>Полностью ясна</c:v>
                </c:pt>
                <c:pt idx="1">
                  <c:v>Практически ясна</c:v>
                </c:pt>
                <c:pt idx="2">
                  <c:v>Не очень ясна</c:v>
                </c:pt>
                <c:pt idx="3">
                  <c:v>Совсем не ясна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Линейные!$C$239:$C$243</c:f>
              <c:numCache>
                <c:formatCode>###0.0%</c:formatCode>
                <c:ptCount val="5"/>
                <c:pt idx="0">
                  <c:v>0.1875</c:v>
                </c:pt>
                <c:pt idx="1">
                  <c:v>0.2</c:v>
                </c:pt>
                <c:pt idx="2">
                  <c:v>0.21249999999999999</c:v>
                </c:pt>
                <c:pt idx="3">
                  <c:v>0.28749999999999998</c:v>
                </c:pt>
                <c:pt idx="4">
                  <c:v>0.1125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3-4854-B943-906227F20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689024"/>
        <c:axId val="104723584"/>
      </c:barChart>
      <c:catAx>
        <c:axId val="10468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4723584"/>
        <c:crosses val="autoZero"/>
        <c:auto val="1"/>
        <c:lblAlgn val="ctr"/>
        <c:lblOffset val="100"/>
        <c:noMultiLvlLbl val="0"/>
      </c:catAx>
      <c:valAx>
        <c:axId val="10472358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one"/>
        <c:crossAx val="1046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433554629200761"/>
          <c:y val="6.6971080669710789E-2"/>
          <c:w val="0.47200432298903838"/>
          <c:h val="0.866057838660580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Линейные!$A$250:$A$255</c:f>
              <c:strCache>
                <c:ptCount val="6"/>
                <c:pt idx="0">
                  <c:v>Получение результата, который и так закреплен</c:v>
                </c:pt>
                <c:pt idx="1">
                  <c:v>Ускорение решения проблемы</c:v>
                </c:pt>
                <c:pt idx="2">
                  <c:v>Качественное решение проблемы</c:v>
                </c:pt>
                <c:pt idx="3">
                  <c:v>Минимизация трудностей при решении проблемы</c:v>
                </c:pt>
                <c:pt idx="4">
                  <c:v>Взятка ничего не гарантирует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Линейные!$C$250:$C$255</c:f>
              <c:numCache>
                <c:formatCode>###0.0%</c:formatCode>
                <c:ptCount val="6"/>
                <c:pt idx="0">
                  <c:v>0.16250000000000001</c:v>
                </c:pt>
                <c:pt idx="1">
                  <c:v>0.32500000000000001</c:v>
                </c:pt>
                <c:pt idx="2">
                  <c:v>6.25E-2</c:v>
                </c:pt>
                <c:pt idx="3">
                  <c:v>0.05</c:v>
                </c:pt>
                <c:pt idx="4">
                  <c:v>0.28749999999999998</c:v>
                </c:pt>
                <c:pt idx="5">
                  <c:v>0.1125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9-4571-9D12-D6EB6EBD0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86368"/>
        <c:axId val="118187904"/>
      </c:barChart>
      <c:catAx>
        <c:axId val="1181863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8187904"/>
        <c:crosses val="autoZero"/>
        <c:auto val="1"/>
        <c:lblAlgn val="ctr"/>
        <c:lblOffset val="100"/>
        <c:noMultiLvlLbl val="0"/>
      </c:catAx>
      <c:valAx>
        <c:axId val="118187904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181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09190865520157"/>
          <c:y val="5.0925925925925923E-2"/>
          <c:w val="0.26879173100380033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Линейные!$A$282:$A$285</c:f>
              <c:strCache>
                <c:ptCount val="4"/>
                <c:pt idx="0">
                  <c:v>Дают понять со стороны учреждения (должностного лица), что именно так следует сделать, заставляют давать взятки</c:v>
                </c:pt>
                <c:pt idx="1">
                  <c:v>Заранее известно, что без взятки не обойтись, исходя из опыта родных, знакомых</c:v>
                </c:pt>
                <c:pt idx="2">
                  <c:v>В учреждении не настаивают на взятках, но их дают, поскольку так надежнее (спокойнее, вернее)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Линейные!$C$282:$C$285</c:f>
              <c:numCache>
                <c:formatCode>###0.0%</c:formatCode>
                <c:ptCount val="4"/>
                <c:pt idx="0">
                  <c:v>0.185</c:v>
                </c:pt>
                <c:pt idx="1">
                  <c:v>0.17666666666666667</c:v>
                </c:pt>
                <c:pt idx="2">
                  <c:v>0.20166666666666663</c:v>
                </c:pt>
                <c:pt idx="3">
                  <c:v>0.43666666666666665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F-4A53-82D3-ED1C55936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24000"/>
        <c:axId val="118225536"/>
      </c:barChart>
      <c:catAx>
        <c:axId val="118224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8225536"/>
        <c:crosses val="autoZero"/>
        <c:auto val="1"/>
        <c:lblAlgn val="ctr"/>
        <c:lblOffset val="100"/>
        <c:noMultiLvlLbl val="0"/>
      </c:catAx>
      <c:valAx>
        <c:axId val="118225536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182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322704164847543"/>
          <c:y val="6.7901234567901342E-2"/>
          <c:w val="0.41538991182507623"/>
          <c:h val="0.864197530864198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Линейные!$A$300:$A$304</c:f>
              <c:strCache>
                <c:ptCount val="5"/>
                <c:pt idx="0">
                  <c:v>Осуждаю и тех, кто дает взятки, и тех, кто их берет</c:v>
                </c:pt>
                <c:pt idx="1">
                  <c:v>Осуждаю тех, кто дает взятки; не осуждаю тех, кто их берет</c:v>
                </c:pt>
                <c:pt idx="2">
                  <c:v>Не осуждаю тех, кто дает взятки; осуждаю тех, кто их берет</c:v>
                </c:pt>
                <c:pt idx="3">
                  <c:v>Не осуждаю ни тех, кто дает взятки, ни тех, кто их берет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Линейные!$C$300:$C$304</c:f>
              <c:numCache>
                <c:formatCode>###0.0%</c:formatCode>
                <c:ptCount val="5"/>
                <c:pt idx="0">
                  <c:v>0.52666666666666662</c:v>
                </c:pt>
                <c:pt idx="1">
                  <c:v>4.3333333333333342E-2</c:v>
                </c:pt>
                <c:pt idx="2">
                  <c:v>0.13666666666666666</c:v>
                </c:pt>
                <c:pt idx="3">
                  <c:v>0.19500000000000001</c:v>
                </c:pt>
                <c:pt idx="4">
                  <c:v>9.8333333333333328E-2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E-4D39-B453-94E38A04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82848"/>
        <c:axId val="120784384"/>
      </c:barChart>
      <c:catAx>
        <c:axId val="120782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0784384"/>
        <c:crosses val="autoZero"/>
        <c:auto val="1"/>
        <c:lblAlgn val="ctr"/>
        <c:lblOffset val="100"/>
        <c:noMultiLvlLbl val="0"/>
      </c:catAx>
      <c:valAx>
        <c:axId val="120784384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207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частотки!$A$195:$A$200</c:f>
              <c:strCache>
                <c:ptCount val="6"/>
                <c:pt idx="0">
                  <c:v>От 3000 до 10000 рублей</c:v>
                </c:pt>
                <c:pt idx="1">
                  <c:v>От 10000 до 25000 рублей</c:v>
                </c:pt>
                <c:pt idx="2">
                  <c:v>От 25000 до 150000 рублей</c:v>
                </c:pt>
                <c:pt idx="3">
                  <c:v>От 150000 до 500000 рублей</c:v>
                </c:pt>
                <c:pt idx="4">
                  <c:v>От 500000 до 1 млн. рублей</c:v>
                </c:pt>
                <c:pt idx="5">
                  <c:v>Свыше 1 млн. рублей</c:v>
                </c:pt>
              </c:strCache>
            </c:strRef>
          </c:cat>
          <c:val>
            <c:numRef>
              <c:f>частотки!$B$195:$B$200</c:f>
              <c:numCache>
                <c:formatCode>0.0%</c:formatCode>
                <c:ptCount val="6"/>
                <c:pt idx="0">
                  <c:v>0.52</c:v>
                </c:pt>
                <c:pt idx="1">
                  <c:v>0.18</c:v>
                </c:pt>
                <c:pt idx="2">
                  <c:v>0.21</c:v>
                </c:pt>
                <c:pt idx="3">
                  <c:v>0.05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F-4B44-B8A4-FE543747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90784"/>
        <c:axId val="124392576"/>
      </c:barChart>
      <c:catAx>
        <c:axId val="1243907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4392576"/>
        <c:crosses val="autoZero"/>
        <c:auto val="1"/>
        <c:lblAlgn val="ctr"/>
        <c:lblOffset val="100"/>
        <c:noMultiLvlLbl val="0"/>
      </c:catAx>
      <c:valAx>
        <c:axId val="12439257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43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частотки!$A$208:$A$214</c:f>
              <c:strCache>
                <c:ptCount val="7"/>
                <c:pt idx="0">
                  <c:v>0%</c:v>
                </c:pt>
                <c:pt idx="1">
                  <c:v>1,00%</c:v>
                </c:pt>
                <c:pt idx="2">
                  <c:v>3,00%</c:v>
                </c:pt>
                <c:pt idx="3">
                  <c:v>5,00%</c:v>
                </c:pt>
                <c:pt idx="4">
                  <c:v>10,00%</c:v>
                </c:pt>
                <c:pt idx="5">
                  <c:v>30,00%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частотки!$B$208:$B$214</c:f>
              <c:numCache>
                <c:formatCode>0.0%</c:formatCode>
                <c:ptCount val="7"/>
                <c:pt idx="0">
                  <c:v>7.0000000000000007E-2</c:v>
                </c:pt>
                <c:pt idx="1">
                  <c:v>0.01</c:v>
                </c:pt>
                <c:pt idx="2">
                  <c:v>0.03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609-80AA-CFBE71A6F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49152"/>
        <c:axId val="124450688"/>
      </c:barChart>
      <c:catAx>
        <c:axId val="124449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4450688"/>
        <c:crosses val="autoZero"/>
        <c:auto val="1"/>
        <c:lblAlgn val="ctr"/>
        <c:lblOffset val="100"/>
        <c:noMultiLvlLbl val="0"/>
      </c:catAx>
      <c:valAx>
        <c:axId val="1244506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444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частотки!$A$221:$A$225</c:f>
              <c:strCache>
                <c:ptCount val="5"/>
                <c:pt idx="0">
                  <c:v>Полностью ясна</c:v>
                </c:pt>
                <c:pt idx="1">
                  <c:v>Практически ясна</c:v>
                </c:pt>
                <c:pt idx="2">
                  <c:v>Не очень ясна</c:v>
                </c:pt>
                <c:pt idx="3">
                  <c:v>Совсем не ясна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частотки!$B$221:$B$225</c:f>
              <c:numCache>
                <c:formatCode>0.0%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0.15</c:v>
                </c:pt>
                <c:pt idx="3">
                  <c:v>0.09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4-47D9-8D0C-3D8DD7462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96672"/>
        <c:axId val="161206656"/>
      </c:barChart>
      <c:catAx>
        <c:axId val="16119667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206656"/>
        <c:crosses val="autoZero"/>
        <c:auto val="1"/>
        <c:lblAlgn val="ctr"/>
        <c:lblOffset val="100"/>
        <c:noMultiLvlLbl val="0"/>
      </c:catAx>
      <c:valAx>
        <c:axId val="161206656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6119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95038179393883"/>
          <c:y val="0.20651853082777186"/>
          <c:w val="0.70568185128030292"/>
          <c:h val="0.752896440486718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Лист1!$B$240</c:f>
              <c:strCache>
                <c:ptCount val="1"/>
                <c:pt idx="0">
                  <c:v>Ни разу</c:v>
                </c:pt>
              </c:strCache>
            </c:strRef>
          </c:tx>
          <c:spPr>
            <a:solidFill>
              <a:schemeClr val="accent3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43424477962872E-3"/>
                  <c:y val="-0.10324064626219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53-478F-A64B-E82CC483393F}"/>
                </c:ext>
              </c:extLst>
            </c:dLbl>
            <c:dLbl>
              <c:idx val="1"/>
              <c:layout>
                <c:manualLayout>
                  <c:x val="2.2486848955924092E-3"/>
                  <c:y val="-0.11605422859433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53-478F-A64B-E82CC483393F}"/>
                </c:ext>
              </c:extLst>
            </c:dLbl>
            <c:dLbl>
              <c:idx val="2"/>
              <c:layout>
                <c:manualLayout>
                  <c:x val="1.4616451821350662E-2"/>
                  <c:y val="-0.11145895297187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53-478F-A64B-E82CC48339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Роспотребнадзор</c:v>
                </c:pt>
                <c:pt idx="1">
                  <c:v>Органы противопожарного надзора, МЧС</c:v>
                </c:pt>
                <c:pt idx="2">
                  <c:v>Налоговые органы</c:v>
                </c:pt>
              </c:strCache>
            </c:strRef>
          </c:cat>
          <c:val>
            <c:numRef>
              <c:f>Лист1!$B$241:$B$243</c:f>
              <c:numCache>
                <c:formatCode>0.00%</c:formatCode>
                <c:ptCount val="3"/>
                <c:pt idx="0">
                  <c:v>0.39</c:v>
                </c:pt>
                <c:pt idx="1">
                  <c:v>0.35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53-478F-A64B-E82CC483393F}"/>
            </c:ext>
          </c:extLst>
        </c:ser>
        <c:ser>
          <c:idx val="1"/>
          <c:order val="1"/>
          <c:tx>
            <c:strRef>
              <c:f>Лист1!$C$240</c:f>
              <c:strCache>
                <c:ptCount val="1"/>
                <c:pt idx="0">
                  <c:v>1 раз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486848955924092E-3"/>
                  <c:y val="-0.12162174875203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53-478F-A64B-E82CC483393F}"/>
                </c:ext>
              </c:extLst>
            </c:dLbl>
            <c:dLbl>
              <c:idx val="1"/>
              <c:layout>
                <c:manualLayout>
                  <c:x val="-8.2450827026065397E-17"/>
                  <c:y val="-0.11695989590796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53-478F-A64B-E82CC483393F}"/>
                </c:ext>
              </c:extLst>
            </c:dLbl>
            <c:dLbl>
              <c:idx val="2"/>
              <c:layout>
                <c:manualLayout>
                  <c:x val="2.2486848955924092E-3"/>
                  <c:y val="-0.11605422859433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53-478F-A64B-E82CC48339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Роспотребнадзор</c:v>
                </c:pt>
                <c:pt idx="1">
                  <c:v>Органы противопожарного надзора, МЧС</c:v>
                </c:pt>
                <c:pt idx="2">
                  <c:v>Налоговые органы</c:v>
                </c:pt>
              </c:strCache>
            </c:strRef>
          </c:cat>
          <c:val>
            <c:numRef>
              <c:f>Лист1!$C$241:$C$243</c:f>
              <c:numCache>
                <c:formatCode>0.00%</c:formatCode>
                <c:ptCount val="3"/>
                <c:pt idx="0">
                  <c:v>0.33</c:v>
                </c:pt>
                <c:pt idx="1">
                  <c:v>0.39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453-478F-A64B-E82CC483393F}"/>
            </c:ext>
          </c:extLst>
        </c:ser>
        <c:ser>
          <c:idx val="2"/>
          <c:order val="2"/>
          <c:tx>
            <c:strRef>
              <c:f>Лист1!$D$240</c:f>
              <c:strCache>
                <c:ptCount val="1"/>
                <c:pt idx="0">
                  <c:v>2 раза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730273433886142E-3"/>
                  <c:y val="-0.12162174875203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53-478F-A64B-E82CC483393F}"/>
                </c:ext>
              </c:extLst>
            </c:dLbl>
            <c:dLbl>
              <c:idx val="1"/>
              <c:layout>
                <c:manualLayout>
                  <c:x val="0"/>
                  <c:y val="-0.11605422859433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53-478F-A64B-E82CC483393F}"/>
                </c:ext>
              </c:extLst>
            </c:dLbl>
            <c:dLbl>
              <c:idx val="2"/>
              <c:layout>
                <c:manualLayout>
                  <c:x val="-4.4973697911848184E-3"/>
                  <c:y val="-0.11145895297187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53-478F-A64B-E82CC48339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Роспотребнадзор</c:v>
                </c:pt>
                <c:pt idx="1">
                  <c:v>Органы противопожарного надзора, МЧС</c:v>
                </c:pt>
                <c:pt idx="2">
                  <c:v>Налоговые органы</c:v>
                </c:pt>
              </c:strCache>
            </c:strRef>
          </c:cat>
          <c:val>
            <c:numRef>
              <c:f>Лист1!$D$241:$D$243</c:f>
              <c:numCache>
                <c:formatCode>0.00%</c:formatCode>
                <c:ptCount val="3"/>
                <c:pt idx="0">
                  <c:v>0.13</c:v>
                </c:pt>
                <c:pt idx="1">
                  <c:v>0.19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453-478F-A64B-E82CC483393F}"/>
            </c:ext>
          </c:extLst>
        </c:ser>
        <c:ser>
          <c:idx val="3"/>
          <c:order val="3"/>
          <c:tx>
            <c:strRef>
              <c:f>Лист1!$E$240</c:f>
              <c:strCache>
                <c:ptCount val="1"/>
                <c:pt idx="0">
                  <c:v>4 раза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973697911848184E-3"/>
                  <c:y val="-0.12162174875203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53-478F-A64B-E82CC483393F}"/>
                </c:ext>
              </c:extLst>
            </c:dLbl>
            <c:dLbl>
              <c:idx val="1"/>
              <c:layout>
                <c:manualLayout>
                  <c:x val="-1.1243424477962046E-3"/>
                  <c:y val="-0.11974383690317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53-478F-A64B-E82CC483393F}"/>
                </c:ext>
              </c:extLst>
            </c:dLbl>
            <c:dLbl>
              <c:idx val="2"/>
              <c:layout>
                <c:manualLayout>
                  <c:x val="-3.3730273433885318E-3"/>
                  <c:y val="-0.11145895297187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53-478F-A64B-E82CC48339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Роспотребнадзор</c:v>
                </c:pt>
                <c:pt idx="1">
                  <c:v>Органы противопожарного надзора, МЧС</c:v>
                </c:pt>
                <c:pt idx="2">
                  <c:v>Налоговые органы</c:v>
                </c:pt>
              </c:strCache>
            </c:strRef>
          </c:cat>
          <c:val>
            <c:numRef>
              <c:f>Лист1!$E$241:$E$243</c:f>
              <c:numCache>
                <c:formatCode>0.00%</c:formatCode>
                <c:ptCount val="3"/>
                <c:pt idx="0">
                  <c:v>0.1</c:v>
                </c:pt>
                <c:pt idx="1">
                  <c:v>0.01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453-478F-A64B-E82CC483393F}"/>
            </c:ext>
          </c:extLst>
        </c:ser>
        <c:ser>
          <c:idx val="4"/>
          <c:order val="4"/>
          <c:tx>
            <c:strRef>
              <c:f>Лист1!$F$240</c:f>
              <c:strCache>
                <c:ptCount val="1"/>
                <c:pt idx="0">
                  <c:v>4 и более раз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232903642701324E-2"/>
                  <c:y val="-0.11702647312957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453-478F-A64B-E82CC483393F}"/>
                </c:ext>
              </c:extLst>
            </c:dLbl>
            <c:dLbl>
              <c:idx val="1"/>
              <c:layout>
                <c:manualLayout>
                  <c:x val="3.373027343388614E-2"/>
                  <c:y val="-0.12524477983925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53-478F-A64B-E82CC483393F}"/>
                </c:ext>
              </c:extLst>
            </c:dLbl>
            <c:dLbl>
              <c:idx val="2"/>
              <c:layout>
                <c:manualLayout>
                  <c:x val="-1.1243424477963696E-3"/>
                  <c:y val="-0.11145895297187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453-478F-A64B-E82CC48339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Роспотребнадзор</c:v>
                </c:pt>
                <c:pt idx="1">
                  <c:v>Органы противопожарного надзора, МЧС</c:v>
                </c:pt>
                <c:pt idx="2">
                  <c:v>Налоговые органы</c:v>
                </c:pt>
              </c:strCache>
            </c:strRef>
          </c:cat>
          <c:val>
            <c:numRef>
              <c:f>Лист1!$F$241:$F$243</c:f>
              <c:numCache>
                <c:formatCode>0.00%</c:formatCode>
                <c:ptCount val="3"/>
                <c:pt idx="0">
                  <c:v>0.05</c:v>
                </c:pt>
                <c:pt idx="1">
                  <c:v>0.06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453-478F-A64B-E82CC48339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72230448"/>
        <c:axId val="271376384"/>
      </c:barChart>
      <c:catAx>
        <c:axId val="2722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376384"/>
        <c:crosses val="autoZero"/>
        <c:auto val="1"/>
        <c:lblAlgn val="ctr"/>
        <c:lblOffset val="100"/>
        <c:noMultiLvlLbl val="0"/>
      </c:catAx>
      <c:valAx>
        <c:axId val="27137638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722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0683653421368"/>
          <c:y val="0.14169938524532963"/>
          <c:w val="0.5359316346578632"/>
          <c:h val="0.814972211823474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Лист1!$B$342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3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536932842335787E-3"/>
                  <c:y val="-7.87788235981194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02-4A66-BB88-4A0667D77BEF}"/>
                </c:ext>
              </c:extLst>
            </c:dLbl>
            <c:dLbl>
              <c:idx val="1"/>
              <c:layout>
                <c:manualLayout>
                  <c:x val="1.4649006347518262E-2"/>
                  <c:y val="-8.27178601413741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02-4A66-BB88-4A0667D77BEF}"/>
                </c:ext>
              </c:extLst>
            </c:dLbl>
            <c:dLbl>
              <c:idx val="2"/>
              <c:layout>
                <c:manualLayout>
                  <c:x val="0"/>
                  <c:y val="-8.27178601413740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02-4A66-BB88-4A0667D77BEF}"/>
                </c:ext>
              </c:extLst>
            </c:dLbl>
            <c:dLbl>
              <c:idx val="3"/>
              <c:layout>
                <c:manualLayout>
                  <c:x val="-8.2634465821497248E-17"/>
                  <c:y val="-7.8778914420356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02-4A66-BB88-4A0667D77BEF}"/>
                </c:ext>
              </c:extLst>
            </c:dLbl>
            <c:dLbl>
              <c:idx val="4"/>
              <c:layout>
                <c:manualLayout>
                  <c:x val="-8.2634465821497248E-17"/>
                  <c:y val="-9.0595751583409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02-4A66-BB88-4A0667D77B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Социальные выплаты (оформление прав, пересчет и др.)</c:v>
                </c:pt>
                <c:pt idx="1">
                  <c:v>Урегулировать ситуацию с автоинспекцией (получение прав, техосмотр, нарушение правил и др.)</c:v>
                </c:pt>
                <c:pt idx="2">
                  <c:v>Получить услуги по ремонту, эксплуатации жилья у служб по эксплуатации (ДЭЗ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</c:strCache>
            </c:strRef>
          </c:cat>
          <c:val>
            <c:numRef>
              <c:f>Лист1!$B$343:$B$347</c:f>
              <c:numCache>
                <c:formatCode>0.00%</c:formatCode>
                <c:ptCount val="5"/>
                <c:pt idx="0">
                  <c:v>0.68300000000000005</c:v>
                </c:pt>
                <c:pt idx="1">
                  <c:v>0.63300000000000001</c:v>
                </c:pt>
                <c:pt idx="2">
                  <c:v>0.66300000000000003</c:v>
                </c:pt>
                <c:pt idx="3">
                  <c:v>0.63700000000000001</c:v>
                </c:pt>
                <c:pt idx="4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3-4A2D-9D8F-D57CC8A402C2}"/>
            </c:ext>
          </c:extLst>
        </c:ser>
        <c:ser>
          <c:idx val="1"/>
          <c:order val="1"/>
          <c:tx>
            <c:strRef>
              <c:f>Лист1!$C$342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3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312785831971008E-2"/>
                  <c:y val="-7.87789144203562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02-4A66-BB88-4A0667D77BEF}"/>
                </c:ext>
              </c:extLst>
            </c:dLbl>
            <c:dLbl>
              <c:idx val="1"/>
              <c:layout>
                <c:manualLayout>
                  <c:x val="2.2536932842335787E-3"/>
                  <c:y val="-7.88548672824786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02-4A66-BB88-4A0667D77BEF}"/>
                </c:ext>
              </c:extLst>
            </c:dLbl>
            <c:dLbl>
              <c:idx val="2"/>
              <c:layout>
                <c:manualLayout>
                  <c:x val="-6.7610798527007361E-3"/>
                  <c:y val="-7.8930910966837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02-4A66-BB88-4A0667D77BEF}"/>
                </c:ext>
              </c:extLst>
            </c:dLbl>
            <c:dLbl>
              <c:idx val="3"/>
              <c:layout>
                <c:manualLayout>
                  <c:x val="1.1268466421167894E-3"/>
                  <c:y val="-7.8778914420356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02-4A66-BB88-4A0667D77BEF}"/>
                </c:ext>
              </c:extLst>
            </c:dLbl>
            <c:dLbl>
              <c:idx val="4"/>
              <c:layout>
                <c:manualLayout>
                  <c:x val="-1.652689316429945E-16"/>
                  <c:y val="-9.0595751583409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02-4A66-BB88-4A0667D77B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Социальные выплаты (оформление прав, пересчет и др.)</c:v>
                </c:pt>
                <c:pt idx="1">
                  <c:v>Урегулировать ситуацию с автоинспекцией (получение прав, техосмотр, нарушение правил и др.)</c:v>
                </c:pt>
                <c:pt idx="2">
                  <c:v>Получить услуги по ремонту, эксплуатации жилья у служб по эксплуатации (ДЭЗ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</c:strCache>
            </c:strRef>
          </c:cat>
          <c:val>
            <c:numRef>
              <c:f>Лист1!$C$343:$C$347</c:f>
              <c:numCache>
                <c:formatCode>0.00%</c:formatCode>
                <c:ptCount val="5"/>
                <c:pt idx="0">
                  <c:v>0.11700000000000001</c:v>
                </c:pt>
                <c:pt idx="1">
                  <c:v>0.10299999999999999</c:v>
                </c:pt>
                <c:pt idx="2">
                  <c:v>0.153</c:v>
                </c:pt>
                <c:pt idx="3">
                  <c:v>0.115</c:v>
                </c:pt>
                <c:pt idx="4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3-4A2D-9D8F-D57CC8A402C2}"/>
            </c:ext>
          </c:extLst>
        </c:ser>
        <c:ser>
          <c:idx val="2"/>
          <c:order val="2"/>
          <c:tx>
            <c:strRef>
              <c:f>Лист1!$D$342</c:f>
              <c:strCache>
                <c:ptCount val="1"/>
                <c:pt idx="0">
                  <c:v>Время от времени</c:v>
                </c:pt>
              </c:strCache>
            </c:strRef>
          </c:tx>
          <c:spPr>
            <a:solidFill>
              <a:schemeClr val="accent3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536932842335954E-2"/>
                  <c:y val="-7.877891442035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E02-4A66-BB88-4A0667D77BEF}"/>
                </c:ext>
              </c:extLst>
            </c:dLbl>
            <c:dLbl>
              <c:idx val="1"/>
              <c:layout>
                <c:manualLayout>
                  <c:x val="2.2536932842335787E-3"/>
                  <c:y val="-7.88548672824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E02-4A66-BB88-4A0667D77BEF}"/>
                </c:ext>
              </c:extLst>
            </c:dLbl>
            <c:dLbl>
              <c:idx val="2"/>
              <c:layout>
                <c:manualLayout>
                  <c:x val="-9.0147731369344813E-3"/>
                  <c:y val="-7.8930910966837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E02-4A66-BB88-4A0667D77BEF}"/>
                </c:ext>
              </c:extLst>
            </c:dLbl>
            <c:dLbl>
              <c:idx val="3"/>
              <c:layout>
                <c:manualLayout>
                  <c:x val="-5.6342332105839468E-3"/>
                  <c:y val="-7.877882359811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E02-4A66-BB88-4A0667D77BEF}"/>
                </c:ext>
              </c:extLst>
            </c:dLbl>
            <c:dLbl>
              <c:idx val="4"/>
              <c:layout>
                <c:manualLayout>
                  <c:x val="-1.0141619779051104E-2"/>
                  <c:y val="-9.059575158340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E02-4A66-BB88-4A0667D77B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Социальные выплаты (оформление прав, пересчет и др.)</c:v>
                </c:pt>
                <c:pt idx="1">
                  <c:v>Урегулировать ситуацию с автоинспекцией (получение прав, техосмотр, нарушение правил и др.)</c:v>
                </c:pt>
                <c:pt idx="2">
                  <c:v>Получить услуги по ремонту, эксплуатации жилья у служб по эксплуатации (ДЭЗ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</c:strCache>
            </c:strRef>
          </c:cat>
          <c:val>
            <c:numRef>
              <c:f>Лист1!$D$343:$D$347</c:f>
              <c:numCache>
                <c:formatCode>0.00%</c:formatCode>
                <c:ptCount val="5"/>
                <c:pt idx="0">
                  <c:v>5.7000000000000002E-2</c:v>
                </c:pt>
                <c:pt idx="1">
                  <c:v>8.3000000000000004E-2</c:v>
                </c:pt>
                <c:pt idx="2">
                  <c:v>0.04</c:v>
                </c:pt>
                <c:pt idx="3">
                  <c:v>8.3000000000000004E-2</c:v>
                </c:pt>
                <c:pt idx="4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3-4A2D-9D8F-D57CC8A402C2}"/>
            </c:ext>
          </c:extLst>
        </c:ser>
        <c:ser>
          <c:idx val="3"/>
          <c:order val="3"/>
          <c:tx>
            <c:strRef>
              <c:f>Лист1!$E$342</c:f>
              <c:strCache>
                <c:ptCount val="1"/>
                <c:pt idx="0">
                  <c:v>Довольно часто</c:v>
                </c:pt>
              </c:strCache>
            </c:strRef>
          </c:tx>
          <c:spPr>
            <a:solidFill>
              <a:schemeClr val="accent3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877891442035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E02-4A66-BB88-4A0667D77BEF}"/>
                </c:ext>
              </c:extLst>
            </c:dLbl>
            <c:dLbl>
              <c:idx val="1"/>
              <c:layout>
                <c:manualLayout>
                  <c:x val="1.0141619779050939E-2"/>
                  <c:y val="-7.88548672824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E02-4A66-BB88-4A0667D77BEF}"/>
                </c:ext>
              </c:extLst>
            </c:dLbl>
            <c:dLbl>
              <c:idx val="2"/>
              <c:layout>
                <c:manualLayout>
                  <c:x val="9.0147731369343148E-3"/>
                  <c:y val="-8.6656949297721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E02-4A66-BB88-4A0667D77BEF}"/>
                </c:ext>
              </c:extLst>
            </c:dLbl>
            <c:dLbl>
              <c:idx val="3"/>
              <c:layout>
                <c:manualLayout>
                  <c:x val="5.6342332105839468E-3"/>
                  <c:y val="-7.877891442035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E02-4A66-BB88-4A0667D77BEF}"/>
                </c:ext>
              </c:extLst>
            </c:dLbl>
            <c:dLbl>
              <c:idx val="4"/>
              <c:layout>
                <c:manualLayout>
                  <c:x val="0"/>
                  <c:y val="-9.059575158340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E02-4A66-BB88-4A0667D77B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Социальные выплаты (оформление прав, пересчет и др.)</c:v>
                </c:pt>
                <c:pt idx="1">
                  <c:v>Урегулировать ситуацию с автоинспекцией (получение прав, техосмотр, нарушение правил и др.)</c:v>
                </c:pt>
                <c:pt idx="2">
                  <c:v>Получить услуги по ремонту, эксплуатации жилья у служб по эксплуатации (ДЭЗ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</c:strCache>
            </c:strRef>
          </c:cat>
          <c:val>
            <c:numRef>
              <c:f>Лист1!$E$343:$E$347</c:f>
              <c:numCache>
                <c:formatCode>0.00%</c:formatCode>
                <c:ptCount val="5"/>
                <c:pt idx="0">
                  <c:v>4.2999999999999997E-2</c:v>
                </c:pt>
                <c:pt idx="1">
                  <c:v>0.03</c:v>
                </c:pt>
                <c:pt idx="2">
                  <c:v>3.3000000000000002E-2</c:v>
                </c:pt>
                <c:pt idx="3">
                  <c:v>3.6999999999999998E-2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A3-4A2D-9D8F-D57CC8A402C2}"/>
            </c:ext>
          </c:extLst>
        </c:ser>
        <c:ser>
          <c:idx val="4"/>
          <c:order val="4"/>
          <c:tx>
            <c:strRef>
              <c:f>Лист1!$F$342</c:f>
              <c:strCache>
                <c:ptCount val="1"/>
                <c:pt idx="0">
                  <c:v>Очень часто</c:v>
                </c:pt>
              </c:strCache>
            </c:strRef>
          </c:tx>
          <c:spPr>
            <a:solidFill>
              <a:schemeClr val="accent3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044319410802944E-2"/>
                  <c:y val="-7.877891442035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E02-4A66-BB88-4A0667D77BEF}"/>
                </c:ext>
              </c:extLst>
            </c:dLbl>
            <c:dLbl>
              <c:idx val="1"/>
              <c:layout>
                <c:manualLayout>
                  <c:x val="3.718593918985405E-2"/>
                  <c:y val="-8.27178601413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E02-4A66-BB88-4A0667D77BEF}"/>
                </c:ext>
              </c:extLst>
            </c:dLbl>
            <c:dLbl>
              <c:idx val="2"/>
              <c:layout>
                <c:manualLayout>
                  <c:x val="4.0566479116204417E-2"/>
                  <c:y val="-8.27178601413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E02-4A66-BB88-4A0667D77BEF}"/>
                </c:ext>
              </c:extLst>
            </c:dLbl>
            <c:dLbl>
              <c:idx val="3"/>
              <c:layout>
                <c:manualLayout>
                  <c:x val="4.2820172400437999E-2"/>
                  <c:y val="-7.877891442035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E02-4A66-BB88-4A0667D77BEF}"/>
                </c:ext>
              </c:extLst>
            </c:dLbl>
            <c:dLbl>
              <c:idx val="4"/>
              <c:layout>
                <c:manualLayout>
                  <c:x val="3.718593918985405E-2"/>
                  <c:y val="-9.45346973044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E02-4A66-BB88-4A0667D77B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Социальные выплаты (оформление прав, пересчет и др.)</c:v>
                </c:pt>
                <c:pt idx="1">
                  <c:v>Урегулировать ситуацию с автоинспекцией (получение прав, техосмотр, нарушение правил и др.)</c:v>
                </c:pt>
                <c:pt idx="2">
                  <c:v>Получить услуги по ремонту, эксплуатации жилья у служб по эксплуатации (ДЭЗ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</c:strCache>
            </c:strRef>
          </c:cat>
          <c:val>
            <c:numRef>
              <c:f>Лист1!$F$343:$F$347</c:f>
              <c:numCache>
                <c:formatCode>0.00%</c:formatCode>
                <c:ptCount val="5"/>
                <c:pt idx="0">
                  <c:v>1.2999999999999999E-2</c:v>
                </c:pt>
                <c:pt idx="1">
                  <c:v>2.7E-2</c:v>
                </c:pt>
                <c:pt idx="2">
                  <c:v>2.5000000000000001E-2</c:v>
                </c:pt>
                <c:pt idx="3">
                  <c:v>0.03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2-4A66-BB88-4A0667D77BEF}"/>
            </c:ext>
          </c:extLst>
        </c:ser>
        <c:ser>
          <c:idx val="5"/>
          <c:order val="5"/>
          <c:tx>
            <c:strRef>
              <c:f>Лист1!$G$342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454405611021781E-2"/>
                  <c:y val="-1.444263413452334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E02-4A66-BB88-4A0667D77BEF}"/>
                </c:ext>
              </c:extLst>
            </c:dLbl>
            <c:dLbl>
              <c:idx val="1"/>
              <c:layout>
                <c:manualLayout>
                  <c:x val="5.8596025390073046E-2"/>
                  <c:y val="-1.444263413452334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E02-4A66-BB88-4A0667D77BEF}"/>
                </c:ext>
              </c:extLst>
            </c:dLbl>
            <c:dLbl>
              <c:idx val="2"/>
              <c:layout>
                <c:manualLayout>
                  <c:x val="4.732755896890499E-2"/>
                  <c:y val="-7.8778914420356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E02-4A66-BB88-4A0667D77BEF}"/>
                </c:ext>
              </c:extLst>
            </c:dLbl>
            <c:dLbl>
              <c:idx val="3"/>
              <c:layout>
                <c:manualLayout>
                  <c:x val="5.0708098895255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E02-4A66-BB88-4A0667D77BEF}"/>
                </c:ext>
              </c:extLst>
            </c:dLbl>
            <c:dLbl>
              <c:idx val="4"/>
              <c:layout>
                <c:manualLayout>
                  <c:x val="3.2678552621386893E-2"/>
                  <c:y val="-7.8778914420356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02-4A66-BB88-4A0667D77B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Социальные выплаты (оформление прав, пересчет и др.)</c:v>
                </c:pt>
                <c:pt idx="1">
                  <c:v>Урегулировать ситуацию с автоинспекцией (получение прав, техосмотр, нарушение правил и др.)</c:v>
                </c:pt>
                <c:pt idx="2">
                  <c:v>Получить услуги по ремонту, эксплуатации жилья у служб по эксплуатации (ДЭЗ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</c:strCache>
            </c:strRef>
          </c:cat>
          <c:val>
            <c:numRef>
              <c:f>Лист1!$G$343:$G$347</c:f>
              <c:numCache>
                <c:formatCode>0.00%</c:formatCode>
                <c:ptCount val="5"/>
                <c:pt idx="0">
                  <c:v>8.6999999999999994E-2</c:v>
                </c:pt>
                <c:pt idx="1">
                  <c:v>0.123</c:v>
                </c:pt>
                <c:pt idx="2">
                  <c:v>8.5000000000000006E-2</c:v>
                </c:pt>
                <c:pt idx="3">
                  <c:v>9.8000000000000004E-2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2-4A66-BB88-4A0667D77B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89777199"/>
        <c:axId val="1282476543"/>
      </c:barChart>
      <c:catAx>
        <c:axId val="1389777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2476543"/>
        <c:crosses val="autoZero"/>
        <c:auto val="1"/>
        <c:lblAlgn val="ctr"/>
        <c:lblOffset val="100"/>
        <c:noMultiLvlLbl val="0"/>
      </c:catAx>
      <c:valAx>
        <c:axId val="1282476543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8977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2760653786542"/>
          <c:y val="0.27657753136112034"/>
          <c:w val="0.62135616769558755"/>
          <c:h val="0.682837164898909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Лист1!$B$240</c:f>
              <c:strCache>
                <c:ptCount val="1"/>
                <c:pt idx="0">
                  <c:v>Регулярно, 1 раз в год</c:v>
                </c:pt>
              </c:strCache>
            </c:strRef>
          </c:tx>
          <c:spPr>
            <a:solidFill>
              <a:schemeClr val="accent3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61645182135062E-2"/>
                  <c:y val="-0.10736182383516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F5-42A6-9FB9-403DC3A6E008}"/>
                </c:ext>
              </c:extLst>
            </c:dLbl>
            <c:dLbl>
              <c:idx val="1"/>
              <c:layout>
                <c:manualLayout>
                  <c:x val="1.1243424477961634E-3"/>
                  <c:y val="-0.12429640696217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F5-42A6-9FB9-403DC3A6E008}"/>
                </c:ext>
              </c:extLst>
            </c:dLbl>
            <c:dLbl>
              <c:idx val="2"/>
              <c:layout>
                <c:manualLayout>
                  <c:x val="1.461645182135062E-2"/>
                  <c:y val="-0.11558006309541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5-42A6-9FB9-403DC3A6E0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 Органы, занимающиеся предоставлением в аренду помещений (n = 36)</c:v>
                </c:pt>
                <c:pt idx="1">
                  <c:v>Органы по реализации государственной (муниципальной) политики в сфере торговли (n = 35)</c:v>
                </c:pt>
                <c:pt idx="2">
                  <c:v>Органы, занимающиеся вопросами предоставления земельных участков  (n = 51)</c:v>
                </c:pt>
              </c:strCache>
            </c:strRef>
          </c:cat>
          <c:val>
            <c:numRef>
              <c:f>Лист1!$B$241:$B$243</c:f>
              <c:numCache>
                <c:formatCode>0.00%</c:formatCode>
                <c:ptCount val="3"/>
                <c:pt idx="0">
                  <c:v>2.8000000000000001E-2</c:v>
                </c:pt>
                <c:pt idx="1">
                  <c:v>8.5999999999999993E-2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F5-42A6-9FB9-403DC3A6E008}"/>
            </c:ext>
          </c:extLst>
        </c:ser>
        <c:ser>
          <c:idx val="1"/>
          <c:order val="1"/>
          <c:tx>
            <c:strRef>
              <c:f>Лист1!$C$240</c:f>
              <c:strCache>
                <c:ptCount val="1"/>
                <c:pt idx="0">
                  <c:v>Регулярно, 1 раз в квартал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595410150829252E-2"/>
                  <c:y val="-0.10970048174990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F5-42A6-9FB9-403DC3A6E008}"/>
                </c:ext>
              </c:extLst>
            </c:dLbl>
            <c:dLbl>
              <c:idx val="1"/>
              <c:layout>
                <c:manualLayout>
                  <c:x val="2.473553385151642E-2"/>
                  <c:y val="-0.12520208120111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F5-42A6-9FB9-403DC3A6E008}"/>
                </c:ext>
              </c:extLst>
            </c:dLbl>
            <c:dLbl>
              <c:idx val="2"/>
              <c:layout>
                <c:manualLayout>
                  <c:x val="5.2844095046421624E-2"/>
                  <c:y val="-0.11605415484141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F5-42A6-9FB9-403DC3A6E0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 Органы, занимающиеся предоставлением в аренду помещений (n = 36)</c:v>
                </c:pt>
                <c:pt idx="1">
                  <c:v>Органы по реализации государственной (муниципальной) политики в сфере торговли (n = 35)</c:v>
                </c:pt>
                <c:pt idx="2">
                  <c:v>Органы, занимающиеся вопросами предоставления земельных участков  (n = 51)</c:v>
                </c:pt>
              </c:strCache>
            </c:strRef>
          </c:cat>
          <c:val>
            <c:numRef>
              <c:f>Лист1!$C$241:$C$243</c:f>
              <c:numCache>
                <c:formatCode>0.00%</c:formatCode>
                <c:ptCount val="3"/>
                <c:pt idx="0">
                  <c:v>2.8000000000000001E-2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F5-42A6-9FB9-403DC3A6E008}"/>
            </c:ext>
          </c:extLst>
        </c:ser>
        <c:ser>
          <c:idx val="2"/>
          <c:order val="2"/>
          <c:tx>
            <c:strRef>
              <c:f>Лист1!$D$240</c:f>
              <c:strCache>
                <c:ptCount val="1"/>
                <c:pt idx="0">
                  <c:v>Эпизодически, 1 раз в этом году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828313793530448E-2"/>
                  <c:y val="-0.11337964137766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F5-42A6-9FB9-403DC3A6E008}"/>
                </c:ext>
              </c:extLst>
            </c:dLbl>
            <c:dLbl>
              <c:idx val="1"/>
              <c:layout>
                <c:manualLayout>
                  <c:x val="6.6336204419975994E-2"/>
                  <c:y val="-0.12429640696217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F5-42A6-9FB9-403DC3A6E008}"/>
                </c:ext>
              </c:extLst>
            </c:dLbl>
            <c:dLbl>
              <c:idx val="2"/>
              <c:layout>
                <c:manualLayout>
                  <c:x val="8.6574368480307765E-2"/>
                  <c:y val="-0.11558006309541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F5-42A6-9FB9-403DC3A6E0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 Органы, занимающиеся предоставлением в аренду помещений (n = 36)</c:v>
                </c:pt>
                <c:pt idx="1">
                  <c:v>Органы по реализации государственной (муниципальной) политики в сфере торговли (n = 35)</c:v>
                </c:pt>
                <c:pt idx="2">
                  <c:v>Органы, занимающиеся вопросами предоставления земельных участков  (n = 51)</c:v>
                </c:pt>
              </c:strCache>
            </c:strRef>
          </c:cat>
          <c:val>
            <c:numRef>
              <c:f>Лист1!$D$241:$D$243</c:f>
              <c:numCache>
                <c:formatCode>0.00%</c:formatCode>
                <c:ptCount val="3"/>
                <c:pt idx="0">
                  <c:v>5.6000000000000001E-2</c:v>
                </c:pt>
                <c:pt idx="1">
                  <c:v>2.9000000000000001E-2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F5-42A6-9FB9-403DC3A6E008}"/>
            </c:ext>
          </c:extLst>
        </c:ser>
        <c:ser>
          <c:idx val="3"/>
          <c:order val="3"/>
          <c:tx>
            <c:strRef>
              <c:f>Лист1!$E$240</c:f>
              <c:strCache>
                <c:ptCount val="1"/>
                <c:pt idx="0">
                  <c:v>Эпизодически, 2 и более в этом году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130990233182418"/>
                  <c:y val="-0.11750076743804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F5-42A6-9FB9-403DC3A6E008}"/>
                </c:ext>
              </c:extLst>
            </c:dLbl>
            <c:dLbl>
              <c:idx val="1"/>
              <c:layout>
                <c:manualLayout>
                  <c:x val="0.11018555988402806"/>
                  <c:y val="-0.12386482446923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F5-42A6-9FB9-403DC3A6E008}"/>
                </c:ext>
              </c:extLst>
            </c:dLbl>
            <c:dLbl>
              <c:idx val="2"/>
              <c:layout>
                <c:manualLayout>
                  <c:x val="0.1203046419141939"/>
                  <c:y val="-0.11558006309541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F5-42A6-9FB9-403DC3A6E0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 Органы, занимающиеся предоставлением в аренду помещений (n = 36)</c:v>
                </c:pt>
                <c:pt idx="1">
                  <c:v>Органы по реализации государственной (муниципальной) политики в сфере торговли (n = 35)</c:v>
                </c:pt>
                <c:pt idx="2">
                  <c:v>Органы, занимающиеся вопросами предоставления земельных участков  (n = 51)</c:v>
                </c:pt>
              </c:strCache>
            </c:strRef>
          </c:cat>
          <c:val>
            <c:numRef>
              <c:f>Лист1!$E$241:$E$243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FF5-42A6-9FB9-403DC3A6E008}"/>
            </c:ext>
          </c:extLst>
        </c:ser>
        <c:ser>
          <c:idx val="4"/>
          <c:order val="4"/>
          <c:tx>
            <c:strRef>
              <c:f>Лист1!$F$240</c:f>
              <c:strCache>
                <c:ptCount val="1"/>
                <c:pt idx="0">
                  <c:v>Неформальные платежи не осуществлялись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232903642701324E-2"/>
                  <c:y val="-0.11702647312957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F5-42A6-9FB9-403DC3A6E008}"/>
                </c:ext>
              </c:extLst>
            </c:dLbl>
            <c:dLbl>
              <c:idx val="1"/>
              <c:layout>
                <c:manualLayout>
                  <c:x val="3.373027343388614E-2"/>
                  <c:y val="-0.12524477983925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F5-42A6-9FB9-403DC3A6E008}"/>
                </c:ext>
              </c:extLst>
            </c:dLbl>
            <c:dLbl>
              <c:idx val="2"/>
              <c:layout>
                <c:manualLayout>
                  <c:x val="-1.1243424477963696E-3"/>
                  <c:y val="-0.11145895297187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F5-42A6-9FB9-403DC3A6E0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Лист1!$A$241:$A$243</c:f>
              <c:strCache>
                <c:ptCount val="3"/>
                <c:pt idx="0">
                  <c:v> Органы, занимающиеся предоставлением в аренду помещений (n = 36)</c:v>
                </c:pt>
                <c:pt idx="1">
                  <c:v>Органы по реализации государственной (муниципальной) политики в сфере торговли (n = 35)</c:v>
                </c:pt>
                <c:pt idx="2">
                  <c:v>Органы, занимающиеся вопросами предоставления земельных участков  (n = 51)</c:v>
                </c:pt>
              </c:strCache>
            </c:strRef>
          </c:cat>
          <c:val>
            <c:numRef>
              <c:f>Лист1!$F$241:$F$243</c:f>
              <c:numCache>
                <c:formatCode>0.00%</c:formatCode>
                <c:ptCount val="3"/>
                <c:pt idx="0">
                  <c:v>0.88900000000000001</c:v>
                </c:pt>
                <c:pt idx="1">
                  <c:v>0.88600000000000001</c:v>
                </c:pt>
                <c:pt idx="2">
                  <c:v>0.88200000000000001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FF5-42A6-9FB9-403DC3A6E0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72230448"/>
        <c:axId val="271376384"/>
      </c:barChart>
      <c:catAx>
        <c:axId val="2722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376384"/>
        <c:crosses val="autoZero"/>
        <c:auto val="1"/>
        <c:lblAlgn val="ctr"/>
        <c:lblOffset val="100"/>
        <c:noMultiLvlLbl val="0"/>
      </c:catAx>
      <c:valAx>
        <c:axId val="27137638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722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6503318890697177E-2"/>
          <c:y val="2.4726756362272291E-2"/>
          <c:w val="0.96610709530023975"/>
          <c:h val="0.20621985006889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196490308408532"/>
          <c:y val="2.5958702064896755E-2"/>
          <c:w val="0.58944708628199849"/>
          <c:h val="0.8950304043852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частотки!$B$138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5851025324197152E-3"/>
                  <c:y val="1.995250505696240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4B-4F5A-8FAA-71FC553904F6}"/>
                </c:ext>
              </c:extLst>
            </c:dLbl>
            <c:dLbl>
              <c:idx val="4"/>
              <c:layout>
                <c:manualLayout>
                  <c:x val="7.92551266209851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4B-4F5A-8FAA-71FC553904F6}"/>
                </c:ext>
              </c:extLst>
            </c:dLbl>
            <c:dLbl>
              <c:idx val="5"/>
              <c:layout>
                <c:manualLayout>
                  <c:x val="9.5106151945182904E-3"/>
                  <c:y val="4.64555459491964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4B-4F5A-8FAA-71FC553904F6}"/>
                </c:ext>
              </c:extLst>
            </c:dLbl>
            <c:dLbl>
              <c:idx val="6"/>
              <c:layout>
                <c:manualLayout>
                  <c:x val="9.5106151945182904E-3"/>
                  <c:y val="4.64555459491964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4B-4F5A-8FAA-71FC553904F6}"/>
                </c:ext>
              </c:extLst>
            </c:dLbl>
            <c:dLbl>
              <c:idx val="9"/>
              <c:layout>
                <c:manualLayout>
                  <c:x val="3.1702050648394885E-3"/>
                  <c:y val="2.5339681422342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4B-4F5A-8FAA-71FC553904F6}"/>
                </c:ext>
              </c:extLst>
            </c:dLbl>
            <c:dLbl>
              <c:idx val="10"/>
              <c:layout>
                <c:manualLayout>
                  <c:x val="3.1702050648394885E-3"/>
                  <c:y val="9.29110918983929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4B-4F5A-8FAA-71FC553904F6}"/>
                </c:ext>
              </c:extLst>
            </c:dLbl>
            <c:dLbl>
              <c:idx val="11"/>
              <c:layout>
                <c:manualLayout>
                  <c:x val="4.7553075972591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4B-4F5A-8FAA-71FC553904F6}"/>
                </c:ext>
              </c:extLst>
            </c:dLbl>
            <c:dLbl>
              <c:idx val="12"/>
              <c:layout>
                <c:manualLayout>
                  <c:x val="1.58510253241970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4B-4F5A-8FAA-71FC553904F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частотки!$A$139:$A$154</c:f>
              <c:strCache>
                <c:ptCount val="16"/>
                <c:pt idx="0">
                  <c:v>Судебные органы</c:v>
                </c:pt>
                <c:pt idx="1">
                  <c:v>Полиция, органы внутренних дел</c:v>
                </c:pt>
                <c:pt idx="2">
                  <c:v>Прокуратура</c:v>
                </c:pt>
                <c:pt idx="3">
                  <c:v>Налоговые органы</c:v>
                </c:pt>
                <c:pt idx="4">
                  <c:v>Ростехнадзор</c:v>
                </c:pt>
                <c:pt idx="5">
                  <c:v>ФАС России</c:v>
                </c:pt>
                <c:pt idx="6">
                  <c:v>Органы противопожарного надзора, МЧС</c:v>
                </c:pt>
                <c:pt idx="7">
                  <c:v>Роспотребнадзор</c:v>
                </c:pt>
                <c:pt idx="8">
                  <c:v>Органы по охране природных ресурсов и окружающей среды</c:v>
                </c:pt>
                <c:pt idx="9">
                  <c:v>Органы по охране труда</c:v>
                </c:pt>
                <c:pt idx="10">
                  <c:v>Органы, занимающиеся вопросами предоставления земельных участков</c:v>
                </c:pt>
                <c:pt idx="11">
                  <c:v>Органы, занимающиеся предоставлением в аренду помещений</c:v>
                </c:pt>
                <c:pt idx="12">
                  <c:v>Органы по реализации государственной (муниципальной) политики в сфере торговли</c:v>
                </c:pt>
                <c:pt idx="13">
                  <c:v>Органы по архитектуре и строительству (БТИ и др.)</c:v>
                </c:pt>
                <c:pt idx="14">
                  <c:v>Росреестр</c:v>
                </c:pt>
                <c:pt idx="15">
                  <c:v>Иные органы власти</c:v>
                </c:pt>
              </c:strCache>
            </c:strRef>
          </c:cat>
          <c:val>
            <c:numRef>
              <c:f>частотки!$B$139:$B$154</c:f>
              <c:numCache>
                <c:formatCode>###0.0%</c:formatCode>
                <c:ptCount val="16"/>
                <c:pt idx="0">
                  <c:v>0.05</c:v>
                </c:pt>
                <c:pt idx="1">
                  <c:v>0.06</c:v>
                </c:pt>
                <c:pt idx="2">
                  <c:v>0.05</c:v>
                </c:pt>
                <c:pt idx="3">
                  <c:v>0.08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0.05</c:v>
                </c:pt>
                <c:pt idx="8">
                  <c:v>0.06</c:v>
                </c:pt>
                <c:pt idx="9">
                  <c:v>0.03</c:v>
                </c:pt>
                <c:pt idx="10">
                  <c:v>0.03</c:v>
                </c:pt>
                <c:pt idx="11">
                  <c:v>0.02</c:v>
                </c:pt>
                <c:pt idx="12">
                  <c:v>0</c:v>
                </c:pt>
                <c:pt idx="13">
                  <c:v>0.04</c:v>
                </c:pt>
                <c:pt idx="14">
                  <c:v>0.05</c:v>
                </c:pt>
                <c:pt idx="1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B-4F5A-8FAA-71FC553904F6}"/>
            </c:ext>
          </c:extLst>
        </c:ser>
        <c:ser>
          <c:idx val="1"/>
          <c:order val="1"/>
          <c:tx>
            <c:strRef>
              <c:f>частотки!$C$138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частотки!$A$139:$A$154</c:f>
              <c:strCache>
                <c:ptCount val="16"/>
                <c:pt idx="0">
                  <c:v>Судебные органы</c:v>
                </c:pt>
                <c:pt idx="1">
                  <c:v>Полиция, органы внутренних дел</c:v>
                </c:pt>
                <c:pt idx="2">
                  <c:v>Прокуратура</c:v>
                </c:pt>
                <c:pt idx="3">
                  <c:v>Налоговые органы</c:v>
                </c:pt>
                <c:pt idx="4">
                  <c:v>Ростехнадзор</c:v>
                </c:pt>
                <c:pt idx="5">
                  <c:v>ФАС России</c:v>
                </c:pt>
                <c:pt idx="6">
                  <c:v>Органы противопожарного надзора, МЧС</c:v>
                </c:pt>
                <c:pt idx="7">
                  <c:v>Роспотребнадзор</c:v>
                </c:pt>
                <c:pt idx="8">
                  <c:v>Органы по охране природных ресурсов и окружающей среды</c:v>
                </c:pt>
                <c:pt idx="9">
                  <c:v>Органы по охране труда</c:v>
                </c:pt>
                <c:pt idx="10">
                  <c:v>Органы, занимающиеся вопросами предоставления земельных участков</c:v>
                </c:pt>
                <c:pt idx="11">
                  <c:v>Органы, занимающиеся предоставлением в аренду помещений</c:v>
                </c:pt>
                <c:pt idx="12">
                  <c:v>Органы по реализации государственной (муниципальной) политики в сфере торговли</c:v>
                </c:pt>
                <c:pt idx="13">
                  <c:v>Органы по архитектуре и строительству (БТИ и др.)</c:v>
                </c:pt>
                <c:pt idx="14">
                  <c:v>Росреестр</c:v>
                </c:pt>
                <c:pt idx="15">
                  <c:v>Иные органы власти</c:v>
                </c:pt>
              </c:strCache>
            </c:strRef>
          </c:cat>
          <c:val>
            <c:numRef>
              <c:f>частотки!$C$139:$C$154</c:f>
              <c:numCache>
                <c:formatCode>###0.0%</c:formatCode>
                <c:ptCount val="16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</c:v>
                </c:pt>
                <c:pt idx="4">
                  <c:v>0.82</c:v>
                </c:pt>
                <c:pt idx="5">
                  <c:v>0.82</c:v>
                </c:pt>
                <c:pt idx="6">
                  <c:v>0.82</c:v>
                </c:pt>
                <c:pt idx="7">
                  <c:v>0.83</c:v>
                </c:pt>
                <c:pt idx="8">
                  <c:v>0.78</c:v>
                </c:pt>
                <c:pt idx="9">
                  <c:v>0.86</c:v>
                </c:pt>
                <c:pt idx="10">
                  <c:v>0.82</c:v>
                </c:pt>
                <c:pt idx="11">
                  <c:v>0.85</c:v>
                </c:pt>
                <c:pt idx="12">
                  <c:v>0.85</c:v>
                </c:pt>
                <c:pt idx="13">
                  <c:v>0.81</c:v>
                </c:pt>
                <c:pt idx="14">
                  <c:v>0.78</c:v>
                </c:pt>
                <c:pt idx="15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B-4F5A-8FAA-71FC553904F6}"/>
            </c:ext>
          </c:extLst>
        </c:ser>
        <c:ser>
          <c:idx val="4"/>
          <c:order val="2"/>
          <c:tx>
            <c:strRef>
              <c:f>частотки!$D$138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частотки!$A$139:$A$154</c:f>
              <c:strCache>
                <c:ptCount val="16"/>
                <c:pt idx="0">
                  <c:v>Судебные органы</c:v>
                </c:pt>
                <c:pt idx="1">
                  <c:v>Полиция, органы внутренних дел</c:v>
                </c:pt>
                <c:pt idx="2">
                  <c:v>Прокуратура</c:v>
                </c:pt>
                <c:pt idx="3">
                  <c:v>Налоговые органы</c:v>
                </c:pt>
                <c:pt idx="4">
                  <c:v>Ростехнадзор</c:v>
                </c:pt>
                <c:pt idx="5">
                  <c:v>ФАС России</c:v>
                </c:pt>
                <c:pt idx="6">
                  <c:v>Органы противопожарного надзора, МЧС</c:v>
                </c:pt>
                <c:pt idx="7">
                  <c:v>Роспотребнадзор</c:v>
                </c:pt>
                <c:pt idx="8">
                  <c:v>Органы по охране природных ресурсов и окружающей среды</c:v>
                </c:pt>
                <c:pt idx="9">
                  <c:v>Органы по охране труда</c:v>
                </c:pt>
                <c:pt idx="10">
                  <c:v>Органы, занимающиеся вопросами предоставления земельных участков</c:v>
                </c:pt>
                <c:pt idx="11">
                  <c:v>Органы, занимающиеся предоставлением в аренду помещений</c:v>
                </c:pt>
                <c:pt idx="12">
                  <c:v>Органы по реализации государственной (муниципальной) политики в сфере торговли</c:v>
                </c:pt>
                <c:pt idx="13">
                  <c:v>Органы по архитектуре и строительству (БТИ и др.)</c:v>
                </c:pt>
                <c:pt idx="14">
                  <c:v>Росреестр</c:v>
                </c:pt>
                <c:pt idx="15">
                  <c:v>Иные органы власти</c:v>
                </c:pt>
              </c:strCache>
            </c:strRef>
          </c:cat>
          <c:val>
            <c:numRef>
              <c:f>частотки!$D$139:$D$154</c:f>
              <c:numCache>
                <c:formatCode>###0.0%</c:formatCode>
                <c:ptCount val="16"/>
                <c:pt idx="0">
                  <c:v>0.15</c:v>
                </c:pt>
                <c:pt idx="1">
                  <c:v>0.13</c:v>
                </c:pt>
                <c:pt idx="2">
                  <c:v>0.13</c:v>
                </c:pt>
                <c:pt idx="3">
                  <c:v>0.12</c:v>
                </c:pt>
                <c:pt idx="4">
                  <c:v>0.15</c:v>
                </c:pt>
                <c:pt idx="5">
                  <c:v>0.16</c:v>
                </c:pt>
                <c:pt idx="6">
                  <c:v>0.16</c:v>
                </c:pt>
                <c:pt idx="7">
                  <c:v>0.12</c:v>
                </c:pt>
                <c:pt idx="8">
                  <c:v>0.16</c:v>
                </c:pt>
                <c:pt idx="9">
                  <c:v>0.11</c:v>
                </c:pt>
                <c:pt idx="10">
                  <c:v>0.15</c:v>
                </c:pt>
                <c:pt idx="11">
                  <c:v>0.13</c:v>
                </c:pt>
                <c:pt idx="12">
                  <c:v>0.15</c:v>
                </c:pt>
                <c:pt idx="13">
                  <c:v>0.15</c:v>
                </c:pt>
                <c:pt idx="14">
                  <c:v>0.17</c:v>
                </c:pt>
                <c:pt idx="1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B-4F5A-8FAA-71FC55390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899840"/>
        <c:axId val="160901376"/>
      </c:barChart>
      <c:catAx>
        <c:axId val="160899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60901376"/>
        <c:crosses val="autoZero"/>
        <c:auto val="1"/>
        <c:lblAlgn val="ctr"/>
        <c:lblOffset val="100"/>
        <c:noMultiLvlLbl val="0"/>
      </c:catAx>
      <c:valAx>
        <c:axId val="160901376"/>
        <c:scaling>
          <c:orientation val="minMax"/>
          <c:max val="1"/>
        </c:scaling>
        <c:delete val="1"/>
        <c:axPos val="t"/>
        <c:majorGridlines/>
        <c:numFmt formatCode="###0.0%" sourceLinked="1"/>
        <c:majorTickMark val="out"/>
        <c:minorTickMark val="none"/>
        <c:tickLblPos val="nextTo"/>
        <c:crossAx val="1608998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4558536207410586"/>
          <c:y val="0.94241712668478761"/>
          <c:w val="0.6622668068789197"/>
          <c:h val="3.7367108470871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19-4418-8629-D10925CB1132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19-4418-8629-D10925CB1132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19-4418-8629-D10925CB1132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19-4418-8629-D10925CB11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частотки!$A$259:$A$262</c:f>
              <c:strCache>
                <c:ptCount val="4"/>
                <c:pt idx="0">
                  <c:v>Да, от федерального органа власти</c:v>
                </c:pt>
                <c:pt idx="1">
                  <c:v>Да, от регионального органа власти</c:v>
                </c:pt>
                <c:pt idx="2">
                  <c:v>Да, от муниципального органа власти</c:v>
                </c:pt>
                <c:pt idx="3">
                  <c:v>Нет</c:v>
                </c:pt>
              </c:strCache>
            </c:strRef>
          </c:cat>
          <c:val>
            <c:numRef>
              <c:f>частотки!$B$259:$B$262</c:f>
              <c:numCache>
                <c:formatCode>0.0%</c:formatCode>
                <c:ptCount val="4"/>
                <c:pt idx="0">
                  <c:v>0.08</c:v>
                </c:pt>
                <c:pt idx="1">
                  <c:v>0.08</c:v>
                </c:pt>
                <c:pt idx="2">
                  <c:v>0.02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4-46CE-9017-07D4342EC2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40221359181987E-2"/>
          <c:y val="0"/>
          <c:w val="0.94391955728163601"/>
          <c:h val="0.659772961786602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частотки!$A$290:$A$293</c:f>
              <c:strCache>
                <c:ptCount val="4"/>
                <c:pt idx="0">
                  <c:v>Известно, постоянно слежу за этим</c:v>
                </c:pt>
                <c:pt idx="1">
                  <c:v>Известно, но специально за этим не слежу</c:v>
                </c:pt>
                <c:pt idx="2">
                  <c:v>Что-то слышал (слышала), но ничего определенного назвать не могу</c:v>
                </c:pt>
                <c:pt idx="3">
                  <c:v>Ничего об этом не знаю</c:v>
                </c:pt>
              </c:strCache>
            </c:strRef>
          </c:cat>
          <c:val>
            <c:numRef>
              <c:f>частотки!$B$290:$B$293</c:f>
              <c:numCache>
                <c:formatCode>0.0%</c:formatCode>
                <c:ptCount val="4"/>
                <c:pt idx="0">
                  <c:v>0.13</c:v>
                </c:pt>
                <c:pt idx="1">
                  <c:v>0.17</c:v>
                </c:pt>
                <c:pt idx="2">
                  <c:v>0.27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0-4995-B2A7-FD498FC2E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01632"/>
        <c:axId val="161303168"/>
      </c:barChart>
      <c:catAx>
        <c:axId val="16130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303168"/>
        <c:crosses val="autoZero"/>
        <c:auto val="1"/>
        <c:lblAlgn val="ctr"/>
        <c:lblOffset val="100"/>
        <c:noMultiLvlLbl val="0"/>
      </c:catAx>
      <c:valAx>
        <c:axId val="1613031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6130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106436870216395"/>
          <c:y val="4.9633305745580135E-2"/>
          <c:w val="0.64893563129783605"/>
          <c:h val="0.917600814825069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частотки!$A$308:$A$313</c:f>
              <c:strCache>
                <c:ptCount val="6"/>
                <c:pt idx="0">
                  <c:v>Очень эффективны</c:v>
                </c:pt>
                <c:pt idx="1">
                  <c:v>Скорее эффективны</c:v>
                </c:pt>
                <c:pt idx="2">
                  <c:v>Скорее неэффективны</c:v>
                </c:pt>
                <c:pt idx="3">
                  <c:v>Абсолютно неэффективны</c:v>
                </c:pt>
                <c:pt idx="4">
                  <c:v>Ухудшают ситуацию (контрэффективны)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частотки!$B$308:$B$313</c:f>
              <c:numCache>
                <c:formatCode>0.0%</c:formatCode>
                <c:ptCount val="6"/>
                <c:pt idx="0">
                  <c:v>0.11</c:v>
                </c:pt>
                <c:pt idx="1">
                  <c:v>0.25</c:v>
                </c:pt>
                <c:pt idx="2">
                  <c:v>0.17</c:v>
                </c:pt>
                <c:pt idx="3">
                  <c:v>0.1</c:v>
                </c:pt>
                <c:pt idx="4">
                  <c:v>0.01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8-43B7-B47F-5D6466076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43360"/>
        <c:axId val="161344896"/>
      </c:barChart>
      <c:catAx>
        <c:axId val="161343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344896"/>
        <c:crosses val="autoZero"/>
        <c:auto val="1"/>
        <c:lblAlgn val="ctr"/>
        <c:lblOffset val="100"/>
        <c:noMultiLvlLbl val="0"/>
      </c:catAx>
      <c:valAx>
        <c:axId val="16134489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6134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54495470803345"/>
          <c:y val="0.19719850000987754"/>
          <c:w val="0.42808727836620825"/>
          <c:h val="0.762216471304612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Лист1!$B$240</c:f>
              <c:strCache>
                <c:ptCount val="1"/>
                <c:pt idx="0">
                  <c:v>Очень эффективны</c:v>
                </c:pt>
              </c:strCache>
            </c:strRef>
          </c:tx>
          <c:spPr>
            <a:solidFill>
              <a:schemeClr val="accent3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225413513032698E-17"/>
                  <c:y val="-7.010141318406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98-455A-8730-3CF934F84E64}"/>
                </c:ext>
              </c:extLst>
            </c:dLbl>
            <c:dLbl>
              <c:idx val="1"/>
              <c:layout>
                <c:manualLayout>
                  <c:x val="5.6217122389810234E-3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98-455A-8730-3CF934F84E64}"/>
                </c:ext>
              </c:extLst>
            </c:dLbl>
            <c:dLbl>
              <c:idx val="2"/>
              <c:layout>
                <c:manualLayout>
                  <c:x val="0"/>
                  <c:y val="-8.11700573710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98-455A-8730-3CF934F84E64}"/>
                </c:ext>
              </c:extLst>
            </c:dLbl>
            <c:dLbl>
              <c:idx val="3"/>
              <c:layout>
                <c:manualLayout>
                  <c:x val="-8.2450827026065397E-17"/>
                  <c:y val="-7.379096124638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98-455A-8730-3CF934F84E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Лист1!$A$241:$A$244</c:f>
              <c:strCache>
                <c:ptCount val="4"/>
                <c:pt idx="0">
                  <c:v>Информирование граждан и организаций о возможностях противостояния коррупции (обеспечение доступности контактной информации подразделений по борьбе с коррупцией, а также телефонов специальных "горячих" линий и др.)</c:v>
                </c:pt>
                <c:pt idx="1">
                  <c:v>Повышение прозрачности взаимодействия государственных и муниципальных служащих с организациями в рамках создания системы "электронного правительства" (электронные торги, предоставление услуг в электронном виде)</c:v>
                </c:pt>
                <c:pt idx="2">
                  <c:v>Упрощение процедуры предоставления услуг органами власти (например, введение принципа "одного окна", многофункциональные центры, интернет-портал государственных услуг)</c:v>
                </c:pt>
                <c:pt idx="3">
                  <c:v>Ужесточение наказания за коррупцию</c:v>
                </c:pt>
              </c:strCache>
            </c:strRef>
          </c:cat>
          <c:val>
            <c:numRef>
              <c:f>Лист1!$B$241:$B$244</c:f>
              <c:numCache>
                <c:formatCode>0.00%</c:formatCode>
                <c:ptCount val="4"/>
                <c:pt idx="0">
                  <c:v>0.18</c:v>
                </c:pt>
                <c:pt idx="1">
                  <c:v>0.12</c:v>
                </c:pt>
                <c:pt idx="2">
                  <c:v>0.19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98-455A-8730-3CF934F84E64}"/>
            </c:ext>
          </c:extLst>
        </c:ser>
        <c:ser>
          <c:idx val="1"/>
          <c:order val="1"/>
          <c:tx>
            <c:strRef>
              <c:f>Лист1!$C$240</c:f>
              <c:strCache>
                <c:ptCount val="1"/>
                <c:pt idx="0">
                  <c:v>Скорее эффективны</c:v>
                </c:pt>
              </c:strCache>
            </c:strRef>
          </c:tx>
          <c:spPr>
            <a:solidFill>
              <a:schemeClr val="accent3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641186512174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98-455A-8730-3CF934F84E64}"/>
                </c:ext>
              </c:extLst>
            </c:dLbl>
            <c:dLbl>
              <c:idx val="1"/>
              <c:layout>
                <c:manualLayout>
                  <c:x val="-8.2450827026065397E-17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98-455A-8730-3CF934F84E64}"/>
                </c:ext>
              </c:extLst>
            </c:dLbl>
            <c:dLbl>
              <c:idx val="2"/>
              <c:layout>
                <c:manualLayout>
                  <c:x val="0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98-455A-8730-3CF934F84E64}"/>
                </c:ext>
              </c:extLst>
            </c:dLbl>
            <c:dLbl>
              <c:idx val="3"/>
              <c:layout>
                <c:manualLayout>
                  <c:x val="-4.4973697911849016E-3"/>
                  <c:y val="-7.7480509308700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98-455A-8730-3CF934F84E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Лист1!$A$241:$A$244</c:f>
              <c:strCache>
                <c:ptCount val="4"/>
                <c:pt idx="0">
                  <c:v>Информирование граждан и организаций о возможностях противостояния коррупции (обеспечение доступности контактной информации подразделений по борьбе с коррупцией, а также телефонов специальных "горячих" линий и др.)</c:v>
                </c:pt>
                <c:pt idx="1">
                  <c:v>Повышение прозрачности взаимодействия государственных и муниципальных служащих с организациями в рамках создания системы "электронного правительства" (электронные торги, предоставление услуг в электронном виде)</c:v>
                </c:pt>
                <c:pt idx="2">
                  <c:v>Упрощение процедуры предоставления услуг органами власти (например, введение принципа "одного окна", многофункциональные центры, интернет-портал государственных услуг)</c:v>
                </c:pt>
                <c:pt idx="3">
                  <c:v>Ужесточение наказания за коррупцию</c:v>
                </c:pt>
              </c:strCache>
            </c:strRef>
          </c:cat>
          <c:val>
            <c:numRef>
              <c:f>Лист1!$C$241:$C$244</c:f>
              <c:numCache>
                <c:formatCode>0.00%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0.39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98-455A-8730-3CF934F84E64}"/>
            </c:ext>
          </c:extLst>
        </c:ser>
        <c:ser>
          <c:idx val="2"/>
          <c:order val="2"/>
          <c:tx>
            <c:strRef>
              <c:f>Лист1!$D$240</c:f>
              <c:strCache>
                <c:ptCount val="1"/>
                <c:pt idx="0">
                  <c:v>Скорее неэффективны</c:v>
                </c:pt>
              </c:strCache>
            </c:strRef>
          </c:tx>
          <c:spPr>
            <a:solidFill>
              <a:schemeClr val="accent3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450827026065397E-17"/>
                  <c:y val="-7.010141318406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98-455A-8730-3CF934F84E64}"/>
                </c:ext>
              </c:extLst>
            </c:dLbl>
            <c:dLbl>
              <c:idx val="1"/>
              <c:layout>
                <c:manualLayout>
                  <c:x val="-3.3730273433886142E-3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98-455A-8730-3CF934F84E64}"/>
                </c:ext>
              </c:extLst>
            </c:dLbl>
            <c:dLbl>
              <c:idx val="2"/>
              <c:layout>
                <c:manualLayout>
                  <c:x val="-1.2367766925758252E-2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98-455A-8730-3CF934F84E64}"/>
                </c:ext>
              </c:extLst>
            </c:dLbl>
            <c:dLbl>
              <c:idx val="3"/>
              <c:layout>
                <c:manualLayout>
                  <c:x val="-2.2486848955924092E-3"/>
                  <c:y val="-8.117005737101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98-455A-8730-3CF934F84E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Лист1!$A$241:$A$244</c:f>
              <c:strCache>
                <c:ptCount val="4"/>
                <c:pt idx="0">
                  <c:v>Информирование граждан и организаций о возможностях противостояния коррупции (обеспечение доступности контактной информации подразделений по борьбе с коррупцией, а также телефонов специальных "горячих" линий и др.)</c:v>
                </c:pt>
                <c:pt idx="1">
                  <c:v>Повышение прозрачности взаимодействия государственных и муниципальных служащих с организациями в рамках создания системы "электронного правительства" (электронные торги, предоставление услуг в электронном виде)</c:v>
                </c:pt>
                <c:pt idx="2">
                  <c:v>Упрощение процедуры предоставления услуг органами власти (например, введение принципа "одного окна", многофункциональные центры, интернет-портал государственных услуг)</c:v>
                </c:pt>
                <c:pt idx="3">
                  <c:v>Ужесточение наказания за коррупцию</c:v>
                </c:pt>
              </c:strCache>
            </c:strRef>
          </c:cat>
          <c:val>
            <c:numRef>
              <c:f>Лист1!$D$241:$D$244</c:f>
              <c:numCache>
                <c:formatCode>0.00%</c:formatCode>
                <c:ptCount val="4"/>
                <c:pt idx="0">
                  <c:v>0.14000000000000001</c:v>
                </c:pt>
                <c:pt idx="1">
                  <c:v>0.11</c:v>
                </c:pt>
                <c:pt idx="2">
                  <c:v>0.13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998-455A-8730-3CF934F84E64}"/>
            </c:ext>
          </c:extLst>
        </c:ser>
        <c:ser>
          <c:idx val="3"/>
          <c:order val="3"/>
          <c:tx>
            <c:strRef>
              <c:f>Лист1!$E$240</c:f>
              <c:strCache>
                <c:ptCount val="1"/>
                <c:pt idx="0">
                  <c:v>Абсолютно неэффективны</c:v>
                </c:pt>
              </c:strCache>
            </c:strRef>
          </c:tx>
          <c:spPr>
            <a:solidFill>
              <a:schemeClr val="accent3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217122389810234E-3"/>
                  <c:y val="-7.379096124638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998-455A-8730-3CF934F84E64}"/>
                </c:ext>
              </c:extLst>
            </c:dLbl>
            <c:dLbl>
              <c:idx val="1"/>
              <c:layout>
                <c:manualLayout>
                  <c:x val="6.7460546867772284E-3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998-455A-8730-3CF934F84E64}"/>
                </c:ext>
              </c:extLst>
            </c:dLbl>
            <c:dLbl>
              <c:idx val="2"/>
              <c:layout>
                <c:manualLayout>
                  <c:x val="5.6217122389810234E-3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998-455A-8730-3CF934F84E64}"/>
                </c:ext>
              </c:extLst>
            </c:dLbl>
            <c:dLbl>
              <c:idx val="3"/>
              <c:layout>
                <c:manualLayout>
                  <c:x val="1.1243424477962047E-2"/>
                  <c:y val="-9.223870155797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98-455A-8730-3CF934F84E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Лист1!$A$241:$A$244</c:f>
              <c:strCache>
                <c:ptCount val="4"/>
                <c:pt idx="0">
                  <c:v>Информирование граждан и организаций о возможностях противостояния коррупции (обеспечение доступности контактной информации подразделений по борьбе с коррупцией, а также телефонов специальных "горячих" линий и др.)</c:v>
                </c:pt>
                <c:pt idx="1">
                  <c:v>Повышение прозрачности взаимодействия государственных и муниципальных служащих с организациями в рамках создания системы "электронного правительства" (электронные торги, предоставление услуг в электронном виде)</c:v>
                </c:pt>
                <c:pt idx="2">
                  <c:v>Упрощение процедуры предоставления услуг органами власти (например, введение принципа "одного окна", многофункциональные центры, интернет-портал государственных услуг)</c:v>
                </c:pt>
                <c:pt idx="3">
                  <c:v>Ужесточение наказания за коррупцию</c:v>
                </c:pt>
              </c:strCache>
            </c:strRef>
          </c:cat>
          <c:val>
            <c:numRef>
              <c:f>Лист1!$E$241:$E$244</c:f>
              <c:numCache>
                <c:formatCode>0.00%</c:formatCode>
                <c:ptCount val="4"/>
                <c:pt idx="0">
                  <c:v>0.05</c:v>
                </c:pt>
                <c:pt idx="1">
                  <c:v>0.06</c:v>
                </c:pt>
                <c:pt idx="2">
                  <c:v>0.02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998-455A-8730-3CF934F84E64}"/>
            </c:ext>
          </c:extLst>
        </c:ser>
        <c:ser>
          <c:idx val="4"/>
          <c:order val="4"/>
          <c:tx>
            <c:strRef>
              <c:f>Лист1!$F$240</c:f>
              <c:strCache>
                <c:ptCount val="1"/>
                <c:pt idx="0">
                  <c:v>Ухудшают ситуацию (контрэффективны)</c:v>
                </c:pt>
              </c:strCache>
            </c:strRef>
          </c:tx>
          <c:spPr>
            <a:solidFill>
              <a:schemeClr val="accent3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838834628791257E-2"/>
                  <c:y val="-7.379096124638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998-455A-8730-3CF934F84E64}"/>
                </c:ext>
              </c:extLst>
            </c:dLbl>
            <c:dLbl>
              <c:idx val="1"/>
              <c:layout>
                <c:manualLayout>
                  <c:x val="6.8584889315568484E-2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998-455A-8730-3CF934F84E64}"/>
                </c:ext>
              </c:extLst>
            </c:dLbl>
            <c:dLbl>
              <c:idx val="2"/>
              <c:layout>
                <c:manualLayout>
                  <c:x val="6.5211861972179874E-2"/>
                  <c:y val="-7.379096124638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998-455A-8730-3CF934F84E64}"/>
                </c:ext>
              </c:extLst>
            </c:dLbl>
            <c:dLbl>
              <c:idx val="3"/>
              <c:layout>
                <c:manualLayout>
                  <c:x val="4.160067056845957E-2"/>
                  <c:y val="-8.854915349565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998-455A-8730-3CF934F84E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Лист1!$A$241:$A$244</c:f>
              <c:strCache>
                <c:ptCount val="4"/>
                <c:pt idx="0">
                  <c:v>Информирование граждан и организаций о возможностях противостояния коррупции (обеспечение доступности контактной информации подразделений по борьбе с коррупцией, а также телефонов специальных "горячих" линий и др.)</c:v>
                </c:pt>
                <c:pt idx="1">
                  <c:v>Повышение прозрачности взаимодействия государственных и муниципальных служащих с организациями в рамках создания системы "электронного правительства" (электронные торги, предоставление услуг в электронном виде)</c:v>
                </c:pt>
                <c:pt idx="2">
                  <c:v>Упрощение процедуры предоставления услуг органами власти (например, введение принципа "одного окна", многофункциональные центры, интернет-портал государственных услуг)</c:v>
                </c:pt>
                <c:pt idx="3">
                  <c:v>Ужесточение наказания за коррупцию</c:v>
                </c:pt>
              </c:strCache>
            </c:strRef>
          </c:cat>
          <c:val>
            <c:numRef>
              <c:f>Лист1!$F$241:$F$244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998-455A-8730-3CF934F84E64}"/>
            </c:ext>
          </c:extLst>
        </c:ser>
        <c:ser>
          <c:idx val="5"/>
          <c:order val="5"/>
          <c:tx>
            <c:strRef>
              <c:f>Лист1!$G$240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584889315568484E-2"/>
                  <c:y val="-7.3790961246382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998-455A-8730-3CF934F84E64}"/>
                </c:ext>
              </c:extLst>
            </c:dLbl>
            <c:dLbl>
              <c:idx val="1"/>
              <c:layout>
                <c:manualLayout>
                  <c:x val="7.4206601554549514E-2"/>
                  <c:y val="-1.4758192249276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998-455A-8730-3CF934F84E64}"/>
                </c:ext>
              </c:extLst>
            </c:dLbl>
            <c:dLbl>
              <c:idx val="2"/>
              <c:layout>
                <c:manualLayout>
                  <c:x val="7.0833574211160891E-2"/>
                  <c:y val="-2.213728837391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998-455A-8730-3CF934F84E64}"/>
                </c:ext>
              </c:extLst>
            </c:dLbl>
            <c:dLbl>
              <c:idx val="3"/>
              <c:layout>
                <c:manualLayout>
                  <c:x val="6.1838834628791257E-2"/>
                  <c:y val="-1.106864418695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998-455A-8730-3CF934F84E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Лист1!$A$241:$A$244</c:f>
              <c:strCache>
                <c:ptCount val="4"/>
                <c:pt idx="0">
                  <c:v>Информирование граждан и организаций о возможностях противостояния коррупции (обеспечение доступности контактной информации подразделений по борьбе с коррупцией, а также телефонов специальных "горячих" линий и др.)</c:v>
                </c:pt>
                <c:pt idx="1">
                  <c:v>Повышение прозрачности взаимодействия государственных и муниципальных служащих с организациями в рамках создания системы "электронного правительства" (электронные торги, предоставление услуг в электронном виде)</c:v>
                </c:pt>
                <c:pt idx="2">
                  <c:v>Упрощение процедуры предоставления услуг органами власти (например, введение принципа "одного окна", многофункциональные центры, интернет-портал государственных услуг)</c:v>
                </c:pt>
                <c:pt idx="3">
                  <c:v>Ужесточение наказания за коррупцию</c:v>
                </c:pt>
              </c:strCache>
            </c:strRef>
          </c:cat>
          <c:val>
            <c:numRef>
              <c:f>Лист1!$G$241:$G$244</c:f>
              <c:numCache>
                <c:formatCode>0.00%</c:formatCode>
                <c:ptCount val="4"/>
                <c:pt idx="0">
                  <c:v>0.26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998-455A-8730-3CF934F84E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72230448"/>
        <c:axId val="271376384"/>
      </c:barChart>
      <c:catAx>
        <c:axId val="2722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376384"/>
        <c:crosses val="autoZero"/>
        <c:auto val="1"/>
        <c:lblAlgn val="ctr"/>
        <c:lblOffset val="100"/>
        <c:noMultiLvlLbl val="0"/>
      </c:catAx>
      <c:valAx>
        <c:axId val="27137638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722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74948240165632E-2"/>
          <c:y val="9.4257863439503251E-2"/>
          <c:w val="0.50931677018633537"/>
          <c:h val="0.801675918878875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7-4B11-AC51-964AAE44BD63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7-4B11-AC51-964AAE44BD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7-4B11-AC51-964AAE44BD63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7-4B11-AC51-964AAE44BD63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47-4B11-AC51-964AAE44BD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частотки!$A$339:$A$343</c:f>
              <c:strCache>
                <c:ptCount val="5"/>
                <c:pt idx="0">
                  <c:v>Руководство нашего региона хочет и может эффективно бороться с "деловой" коррупцией;</c:v>
                </c:pt>
                <c:pt idx="1">
                  <c:v>Руководство нашего региона хочет, но не может эффективно бороться с "деловой" коррупцией;</c:v>
                </c:pt>
                <c:pt idx="2">
                  <c:v>Руководство нашего региона может, но не хочет эффективно бороться с "деловой" коррупцией;</c:v>
                </c:pt>
                <c:pt idx="3">
                  <c:v>Руководство нашего региона не хочет и не может эффективно бороться с "деловой" коррупцией;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частотки!$B$339:$B$343</c:f>
              <c:numCache>
                <c:formatCode>0.0%</c:formatCode>
                <c:ptCount val="5"/>
                <c:pt idx="0">
                  <c:v>0.3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0.17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7-4DA2-92BA-F2EDDA763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8999082260714"/>
          <c:y val="0.11385344143936797"/>
          <c:w val="0.40971402489631958"/>
          <c:h val="0.87952116548378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209951881014885"/>
          <c:y val="5.3921568627450824E-2"/>
          <c:w val="0.42835744597346004"/>
          <c:h val="0.892156862745098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частотки!$A$421:$A$424</c:f>
              <c:strCache>
                <c:ptCount val="4"/>
                <c:pt idx="0">
                  <c:v>Знаю из средств массовой информации (интернет, телевидение, радио, газеты и др.);</c:v>
                </c:pt>
                <c:pt idx="1">
                  <c:v>Знаю такие ситуации среди коллег по отрасли;</c:v>
                </c:pt>
                <c:pt idx="2">
                  <c:v>Знаю, наша организация (предприятие) подавала жалобу;</c:v>
                </c:pt>
                <c:pt idx="3">
                  <c:v>Нет, не знаю</c:v>
                </c:pt>
              </c:strCache>
            </c:strRef>
          </c:cat>
          <c:val>
            <c:numRef>
              <c:f>частотки!$B$421:$B$424</c:f>
              <c:numCache>
                <c:formatCode>0.0%</c:formatCode>
                <c:ptCount val="4"/>
                <c:pt idx="0">
                  <c:v>0.28899999999999998</c:v>
                </c:pt>
                <c:pt idx="1">
                  <c:v>5.6000000000000001E-2</c:v>
                </c:pt>
                <c:pt idx="2">
                  <c:v>0</c:v>
                </c:pt>
                <c:pt idx="3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C-40B3-9A55-159EC0CA0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05664"/>
        <c:axId val="161507200"/>
      </c:barChart>
      <c:catAx>
        <c:axId val="161505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507200"/>
        <c:crosses val="autoZero"/>
        <c:auto val="1"/>
        <c:lblAlgn val="ctr"/>
        <c:lblOffset val="100"/>
        <c:noMultiLvlLbl val="0"/>
      </c:catAx>
      <c:valAx>
        <c:axId val="16150720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150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4-41B5-8AC8-FA8A84B192B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4-41B5-8AC8-FA8A84B192B8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4-41B5-8AC8-FA8A84B192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частотки!$A$437:$A$439</c:f>
              <c:strCache>
                <c:ptCount val="3"/>
                <c:pt idx="0">
                  <c:v>Организация (предприятие, фирма, бизнес) ничего не добилась жалобой;</c:v>
                </c:pt>
                <c:pt idx="1">
                  <c:v>У организации (предприятия, фирмы, бизнеса) из-за жалобы начались неприятности, она оказалось в сложной ситуации;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частотки!$B$437:$B$439</c:f>
              <c:numCache>
                <c:formatCode>0.0%</c:formatCode>
                <c:ptCount val="3"/>
                <c:pt idx="0">
                  <c:v>0.25</c:v>
                </c:pt>
                <c:pt idx="1">
                  <c:v>0.375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6-4656-9489-F1DC4DEF0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47179759367248"/>
          <c:y val="8.0646325459317728E-2"/>
          <c:w val="0.45952820240632752"/>
          <c:h val="0.91935367454068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4061772372432"/>
          <c:y val="5.4274378084157887E-2"/>
          <c:w val="0.38735873572007168"/>
          <c:h val="0.784519737638918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F-4CA5-92BE-EAA6616221F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F-4CA5-92BE-EAA6616221F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F-4CA5-92BE-EAA6616221F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F-4CA5-92BE-EAA6616221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частотки!$A$408:$A$411</c:f>
              <c:strCache>
                <c:ptCount val="4"/>
                <c:pt idx="0">
                  <c:v>Местный (муниципальный)</c:v>
                </c:pt>
                <c:pt idx="1">
                  <c:v>Региональный</c:v>
                </c:pt>
                <c:pt idx="2">
                  <c:v>Федеральный</c:v>
                </c:pt>
                <c:pt idx="3">
                  <c:v>Не знаю, затрудняюсь ответить</c:v>
                </c:pt>
              </c:strCache>
            </c:strRef>
          </c:cat>
          <c:val>
            <c:numRef>
              <c:f>частотки!$B$408:$B$411</c:f>
              <c:numCache>
                <c:formatCode>0.0%</c:formatCode>
                <c:ptCount val="4"/>
                <c:pt idx="0">
                  <c:v>0.12</c:v>
                </c:pt>
                <c:pt idx="1">
                  <c:v>0.14000000000000001</c:v>
                </c:pt>
                <c:pt idx="2">
                  <c:v>0.32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7-4EEF-90A5-D3CE458ACC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97876802549634"/>
          <c:y val="0"/>
          <c:w val="0.37083714285988395"/>
          <c:h val="0.85799806862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3691756272398E-2"/>
          <c:y val="7.6388888888888895E-2"/>
          <c:w val="0.96057347670250892"/>
          <c:h val="0.746602161417666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Линейные!$A$71:$A$74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Линейные!$C$71:$C$74</c:f>
              <c:numCache>
                <c:formatCode>###0.0%</c:formatCode>
                <c:ptCount val="4"/>
                <c:pt idx="0">
                  <c:v>0.15333333333333332</c:v>
                </c:pt>
                <c:pt idx="1">
                  <c:v>0.48499999999999999</c:v>
                </c:pt>
                <c:pt idx="2">
                  <c:v>0.14499999999999999</c:v>
                </c:pt>
                <c:pt idx="3">
                  <c:v>0.21666666666666667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A-42B0-9377-7B12F5ABC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86688"/>
        <c:axId val="122388480"/>
      </c:barChart>
      <c:catAx>
        <c:axId val="12238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2388480"/>
        <c:crosses val="autoZero"/>
        <c:auto val="1"/>
        <c:lblAlgn val="ctr"/>
        <c:lblOffset val="100"/>
        <c:noMultiLvlLbl val="0"/>
      </c:catAx>
      <c:valAx>
        <c:axId val="12238848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one"/>
        <c:crossAx val="12238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4E-4085-8684-F45D943DA4A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4E-4085-8684-F45D943DA4AF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4E-4085-8684-F45D943DA4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частотки!$A$180:$A$182</c:f>
              <c:strCache>
                <c:ptCount val="3"/>
                <c:pt idx="0">
                  <c:v>Дали понять со стороны должностного лица, что именно так следует</c:v>
                </c:pt>
                <c:pt idx="1">
                  <c:v>Приняли решение на основе опыта коллег из других организаций</c:v>
                </c:pt>
                <c:pt idx="2">
                  <c:v>Так надежнее (спокойнее, вернее) со стороны интересов организации</c:v>
                </c:pt>
              </c:strCache>
            </c:strRef>
          </c:cat>
          <c:val>
            <c:numRef>
              <c:f>частотки!$B$180:$B$182</c:f>
              <c:numCache>
                <c:formatCode>0.0%</c:formatCode>
                <c:ptCount val="3"/>
                <c:pt idx="0">
                  <c:v>0.36</c:v>
                </c:pt>
                <c:pt idx="1">
                  <c:v>0.25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8-4495-B9E1-ABA1C6BCD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65535641753663"/>
          <c:y val="0.12250719471789735"/>
          <c:w val="0.40354576781055485"/>
          <c:h val="0.75498523782917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809973017002819"/>
          <c:y val="5.656566638161134E-2"/>
          <c:w val="0.30134138187138876"/>
          <c:h val="0.886868667236777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частотки!$A$235:$A$240</c:f>
              <c:strCache>
                <c:ptCount val="6"/>
                <c:pt idx="0">
                  <c:v>Получение результата, который и так закреплен за функционалом государственной структуры (должностного лица);</c:v>
                </c:pt>
                <c:pt idx="1">
                  <c:v>Ускорение решения проблемы</c:v>
                </c:pt>
                <c:pt idx="2">
                  <c:v>Качественное решение проблемы</c:v>
                </c:pt>
                <c:pt idx="3">
                  <c:v>Минимизация трудностей при решении проблемы</c:v>
                </c:pt>
                <c:pt idx="4">
                  <c:v>Неформальные платежи ничего не гарантируют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частотки!$B$235:$B$240</c:f>
              <c:numCache>
                <c:formatCode>0.0%</c:formatCode>
                <c:ptCount val="6"/>
                <c:pt idx="0">
                  <c:v>0.09</c:v>
                </c:pt>
                <c:pt idx="1">
                  <c:v>0.12</c:v>
                </c:pt>
                <c:pt idx="2">
                  <c:v>0.08</c:v>
                </c:pt>
                <c:pt idx="3">
                  <c:v>0.05</c:v>
                </c:pt>
                <c:pt idx="4">
                  <c:v>0.1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1-45AE-9F0C-7F30AA42B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13824"/>
        <c:axId val="161236096"/>
      </c:barChart>
      <c:catAx>
        <c:axId val="161213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236096"/>
        <c:crosses val="autoZero"/>
        <c:auto val="1"/>
        <c:lblAlgn val="ctr"/>
        <c:lblOffset val="100"/>
        <c:noMultiLvlLbl val="0"/>
      </c:catAx>
      <c:valAx>
        <c:axId val="1612360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121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частотки!$A$247:$A$252</c:f>
              <c:strCache>
                <c:ptCount val="6"/>
                <c:pt idx="0">
                  <c:v>Скорее мешает</c:v>
                </c:pt>
                <c:pt idx="1">
                  <c:v>Чаще мешает, чем помогает</c:v>
                </c:pt>
                <c:pt idx="2">
                  <c:v>Не помогает, но и не мешает</c:v>
                </c:pt>
                <c:pt idx="3">
                  <c:v>Чаще помогает, чем мешает</c:v>
                </c:pt>
                <c:pt idx="4">
                  <c:v>Скорее помогает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частотки!$B$247:$B$252</c:f>
              <c:numCache>
                <c:formatCode>0.0%</c:formatCode>
                <c:ptCount val="6"/>
                <c:pt idx="0">
                  <c:v>0.31</c:v>
                </c:pt>
                <c:pt idx="1">
                  <c:v>0.15</c:v>
                </c:pt>
                <c:pt idx="2">
                  <c:v>0.06</c:v>
                </c:pt>
                <c:pt idx="3">
                  <c:v>0.01</c:v>
                </c:pt>
                <c:pt idx="4">
                  <c:v>0.04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7-47F6-8847-D2110D52A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68096"/>
        <c:axId val="161269632"/>
      </c:barChart>
      <c:catAx>
        <c:axId val="161268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269632"/>
        <c:crosses val="autoZero"/>
        <c:auto val="1"/>
        <c:lblAlgn val="ctr"/>
        <c:lblOffset val="100"/>
        <c:noMultiLvlLbl val="0"/>
      </c:catAx>
      <c:valAx>
        <c:axId val="1612696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126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722508271660065"/>
          <c:y val="3.3088928449278014E-2"/>
          <c:w val="0.47145655342203535"/>
          <c:h val="0.933822143101443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6435541859270673E-2"/>
                  <c:y val="4.4537230340988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E1-45E1-A368-8CACD846C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частотки!$A$376:$A$382</c:f>
              <c:strCache>
                <c:ptCount val="7"/>
                <c:pt idx="0">
                  <c:v>Для ускорения получения необходимых документов, разрешений, лицензий, сертификатов и др.;</c:v>
                </c:pt>
                <c:pt idx="1">
                  <c:v>Для обхода слишком сложных, обременительных для организаций (предприятий) требований законодательства или регулирующих органов;</c:v>
                </c:pt>
                <c:pt idx="2">
                  <c:v>Для обхода невыполнимых (противоречивых) требований законодательства или регулирующих органов;</c:v>
                </c:pt>
                <c:pt idx="3">
                  <c:v>Не для достижения определенных целей, просто платежей не удается избежать;</c:v>
                </c:pt>
                <c:pt idx="4">
                  <c:v>Другое</c:v>
                </c:pt>
                <c:pt idx="5">
                  <c:v>Не используют неформальные платежи;</c:v>
                </c:pt>
                <c:pt idx="6">
                  <c:v>Не знаю, затрудняюсь ответить</c:v>
                </c:pt>
              </c:strCache>
            </c:strRef>
          </c:cat>
          <c:val>
            <c:numRef>
              <c:f>частотки!$B$376:$B$382</c:f>
              <c:numCache>
                <c:formatCode>0.0%</c:formatCode>
                <c:ptCount val="7"/>
                <c:pt idx="0">
                  <c:v>0.22900000000000001</c:v>
                </c:pt>
                <c:pt idx="1">
                  <c:v>0.13500000000000001</c:v>
                </c:pt>
                <c:pt idx="2">
                  <c:v>9.4E-2</c:v>
                </c:pt>
                <c:pt idx="3">
                  <c:v>3.1E-2</c:v>
                </c:pt>
                <c:pt idx="4">
                  <c:v>0</c:v>
                </c:pt>
                <c:pt idx="5">
                  <c:v>0.34399999999999997</c:v>
                </c:pt>
                <c:pt idx="6">
                  <c:v>0.41699999999999998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1-45E1-A368-8CACD846C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412224"/>
        <c:axId val="161413760"/>
      </c:barChart>
      <c:catAx>
        <c:axId val="161412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413760"/>
        <c:crosses val="autoZero"/>
        <c:auto val="1"/>
        <c:lblAlgn val="ctr"/>
        <c:lblOffset val="100"/>
        <c:noMultiLvlLbl val="0"/>
      </c:catAx>
      <c:valAx>
        <c:axId val="1614137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141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209951881014885"/>
          <c:y val="5.3921568627450851E-2"/>
          <c:w val="0.42835744597345987"/>
          <c:h val="0.892156862745098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частотки!$A$398:$A$402</c:f>
              <c:strCache>
                <c:ptCount val="5"/>
                <c:pt idx="0">
                  <c:v>Сложное, противоречивое законодательство</c:v>
                </c:pt>
                <c:pt idx="1">
                  <c:v>Сложившиеся традиции в обществе, особенности культуры, менталитета</c:v>
                </c:pt>
                <c:pt idx="2">
                  <c:v>Алчность чиновников, должностных лиц</c:v>
                </c:pt>
                <c:pt idx="3">
                  <c:v>Другое (укажите, что именно)</c:v>
                </c:pt>
                <c:pt idx="4">
                  <c:v>Не знаю, затрудняюсь ответить</c:v>
                </c:pt>
              </c:strCache>
            </c:strRef>
          </c:cat>
          <c:val>
            <c:numRef>
              <c:f>частотки!$B$398:$B$402</c:f>
              <c:numCache>
                <c:formatCode>0.0%</c:formatCode>
                <c:ptCount val="5"/>
                <c:pt idx="0">
                  <c:v>0.14000000000000001</c:v>
                </c:pt>
                <c:pt idx="1">
                  <c:v>0.18</c:v>
                </c:pt>
                <c:pt idx="2">
                  <c:v>0.35</c:v>
                </c:pt>
                <c:pt idx="3">
                  <c:v>0.02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0-4E83-B205-4E41ED4A2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449856"/>
        <c:axId val="161451392"/>
      </c:barChart>
      <c:catAx>
        <c:axId val="1614498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451392"/>
        <c:crosses val="autoZero"/>
        <c:auto val="1"/>
        <c:lblAlgn val="ctr"/>
        <c:lblOffset val="100"/>
        <c:noMultiLvlLbl val="0"/>
      </c:catAx>
      <c:valAx>
        <c:axId val="1614513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144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Лист1!$B$240</c:f>
              <c:strCache>
                <c:ptCount val="1"/>
                <c:pt idx="0">
                  <c:v>Абсолютно честные</c:v>
                </c:pt>
              </c:strCache>
            </c:strRef>
          </c:tx>
          <c:spPr>
            <a:solidFill>
              <a:schemeClr val="accent3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43424477962046E-3"/>
                  <c:y val="-8.485960543333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E0C-47D5-8406-CDA0CFA6CB7F}"/>
                </c:ext>
              </c:extLst>
            </c:dLbl>
            <c:dLbl>
              <c:idx val="1"/>
              <c:layout>
                <c:manualLayout>
                  <c:x val="-4.1225413513032698E-17"/>
                  <c:y val="-7.010141318406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0C-47D5-8406-CDA0CFA6CB7F}"/>
                </c:ext>
              </c:extLst>
            </c:dLbl>
            <c:dLbl>
              <c:idx val="2"/>
              <c:layout>
                <c:manualLayout>
                  <c:x val="5.6217122389810234E-3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0C-47D5-8406-CDA0CFA6CB7F}"/>
                </c:ext>
              </c:extLst>
            </c:dLbl>
            <c:dLbl>
              <c:idx val="3"/>
              <c:layout>
                <c:manualLayout>
                  <c:x val="0"/>
                  <c:y val="-8.11700573710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C-47D5-8406-CDA0CFA6CB7F}"/>
                </c:ext>
              </c:extLst>
            </c:dLbl>
            <c:dLbl>
              <c:idx val="4"/>
              <c:layout>
                <c:manualLayout>
                  <c:x val="-8.2450827026065397E-17"/>
                  <c:y val="-7.379096124638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C-47D5-8406-CDA0CFA6CB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(ГИБДД, прежде - ГАИ)</c:v>
                </c:pt>
                <c:pt idx="1">
                  <c:v>Армия</c:v>
                </c:pt>
                <c:pt idx="2">
                  <c:v>Политические партии </c:v>
                </c:pt>
                <c:pt idx="3">
                  <c:v>Средства массовой информации</c:v>
                </c:pt>
                <c:pt idx="4">
                  <c:v>Коммунальные службы (ЖЭКи, ДЭЗы, домоуправления и др.) </c:v>
                </c:pt>
              </c:strCache>
            </c:strRef>
          </c:cat>
          <c:val>
            <c:numRef>
              <c:f>Лист1!$B$241:$B$245</c:f>
              <c:numCache>
                <c:formatCode>0.00%</c:formatCode>
                <c:ptCount val="5"/>
                <c:pt idx="0">
                  <c:v>0.157</c:v>
                </c:pt>
                <c:pt idx="1">
                  <c:v>0.22700000000000001</c:v>
                </c:pt>
                <c:pt idx="2">
                  <c:v>9.8000000000000004E-2</c:v>
                </c:pt>
                <c:pt idx="3">
                  <c:v>0.13300000000000001</c:v>
                </c:pt>
                <c:pt idx="4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E-46A8-AA4E-398A7CC42120}"/>
            </c:ext>
          </c:extLst>
        </c:ser>
        <c:ser>
          <c:idx val="1"/>
          <c:order val="1"/>
          <c:tx>
            <c:strRef>
              <c:f>Лист1!$C$240</c:f>
              <c:strCache>
                <c:ptCount val="1"/>
                <c:pt idx="0">
                  <c:v>Довольно честные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486848955924092E-3"/>
                  <c:y val="-8.485960543333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0C-47D5-8406-CDA0CFA6CB7F}"/>
                </c:ext>
              </c:extLst>
            </c:dLbl>
            <c:dLbl>
              <c:idx val="1"/>
              <c:layout>
                <c:manualLayout>
                  <c:x val="0"/>
                  <c:y val="-6.641186512174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0C-47D5-8406-CDA0CFA6CB7F}"/>
                </c:ext>
              </c:extLst>
            </c:dLbl>
            <c:dLbl>
              <c:idx val="2"/>
              <c:layout>
                <c:manualLayout>
                  <c:x val="-8.2450827026065397E-17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0C-47D5-8406-CDA0CFA6CB7F}"/>
                </c:ext>
              </c:extLst>
            </c:dLbl>
            <c:dLbl>
              <c:idx val="3"/>
              <c:layout>
                <c:manualLayout>
                  <c:x val="0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0C-47D5-8406-CDA0CFA6CB7F}"/>
                </c:ext>
              </c:extLst>
            </c:dLbl>
            <c:dLbl>
              <c:idx val="4"/>
              <c:layout>
                <c:manualLayout>
                  <c:x val="-4.4973697911849016E-3"/>
                  <c:y val="-7.7480509308700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C-47D5-8406-CDA0CFA6CB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(ГИБДД, прежде - ГАИ)</c:v>
                </c:pt>
                <c:pt idx="1">
                  <c:v>Армия</c:v>
                </c:pt>
                <c:pt idx="2">
                  <c:v>Политические партии </c:v>
                </c:pt>
                <c:pt idx="3">
                  <c:v>Средства массовой информации</c:v>
                </c:pt>
                <c:pt idx="4">
                  <c:v>Коммунальные службы (ЖЭКи, ДЭЗы, домоуправления и др.) </c:v>
                </c:pt>
              </c:strCache>
            </c:strRef>
          </c:cat>
          <c:val>
            <c:numRef>
              <c:f>Лист1!$C$241:$C$245</c:f>
              <c:numCache>
                <c:formatCode>0.00%</c:formatCode>
                <c:ptCount val="5"/>
                <c:pt idx="0">
                  <c:v>0.23</c:v>
                </c:pt>
                <c:pt idx="1">
                  <c:v>0.152</c:v>
                </c:pt>
                <c:pt idx="2">
                  <c:v>0.16700000000000001</c:v>
                </c:pt>
                <c:pt idx="3">
                  <c:v>0.20200000000000001</c:v>
                </c:pt>
                <c:pt idx="4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E-46A8-AA4E-398A7CC42120}"/>
            </c:ext>
          </c:extLst>
        </c:ser>
        <c:ser>
          <c:idx val="2"/>
          <c:order val="2"/>
          <c:tx>
            <c:strRef>
              <c:f>Лист1!$D$240</c:f>
              <c:strCache>
                <c:ptCount val="1"/>
                <c:pt idx="0">
                  <c:v>Довольно нечестные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730273433886966E-3"/>
                  <c:y val="-8.485960543333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E0C-47D5-8406-CDA0CFA6CB7F}"/>
                </c:ext>
              </c:extLst>
            </c:dLbl>
            <c:dLbl>
              <c:idx val="1"/>
              <c:layout>
                <c:manualLayout>
                  <c:x val="-8.2450827026065397E-17"/>
                  <c:y val="-7.010141318406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0C-47D5-8406-CDA0CFA6CB7F}"/>
                </c:ext>
              </c:extLst>
            </c:dLbl>
            <c:dLbl>
              <c:idx val="2"/>
              <c:layout>
                <c:manualLayout>
                  <c:x val="-3.3730273433886142E-3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0C-47D5-8406-CDA0CFA6CB7F}"/>
                </c:ext>
              </c:extLst>
            </c:dLbl>
            <c:dLbl>
              <c:idx val="3"/>
              <c:layout>
                <c:manualLayout>
                  <c:x val="-1.2367766925758252E-2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0C-47D5-8406-CDA0CFA6CB7F}"/>
                </c:ext>
              </c:extLst>
            </c:dLbl>
            <c:dLbl>
              <c:idx val="4"/>
              <c:layout>
                <c:manualLayout>
                  <c:x val="-2.2486848955924092E-3"/>
                  <c:y val="-8.117005737101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C-47D5-8406-CDA0CFA6CB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(ГИБДД, прежде - ГАИ)</c:v>
                </c:pt>
                <c:pt idx="1">
                  <c:v>Армия</c:v>
                </c:pt>
                <c:pt idx="2">
                  <c:v>Политические партии </c:v>
                </c:pt>
                <c:pt idx="3">
                  <c:v>Средства массовой информации</c:v>
                </c:pt>
                <c:pt idx="4">
                  <c:v>Коммунальные службы (ЖЭКи, ДЭЗы, домоуправления и др.) </c:v>
                </c:pt>
              </c:strCache>
            </c:strRef>
          </c:cat>
          <c:val>
            <c:numRef>
              <c:f>Лист1!$D$241:$D$245</c:f>
              <c:numCache>
                <c:formatCode>0.00%</c:formatCode>
                <c:ptCount val="5"/>
                <c:pt idx="0">
                  <c:v>0.20699999999999999</c:v>
                </c:pt>
                <c:pt idx="1">
                  <c:v>0.20799999999999999</c:v>
                </c:pt>
                <c:pt idx="2">
                  <c:v>0.22</c:v>
                </c:pt>
                <c:pt idx="3">
                  <c:v>0.22500000000000001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E-46A8-AA4E-398A7CC42120}"/>
            </c:ext>
          </c:extLst>
        </c:ser>
        <c:ser>
          <c:idx val="3"/>
          <c:order val="3"/>
          <c:tx>
            <c:strRef>
              <c:f>Лист1!$E$240</c:f>
              <c:strCache>
                <c:ptCount val="1"/>
                <c:pt idx="0">
                  <c:v>Абсолютно нечестные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973697911848184E-3"/>
                  <c:y val="-8.485960543333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E0C-47D5-8406-CDA0CFA6CB7F}"/>
                </c:ext>
              </c:extLst>
            </c:dLbl>
            <c:dLbl>
              <c:idx val="1"/>
              <c:layout>
                <c:manualLayout>
                  <c:x val="0"/>
                  <c:y val="-7.379096124638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E0C-47D5-8406-CDA0CFA6CB7F}"/>
                </c:ext>
              </c:extLst>
            </c:dLbl>
            <c:dLbl>
              <c:idx val="2"/>
              <c:layout>
                <c:manualLayout>
                  <c:x val="-3.3730273433886966E-3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0C-47D5-8406-CDA0CFA6CB7F}"/>
                </c:ext>
              </c:extLst>
            </c:dLbl>
            <c:dLbl>
              <c:idx val="3"/>
              <c:layout>
                <c:manualLayout>
                  <c:x val="-1.6490165405213079E-16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0C-47D5-8406-CDA0CFA6CB7F}"/>
                </c:ext>
              </c:extLst>
            </c:dLbl>
            <c:dLbl>
              <c:idx val="4"/>
              <c:layout>
                <c:manualLayout>
                  <c:x val="-1.1243424477962046E-3"/>
                  <c:y val="-8.485960543333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C-47D5-8406-CDA0CFA6CB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(ГИБДД, прежде - ГАИ)</c:v>
                </c:pt>
                <c:pt idx="1">
                  <c:v>Армия</c:v>
                </c:pt>
                <c:pt idx="2">
                  <c:v>Политические партии </c:v>
                </c:pt>
                <c:pt idx="3">
                  <c:v>Средства массовой информации</c:v>
                </c:pt>
                <c:pt idx="4">
                  <c:v>Коммунальные службы (ЖЭКи, ДЭЗы, домоуправления и др.) </c:v>
                </c:pt>
              </c:strCache>
            </c:strRef>
          </c:cat>
          <c:val>
            <c:numRef>
              <c:f>Лист1!$E$241:$E$245</c:f>
              <c:numCache>
                <c:formatCode>0.00%</c:formatCode>
                <c:ptCount val="5"/>
                <c:pt idx="0">
                  <c:v>0.16200000000000001</c:v>
                </c:pt>
                <c:pt idx="1">
                  <c:v>0.16700000000000001</c:v>
                </c:pt>
                <c:pt idx="2">
                  <c:v>0.16800000000000001</c:v>
                </c:pt>
                <c:pt idx="3">
                  <c:v>0.193</c:v>
                </c:pt>
                <c:pt idx="4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4E-46A8-AA4E-398A7CC42120}"/>
            </c:ext>
          </c:extLst>
        </c:ser>
        <c:ser>
          <c:idx val="4"/>
          <c:order val="4"/>
          <c:tx>
            <c:strRef>
              <c:f>Лист1!$F$240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485960543333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E0C-47D5-8406-CDA0CFA6CB7F}"/>
                </c:ext>
              </c:extLst>
            </c:dLbl>
            <c:dLbl>
              <c:idx val="1"/>
              <c:layout>
                <c:manualLayout>
                  <c:x val="-2.2486848955924092E-3"/>
                  <c:y val="-7.010141318406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0C-47D5-8406-CDA0CFA6CB7F}"/>
                </c:ext>
              </c:extLst>
            </c:dLbl>
            <c:dLbl>
              <c:idx val="2"/>
              <c:layout>
                <c:manualLayout>
                  <c:x val="0"/>
                  <c:y val="-7.01014131840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0C-47D5-8406-CDA0CFA6CB7F}"/>
                </c:ext>
              </c:extLst>
            </c:dLbl>
            <c:dLbl>
              <c:idx val="3"/>
              <c:layout>
                <c:manualLayout>
                  <c:x val="-2.2486848955924092E-3"/>
                  <c:y val="-7.74805093087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0C-47D5-8406-CDA0CFA6CB7F}"/>
                </c:ext>
              </c:extLst>
            </c:dLbl>
            <c:dLbl>
              <c:idx val="4"/>
              <c:layout>
                <c:manualLayout>
                  <c:x val="0"/>
                  <c:y val="-8.117005737101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C-47D5-8406-CDA0CFA6CB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(ГИБДД, прежде - ГАИ)</c:v>
                </c:pt>
                <c:pt idx="1">
                  <c:v>Армия</c:v>
                </c:pt>
                <c:pt idx="2">
                  <c:v>Политические партии </c:v>
                </c:pt>
                <c:pt idx="3">
                  <c:v>Средства массовой информации</c:v>
                </c:pt>
                <c:pt idx="4">
                  <c:v>Коммунальные службы (ЖЭКи, ДЭЗы, домоуправления и др.) </c:v>
                </c:pt>
              </c:strCache>
            </c:strRef>
          </c:cat>
          <c:val>
            <c:numRef>
              <c:f>Лист1!$F$241:$F$245</c:f>
              <c:numCache>
                <c:formatCode>0.00%</c:formatCode>
                <c:ptCount val="5"/>
                <c:pt idx="0">
                  <c:v>0.245</c:v>
                </c:pt>
                <c:pt idx="1">
                  <c:v>0.247</c:v>
                </c:pt>
                <c:pt idx="2">
                  <c:v>0.34699999999999998</c:v>
                </c:pt>
                <c:pt idx="3">
                  <c:v>0.247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4E-46A8-AA4E-398A7CC421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72230448"/>
        <c:axId val="271376384"/>
      </c:barChart>
      <c:catAx>
        <c:axId val="2722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376384"/>
        <c:crosses val="autoZero"/>
        <c:auto val="1"/>
        <c:lblAlgn val="ctr"/>
        <c:lblOffset val="100"/>
        <c:noMultiLvlLbl val="0"/>
      </c:catAx>
      <c:valAx>
        <c:axId val="27137638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722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737133864708316"/>
          <c:y val="3.2294977036081349E-2"/>
          <c:w val="0.21698654373619145"/>
          <c:h val="0.940500350737015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Линейные!$A$87:$A$104</c:f>
              <c:strCache>
                <c:ptCount val="18"/>
                <c:pt idx="0">
                  <c:v>Получение бесплатной медицинской помощи в поликлинике</c:v>
                </c:pt>
                <c:pt idx="1">
                  <c:v>Дошкольные учреждения </c:v>
                </c:pt>
                <c:pt idx="2">
                  <c:v>Школа </c:v>
                </c:pt>
                <c:pt idx="3">
                  <c:v>ВУЗ</c:v>
                </c:pt>
                <c:pt idx="4">
                  <c:v>Пенсии </c:v>
                </c:pt>
                <c:pt idx="5">
                  <c:v>Социальные выплаты</c:v>
                </c:pt>
                <c:pt idx="6">
                  <c:v>Призыв на военную службу</c:v>
                </c:pt>
                <c:pt idx="7">
                  <c:v>Работа </c:v>
                </c:pt>
                <c:pt idx="8">
                  <c:v>Земельный участок для дачи или ведения своего хозяйства</c:v>
                </c:pt>
                <c:pt idx="9">
                  <c:v>Жилплощадь </c:v>
                </c:pt>
                <c:pt idx="10">
                  <c:v>Получить услуги по ремонту, эксплуатации жилья у служб по эксплуатации</c:v>
                </c:pt>
                <c:pt idx="11">
                  <c:v>Обращение в суд</c:v>
                </c:pt>
                <c:pt idx="12">
                  <c:v>Обращение за помощью и защитой в полицию</c:v>
                </c:pt>
                <c:pt idx="13">
                  <c:v>Получение регистрации по месту жительства, паспорта или заграничного паспорта</c:v>
                </c:pt>
                <c:pt idx="14">
                  <c:v>Урегулирование ситуации с автоинспекцией</c:v>
                </c:pt>
                <c:pt idx="15">
                  <c:v>Регистрация сделки с недвижимостью</c:v>
                </c:pt>
                <c:pt idx="16">
                  <c:v>Другое</c:v>
                </c:pt>
                <c:pt idx="17">
                  <c:v>Затрудняюсь ответить/никогда не обращался</c:v>
                </c:pt>
              </c:strCache>
            </c:strRef>
          </c:cat>
          <c:val>
            <c:numRef>
              <c:f>Линейные!$C$87:$C$104</c:f>
              <c:numCache>
                <c:formatCode>0.0%</c:formatCode>
                <c:ptCount val="18"/>
                <c:pt idx="0">
                  <c:v>0.47166666666666673</c:v>
                </c:pt>
                <c:pt idx="1">
                  <c:v>1.8333333333333333E-2</c:v>
                </c:pt>
                <c:pt idx="2">
                  <c:v>1.3333333333333334E-2</c:v>
                </c:pt>
                <c:pt idx="3">
                  <c:v>3.6666666666666667E-2</c:v>
                </c:pt>
                <c:pt idx="4">
                  <c:v>3.3333333333333333E-2</c:v>
                </c:pt>
                <c:pt idx="5">
                  <c:v>4.3333333333333342E-2</c:v>
                </c:pt>
                <c:pt idx="6">
                  <c:v>6.6666666666666671E-3</c:v>
                </c:pt>
                <c:pt idx="7">
                  <c:v>0.02</c:v>
                </c:pt>
                <c:pt idx="8">
                  <c:v>5.0000000000000001E-3</c:v>
                </c:pt>
                <c:pt idx="9">
                  <c:v>1.8333333333333333E-2</c:v>
                </c:pt>
                <c:pt idx="10">
                  <c:v>1.4999999999999999E-2</c:v>
                </c:pt>
                <c:pt idx="11">
                  <c:v>2.3333333333333334E-2</c:v>
                </c:pt>
                <c:pt idx="12">
                  <c:v>2.1666666666666671E-2</c:v>
                </c:pt>
                <c:pt idx="13">
                  <c:v>1.8333333333333333E-2</c:v>
                </c:pt>
                <c:pt idx="14">
                  <c:v>3.3333333333333335E-3</c:v>
                </c:pt>
                <c:pt idx="15">
                  <c:v>5.0000000000000001E-3</c:v>
                </c:pt>
                <c:pt idx="16">
                  <c:v>0.02</c:v>
                </c:pt>
                <c:pt idx="17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A-4B10-9EE9-A614ADB60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45824"/>
        <c:axId val="120847360"/>
      </c:barChart>
      <c:catAx>
        <c:axId val="120845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0847360"/>
        <c:crosses val="autoZero"/>
        <c:auto val="1"/>
        <c:lblAlgn val="ctr"/>
        <c:lblOffset val="100"/>
        <c:noMultiLvlLbl val="0"/>
      </c:catAx>
      <c:valAx>
        <c:axId val="1208473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2084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Линейные!$A$109:$A$114</c:f>
              <c:strCache>
                <c:ptCount val="6"/>
                <c:pt idx="0">
                  <c:v>Не более 10 дней назад</c:v>
                </c:pt>
                <c:pt idx="1">
                  <c:v>От 10 дней до1 месяца</c:v>
                </c:pt>
                <c:pt idx="2">
                  <c:v>От 1 месяца до полугода</c:v>
                </c:pt>
                <c:pt idx="3">
                  <c:v>От полугода до 1 года</c:v>
                </c:pt>
                <c:pt idx="4">
                  <c:v>От 1 до 2 лет</c:v>
                </c:pt>
                <c:pt idx="5">
                  <c:v>Более 2 лет назад</c:v>
                </c:pt>
              </c:strCache>
            </c:strRef>
          </c:cat>
          <c:val>
            <c:numRef>
              <c:f>Линейные!$C$109:$C$114</c:f>
              <c:numCache>
                <c:formatCode>###0.0%</c:formatCode>
                <c:ptCount val="6"/>
                <c:pt idx="0">
                  <c:v>0.15086206896551724</c:v>
                </c:pt>
                <c:pt idx="1">
                  <c:v>0.18534482758620691</c:v>
                </c:pt>
                <c:pt idx="2">
                  <c:v>0.29525862068965519</c:v>
                </c:pt>
                <c:pt idx="3">
                  <c:v>0.15301724137931033</c:v>
                </c:pt>
                <c:pt idx="4">
                  <c:v>0.14008620689655171</c:v>
                </c:pt>
                <c:pt idx="5">
                  <c:v>7.5431034482758619E-2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0-4F1E-8F59-B22E32CDA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08192"/>
        <c:axId val="120809728"/>
      </c:barChart>
      <c:catAx>
        <c:axId val="120808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0809728"/>
        <c:crosses val="autoZero"/>
        <c:auto val="1"/>
        <c:lblAlgn val="ctr"/>
        <c:lblOffset val="100"/>
        <c:noMultiLvlLbl val="0"/>
      </c:catAx>
      <c:valAx>
        <c:axId val="120809728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extTo"/>
        <c:crossAx val="1208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Линейные!$A$120:$A$123</c:f>
              <c:strCache>
                <c:ptCount val="4"/>
                <c:pt idx="0">
                  <c:v>Полностью удовлетворил</c:v>
                </c:pt>
                <c:pt idx="1">
                  <c:v>Частично удовлетворил</c:v>
                </c:pt>
                <c:pt idx="2">
                  <c:v>Совсем не удовлетворил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Линейные!$C$120:$C$123</c:f>
              <c:numCache>
                <c:formatCode>###0.0%</c:formatCode>
                <c:ptCount val="4"/>
                <c:pt idx="0">
                  <c:v>0.47198275862068967</c:v>
                </c:pt>
                <c:pt idx="1">
                  <c:v>0.33405172413793105</c:v>
                </c:pt>
                <c:pt idx="2">
                  <c:v>0.1875</c:v>
                </c:pt>
                <c:pt idx="3" formatCode="0.0%">
                  <c:v>6.4655172413793103E-3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C-4869-A1C5-48BC89280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35328"/>
        <c:axId val="104841216"/>
      </c:barChart>
      <c:catAx>
        <c:axId val="10483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4841216"/>
        <c:crosses val="autoZero"/>
        <c:auto val="1"/>
        <c:lblAlgn val="ctr"/>
        <c:lblOffset val="100"/>
        <c:noMultiLvlLbl val="0"/>
      </c:catAx>
      <c:valAx>
        <c:axId val="10484121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1048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D7-42D3-B60C-0D16BDDA74E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D7-42D3-B60C-0D16BDDA74ED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D7-42D3-B60C-0D16BDDA74ED}"/>
              </c:ext>
            </c:extLst>
          </c:dPt>
          <c:dLbls>
            <c:dLbl>
              <c:idx val="0"/>
              <c:layout>
                <c:manualLayout>
                  <c:x val="6.0606274898691921E-2"/>
                  <c:y val="6.55596806875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D7-42D3-B60C-0D16BDDA74ED}"/>
                </c:ext>
              </c:extLst>
            </c:dLbl>
            <c:dLbl>
              <c:idx val="2"/>
              <c:layout>
                <c:manualLayout>
                  <c:x val="-9.261721747167051E-2"/>
                  <c:y val="2.940013327349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7-42D3-B60C-0D16BDDA7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Линейные!$A$129:$A$131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Линейные!$C$129:$C$131</c:f>
              <c:numCache>
                <c:formatCode>###0.0%</c:formatCode>
                <c:ptCount val="3"/>
                <c:pt idx="0">
                  <c:v>6.9000000000000006E-2</c:v>
                </c:pt>
                <c:pt idx="1">
                  <c:v>0.84299999999999997</c:v>
                </c:pt>
                <c:pt idx="2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7-42D3-B60C-0D16BDDA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6E02F-C26D-4D2B-98BD-D4C51998459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7DDD8-0C44-4F8F-A493-C995C031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5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57AF4-9338-40FE-9A9B-9C6A36552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29F62F-39C6-4CDC-BE88-01DC1D3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B1344-44EA-4033-A726-1CDBDA21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AE58-9029-42BD-8CFB-B2CEC8A36FCE}" type="datetime1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C95D59-2E1A-4E59-8653-08AC5B3D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30795-2E06-411A-8168-A60765C4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9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8E9D2-D4DC-4542-A979-89EA0CCA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D98539-8DB5-4BD0-9580-D6BAF4E2C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6B4C6-DB14-4B5F-9508-C99516B6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F83B-4870-4E8C-8372-BA94469724BC}" type="datetime1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F1548-B936-421C-AF2A-6087A2D4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69048-0422-4D64-8205-A77C3504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8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EFE6CE-88D9-4437-B33B-A4805F7F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2786B-AF8D-4C64-893D-905D894A8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2992B-93CB-4A38-99A6-7C0EED27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E84B-E257-409D-96D7-E6F90E96B6B2}" type="datetime1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25C81-474A-4179-AC17-DDFCE46B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2F8EC-57E6-4F7E-A57E-19310094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7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60795-EA05-40A7-8D6D-34D72745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6FCA-C33F-435F-A7CF-8C0B28F6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FC5A8-5663-4937-9254-DFDC2B38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3E7E-DCF7-4732-9E9B-3E57C21797A7}" type="datetime1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9B6CE-6256-4177-9D97-4DA29F6B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1C4B6-C0B7-4589-9B35-9E9F13A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8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5CDEC-28AB-4053-854B-CF4DF2EE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02F8CE-00DB-4181-A362-31E0E95F2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0BB78-D515-4C79-9AB9-B44D6FBA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2F77-B4B5-40E1-824A-27446AD15F09}" type="datetime1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C7146-6FE3-4B95-99C1-2506E8FB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45210-CFD4-43BB-A7FB-B09E8863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4DC7-9FEF-43A3-AF25-4A73F0C4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2E15B-ED47-45F3-ADDC-B3EFA709D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A85CB1-4B5B-4B3F-8372-262EF0B9E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2142D-4110-4954-BA13-F1D042CE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CCCD-ABD9-4028-9909-F6C11374110E}" type="datetime1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2801C-8D48-47F5-ACEF-0B4F05F3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BDDFF-8C27-497C-BDBA-591870C7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CF825-301F-4473-80DB-2CC673AD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3280D-C483-4BA1-8727-9A1AE3D26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093B30-3FB1-41A5-8F89-079FAB1DB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71F00E-B68B-488B-B796-56FFD2F43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824D78-6096-4921-B76B-444B798E8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CD949C-860A-4CD8-BFF4-5DFA52AD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CCA2-6C90-4351-8047-11FABDAC26BA}" type="datetime1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82DB71-74AC-45E5-A9BD-83D3CA5E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3B198-3DB0-485F-918D-46B8199D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DBEF8-FA22-41F9-B462-CF3A9504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551CCF-5367-4B91-993D-7AABBF87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1ADE-133F-432A-BE06-85D65CF3FADF}" type="datetime1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0168E-E251-483C-BC90-4E0B9BEA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61B37-A3A0-42A7-BD6B-8F4B7A92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7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293FA8-5E34-4C05-9053-9173B811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D0AD-79AD-4D15-8FA5-0A5B5D2772B1}" type="datetime1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8486C5-58E8-48E2-B909-0515DEED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AA277F-D7C6-41A9-B21D-A4B00912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7C10-1B3D-4242-A074-34F9A2CD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67013-9496-4F70-B256-92414C46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6B8532-D35D-434E-A3A9-40A248DCF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5A394E-0E9D-4E51-9F47-62363BA3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337-8F47-4813-995A-CD1178F47AB5}" type="datetime1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18A7B-BF5A-4C30-86D8-5503FA78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9B384-F011-4DCD-B5C2-5F58322C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41480-F57E-4544-B1D6-883AB38A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78C748-AF78-4432-B701-7017E5B40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AAFB5B-35EB-4E43-A373-78A79298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E0F150-5302-4F7B-A168-8DE44309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B9B-63C6-4A9D-9AB4-21B2CAE0F36F}" type="datetime1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81FC3-BC19-46E9-AC85-26C7000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6E0FE-D172-4390-89E3-3F61178E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7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EA56-9302-439F-B627-863CF0E9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69255-F6B9-4B38-8D57-52121DF07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3F5D6-4C8B-44A5-B7C7-673E3B382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70E0-D21A-486D-97C6-7A8DE4F0869B}" type="datetime1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F8443-F6F1-4DB4-97BE-985A9E951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49EDD-99EE-4E32-96C5-272C5632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E67BA2-E02C-4625-AC16-29FB4576C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329"/>
            <a:ext cx="1101213" cy="6859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BB7756-8971-4B8F-AE63-7EA5C6E89017}"/>
              </a:ext>
            </a:extLst>
          </p:cNvPr>
          <p:cNvSpPr txBox="1"/>
          <p:nvPr/>
        </p:nvSpPr>
        <p:spPr>
          <a:xfrm>
            <a:off x="1437389" y="2645494"/>
            <a:ext cx="483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Оценка уровня коррупции в Забайкальском крае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0F1C53-8BB0-43F7-AAD6-0C8F11AE723A}"/>
              </a:ext>
            </a:extLst>
          </p:cNvPr>
          <p:cNvSpPr txBox="1"/>
          <p:nvPr/>
        </p:nvSpPr>
        <p:spPr>
          <a:xfrm>
            <a:off x="1437389" y="190879"/>
            <a:ext cx="689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Результаты социологического исследования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D012A2-8A3A-40CA-ADD5-380968E34271}"/>
              </a:ext>
            </a:extLst>
          </p:cNvPr>
          <p:cNvSpPr txBox="1"/>
          <p:nvPr/>
        </p:nvSpPr>
        <p:spPr>
          <a:xfrm>
            <a:off x="1437389" y="5763559"/>
            <a:ext cx="10584464" cy="830997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Исследование проведено ООО «ГЭПИЦентр-1» по заказу Департамента по вопросам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противодействия коррупции  Забайкальского края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Договор № 1 от 22 сентября 2025 г.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8CDD1-B353-47A6-A4CB-CA594E9680FF}"/>
              </a:ext>
            </a:extLst>
          </p:cNvPr>
          <p:cNvSpPr txBox="1"/>
          <p:nvPr/>
        </p:nvSpPr>
        <p:spPr>
          <a:xfrm rot="16200000">
            <a:off x="-49328" y="3234033"/>
            <a:ext cx="119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ноябрь 2025 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96F35BD-81CE-40AE-99B9-878229D14334}"/>
              </a:ext>
            </a:extLst>
          </p:cNvPr>
          <p:cNvCxnSpPr>
            <a:cxnSpLocks/>
          </p:cNvCxnSpPr>
          <p:nvPr/>
        </p:nvCxnSpPr>
        <p:spPr>
          <a:xfrm>
            <a:off x="567272" y="3977225"/>
            <a:ext cx="0" cy="1714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362B50D-8795-474D-B245-C6CAC2E33B05}"/>
              </a:ext>
            </a:extLst>
          </p:cNvPr>
          <p:cNvCxnSpPr>
            <a:cxnSpLocks/>
          </p:cNvCxnSpPr>
          <p:nvPr/>
        </p:nvCxnSpPr>
        <p:spPr>
          <a:xfrm>
            <a:off x="555385" y="2686873"/>
            <a:ext cx="0" cy="1714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6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5078760"/>
            <a:ext cx="11068357" cy="15778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414828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10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39141" y="5073903"/>
            <a:ext cx="10677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общественном мнении жителей Забайкальского края наиболее коррумпированными считаются следующие структуры:  коммунальные службы («довольно нечестными» или «абсолютно нечестными» их признали 49,5% участников исследования); средства массовой информации (418%); политические партии (38,8%); армия (37,5%); служба безопасности дорожного движения (36,9%).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 сравнению с 2024 г. состав ТОП-5 структур, имеющих среди населения Забайкалья репутацию наиболее коррумпированных, не изменился.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5073903"/>
            <a:ext cx="570269" cy="15778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6676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098018" y="1187571"/>
            <a:ext cx="617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ТОП-5 наиболее коррумпированных структур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17C52C6-C70C-4B27-942C-2C13680A4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066431"/>
              </p:ext>
            </p:extLst>
          </p:nvPr>
        </p:nvGraphicFramePr>
        <p:xfrm>
          <a:off x="481681" y="1551380"/>
          <a:ext cx="11295491" cy="34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11738C-A91B-4242-EF9F-DB7CF1769CA7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A62794E-4CB3-D97F-6176-1DF053E1E524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0702194-EB7B-F5CE-DC8C-CFC7259617CB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9860E-48C4-4219-A8C8-523E75C23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29" y="336671"/>
            <a:ext cx="727786" cy="7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EAA35-8CC3-E9EA-28CF-4AFB5807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CF0D44-7E9A-966F-37BA-16027E87461E}"/>
              </a:ext>
            </a:extLst>
          </p:cNvPr>
          <p:cNvSpPr/>
          <p:nvPr/>
        </p:nvSpPr>
        <p:spPr>
          <a:xfrm>
            <a:off x="8582025" y="1218987"/>
            <a:ext cx="2905586" cy="54376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76623B-2C80-D147-54E6-398C9D9B73F5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D1C2C054-7810-7550-28F7-4F2D9AC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414828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11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6C4760-9E6D-5C15-856A-D04153E0DF64}"/>
              </a:ext>
            </a:extLst>
          </p:cNvPr>
          <p:cNvSpPr/>
          <p:nvPr/>
        </p:nvSpPr>
        <p:spPr>
          <a:xfrm>
            <a:off x="8659930" y="1279612"/>
            <a:ext cx="2554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Отвечая на вопрос: «В какой ситуации, при решении какой проблемы Вы имели дело с теми или иными государственными и муниципальными учреждениями в последний раз?», относительное большинство респондентов (47,2%), как и в предыдущие два года, отметили вариант ответа «Получение бесплатной медицинской помощи».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7EA2508-C124-A2C7-6EAB-2B3EDFA8CFA1}"/>
              </a:ext>
            </a:extLst>
          </p:cNvPr>
          <p:cNvSpPr/>
          <p:nvPr/>
        </p:nvSpPr>
        <p:spPr>
          <a:xfrm>
            <a:off x="11221502" y="1214132"/>
            <a:ext cx="570269" cy="54376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874AC6-EF89-757C-8080-6B63BFFB47AF}"/>
              </a:ext>
            </a:extLst>
          </p:cNvPr>
          <p:cNvSpPr txBox="1"/>
          <p:nvPr/>
        </p:nvSpPr>
        <p:spPr>
          <a:xfrm rot="5400000">
            <a:off x="8660171" y="3860544"/>
            <a:ext cx="569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E84203-B363-D8C9-0CE3-5D5A24097AB6}"/>
              </a:ext>
            </a:extLst>
          </p:cNvPr>
          <p:cNvSpPr txBox="1"/>
          <p:nvPr/>
        </p:nvSpPr>
        <p:spPr>
          <a:xfrm>
            <a:off x="472225" y="1178161"/>
            <a:ext cx="806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«В какой ситуации, при решении какой проблемы Вы имели дело с теми или иными государственными и муниципальными учреждениями в последний раз?»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F5F4A-2EDF-AF40-B417-68030BF4852E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27173C6-CD4B-5C06-4E82-6EFC01BE8D86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A215474-D7CF-1D1B-501E-D4A19741E99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87DA0A-420B-20FF-C3F9-CA608D7811CA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467B25-FFA5-4567-A68F-4537AF0BF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9" y="317241"/>
            <a:ext cx="747216" cy="747216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290436"/>
              </p:ext>
            </p:extLst>
          </p:nvPr>
        </p:nvGraphicFramePr>
        <p:xfrm>
          <a:off x="348090" y="1856792"/>
          <a:ext cx="11247550" cy="499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98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5078760"/>
            <a:ext cx="11068357" cy="15778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9784" y="6471632"/>
            <a:ext cx="473723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12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39141" y="5102627"/>
            <a:ext cx="10677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(29,5%) из числа респондентов, кто имел опыт взаимодействия с государственными или муниципальными учреждениями имели дело с указанными учреждениями от месяца до полугода тому назад.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 обращения в государственные или муниципальные учреждения полностью или частично удовлетворил 80,6% респондентов при 87,6% год назад и 78,9% в 2023 г.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5073903"/>
            <a:ext cx="570269" cy="15778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6676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81681" y="1235636"/>
            <a:ext cx="533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«Как давно Вы имели дело 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 такими учреждениями?»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8361B-A396-4A0A-A70B-9776B6E6EA34}"/>
              </a:ext>
            </a:extLst>
          </p:cNvPr>
          <p:cNvSpPr txBox="1"/>
          <p:nvPr/>
        </p:nvSpPr>
        <p:spPr>
          <a:xfrm>
            <a:off x="5953432" y="1226571"/>
            <a:ext cx="582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«Как бы Вы оценили результат этого обращения, насколько он Вас удовлетворил?»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386C5-6611-BF9B-5E2B-FA84DD4A3F5C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0CFBBA9-D886-6E79-768C-C404E65DFA62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093BB89-903A-B8E3-FCAC-97D21D984438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A091B36-4AC0-72F6-ABAE-3A381EB33866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EC112A-4294-19F0-869E-7C3263F6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8" y="335902"/>
            <a:ext cx="728555" cy="728555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998494"/>
              </p:ext>
            </p:extLst>
          </p:nvPr>
        </p:nvGraphicFramePr>
        <p:xfrm>
          <a:off x="430691" y="1726743"/>
          <a:ext cx="5538604" cy="340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806246"/>
              </p:ext>
            </p:extLst>
          </p:nvPr>
        </p:nvGraphicFramePr>
        <p:xfrm>
          <a:off x="6185491" y="1820411"/>
          <a:ext cx="5591681" cy="322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069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86F3F-3806-B1ED-D3A3-CCD536CB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7ABA2E-0758-47D2-643B-723C3BAD1088}"/>
              </a:ext>
            </a:extLst>
          </p:cNvPr>
          <p:cNvSpPr/>
          <p:nvPr/>
        </p:nvSpPr>
        <p:spPr>
          <a:xfrm>
            <a:off x="419254" y="4837385"/>
            <a:ext cx="11068357" cy="18192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574E8A-C75D-8D10-FBAA-14BBCA108421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5CA4EA47-0551-BA15-BF9B-D9D414F2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9784" y="6471632"/>
            <a:ext cx="473723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13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27DE4F-0F00-EA7B-AC3A-7F996A134D76}"/>
              </a:ext>
            </a:extLst>
          </p:cNvPr>
          <p:cNvSpPr/>
          <p:nvPr/>
        </p:nvSpPr>
        <p:spPr>
          <a:xfrm>
            <a:off x="439142" y="4921660"/>
            <a:ext cx="108789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при обращении в государственные или муниципальные учреждения у них возникала необходимость решить свою проблему с помощью неформального вознаграждения, подарка, взятки, заявили 6,9% опрошенных жителей Забайкальского края из числа обращавшихся в указанные учреждения при 6,3% годом ранее и 7,7% в 2023 г. 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респондентов, указавших, что при своем обращении в государственные или муниципальные учреждения в последний раз они не попадали в коррупциогенную ситуацию, 8,5% (при 4,4% год назад и 9,2% в 2023 г.) в последнее время доводилось попадать в ситуацию, когда они знали, предполагали или чувствовали, что для решения той или иной проблемы необходимо неформальное вознаграждение, взятка.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10EF55B-249A-214A-B129-2DB4C6B519C2}"/>
              </a:ext>
            </a:extLst>
          </p:cNvPr>
          <p:cNvSpPr/>
          <p:nvPr/>
        </p:nvSpPr>
        <p:spPr>
          <a:xfrm>
            <a:off x="11221502" y="4837385"/>
            <a:ext cx="570269" cy="181438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D4B494-DAC0-4116-3585-7F0521705770}"/>
              </a:ext>
            </a:extLst>
          </p:cNvPr>
          <p:cNvSpPr txBox="1"/>
          <p:nvPr/>
        </p:nvSpPr>
        <p:spPr>
          <a:xfrm rot="5400000">
            <a:off x="10315778" y="5516150"/>
            <a:ext cx="238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B22F5-2A6A-FFF3-800E-C76E6DEB11F1}"/>
              </a:ext>
            </a:extLst>
          </p:cNvPr>
          <p:cNvSpPr txBox="1"/>
          <p:nvPr/>
        </p:nvSpPr>
        <p:spPr>
          <a:xfrm>
            <a:off x="481682" y="1235636"/>
            <a:ext cx="46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Необходимость решить проблему с помощью неформального платежа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60E54-BDCD-1E50-A7B0-779F32CEE58E}"/>
              </a:ext>
            </a:extLst>
          </p:cNvPr>
          <p:cNvSpPr txBox="1"/>
          <p:nvPr/>
        </p:nvSpPr>
        <p:spPr>
          <a:xfrm>
            <a:off x="5131838" y="1226571"/>
            <a:ext cx="6645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«В последнее время попадали ли Вы в ситуацию, в которой для решения той или иной проблемы необходимо неформальное вознаграждение?»</a:t>
            </a:r>
          </a:p>
          <a:p>
            <a:pPr algn="ctr"/>
            <a:endParaRPr lang="ru-RU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CCCD7-7A36-9B58-1C96-120A5A428E74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3DC64D8-0436-5E3E-ED47-30FFF59ADDE5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F2340D0-AE36-AC1A-6B74-1FE3B7F53409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94418A-FC9C-4390-B1C0-A8FF397420EF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BD24A-D39E-B212-3B88-CBF3C41A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8" y="335902"/>
            <a:ext cx="728555" cy="728555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AB841F2-4494-E1E2-1FAD-1A42F900F8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967313"/>
              </p:ext>
            </p:extLst>
          </p:nvPr>
        </p:nvGraphicFramePr>
        <p:xfrm>
          <a:off x="485309" y="1988814"/>
          <a:ext cx="4646529" cy="286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959248"/>
              </p:ext>
            </p:extLst>
          </p:nvPr>
        </p:nvGraphicFramePr>
        <p:xfrm>
          <a:off x="5131838" y="2009887"/>
          <a:ext cx="6050754" cy="282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95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674913"/>
            <a:ext cx="11068357" cy="19958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044" y="648821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14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04298" y="341666"/>
            <a:ext cx="1019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68363" y="4724709"/>
            <a:ext cx="1075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Доля респондентов, в той или иной степени информированных о мерах, которые власти принимают для противодействия коррупции, составила 44,8% при 42,2% год назад и 44,5% в 2023 г. Ничего не знают на этот счет 51,7% участников опроса.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Совокупная доля забайкальцев, считающих, что для противодействия коррупции власти «делают все возможное» или «делают многое», составила 24,9% при 28,0% год назад и 29,8% в 2023 г. Мнение о том, что в указанном направлении власти «делают мало» или «ничего не делают», в общей сложности разделили 56,1% участников опроса при 54,3% в предыдущую волну мониторинга и 56,2% в 2023 г. </a:t>
            </a:r>
          </a:p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674913"/>
            <a:ext cx="570269" cy="199586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8514" y="5472792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68363" y="1181766"/>
            <a:ext cx="56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«Известно ли Вам о мерах, которые органы власти принимают для противодействия коррупции?»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096000" y="1179960"/>
            <a:ext cx="5675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Противодействие коррупции со стороны властей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F27F0-7067-5F7A-C291-F323C3ABA4A1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79F358B-1642-AD0C-EEAD-7FB3CBB0E35B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82C33B4-63EE-E9FB-A685-15AF8829850B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ADA466-18C3-0F75-98EF-55BEB7EC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100414"/>
              </p:ext>
            </p:extLst>
          </p:nvPr>
        </p:nvGraphicFramePr>
        <p:xfrm>
          <a:off x="459351" y="1772800"/>
          <a:ext cx="5675201" cy="290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292093"/>
              </p:ext>
            </p:extLst>
          </p:nvPr>
        </p:nvGraphicFramePr>
        <p:xfrm>
          <a:off x="6143563" y="1526122"/>
          <a:ext cx="5589085" cy="314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618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167605"/>
            <a:ext cx="11068357" cy="25031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044" y="648821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15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292717"/>
            <a:ext cx="10707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руководство Забайкальского края хочет и может эффективно бороться с коррупцией, согласились 22,5% респондентов (при 27,0% в 2024 г. и 24,0% в 2023 г.).  Еще 27,5% (при 31,0% год назад и 29,7% в 2023 г.) убеждены, что краевые власти бороться с коррупцией хотят, но не могут делать это эффективно. По мнению 21,5% участников опроса (при 17,5% годом ранее и 17,7% в 2023 г.), руководство региона может, но не хочет эффективно бороться с коррупцией, а с точки зрения 11,5% (при 7,7% в предыдущую волну мониторинга и 8,5% в 2023 г.), краевое руководство и не хочет, и не может эффективно бороться с коррупцией. 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Большая часть респондентов считает, что за прошедший год ситуация с коррупцией осталась без изменений. Те, кто отметил динамику масштабов коррупции на местном и краевом уровнях, преимущественно имели в виду его уменьшение. Напротив, о том, что на федеральном уровне в течение года коррупции стало больше, заявили 29,7% опрошенных, тогда как противоположную оценку (коррупции стало меньше) дали только 13,5%.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161421"/>
            <a:ext cx="570269" cy="250936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283234" y="5159824"/>
            <a:ext cx="238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41433" y="1181155"/>
            <a:ext cx="613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«С каким из приведенных суждений  о борьбе с коррупцией в нашей области Вы согласны?»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5830142" y="1272289"/>
            <a:ext cx="622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Оценка изменения уровня коррупции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24FE34D-A158-4592-986C-139AC5A8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15116"/>
              </p:ext>
            </p:extLst>
          </p:nvPr>
        </p:nvGraphicFramePr>
        <p:xfrm>
          <a:off x="6546785" y="1689962"/>
          <a:ext cx="5042978" cy="2196337"/>
        </p:xfrm>
        <a:graphic>
          <a:graphicData uri="http://schemas.openxmlformats.org/drawingml/2006/table">
            <a:tbl>
              <a:tblPr/>
              <a:tblGrid>
                <a:gridCol w="1025590">
                  <a:extLst>
                    <a:ext uri="{9D8B030D-6E8A-4147-A177-3AD203B41FA5}">
                      <a16:colId xmlns:a16="http://schemas.microsoft.com/office/drawing/2014/main" val="519686064"/>
                    </a:ext>
                  </a:extLst>
                </a:gridCol>
                <a:gridCol w="914017">
                  <a:extLst>
                    <a:ext uri="{9D8B030D-6E8A-4147-A177-3AD203B41FA5}">
                      <a16:colId xmlns:a16="http://schemas.microsoft.com/office/drawing/2014/main" val="1816018094"/>
                    </a:ext>
                  </a:extLst>
                </a:gridCol>
                <a:gridCol w="1034457">
                  <a:extLst>
                    <a:ext uri="{9D8B030D-6E8A-4147-A177-3AD203B41FA5}">
                      <a16:colId xmlns:a16="http://schemas.microsoft.com/office/drawing/2014/main" val="4170268080"/>
                    </a:ext>
                  </a:extLst>
                </a:gridCol>
                <a:gridCol w="1034457">
                  <a:extLst>
                    <a:ext uri="{9D8B030D-6E8A-4147-A177-3AD203B41FA5}">
                      <a16:colId xmlns:a16="http://schemas.microsoft.com/office/drawing/2014/main" val="3435653262"/>
                    </a:ext>
                  </a:extLst>
                </a:gridCol>
                <a:gridCol w="1034457">
                  <a:extLst>
                    <a:ext uri="{9D8B030D-6E8A-4147-A177-3AD203B41FA5}">
                      <a16:colId xmlns:a16="http://schemas.microsoft.com/office/drawing/2014/main" val="2777585089"/>
                    </a:ext>
                  </a:extLst>
                </a:gridCol>
              </a:tblGrid>
              <a:tr h="383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Территория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Стало больше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не изменился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Стало меньше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1267"/>
                  </a:ext>
                </a:extLst>
              </a:tr>
              <a:tr h="604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городе (поселке, селе)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7,3%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43,0%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14,3%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35,3%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946622"/>
                  </a:ext>
                </a:extLst>
              </a:tr>
              <a:tr h="801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республике Коми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11,2%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40,7%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16,7%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31,5%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194809"/>
                  </a:ext>
                </a:extLst>
              </a:tr>
              <a:tr h="40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целом в стране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29,7%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29,7%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13,5%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27,2%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218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7D2E39-673C-F034-7568-9090791A927B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57BFD0A-D701-82FA-B81C-03BD04757463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8F4F23-A198-678B-1E1B-DA1B8FDEB5A5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E835570-919F-ECCF-FF45-F6ED50D1C206}"/>
              </a:ext>
            </a:extLst>
          </p:cNvPr>
          <p:cNvSpPr txBox="1"/>
          <p:nvPr/>
        </p:nvSpPr>
        <p:spPr>
          <a:xfrm>
            <a:off x="1504298" y="341666"/>
            <a:ext cx="1019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8892DC-633C-993B-4061-8B27551E7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528804"/>
              </p:ext>
            </p:extLst>
          </p:nvPr>
        </p:nvGraphicFramePr>
        <p:xfrm>
          <a:off x="459351" y="1782862"/>
          <a:ext cx="5627295" cy="237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77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3232-ECD9-1A87-69F9-FF67CA1D0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6BE4FD-C2F1-DC8B-14C5-31FC40FD3A59}"/>
              </a:ext>
            </a:extLst>
          </p:cNvPr>
          <p:cNvSpPr/>
          <p:nvPr/>
        </p:nvSpPr>
        <p:spPr>
          <a:xfrm>
            <a:off x="459351" y="4924427"/>
            <a:ext cx="11068357" cy="17463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F85AE9-1AE8-E55D-AB21-C787ECBB530E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3791EE93-BC4C-4CAF-FCFF-22D84639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044" y="648821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16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1D0E91-B28F-C63A-FDF6-FA4E4AB6179D}"/>
              </a:ext>
            </a:extLst>
          </p:cNvPr>
          <p:cNvSpPr/>
          <p:nvPr/>
        </p:nvSpPr>
        <p:spPr>
          <a:xfrm>
            <a:off x="578133" y="5197439"/>
            <a:ext cx="10549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Уровень удовлетворенности деятельностью органов власти Забайкальского края по противодействию коррупции  составил 47,0% при 52,0% в 2024 г. и 44,0% в 2023 г. Негативно эту деятельность охарактеризовали 31,4% опрошенных (при 27,0% год назад и 29,7% в 2023 г.). Доля затруднившихся с ответом составила 21,8%.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5DF3C3B-2406-D063-755B-99AC4E748CBD}"/>
              </a:ext>
            </a:extLst>
          </p:cNvPr>
          <p:cNvSpPr/>
          <p:nvPr/>
        </p:nvSpPr>
        <p:spPr>
          <a:xfrm>
            <a:off x="11200932" y="4924427"/>
            <a:ext cx="570269" cy="174635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EB6F1D-7782-8D92-DDDE-23D5EE03CEC6}"/>
              </a:ext>
            </a:extLst>
          </p:cNvPr>
          <p:cNvSpPr txBox="1"/>
          <p:nvPr/>
        </p:nvSpPr>
        <p:spPr>
          <a:xfrm rot="5400000">
            <a:off x="10661645" y="5538236"/>
            <a:ext cx="162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CF6034-9721-579F-91F2-703893971195}"/>
              </a:ext>
            </a:extLst>
          </p:cNvPr>
          <p:cNvSpPr txBox="1"/>
          <p:nvPr/>
        </p:nvSpPr>
        <p:spPr>
          <a:xfrm>
            <a:off x="341433" y="1181155"/>
            <a:ext cx="1142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«Насколько Вы удовлетворены деятельностью органов государственной власти и органов местного самоуправления в Забайкальском крае по противодействию коррупции?»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A18B9-F2D6-6423-03D2-3F60F2E4C0F5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18271A6-98A6-D110-1A64-B93C4750D050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5336522-B485-A890-8B98-58364B0D311A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3BA12B-F865-DE4C-3B21-C5C8A8CD8ACC}"/>
              </a:ext>
            </a:extLst>
          </p:cNvPr>
          <p:cNvSpPr txBox="1"/>
          <p:nvPr/>
        </p:nvSpPr>
        <p:spPr>
          <a:xfrm>
            <a:off x="1504298" y="341666"/>
            <a:ext cx="1019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38ECCE-9D80-84A6-46B3-E00D2344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348176"/>
              </p:ext>
            </p:extLst>
          </p:nvPr>
        </p:nvGraphicFramePr>
        <p:xfrm>
          <a:off x="420799" y="1734481"/>
          <a:ext cx="11350402" cy="30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593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CFDF8-EE46-4C40-B260-BF9F77F2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4191C-FB65-27D6-59C1-168F82AF2356}"/>
              </a:ext>
            </a:extLst>
          </p:cNvPr>
          <p:cNvSpPr/>
          <p:nvPr/>
        </p:nvSpPr>
        <p:spPr>
          <a:xfrm>
            <a:off x="8582025" y="1218987"/>
            <a:ext cx="2905586" cy="54376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4BF925-6832-698E-253B-6F027D784C8C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FCC5A5FB-F4A7-517F-9CAB-63844B48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414828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17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850763-1EEB-9154-C6DE-8015225EB162}"/>
              </a:ext>
            </a:extLst>
          </p:cNvPr>
          <p:cNvSpPr/>
          <p:nvPr/>
        </p:nvSpPr>
        <p:spPr>
          <a:xfrm>
            <a:off x="8659930" y="1279612"/>
            <a:ext cx="25543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Чаще всего коррупционная ситуация возникала при обращении граждан в государственные/ муниципальные учреждения была связана с получением бесплатной медицинской помощи – об этом заявили 33,3% из числа тех, кто попадал в такие ситуации (см. рисунок 23) при 20,0% в 2024 г. и 25,5% в 2023 г.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В 2023 – 2024 гг. в перечне коррупционных ситуаций тоже лидировало получение бесплатной медицинской помощи. 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37D45C-5687-ED7F-32C3-876B998A6A6B}"/>
              </a:ext>
            </a:extLst>
          </p:cNvPr>
          <p:cNvSpPr/>
          <p:nvPr/>
        </p:nvSpPr>
        <p:spPr>
          <a:xfrm>
            <a:off x="11221502" y="1214132"/>
            <a:ext cx="570269" cy="54376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4A3EFB-BFF2-9BC3-23A2-B3ACDF4D6B70}"/>
              </a:ext>
            </a:extLst>
          </p:cNvPr>
          <p:cNvSpPr txBox="1"/>
          <p:nvPr/>
        </p:nvSpPr>
        <p:spPr>
          <a:xfrm rot="5400000">
            <a:off x="8660171" y="3860544"/>
            <a:ext cx="569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2ACF6-4554-8948-8693-9A37E46FD565}"/>
              </a:ext>
            </a:extLst>
          </p:cNvPr>
          <p:cNvSpPr txBox="1"/>
          <p:nvPr/>
        </p:nvSpPr>
        <p:spPr>
          <a:xfrm>
            <a:off x="472225" y="1178161"/>
            <a:ext cx="806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«При решении какой проблемы, в какой ситуации произошел последний по времени случай, когда Вы поняли, почувствовали, что без взятки, подарка Вам свою проблему не решить?», в процентах к числу участников опроса, заявивших о наличии у них соответствующего опыта  (N = 48)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37EAB-8DB1-8B72-542B-F03A59814696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504896F-EF76-BD91-3BEF-1AB4635BD06B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96C0737-87A0-CD38-07DF-652FC9C5CCD3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9E2C7D-2B19-BD56-AD77-42432F78EC77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69194F-C809-A463-E6ED-55B9F1B9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1" y="245245"/>
            <a:ext cx="859721" cy="859721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34603"/>
              </p:ext>
            </p:extLst>
          </p:nvPr>
        </p:nvGraphicFramePr>
        <p:xfrm>
          <a:off x="485308" y="2100992"/>
          <a:ext cx="12529355" cy="455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637406"/>
            <a:ext cx="11068357" cy="21116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18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871" y="4816078"/>
            <a:ext cx="10563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Респонденты, попадавшие в коррупционные ситуации, чаще всего указывали, что это произошло более двух лет тому назад (в 31,2% случаев), либо от 1 месяца до полугода (25,5%).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числа респондентов, которые, по их мнению, попадали в последнее время в коррупционную ситуацию, 31,2% (при 34,0% в предыдущую волну мониторинга и 37,5% в 2023 г.) заявили, что они точно знают о факте ее возникновения.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637406"/>
            <a:ext cx="570269" cy="211584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331842" y="5591575"/>
            <a:ext cx="230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182340"/>
            <a:ext cx="552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«Как давно возникла ситуация, которая предполагала решение проблемы только с помощью взятки, подарка?»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001304" y="1182340"/>
            <a:ext cx="5769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Знаете ли Вы точно о факте возникновения коррупционной ситуации?», в процентах к числу участников опроса, заявивших о наличии у них соответствующего опыта  (N = 80)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94F63-47C4-E511-1FFC-6CCD1CE30C15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0296824-AD4C-024A-0B4F-45DBEEDDF871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511BF19-0984-8D30-DA8E-E23B9987BCDC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ABF334-A115-DAE4-C173-380B9C17D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1" y="245245"/>
            <a:ext cx="859721" cy="859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4D853A-621D-9BCB-AC63-863BF27865DA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234418"/>
              </p:ext>
            </p:extLst>
          </p:nvPr>
        </p:nvGraphicFramePr>
        <p:xfrm>
          <a:off x="472224" y="2013336"/>
          <a:ext cx="5529079" cy="261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544691"/>
              </p:ext>
            </p:extLst>
          </p:nvPr>
        </p:nvGraphicFramePr>
        <p:xfrm>
          <a:off x="7152512" y="2180947"/>
          <a:ext cx="4333553" cy="255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706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0D9D-F07F-9FB5-3BA6-6E24D67E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2763E1-875A-0656-3BFE-B657276B53A0}"/>
              </a:ext>
            </a:extLst>
          </p:cNvPr>
          <p:cNvSpPr/>
          <p:nvPr/>
        </p:nvSpPr>
        <p:spPr>
          <a:xfrm>
            <a:off x="472225" y="4637406"/>
            <a:ext cx="11068357" cy="21116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F8CE36-4027-DE91-C383-0A4B17FE4F0E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3B803CDB-E9D7-898F-1EF2-DC88EA1C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19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4DAD71-1169-20DC-869F-90EE92483397}"/>
              </a:ext>
            </a:extLst>
          </p:cNvPr>
          <p:cNvSpPr/>
          <p:nvPr/>
        </p:nvSpPr>
        <p:spPr>
          <a:xfrm>
            <a:off x="512278" y="4705479"/>
            <a:ext cx="106585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тех, кто положительно ответил на предыдущий вопрос, 48,0% (при 33,3% в 2024 г., 30,6% в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г.) однозначно заявили, что без взятки решение их проблемы было невозможно.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Респонденты, попадавшие в коррупционные ситуации, чаще всего отмечали, что точно не стали бы давать взятку по следующим причинам: «Я принципиально не даю взяток, даже если все это делают» (23,8% при 22,6% год назад и 26,0% в 2023 г.); 	«Для меня это слишком дорого» (21,3% при 22,6% в 2024 г. и 20,8% в 2023 г.).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отметить, что вариант ответа «Могу добиться своего и без взяток, другим путем» выбрали 15,0% участников исследования (при 13,2% в 2024 г. и 15,6% в 2023 г.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042BCF2-749D-C4B7-ED91-38F3A14C32FC}"/>
              </a:ext>
            </a:extLst>
          </p:cNvPr>
          <p:cNvSpPr/>
          <p:nvPr/>
        </p:nvSpPr>
        <p:spPr>
          <a:xfrm>
            <a:off x="11200932" y="4637406"/>
            <a:ext cx="570269" cy="211584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79A36E-00FE-9D47-2E9B-888428CABDDD}"/>
              </a:ext>
            </a:extLst>
          </p:cNvPr>
          <p:cNvSpPr txBox="1"/>
          <p:nvPr/>
        </p:nvSpPr>
        <p:spPr>
          <a:xfrm rot="5400000">
            <a:off x="10331842" y="5591575"/>
            <a:ext cx="230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64D2E-AE67-5CB6-142B-1364B1090E29}"/>
              </a:ext>
            </a:extLst>
          </p:cNvPr>
          <p:cNvSpPr txBox="1"/>
          <p:nvPr/>
        </p:nvSpPr>
        <p:spPr>
          <a:xfrm>
            <a:off x="472225" y="1182340"/>
            <a:ext cx="6186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«Насколько вероятно было решение той проблемы без взятки?», в процентах к числу участников опроса, заявивших, что они точно знают о факте возникновения </a:t>
            </a:r>
          </a:p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коррупционной ситуации   (N = 25)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3784D-7414-9FCC-D143-15DEFAA08980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EEB04B1-0E89-68F9-82C2-DF2C3B8A532F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371891C-898E-51DB-A6D6-DA95DECE49A9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613E7F-9B40-7E1B-580F-91361717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1" y="245245"/>
            <a:ext cx="859721" cy="859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D50B3-5BBE-23CC-224A-AF2ED8244BEC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008819"/>
              </p:ext>
            </p:extLst>
          </p:nvPr>
        </p:nvGraphicFramePr>
        <p:xfrm>
          <a:off x="472225" y="2065298"/>
          <a:ext cx="6186027" cy="263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948925-958D-2BBF-8810-0431F61C37F8}"/>
              </a:ext>
            </a:extLst>
          </p:cNvPr>
          <p:cNvSpPr txBox="1"/>
          <p:nvPr/>
        </p:nvSpPr>
        <p:spPr>
          <a:xfrm>
            <a:off x="6658252" y="1178170"/>
            <a:ext cx="511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«Назовите, пожалуйста, основную причину, по которой Вы точно не стали бы давать взятку?»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29699"/>
              </p:ext>
            </p:extLst>
          </p:nvPr>
        </p:nvGraphicFramePr>
        <p:xfrm>
          <a:off x="6581092" y="1650981"/>
          <a:ext cx="5133626" cy="298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033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4"/>
            <a:ext cx="11304947" cy="11035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8CDD1-B353-47A6-A4CB-CA594E9680FF}"/>
              </a:ext>
            </a:extLst>
          </p:cNvPr>
          <p:cNvSpPr txBox="1"/>
          <p:nvPr/>
        </p:nvSpPr>
        <p:spPr>
          <a:xfrm rot="5400000">
            <a:off x="11303561" y="3371733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96F35BD-81CE-40AE-99B9-878229D14334}"/>
              </a:ext>
            </a:extLst>
          </p:cNvPr>
          <p:cNvCxnSpPr>
            <a:cxnSpLocks/>
          </p:cNvCxnSpPr>
          <p:nvPr/>
        </p:nvCxnSpPr>
        <p:spPr>
          <a:xfrm flipH="1">
            <a:off x="11935432" y="4288739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71E6955-D7D8-4E48-9AE8-F55B19B655E9}"/>
              </a:ext>
            </a:extLst>
          </p:cNvPr>
          <p:cNvCxnSpPr>
            <a:cxnSpLocks/>
          </p:cNvCxnSpPr>
          <p:nvPr/>
        </p:nvCxnSpPr>
        <p:spPr>
          <a:xfrm flipH="1">
            <a:off x="11929598" y="240536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631299" y="260640"/>
            <a:ext cx="1029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Цель исследования -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уровня, структуры и специфики коррупции в Забайкальском крае, а также эффективности принимаемых антикоррупционных мер.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2963528" y="1688760"/>
            <a:ext cx="8836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Выявление фактических значений параметров оценки коррупции, в том числе уровня коррупции, в Забайкальском крае;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Проведение качественно-количественной оценки коррупции в Забайкальском крае по предусмотренным Методикой проведения исследования аналитическим направлениям;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Выявление и описание структуры коррупции в Забайкальском крае;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Выявление соотношения основных характеристик коррупции в различных сферах государственного регулирования в Забайкальском крае;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коррупции;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Выявление и осуществление причин и условий проявления коррупции в Забайкальском крае;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Формирование информационной базы для составления рейтинга административно-территориальных единиц Забайкальского края в зависимости от уровня коррупции.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5138D-83C4-4965-AB80-4FDF95B4BA26}"/>
              </a:ext>
            </a:extLst>
          </p:cNvPr>
          <p:cNvSpPr txBox="1"/>
          <p:nvPr/>
        </p:nvSpPr>
        <p:spPr>
          <a:xfrm>
            <a:off x="3332132" y="1352939"/>
            <a:ext cx="524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Задачи исследования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D854842-49D3-96C7-450C-87A0F7434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r="9672"/>
          <a:stretch>
            <a:fillRect/>
          </a:stretch>
        </p:blipFill>
        <p:spPr bwMode="auto">
          <a:xfrm>
            <a:off x="472225" y="1552994"/>
            <a:ext cx="2452926" cy="48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099AF-431D-637B-8C7A-28014440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18" y="318271"/>
            <a:ext cx="847531" cy="8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2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867112"/>
            <a:ext cx="11068357" cy="18819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20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46847" y="4867110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Основная причина, по которой респонденты, попадавшие в коррупционные ситуации, точно решились бы дать взятку, – «Если требуется получение 100-процентного результата, так надежнее». Такой вариант ответа выбрали относительное большинство участников исследования указанной категории: 31,3%. В два предыдущих года лидировала другой мотив: «Если только принудят».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респондентов, попадавших в коррупционные ситуации (45,0%), указали, что не знают, за какую сумму взятки возможно получить результат от взаимодействия с представителями органов власти в соответствующих случаях. Остальные чаще называли суммы от 5 000 до 15 000 рублей (15,0%). Этот же интервал чаще всего назывался и в ходе двух предыдущих волн мониторинга.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867110"/>
            <a:ext cx="570269" cy="188613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60845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472225" y="1182338"/>
            <a:ext cx="562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«Причина, по которой Вы точно были бы склонны (решились бы) дать взятку?»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0597C-15EF-580E-1412-186504178601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B1519FC-2805-4AA3-8E6F-C29D8CEB7910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D50F9C-5CFE-3BF9-D83B-07DBF57CF1F6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267ADA-6638-BF58-0B6F-E4B20FD35524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7D9B43-E12C-B31D-FC15-087E86F7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1" y="245245"/>
            <a:ext cx="859721" cy="859721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22278"/>
              </p:ext>
            </p:extLst>
          </p:nvPr>
        </p:nvGraphicFramePr>
        <p:xfrm>
          <a:off x="472225" y="1767113"/>
          <a:ext cx="5646043" cy="306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E735D9-F531-550D-3565-3F32D39D68A4}"/>
              </a:ext>
            </a:extLst>
          </p:cNvPr>
          <p:cNvSpPr txBox="1"/>
          <p:nvPr/>
        </p:nvSpPr>
        <p:spPr>
          <a:xfrm>
            <a:off x="6096000" y="1160430"/>
            <a:ext cx="563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Осведомленность о средней сумме взятки, за которую возможно получить результат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59767"/>
              </p:ext>
            </p:extLst>
          </p:nvPr>
        </p:nvGraphicFramePr>
        <p:xfrm>
          <a:off x="6124698" y="1745204"/>
          <a:ext cx="5600236" cy="309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192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717753"/>
            <a:ext cx="11068357" cy="2031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  <a:ln>
            <a:noFill/>
          </a:ln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21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65510" y="4703293"/>
            <a:ext cx="1075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Мнение о том, что величина необходимой взятки «полностью ясна» или «практически ясна» заранее, разделили 38,8% респондентов, попадавших в коррупционные ситуации (при 37,7% в 2024 г. и 38,6% в 2023 г.). Противоположные суждения высказали 50,1% участников исследования указанной категории при 39,7%  год назад и 36,4% в 2023 г. Затруднились с ответом 11,3% респондентов.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Как и в две предыдущие волны мониторинга, относительное большинство участников опроса, попадавших в коррупционные ситуации (32,5% при 32,1% годом ранее и 36,5% в 2023 г.), в качестве основного результата взятки назвали ускорение решения проблемы. Увеличилось число тех, кто выбрал вариант ответа «Взятка ничего не гарантирует».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17754"/>
            <a:ext cx="570269" cy="203549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5576" y="5533360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465510" y="1152983"/>
            <a:ext cx="567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«На Ваш взгляд, является  ли величина взятки </a:t>
            </a:r>
          </a:p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известной заранее?»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0899D-BFD6-67F6-607C-996B1719AB8D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405EBF0-4DB2-E26C-1A82-C7819AAAB8DC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613948E-8B17-817E-3484-6986DEE0ED3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22F8E9-0CB5-AACA-8D79-0274EE8F1DE9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6B1573-90D2-2807-3A2C-53003628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1" y="245245"/>
            <a:ext cx="859721" cy="859721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431939"/>
              </p:ext>
            </p:extLst>
          </p:nvPr>
        </p:nvGraphicFramePr>
        <p:xfrm>
          <a:off x="465510" y="1654823"/>
          <a:ext cx="5675200" cy="305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D9BAEE-DC6A-EFD8-9F89-58DA338116C9}"/>
              </a:ext>
            </a:extLst>
          </p:cNvPr>
          <p:cNvSpPr txBox="1"/>
          <p:nvPr/>
        </p:nvSpPr>
        <p:spPr>
          <a:xfrm>
            <a:off x="6006403" y="1152983"/>
            <a:ext cx="55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«Каков основной результат от дачи взятки на Ваш взгляд?»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966393"/>
              </p:ext>
            </p:extLst>
          </p:nvPr>
        </p:nvGraphicFramePr>
        <p:xfrm>
          <a:off x="6096000" y="1650652"/>
          <a:ext cx="5630490" cy="306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7118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445983"/>
            <a:ext cx="11068357" cy="23030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22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445983"/>
            <a:ext cx="1075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Почти половина респондентов (43,7%) затруднились указать причину, по которой возникают коррупционные ситуации. Голоса остальных разделились на три примерно равные части: вариант ответа «В учреждении не настаивают на взятках, но их дают, поскольку так надежнее» выбрали 20,2% опрошенных (при 20,8% в прошлом году и 19,8% в 2023 г.); вариант «Дают понять со стороны учреждения (должностного лица), что именно так следует сделать, заставляют давать взятки» – 18,5% (при 18,2% в 2024 г., 16,5% в 2023 г.); вариант «Заранее известно, что без взятки не обойтись, исходя из опыта родных, знакомых» – 17,7% (при 16,3% годом ранее и 16,0% в 2023 г.).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 этом, судя по результатам исследования, среди жителей Забайкальского края преобладает неприятие коррупции. Только 19,5% участников опроса не считают это асоциальное явление предосудительным. Большинство же респондентов (52,7%) осуждают как тех, кто дает взятки, так и тех, кто их берет. Еще 13,7% осуждают взяточников, но не осуждают тех, кто взятки дает.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41814"/>
            <a:ext cx="570269" cy="231143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39747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474450" y="1128357"/>
            <a:ext cx="567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«Как Вы считаете, по какой причине возникают коррупционные ситуации?»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CEE46-1A09-EBF2-7027-964D6589137A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EBEBD26-C2DC-5FB6-D196-F89225D31392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7891AE-0033-3F91-B1FB-EC936AC8DB48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A443DF-FCE8-EC9E-A926-07F7385E5B80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B3CA34-F76A-4A62-6A46-CE8CF130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1" y="245245"/>
            <a:ext cx="859721" cy="859721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804208"/>
              </p:ext>
            </p:extLst>
          </p:nvPr>
        </p:nvGraphicFramePr>
        <p:xfrm>
          <a:off x="472225" y="1624614"/>
          <a:ext cx="7091550" cy="28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DC6552B-B7CB-5918-19D3-41B1823F2F15}"/>
              </a:ext>
            </a:extLst>
          </p:cNvPr>
          <p:cNvSpPr txBox="1"/>
          <p:nvPr/>
        </p:nvSpPr>
        <p:spPr>
          <a:xfrm>
            <a:off x="6096000" y="1286060"/>
            <a:ext cx="5678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Отношение к участникам коррупционных ситуаций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256337"/>
              </p:ext>
            </p:extLst>
          </p:nvPr>
        </p:nvGraphicFramePr>
        <p:xfrm>
          <a:off x="6013650" y="1524849"/>
          <a:ext cx="5757551" cy="297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243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69E35-2B21-FE35-BAD4-55A3F55F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00781D-6828-2463-3490-85764DF872A6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FBD9EBE9-F064-9481-083A-AA410630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23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0AC396-0A8F-0CD9-D994-273A0EA0D503}"/>
              </a:ext>
            </a:extLst>
          </p:cNvPr>
          <p:cNvSpPr txBox="1"/>
          <p:nvPr/>
        </p:nvSpPr>
        <p:spPr>
          <a:xfrm>
            <a:off x="1733765" y="334694"/>
            <a:ext cx="991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Рейтинг административно-территориальных единиц Забайкальского края в зависимости от уровня коррупции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CCEB8-EE49-5418-3443-C83B61CEA856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BD64E7-E7BD-5269-9E0D-E0B788C06309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66A98E0-FBC0-AEE1-2741-2646B9AD8C7E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AC50D4-24E0-5270-9400-75B24E13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42" y="326576"/>
            <a:ext cx="761923" cy="7619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76AA42-94D1-C338-F53A-AA8BD92672A6}"/>
              </a:ext>
            </a:extLst>
          </p:cNvPr>
          <p:cNvSpPr txBox="1"/>
          <p:nvPr/>
        </p:nvSpPr>
        <p:spPr>
          <a:xfrm>
            <a:off x="472224" y="1215684"/>
            <a:ext cx="11304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 рамках решения указанной задачи был проведен расчет предусмотренных Методикой в разрезе муниципальных образований указанного региона. Источниковую базу, помимо результатов исследования, составили массивы официальной статистической информации Росстата (</a:t>
            </a:r>
            <a:r>
              <a:rPr lang="en-US" sz="1600" dirty="0">
                <a:latin typeface="Century Gothic" panose="020B0502020202020204" pitchFamily="34" charset="0"/>
              </a:rPr>
              <a:t>https://rosstat.gov.ru/).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94AB97-7A51-049A-439E-6992F12BB271}"/>
              </a:ext>
            </a:extLst>
          </p:cNvPr>
          <p:cNvSpPr/>
          <p:nvPr/>
        </p:nvSpPr>
        <p:spPr>
          <a:xfrm flipH="1">
            <a:off x="605574" y="2046681"/>
            <a:ext cx="68421" cy="45957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4F4CB3-9197-6233-972A-84E2D12495E0}"/>
              </a:ext>
            </a:extLst>
          </p:cNvPr>
          <p:cNvSpPr txBox="1"/>
          <p:nvPr/>
        </p:nvSpPr>
        <p:spPr>
          <a:xfrm>
            <a:off x="807560" y="2123842"/>
            <a:ext cx="108414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Риск «бытовой» коррупции. </a:t>
            </a:r>
            <a:r>
              <a:rPr lang="ru-RU" sz="1600" dirty="0">
                <a:latin typeface="Century Gothic" panose="020B0502020202020204" pitchFamily="34" charset="0"/>
              </a:rPr>
              <a:t>Самые большие значения данного показателя зафиксированы в Могойтуйском (13,3%), Карымском (11,8%) и Оловяннинском (10,3%) районах.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Вероятность реализации коррупционного сценария в сфере «бытовой» коррупции.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установлены в Красночикойском и Улетовском районах (по 2,00), а также в Чите (0,86).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Доля коррупционных издержек в среднедушевом доходе населения Забайкальского края. </a:t>
            </a:r>
            <a:r>
              <a:rPr lang="ru-RU" sz="1600" dirty="0">
                <a:latin typeface="Century Gothic" panose="020B0502020202020204" pitchFamily="34" charset="0"/>
              </a:rPr>
              <a:t>Самые большие значения данного показателя зафиксированы в Балейском (2,98) и Оловяннинском (1,44) районах, а также в Чите (1,18).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Коррупционный опыт в сфере «бытовой» коррупции.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отмечены в Красночикойском (6,7%) и Оловяннинском (4,9%) районах, а также в Чите (4,0%).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коррупционных сделок в сфере «бытовой» коррупции.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выявлено в Чите (18 ед.), Оловяннинском (5 ед.) и Хилокском районах ( 4 ед.).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Среднее количество коррупционных сделок в сфере «бытовой» коррупции за год, приходящееся на одного жителя.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отмечены в Оловяннинском районе (0,12), Хилокском районе (0,1), Чите и Красночикойском районе (по 0,07).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Среднее количество коррупционных сделок в сфере «бытовой» коррупции за год, приходящееся на одного участника коррупционной ситуации. </a:t>
            </a:r>
            <a:r>
              <a:rPr lang="ru-RU" sz="1600" dirty="0">
                <a:latin typeface="Century Gothic" panose="020B0502020202020204" pitchFamily="34" charset="0"/>
              </a:rPr>
              <a:t>Самые большие значения данного показателя отмечены в Хилокском (4), Оловяннинском (2,5) и Могойтуйском (2,0) 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1890999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4796F-AE55-7DB3-2173-EAA869EA5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8DEEB1-EA9F-76ED-C7A7-4838617307D0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BB4FE4F-41B5-7FF5-FE6E-37AACC0D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24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1DA23-82A2-0B66-060E-FD5FC6C6478E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F8C86B6-AA37-3FD6-42F2-22837CA022F8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38850C-FDEB-BD73-C5E5-5977A80102F1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D476A4-B17E-57ED-7AC9-CC3BC90CB1CC}"/>
              </a:ext>
            </a:extLst>
          </p:cNvPr>
          <p:cNvSpPr txBox="1"/>
          <p:nvPr/>
        </p:nvSpPr>
        <p:spPr>
          <a:xfrm>
            <a:off x="792131" y="1537001"/>
            <a:ext cx="1098504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коррупционных сделок в сфере «бытовой» коррупции в Забайкальском крае за год.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имели место в Чите (606 713), Хилокском (97 828) и Оловяннинском (73 278) районах.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Годовой объем «бытовой» коррупции в Забайкальском крае.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зафиксированы в Чите (36 242,20 млн. руб.), Оловяннинском (53 06,51 млн. руб.) и Хилокском (684,80 млн. руб.) районах.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Доля годового объема «бытовой» коррупции в Забайкальском крае в валовом региональном продукте (ВРП). </a:t>
            </a:r>
            <a:r>
              <a:rPr lang="ru-RU" sz="1600" dirty="0">
                <a:latin typeface="Century Gothic" panose="020B0502020202020204" pitchFamily="34" charset="0"/>
              </a:rPr>
              <a:t>Отличные от 0 значения данного показателя выявлены в Чите (5,0%), Оловяннинском районе (0,7%), а также в Хилокском, Улетовском, Борзинском, Могойтуйском и Красночикойском районах (по 0,1%).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Мнение граждан об интенсивности «бытовой» коррупции.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зафиксированы в Карымском районе (6,6%), поселке Агинское (6,1%) и Могойтуйском районе (6,1%).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Индикатор уровня «бытовой» коррупции в Забайкальском крае. </a:t>
            </a:r>
            <a:r>
              <a:rPr lang="ru-RU" sz="1600" dirty="0">
                <a:latin typeface="Century Gothic" panose="020B0502020202020204" pitchFamily="34" charset="0"/>
              </a:rPr>
              <a:t>Наибольшие значения данного показателя наблюдались в Чите (0,0519083), Оловяннинском (0,0334051) и Могойтуйском (0,0136679) районах.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Институциональный индикатор «бытовой» коррупции в Забайкальском крае. </a:t>
            </a:r>
            <a:r>
              <a:rPr lang="ru-RU" sz="1600" dirty="0">
                <a:latin typeface="Century Gothic" panose="020B0502020202020204" pitchFamily="34" charset="0"/>
              </a:rPr>
              <a:t>Самые большие значения данного показателя выявлены в Могойтуйском (0,0583661) и Оловяннинском (0,0534751) районах, а также в Чите (0,0512155).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65FCEE-5836-4209-02BA-EDCB21DCAB61}"/>
              </a:ext>
            </a:extLst>
          </p:cNvPr>
          <p:cNvSpPr/>
          <p:nvPr/>
        </p:nvSpPr>
        <p:spPr>
          <a:xfrm flipH="1">
            <a:off x="592886" y="1537001"/>
            <a:ext cx="81108" cy="448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6839F-ABA3-8095-598A-6F586F48592B}"/>
              </a:ext>
            </a:extLst>
          </p:cNvPr>
          <p:cNvSpPr txBox="1"/>
          <p:nvPr/>
        </p:nvSpPr>
        <p:spPr>
          <a:xfrm>
            <a:off x="1733765" y="334694"/>
            <a:ext cx="991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Рейтинг административно-территориальных единиц Забайкальского края в зависимости от уровня коррупции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C0F5A-EB2D-635D-E4A6-083C294F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42" y="326576"/>
            <a:ext cx="761923" cy="7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D5A6-25E9-9514-DD54-CF667FBF0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C572A-2017-C8A5-413D-E604981DE0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7D5E65F3-6F10-6567-B1E6-DC41FB29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25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CA57B-6A7F-5542-3C9B-33C2BBAA300E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04CA5F-EDA7-505D-B967-2F4E613210BF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8B324E0-6436-728C-CADB-418F9D0351D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709E2E-E03B-446A-1CAD-69624C38527A}"/>
              </a:ext>
            </a:extLst>
          </p:cNvPr>
          <p:cNvSpPr txBox="1"/>
          <p:nvPr/>
        </p:nvSpPr>
        <p:spPr>
          <a:xfrm>
            <a:off x="736847" y="3073753"/>
            <a:ext cx="10911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Таким образом, из числа муниципальных образований Забайкальского края в 2025 г.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наибольшим уровнем «бытовой» коррупции характеризуются город Чита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(входит в тройку наибольших значений по 11 показателям уровня коррупции),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Оловяннинский район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(входит в TOП-3 наибольших значений по 10 показателям уровня коррупции), а также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Красночикойский, Могойтуйский и Хилокский районы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(каждый из них входит в TOП-3 наибольших значений по 5 показателям уровня коррупции).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00CEF-40FE-005B-87CE-4AC4D54157EC}"/>
              </a:ext>
            </a:extLst>
          </p:cNvPr>
          <p:cNvSpPr txBox="1"/>
          <p:nvPr/>
        </p:nvSpPr>
        <p:spPr>
          <a:xfrm>
            <a:off x="1733765" y="334694"/>
            <a:ext cx="991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Рейтинг административно-территориальных единиц Забайкальского края в зависимости от уровня коррупции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353593-C5ED-F452-06A6-4B7BA9A1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42" y="326576"/>
            <a:ext cx="761923" cy="7619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15303C-5057-E7F6-7D91-012A8E35DAC4}"/>
              </a:ext>
            </a:extLst>
          </p:cNvPr>
          <p:cNvSpPr txBox="1"/>
          <p:nvPr/>
        </p:nvSpPr>
        <p:spPr>
          <a:xfrm>
            <a:off x="472225" y="1479858"/>
            <a:ext cx="11303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Значение показателя «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Динамический индикатор уровня "бытовой" коррупции в Забайкальском крае</a:t>
            </a:r>
            <a:r>
              <a:rPr lang="ru-RU" dirty="0">
                <a:latin typeface="Century Gothic" panose="020B0502020202020204" pitchFamily="34" charset="0"/>
              </a:rPr>
              <a:t>» в отчетную волну мониторинга составило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1,3629215.</a:t>
            </a:r>
          </a:p>
          <a:p>
            <a:r>
              <a:rPr lang="ru-RU" dirty="0">
                <a:latin typeface="Century Gothic" panose="020B0502020202020204" pitchFamily="34" charset="0"/>
              </a:rPr>
              <a:t>Значение показателя «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Динамический институциональный индикатор "бытовой" коррупции в Забайкальском крае»: 1,61796388.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097F36-7D22-40A0-5B23-DBC8A2743825}"/>
              </a:ext>
            </a:extLst>
          </p:cNvPr>
          <p:cNvSpPr/>
          <p:nvPr/>
        </p:nvSpPr>
        <p:spPr>
          <a:xfrm>
            <a:off x="585926" y="2919317"/>
            <a:ext cx="11189689" cy="203132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DA7ED6-23D7-B9E8-A4BE-71C318C3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84" y="5378142"/>
            <a:ext cx="947216" cy="9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1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D5E7F901-E436-61F7-C6E5-D33CC224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5249" y="1242571"/>
            <a:ext cx="6617375" cy="44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EA4E4-35FB-4F9C-BD9E-7D8BD58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0849"/>
            <a:ext cx="5112774" cy="12563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Результаты исследования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«деловой» коррупции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DEB112F-208D-B03B-B5CF-C189410C8F97}"/>
              </a:ext>
            </a:extLst>
          </p:cNvPr>
          <p:cNvSpPr/>
          <p:nvPr/>
        </p:nvSpPr>
        <p:spPr>
          <a:xfrm>
            <a:off x="4127673" y="434756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DBF0D46-956D-0F58-96FC-C86588CE55C5}"/>
              </a:ext>
            </a:extLst>
          </p:cNvPr>
          <p:cNvSpPr/>
          <p:nvPr/>
        </p:nvSpPr>
        <p:spPr>
          <a:xfrm>
            <a:off x="4029349" y="4807614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F8C79D7-1C44-15EF-7DAF-FD66006E99CA}"/>
              </a:ext>
            </a:extLst>
          </p:cNvPr>
          <p:cNvSpPr/>
          <p:nvPr/>
        </p:nvSpPr>
        <p:spPr>
          <a:xfrm>
            <a:off x="10542207" y="434756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E353391-1C76-1843-E99B-01AF1D6F7C4F}"/>
              </a:ext>
            </a:extLst>
          </p:cNvPr>
          <p:cNvSpPr/>
          <p:nvPr/>
        </p:nvSpPr>
        <p:spPr>
          <a:xfrm>
            <a:off x="10533388" y="4807614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20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3482" y="6442532"/>
            <a:ext cx="51181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27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224800" y="619392"/>
            <a:ext cx="977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Социально-демографические характеристики организаций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DF2700-3591-42F6-A3C7-294961DEB621}"/>
              </a:ext>
            </a:extLst>
          </p:cNvPr>
          <p:cNvSpPr txBox="1"/>
          <p:nvPr/>
        </p:nvSpPr>
        <p:spPr>
          <a:xfrm rot="5400000">
            <a:off x="11373437" y="3433615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5C71D6E-45CE-41E8-8A00-6E66EDB5A37D}"/>
              </a:ext>
            </a:extLst>
          </p:cNvPr>
          <p:cNvCxnSpPr>
            <a:cxnSpLocks/>
          </p:cNvCxnSpPr>
          <p:nvPr/>
        </p:nvCxnSpPr>
        <p:spPr>
          <a:xfrm flipH="1">
            <a:off x="12005308" y="4350621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50CB04A-A911-4FDA-8DF8-E2D6618482F3}"/>
              </a:ext>
            </a:extLst>
          </p:cNvPr>
          <p:cNvCxnSpPr>
            <a:cxnSpLocks/>
          </p:cNvCxnSpPr>
          <p:nvPr/>
        </p:nvCxnSpPr>
        <p:spPr>
          <a:xfrm flipH="1">
            <a:off x="11999474" y="246724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D752B5D-54DA-4DF2-9372-C43576250165}"/>
              </a:ext>
            </a:extLst>
          </p:cNvPr>
          <p:cNvSpPr txBox="1"/>
          <p:nvPr/>
        </p:nvSpPr>
        <p:spPr>
          <a:xfrm>
            <a:off x="1469930" y="1173242"/>
            <a:ext cx="325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Форма собственности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6251474" y="3347020"/>
            <a:ext cx="50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Уровень менеджмента организации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E1D4C-F97B-47C9-82FB-14724EE2A80A}"/>
              </a:ext>
            </a:extLst>
          </p:cNvPr>
          <p:cNvSpPr txBox="1"/>
          <p:nvPr/>
        </p:nvSpPr>
        <p:spPr>
          <a:xfrm>
            <a:off x="6459131" y="1169655"/>
            <a:ext cx="468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Численность сотрудников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71EAFC3-4313-11FA-41F8-4773B3728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44194"/>
              </p:ext>
            </p:extLst>
          </p:nvPr>
        </p:nvGraphicFramePr>
        <p:xfrm>
          <a:off x="6402229" y="1635996"/>
          <a:ext cx="4742129" cy="1546435"/>
        </p:xfrm>
        <a:graphic>
          <a:graphicData uri="http://schemas.openxmlformats.org/drawingml/2006/table">
            <a:tbl>
              <a:tblPr firstRow="1" firstCol="1" bandRow="1"/>
              <a:tblGrid>
                <a:gridCol w="3036017">
                  <a:extLst>
                    <a:ext uri="{9D8B030D-6E8A-4147-A177-3AD203B41FA5}">
                      <a16:colId xmlns:a16="http://schemas.microsoft.com/office/drawing/2014/main" val="2389433761"/>
                    </a:ext>
                  </a:extLst>
                </a:gridCol>
                <a:gridCol w="1706112">
                  <a:extLst>
                    <a:ext uri="{9D8B030D-6E8A-4147-A177-3AD203B41FA5}">
                      <a16:colId xmlns:a16="http://schemas.microsoft.com/office/drawing/2014/main" val="324675498"/>
                    </a:ext>
                  </a:extLst>
                </a:gridCol>
              </a:tblGrid>
              <a:tr h="3092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Менее 15 человек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084028"/>
                  </a:ext>
                </a:extLst>
              </a:tr>
              <a:tr h="3092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От 15 до 100 человек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047799"/>
                  </a:ext>
                </a:extLst>
              </a:tr>
              <a:tr h="3092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От 101 до 250 человек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024796"/>
                  </a:ext>
                </a:extLst>
              </a:tr>
              <a:tr h="3092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От 251 до 500 человек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937223"/>
                  </a:ext>
                </a:extLst>
              </a:tr>
              <a:tr h="3092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От 501 до 1000 человек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2266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393332-E58D-3E1D-2000-3FA728E526AA}"/>
              </a:ext>
            </a:extLst>
          </p:cNvPr>
          <p:cNvSpPr txBox="1"/>
          <p:nvPr/>
        </p:nvSpPr>
        <p:spPr>
          <a:xfrm>
            <a:off x="259295" y="3963785"/>
            <a:ext cx="585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</a:t>
            </a:r>
            <a:r>
              <a:rPr lang="ru-RU" dirty="0" err="1">
                <a:latin typeface="Century Gothic" panose="020B0502020202020204" pitchFamily="34" charset="0"/>
              </a:rPr>
              <a:t>таж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функционирования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предприятия</a:t>
            </a:r>
            <a:r>
              <a:rPr lang="en-US" dirty="0">
                <a:latin typeface="Century Gothic" panose="020B0502020202020204" pitchFamily="34" charset="0"/>
              </a:rPr>
              <a:t>/ </a:t>
            </a:r>
            <a:r>
              <a:rPr lang="ru-RU" dirty="0">
                <a:latin typeface="Century Gothic" panose="020B0502020202020204" pitchFamily="34" charset="0"/>
              </a:rPr>
              <a:t>организации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6B73F45-5E6E-EEAC-235C-E23CA422C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88436"/>
              </p:ext>
            </p:extLst>
          </p:nvPr>
        </p:nvGraphicFramePr>
        <p:xfrm>
          <a:off x="791655" y="4767943"/>
          <a:ext cx="4959985" cy="13774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8565">
                  <a:extLst>
                    <a:ext uri="{9D8B030D-6E8A-4147-A177-3AD203B41FA5}">
                      <a16:colId xmlns:a16="http://schemas.microsoft.com/office/drawing/2014/main" val="3364134886"/>
                    </a:ext>
                  </a:extLst>
                </a:gridCol>
                <a:gridCol w="1751420">
                  <a:extLst>
                    <a:ext uri="{9D8B030D-6E8A-4147-A177-3AD203B41FA5}">
                      <a16:colId xmlns:a16="http://schemas.microsoft.com/office/drawing/2014/main" val="3904958186"/>
                    </a:ext>
                  </a:extLst>
                </a:gridCol>
              </a:tblGrid>
              <a:tr h="275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Менее 1 года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8507749"/>
                  </a:ext>
                </a:extLst>
              </a:tr>
              <a:tr h="275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От 1 до 3 лет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0154300"/>
                  </a:ext>
                </a:extLst>
              </a:tr>
              <a:tr h="275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От 3 до 5 лет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026027"/>
                  </a:ext>
                </a:extLst>
              </a:tr>
              <a:tr h="275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От 5 до 10 лет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271376"/>
                  </a:ext>
                </a:extLst>
              </a:tr>
              <a:tr h="275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Более 10 лет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440067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E8FF911-2984-5B27-9CA6-4DC15E110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3569"/>
              </p:ext>
            </p:extLst>
          </p:nvPr>
        </p:nvGraphicFramePr>
        <p:xfrm>
          <a:off x="791655" y="1638556"/>
          <a:ext cx="4959985" cy="2187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70020">
                  <a:extLst>
                    <a:ext uri="{9D8B030D-6E8A-4147-A177-3AD203B41FA5}">
                      <a16:colId xmlns:a16="http://schemas.microsoft.com/office/drawing/2014/main" val="3853473556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447499132"/>
                    </a:ext>
                  </a:extLst>
                </a:gridCol>
              </a:tblGrid>
              <a:tr h="273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Государственная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7,0%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408872"/>
                  </a:ext>
                </a:extLst>
              </a:tr>
              <a:tr h="273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Муниципальная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9,0%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098369"/>
                  </a:ext>
                </a:extLst>
              </a:tr>
              <a:tr h="5467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Смешанная российская с долей государственной собственности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6,0%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3290888"/>
                  </a:ext>
                </a:extLst>
              </a:tr>
              <a:tr h="5467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Смешанная российская без доли государственной собственности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172574"/>
                  </a:ext>
                </a:extLst>
              </a:tr>
              <a:tr h="273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Частная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74,0%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6885"/>
                  </a:ext>
                </a:extLst>
              </a:tr>
              <a:tr h="273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Совместная российская и иностранная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875022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1C0898A-BA15-CA4B-5132-468562B5F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81796"/>
              </p:ext>
            </p:extLst>
          </p:nvPr>
        </p:nvGraphicFramePr>
        <p:xfrm>
          <a:off x="6398686" y="3825706"/>
          <a:ext cx="4745672" cy="23196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8997">
                  <a:extLst>
                    <a:ext uri="{9D8B030D-6E8A-4147-A177-3AD203B41FA5}">
                      <a16:colId xmlns:a16="http://schemas.microsoft.com/office/drawing/2014/main" val="2698342917"/>
                    </a:ext>
                  </a:extLst>
                </a:gridCol>
                <a:gridCol w="986675">
                  <a:extLst>
                    <a:ext uri="{9D8B030D-6E8A-4147-A177-3AD203B41FA5}">
                      <a16:colId xmlns:a16="http://schemas.microsoft.com/office/drawing/2014/main" val="3866935599"/>
                    </a:ext>
                  </a:extLst>
                </a:gridCol>
              </a:tblGrid>
              <a:tr h="315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Акционер и (или) собственник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21,0%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160204"/>
                  </a:ext>
                </a:extLst>
              </a:tr>
              <a:tr h="315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Член правления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626715"/>
                  </a:ext>
                </a:extLst>
              </a:tr>
              <a:tr h="315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Глава организации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18,0%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0652842"/>
                  </a:ext>
                </a:extLst>
              </a:tr>
              <a:tr h="315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Руководитель высшего звена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8,0%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309786"/>
                  </a:ext>
                </a:extLst>
              </a:tr>
              <a:tr h="315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Руководитель среднего звена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22,0%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2122597"/>
                  </a:ext>
                </a:extLst>
              </a:tr>
              <a:tr h="4093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Линейное и (или) функциональное руководство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8,0%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9938818"/>
                  </a:ext>
                </a:extLst>
              </a:tr>
              <a:tr h="315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Ведущий специалист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22,0%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341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1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6529535" y="1666421"/>
            <a:ext cx="5246081" cy="49421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903" y="6481669"/>
            <a:ext cx="570269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28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коррупции,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724889" y="2037240"/>
            <a:ext cx="44211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предприятия сферы их бизнеса никогда не сталкиваются с необходимостью оказывать влияние на действия (бездействие) должностных лиц посредством осуществления неформальных прямых и (или) скрытых платежей, заявили  от 61,0% до 74,0% респондентов (в зависимости от целей этого влияния) – больше, чем в две предыдущие волны мониторинга (от 60,0% до 71,0% в 2024 году и от 58,0% до 67,0% в 2023 году).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Как и ранее, чаще всего указывалось, что указанное влияние оказывалось с целью несовершения должностным лицом входящих в его служебные полномочия действий (26,0%).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6902" y="1666421"/>
            <a:ext cx="570269" cy="494448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9757883" y="3961766"/>
            <a:ext cx="3468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1248" y="1239170"/>
            <a:ext cx="1197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Частота столкновения организаций с необходимостью в неформальном платеже в различных ситуациях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FE604-0CA3-C554-B0E5-25EEDFCDF8E0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7B12C6E-64D4-8DE5-D07B-B4DF4E46DF8D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24F59FA-5D6F-90AD-5C63-675EB64DC505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2ED5A6-71BB-F834-BC56-37BC7FC4F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3" y="317124"/>
            <a:ext cx="716953" cy="716953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4F29D8C-5332-FF32-778F-115EC2B2F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38857"/>
              </p:ext>
            </p:extLst>
          </p:nvPr>
        </p:nvGraphicFramePr>
        <p:xfrm>
          <a:off x="472225" y="1666421"/>
          <a:ext cx="5860401" cy="50197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7040">
                  <a:extLst>
                    <a:ext uri="{9D8B030D-6E8A-4147-A177-3AD203B41FA5}">
                      <a16:colId xmlns:a16="http://schemas.microsoft.com/office/drawing/2014/main" val="3127191398"/>
                    </a:ext>
                  </a:extLst>
                </a:gridCol>
                <a:gridCol w="671804">
                  <a:extLst>
                    <a:ext uri="{9D8B030D-6E8A-4147-A177-3AD203B41FA5}">
                      <a16:colId xmlns:a16="http://schemas.microsoft.com/office/drawing/2014/main" val="3171444948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631986635"/>
                    </a:ext>
                  </a:extLst>
                </a:gridCol>
                <a:gridCol w="748085">
                  <a:extLst>
                    <a:ext uri="{9D8B030D-6E8A-4147-A177-3AD203B41FA5}">
                      <a16:colId xmlns:a16="http://schemas.microsoft.com/office/drawing/2014/main" val="3796887749"/>
                    </a:ext>
                  </a:extLst>
                </a:gridCol>
                <a:gridCol w="632845">
                  <a:extLst>
                    <a:ext uri="{9D8B030D-6E8A-4147-A177-3AD203B41FA5}">
                      <a16:colId xmlns:a16="http://schemas.microsoft.com/office/drawing/2014/main" val="4256518109"/>
                    </a:ext>
                  </a:extLst>
                </a:gridCol>
                <a:gridCol w="583080">
                  <a:extLst>
                    <a:ext uri="{9D8B030D-6E8A-4147-A177-3AD203B41FA5}">
                      <a16:colId xmlns:a16="http://schemas.microsoft.com/office/drawing/2014/main" val="3187529581"/>
                    </a:ext>
                  </a:extLst>
                </a:gridCol>
                <a:gridCol w="655032">
                  <a:extLst>
                    <a:ext uri="{9D8B030D-6E8A-4147-A177-3AD203B41FA5}">
                      <a16:colId xmlns:a16="http://schemas.microsoft.com/office/drawing/2014/main" val="2263114730"/>
                    </a:ext>
                  </a:extLst>
                </a:gridCol>
              </a:tblGrid>
              <a:tr h="88663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Цели оказания влияния</a:t>
                      </a:r>
                    </a:p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на действия (бездействие) должностных лиц посредством осуществления неформальных прямых или скрытых платежей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Никогда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Редко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Время от времени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Доволь-но часто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Очень часто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Затруд-няюсь ответить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extLst>
                  <a:ext uri="{0D108BD9-81ED-4DB2-BD59-A6C34878D82A}">
                    <a16:rowId xmlns:a16="http://schemas.microsoft.com/office/drawing/2014/main" val="3752073206"/>
                  </a:ext>
                </a:extLst>
              </a:tr>
              <a:tr h="935891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Совершение должностным лицом входящих в его служебные полномочия действий (чтобы он быстрее делал то, что и так обязан сделать по долгу службы)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962271"/>
                  </a:ext>
                </a:extLst>
              </a:tr>
              <a:tr h="935891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Несовершение должностным лицом входящих в его служебные полномочия действий (бездействие) (чтобы он не искал повода придираться к чему-либо)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0170958"/>
                  </a:ext>
                </a:extLst>
              </a:tr>
              <a:tr h="935891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Использование авторитета в силу занимаемой должности для оказания воздействия (уговоры, обещания, принуждения и др. с его стороны)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286581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Попустительство на службе (чтобы он "закрыл глаза"</a:t>
                      </a:r>
                    </a:p>
                    <a:p>
                      <a:pPr algn="l">
                        <a:lnSpc>
                          <a:spcPct val="95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на выявленное нарушение)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14425"/>
                  </a:ext>
                </a:extLst>
              </a:tr>
              <a:tr h="77991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buNone/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Совершение должностным лицом незаконных действий (бездействие) (чтобы он в чем-то нарушил свои должностные обязанности)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77" marR="6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11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521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589419"/>
            <a:ext cx="10725826" cy="20208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903" y="6481669"/>
            <a:ext cx="570269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29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коррупции,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561" y="4573810"/>
            <a:ext cx="103904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Большинство участников исследования (52,0%) указали, что у предприятий их сферы бизнеса на один неформальный прямой или скрытый платеж в среднем приходится от 3 000 до 10 000 рублей. Кроме того, относительно часто назывались суммы в пределах от 25 001 до 150 000 рублей (в 21,0% случаев) и от 10 000 до 25 000 рублей (18,0%).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Долю дохода от предпринимательской деятельности фирм в их сфере бизнеса, которая в среднем приходится на неформальные прямые и (или) скрытые платежи, респонденты чаще всего оценивали как нулевую (в 7,0% случаев), либо не превышающую 10% (назвали 6,0% опрошенных).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104985" y="4587737"/>
            <a:ext cx="667762" cy="202084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396858" y="5398105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109066" y="1250816"/>
            <a:ext cx="60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Средняя сумма неформального платежа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5636818" y="1253138"/>
            <a:ext cx="60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Доля дохода на неформальные платежи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6A39D-8401-F096-BD8C-35A74E025BFB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C845980-558B-8768-813A-B6B03AA248A0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CFD84A-441E-F07F-AA79-7F50035C8E26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0155F-2848-43C8-4C47-0BB2378A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3" y="317124"/>
            <a:ext cx="716953" cy="716953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210447"/>
              </p:ext>
            </p:extLst>
          </p:nvPr>
        </p:nvGraphicFramePr>
        <p:xfrm>
          <a:off x="472225" y="1527740"/>
          <a:ext cx="5214575" cy="305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182428"/>
              </p:ext>
            </p:extLst>
          </p:nvPr>
        </p:nvGraphicFramePr>
        <p:xfrm>
          <a:off x="6124698" y="1600126"/>
          <a:ext cx="5644939" cy="295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225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718" y="-1"/>
            <a:ext cx="10289178" cy="6858002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2223240" y="1141834"/>
            <a:ext cx="890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 исследования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коррупция за истекший период 2025 года.</a:t>
            </a:r>
            <a:endParaRPr lang="ru-RU" sz="2000" dirty="0"/>
          </a:p>
        </p:txBody>
      </p:sp>
      <p:sp>
        <p:nvSpPr>
          <p:cNvPr id="3" name="Блок-схема: задержка 2">
            <a:extLst>
              <a:ext uri="{FF2B5EF4-FFF2-40B4-BE49-F238E27FC236}">
                <a16:creationId xmlns:a16="http://schemas.microsoft.com/office/drawing/2014/main" id="{D5201863-3CD6-49EE-A89F-64E70F7B0D2B}"/>
              </a:ext>
            </a:extLst>
          </p:cNvPr>
          <p:cNvSpPr/>
          <p:nvPr/>
        </p:nvSpPr>
        <p:spPr>
          <a:xfrm>
            <a:off x="1" y="0"/>
            <a:ext cx="2111362" cy="200601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B4439C-CA57-4842-88A5-7E2482A46BA4}"/>
              </a:ext>
            </a:extLst>
          </p:cNvPr>
          <p:cNvSpPr/>
          <p:nvPr/>
        </p:nvSpPr>
        <p:spPr>
          <a:xfrm rot="16200000">
            <a:off x="-3401057" y="3392509"/>
            <a:ext cx="6858003" cy="7298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CC38A-D3CF-4B99-A661-0B8D535E0817}"/>
              </a:ext>
            </a:extLst>
          </p:cNvPr>
          <p:cNvSpPr txBox="1"/>
          <p:nvPr/>
        </p:nvSpPr>
        <p:spPr>
          <a:xfrm>
            <a:off x="2223240" y="1541945"/>
            <a:ext cx="8724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 сбора первичной информации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репрезентативный социологический опрос представителей бизнеса </a:t>
            </a:r>
            <a:r>
              <a:rPr lang="ru-RU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посредством индивидуального заполнения респондентами электронной анкеты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0E3BBE-4D15-4607-A19B-478572BAFE32}"/>
              </a:ext>
            </a:extLst>
          </p:cNvPr>
          <p:cNvSpPr txBox="1"/>
          <p:nvPr/>
        </p:nvSpPr>
        <p:spPr>
          <a:xfrm>
            <a:off x="2223241" y="5440366"/>
            <a:ext cx="890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Объем «деловой» выборки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100 организаций.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Объем «бытовой» выборки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600 респондентов.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8BFA5-0753-4792-9CDB-41869A25EF3A}"/>
              </a:ext>
            </a:extLst>
          </p:cNvPr>
          <p:cNvSpPr txBox="1"/>
          <p:nvPr/>
        </p:nvSpPr>
        <p:spPr>
          <a:xfrm>
            <a:off x="3049250" y="533133"/>
            <a:ext cx="593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Параметры «деловой» коррупции</a:t>
            </a:r>
            <a:endParaRPr lang="ru-RU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B14749-9D07-40AE-88E8-082157B6A0E9}"/>
              </a:ext>
            </a:extLst>
          </p:cNvPr>
          <p:cNvSpPr txBox="1"/>
          <p:nvPr/>
        </p:nvSpPr>
        <p:spPr>
          <a:xfrm>
            <a:off x="3049250" y="3021955"/>
            <a:ext cx="593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Параметры «бытовой» коррупции</a:t>
            </a:r>
            <a:endParaRPr lang="ru-RU" sz="24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726EB3-837A-4928-B0E7-9F410B6A50DB}"/>
              </a:ext>
            </a:extLst>
          </p:cNvPr>
          <p:cNvSpPr txBox="1"/>
          <p:nvPr/>
        </p:nvSpPr>
        <p:spPr>
          <a:xfrm>
            <a:off x="2223240" y="3535641"/>
            <a:ext cx="8277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 исследования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коррупция за истекший период 2025 года.</a:t>
            </a:r>
            <a:endParaRPr lang="ru-RU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1DB23-C65D-43ED-99DA-B73D5BFDD258}"/>
              </a:ext>
            </a:extLst>
          </p:cNvPr>
          <p:cNvSpPr txBox="1"/>
          <p:nvPr/>
        </p:nvSpPr>
        <p:spPr>
          <a:xfrm>
            <a:off x="2223240" y="4078062"/>
            <a:ext cx="8094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 сбора первичной информации – </a:t>
            </a:r>
            <a:r>
              <a:rPr lang="ru-RU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методом индивидуального формализованного интервью по принципу «лицом к лицу» по месту проживания.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845D2-DB17-1E87-B746-1CF35C0EA12E}"/>
              </a:ext>
            </a:extLst>
          </p:cNvPr>
          <p:cNvSpPr txBox="1"/>
          <p:nvPr/>
        </p:nvSpPr>
        <p:spPr>
          <a:xfrm rot="5400000">
            <a:off x="11303561" y="3371733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5D2B6D-E2C8-2691-7902-C747ED059978}"/>
              </a:ext>
            </a:extLst>
          </p:cNvPr>
          <p:cNvCxnSpPr>
            <a:cxnSpLocks/>
          </p:cNvCxnSpPr>
          <p:nvPr/>
        </p:nvCxnSpPr>
        <p:spPr>
          <a:xfrm flipH="1">
            <a:off x="11935432" y="4288739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E771A70-EC0A-D967-5E4D-E7A9B3D5EF63}"/>
              </a:ext>
            </a:extLst>
          </p:cNvPr>
          <p:cNvCxnSpPr>
            <a:cxnSpLocks/>
          </p:cNvCxnSpPr>
          <p:nvPr/>
        </p:nvCxnSpPr>
        <p:spPr>
          <a:xfrm flipH="1">
            <a:off x="11929598" y="240536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0233B8E-414A-E19B-11CC-5F05F484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4" y="272532"/>
            <a:ext cx="1213807" cy="14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0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6977F-A489-0DCD-80C2-AE709DD69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0E8452-BAF6-883C-34CB-C8EDC46D5334}"/>
              </a:ext>
            </a:extLst>
          </p:cNvPr>
          <p:cNvSpPr/>
          <p:nvPr/>
        </p:nvSpPr>
        <p:spPr>
          <a:xfrm>
            <a:off x="472225" y="4589419"/>
            <a:ext cx="10725826" cy="20208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D76D9F-FFCE-B7BF-9CF5-537691D02CBE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F8956A26-E1C5-4CEA-9E2C-BF59661E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904" y="6481669"/>
            <a:ext cx="570268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30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0A9C52-630D-7A2D-F64C-B760A8DF429E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коррупции,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94F7E7-64D0-55C8-C8AA-E18D15344735}"/>
              </a:ext>
            </a:extLst>
          </p:cNvPr>
          <p:cNvSpPr/>
          <p:nvPr/>
        </p:nvSpPr>
        <p:spPr>
          <a:xfrm>
            <a:off x="639899" y="4699098"/>
            <a:ext cx="10390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Преобладало мнение, что величина неформальных платежей заранее «не очень ясна» или «совсем не ясна» – соответствующие варианты ответа выбрали 24,0% участников исследования при 28,0% в 2024 г. и 29,0% в 2023 г. Противоположную точку зрения разделили 12,0% опрошенных представителей деловой среды (при 16,0% год назад и 17,0% в 2023 г.). При этом почти две трети респондентов (64,0%) затруднились с ответом на данный вопрос.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320FD0D-CCA9-55C9-C11C-4F2D7F2670B3}"/>
              </a:ext>
            </a:extLst>
          </p:cNvPr>
          <p:cNvSpPr/>
          <p:nvPr/>
        </p:nvSpPr>
        <p:spPr>
          <a:xfrm>
            <a:off x="11030377" y="4587737"/>
            <a:ext cx="742369" cy="202084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19799-3457-E820-33FA-6F001878498F}"/>
              </a:ext>
            </a:extLst>
          </p:cNvPr>
          <p:cNvSpPr txBox="1"/>
          <p:nvPr/>
        </p:nvSpPr>
        <p:spPr>
          <a:xfrm rot="5400000">
            <a:off x="10359237" y="5398105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0BC8F7-23D1-1E7A-CA82-A78EC56ED514}"/>
              </a:ext>
            </a:extLst>
          </p:cNvPr>
          <p:cNvSpPr txBox="1"/>
          <p:nvPr/>
        </p:nvSpPr>
        <p:spPr>
          <a:xfrm>
            <a:off x="474437" y="1167471"/>
            <a:ext cx="1130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«На Ваш взгляд, является ли величина этих неформальных и (или) скрытых платежей известной заранее?»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A93C0-82E1-9F27-4C08-93E74C4C47F0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060EC87-CD65-2379-7B65-472D83F48DD5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D8FE643-D6C7-A2E2-F456-A46CC727430C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6DD9F-91E5-8891-88C3-B1F81207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3" y="317124"/>
            <a:ext cx="716953" cy="716953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108938"/>
              </p:ext>
            </p:extLst>
          </p:nvPr>
        </p:nvGraphicFramePr>
        <p:xfrm>
          <a:off x="2001571" y="1759834"/>
          <a:ext cx="8055273" cy="282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238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C1AB-BAC6-0944-68DF-751A61F2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20D9ED8-6ACC-3433-5CA9-DA3392119DBA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6C8B13E3-F4BA-11CD-A22D-991E3B45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07" y="6460643"/>
            <a:ext cx="45439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31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E27802-A092-DD54-4707-A4AD4382113A}"/>
              </a:ext>
            </a:extLst>
          </p:cNvPr>
          <p:cNvSpPr txBox="1"/>
          <p:nvPr/>
        </p:nvSpPr>
        <p:spPr>
          <a:xfrm>
            <a:off x="1266496" y="4686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Качественно-количественная оценка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977D2-FD47-FF18-6251-E61F62009309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085A4AE-F4F2-9C39-6BDF-E2B637B6CEDD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A3D54C5-2FE0-DDD4-744C-DB7D5D0E655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71A546-CAFB-3FC1-0E83-6013834EF0BF}"/>
              </a:ext>
            </a:extLst>
          </p:cNvPr>
          <p:cNvSpPr txBox="1"/>
          <p:nvPr/>
        </p:nvSpPr>
        <p:spPr>
          <a:xfrm>
            <a:off x="400049" y="6023810"/>
            <a:ext cx="11377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Качественно-количественные оценки «деловой» коррупции в Забайкальском крае по аналитическим направлениям, предусмотренным Методикой, представлены в таблице.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7D939C-29F0-D97D-AF26-305377B8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19" y="335902"/>
            <a:ext cx="724555" cy="72455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5FEB037-AE22-45D7-3EFC-861B6ACAB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68566"/>
              </p:ext>
            </p:extLst>
          </p:nvPr>
        </p:nvGraphicFramePr>
        <p:xfrm>
          <a:off x="472225" y="1193185"/>
          <a:ext cx="11304946" cy="46915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62204">
                  <a:extLst>
                    <a:ext uri="{9D8B030D-6E8A-4147-A177-3AD203B41FA5}">
                      <a16:colId xmlns:a16="http://schemas.microsoft.com/office/drawing/2014/main" val="22951986"/>
                    </a:ext>
                  </a:extLst>
                </a:gridCol>
                <a:gridCol w="1803058">
                  <a:extLst>
                    <a:ext uri="{9D8B030D-6E8A-4147-A177-3AD203B41FA5}">
                      <a16:colId xmlns:a16="http://schemas.microsoft.com/office/drawing/2014/main" val="4062114237"/>
                    </a:ext>
                  </a:extLst>
                </a:gridCol>
                <a:gridCol w="1800749">
                  <a:extLst>
                    <a:ext uri="{9D8B030D-6E8A-4147-A177-3AD203B41FA5}">
                      <a16:colId xmlns:a16="http://schemas.microsoft.com/office/drawing/2014/main" val="3339284772"/>
                    </a:ext>
                  </a:extLst>
                </a:gridCol>
                <a:gridCol w="1638935">
                  <a:extLst>
                    <a:ext uri="{9D8B030D-6E8A-4147-A177-3AD203B41FA5}">
                      <a16:colId xmlns:a16="http://schemas.microsoft.com/office/drawing/2014/main" val="2945468045"/>
                    </a:ext>
                  </a:extLst>
                </a:gridCol>
              </a:tblGrid>
              <a:tr h="2011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Значение показателя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04698"/>
                  </a:ext>
                </a:extLst>
              </a:tr>
              <a:tr h="191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2023 г.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2024 г.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2025 г.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4067137169"/>
                  </a:ext>
                </a:extLst>
              </a:tr>
              <a:tr h="1912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Риск "деловой коррупции", в 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7,0%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6,2%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6,0%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3637920743"/>
                  </a:ext>
                </a:extLst>
              </a:tr>
              <a:tr h="4572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Количество коррупционных сделок в сфере "деловой" коррупции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88,5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105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1847692846"/>
                  </a:ext>
                </a:extLst>
              </a:tr>
              <a:tr h="2439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Количество обращений в органы власти, ед.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1205,5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1429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1744,5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490090778"/>
                  </a:ext>
                </a:extLst>
              </a:tr>
              <a:tr h="3513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Средний размер взятки в сфере "деловой" коррупции,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70 245,0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58 640,2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76 155,2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1350073008"/>
                  </a:ext>
                </a:extLst>
              </a:tr>
              <a:tr h="3415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Средняя доля коррупционных издержек, в 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3,50%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0,71%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3,93%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787410006"/>
                  </a:ext>
                </a:extLst>
              </a:tr>
              <a:tr h="1912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Коррупционный опыт в сфере "деловой" коррупции, 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22,0%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21,0%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19,0%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158244233"/>
                  </a:ext>
                </a:extLst>
              </a:tr>
              <a:tr h="3825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Количество коррупционных сделок, совершаемых в сфере "деловой" коррупции в Забайкальском крае за год, ед.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48 242,78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53 959,71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66 017,37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1048030565"/>
                  </a:ext>
                </a:extLst>
              </a:tr>
              <a:tr h="573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Среднее количество коррупционных сделок за год, приходящееся на одного представителя бизнеса, являющегося участником коррупционной ситуации, ед.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3,8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4,2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5,5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3762469527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Годовой объем "деловой" коррупции в Забайкальском крае,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3 387 201 128,18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3 164 208 437,66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5 027 568 536,27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4225413920"/>
                  </a:ext>
                </a:extLst>
              </a:tr>
              <a:tr h="3825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Коррупционный опыт в сфере осуществления государственных (муниципальных) закупок, ед.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0,09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0,07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0,07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8" marR="39438" marT="0" marB="0" anchor="ctr"/>
                </a:tc>
                <a:extLst>
                  <a:ext uri="{0D108BD9-81ED-4DB2-BD59-A6C34878D82A}">
                    <a16:rowId xmlns:a16="http://schemas.microsoft.com/office/drawing/2014/main" val="2646738180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Мнение представителей бизнеса об интенсивности "деловой" коррупции, 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71,0%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69,0%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69,0%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867203"/>
                  </a:ext>
                </a:extLst>
              </a:tr>
              <a:tr h="3825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Негативное мнение представителей бизнеса об эффективности антикоррупционных мер в сфере "деловой" коррупции", 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33,0%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32,0%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28,0%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123311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Индекс противодействия "деловой" коррупции в Забайкальском крае, ед.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0,13646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0,07814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0,12787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835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675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65263-A662-7B41-BEF0-9DAD431B3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C40A8A-F767-A987-EB18-7A26FBFC23B0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A6109201-4AE6-A014-0CBA-2BCC6EFC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07" y="6460643"/>
            <a:ext cx="45439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32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19A19E-7BA6-298F-3340-55D5A073A536}"/>
              </a:ext>
            </a:extLst>
          </p:cNvPr>
          <p:cNvSpPr txBox="1"/>
          <p:nvPr/>
        </p:nvSpPr>
        <p:spPr>
          <a:xfrm>
            <a:off x="1266496" y="4686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Качественно-количественная оценка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685DA-CD8C-DCE5-0DD5-B3F15544C9EC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9845ADB-ECD8-A258-B1DE-A392C07E91F2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E342960-9678-D90E-C17D-FA397C2B9AF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607079-3E5B-C1EE-F99C-9261CE3D38C1}"/>
              </a:ext>
            </a:extLst>
          </p:cNvPr>
          <p:cNvSpPr txBox="1"/>
          <p:nvPr/>
        </p:nvSpPr>
        <p:spPr>
          <a:xfrm>
            <a:off x="904219" y="1239049"/>
            <a:ext cx="11377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Доля коррупционных издержек при осуществлении государственных (муниципальных) закупок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DA018-FB88-2D85-34FB-4A5896D3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19" y="335902"/>
            <a:ext cx="724555" cy="72455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9242DD-818D-7D24-489D-E89C7ADA2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91763"/>
              </p:ext>
            </p:extLst>
          </p:nvPr>
        </p:nvGraphicFramePr>
        <p:xfrm>
          <a:off x="1266495" y="1721041"/>
          <a:ext cx="9230444" cy="47396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9152">
                  <a:extLst>
                    <a:ext uri="{9D8B030D-6E8A-4147-A177-3AD203B41FA5}">
                      <a16:colId xmlns:a16="http://schemas.microsoft.com/office/drawing/2014/main" val="3852329227"/>
                    </a:ext>
                  </a:extLst>
                </a:gridCol>
                <a:gridCol w="2243764">
                  <a:extLst>
                    <a:ext uri="{9D8B030D-6E8A-4147-A177-3AD203B41FA5}">
                      <a16:colId xmlns:a16="http://schemas.microsoft.com/office/drawing/2014/main" val="1518456372"/>
                    </a:ext>
                  </a:extLst>
                </a:gridCol>
                <a:gridCol w="2243764">
                  <a:extLst>
                    <a:ext uri="{9D8B030D-6E8A-4147-A177-3AD203B41FA5}">
                      <a16:colId xmlns:a16="http://schemas.microsoft.com/office/drawing/2014/main" val="641718398"/>
                    </a:ext>
                  </a:extLst>
                </a:gridCol>
                <a:gridCol w="2243764">
                  <a:extLst>
                    <a:ext uri="{9D8B030D-6E8A-4147-A177-3AD203B41FA5}">
                      <a16:colId xmlns:a16="http://schemas.microsoft.com/office/drawing/2014/main" val="1527866224"/>
                    </a:ext>
                  </a:extLst>
                </a:gridCol>
              </a:tblGrid>
              <a:tr h="9927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Процент 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от суммы контракта 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Доля коррупционных издержек при осуществлении государственных (муниципальных) закупок, в процентах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2541"/>
                  </a:ext>
                </a:extLst>
              </a:tr>
              <a:tr h="468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2023 г.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2024 г.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2025 г.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6920644"/>
                  </a:ext>
                </a:extLst>
              </a:tr>
              <a:tr h="4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Менее 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23,8%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33,3%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47,1%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797146"/>
                  </a:ext>
                </a:extLst>
              </a:tr>
              <a:tr h="4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5 - 10%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9,5%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6,7%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5,9%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3390437"/>
                  </a:ext>
                </a:extLst>
              </a:tr>
              <a:tr h="4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10-15%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14,3%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6,7%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5,9%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967964"/>
                  </a:ext>
                </a:extLst>
              </a:tr>
              <a:tr h="4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15 - 20%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4,8%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4902290"/>
                  </a:ext>
                </a:extLst>
              </a:tr>
              <a:tr h="4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20 - 25%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14,9%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11,8%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573811"/>
                  </a:ext>
                </a:extLst>
              </a:tr>
              <a:tr h="4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25-50%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14,3%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13,3%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11,8%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872040"/>
                  </a:ext>
                </a:extLst>
              </a:tr>
              <a:tr h="4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50-75%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19,0%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17,6%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34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9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5029201"/>
            <a:ext cx="11068357" cy="16274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691" y="6481669"/>
            <a:ext cx="467481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33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65476" y="5099392"/>
            <a:ext cx="1085881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Предпринимателям Забайкальского края чаще всего приходится взаимодействовать с должностными лицами налоговых органов (как минимум раз в год с ними имеют дело 76,0% респондентов), органов противопожарного надзора, МЧС (65,0%), Роспотребнадзора (61,0%). </a:t>
            </a:r>
          </a:p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Распределение суждений по данному вопросу практически не отличается от данных, полученных в 2023-2024 гг.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5024345"/>
            <a:ext cx="570269" cy="16274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587393" y="5707141"/>
            <a:ext cx="183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8757" y="1214832"/>
            <a:ext cx="1129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«Сколько раз в год организациям (предприятиям, фирмам, бизнесу) Вашей отрасли, по размерам схожим с Вашей, в среднем приходится взаимодействовать с должностными лицами следующих органов власти?», ТОП-3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E8437-C74C-74DA-AE39-C6CD718A04E5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18B2296-E0FE-D0BB-7334-C924791671D6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4F4A94-17C3-1E0D-F6A4-43F4CF1D67C3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614EFD3-CAFE-4DBB-0D22-226B1D416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70482"/>
              </p:ext>
            </p:extLst>
          </p:nvPr>
        </p:nvGraphicFramePr>
        <p:xfrm>
          <a:off x="481681" y="2044719"/>
          <a:ext cx="11295491" cy="308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201865-1C5E-F077-7C07-37C6E8A9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29" y="346963"/>
            <a:ext cx="717494" cy="7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1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30016-9D65-ABEF-0617-3F1BEA553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4FE946-D04B-301E-9A39-F541CC059C34}"/>
              </a:ext>
            </a:extLst>
          </p:cNvPr>
          <p:cNvSpPr/>
          <p:nvPr/>
        </p:nvSpPr>
        <p:spPr>
          <a:xfrm>
            <a:off x="419254" y="5029201"/>
            <a:ext cx="11068357" cy="16274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AE287A-D447-7326-96E2-B580CA69C63F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C912A98F-402F-E31E-1E7E-44AB0680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691" y="6481669"/>
            <a:ext cx="467481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34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293670-6022-F718-6F4D-5DEC4328FB47}"/>
              </a:ext>
            </a:extLst>
          </p:cNvPr>
          <p:cNvSpPr/>
          <p:nvPr/>
        </p:nvSpPr>
        <p:spPr>
          <a:xfrm>
            <a:off x="400229" y="4983976"/>
            <a:ext cx="108588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 словам большинства респондентов (от 83,9% до 96,8%), предприятия в сфере их бизнеса не оказывают влияние на действия (бездействие) должностных лиц посредством осуществления неформальных прямых и (или) скрытых платежей. </a:t>
            </a:r>
          </a:p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Остальные чаще всего декларировали наличие коррупционных практик при взаимодействии с органами, занимающимися вопросами предоставления земельных участков (11,8%), а также с органами по реализации государственной (муниципальной) политики в сфере торговли (11,4%), органами, занимающимися предоставлением в аренду помещений (11,1%).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3B89625-2665-AED1-0904-99B8B3A75B62}"/>
              </a:ext>
            </a:extLst>
          </p:cNvPr>
          <p:cNvSpPr/>
          <p:nvPr/>
        </p:nvSpPr>
        <p:spPr>
          <a:xfrm>
            <a:off x="11221502" y="5024345"/>
            <a:ext cx="570269" cy="16274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D050A5-C82A-6082-2D65-632DEA79B0B5}"/>
              </a:ext>
            </a:extLst>
          </p:cNvPr>
          <p:cNvSpPr txBox="1"/>
          <p:nvPr/>
        </p:nvSpPr>
        <p:spPr>
          <a:xfrm rot="5400000">
            <a:off x="10587393" y="5707141"/>
            <a:ext cx="183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676079-DB69-BDB0-5D1D-2514E5F44D1C}"/>
              </a:ext>
            </a:extLst>
          </p:cNvPr>
          <p:cNvSpPr txBox="1"/>
          <p:nvPr/>
        </p:nvSpPr>
        <p:spPr>
          <a:xfrm>
            <a:off x="478757" y="1214832"/>
            <a:ext cx="1129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«Насколько часто организации (предприятия, фирмы, бизнес) Вашей отрасли, по размерам схожие с Вашей, вынуждены оказывать влияние на действия (бездействие) должностных лиц указанных органов власти посредством осуществления неформальных прямых и (или) скрытых платежей?», ТОП-3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3F2E9-660E-E472-CB83-C1E935339428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C48F39-17AA-5EAA-9743-5BEA7A0869B4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F308B3B-B91F-DCF8-683B-450F3231515F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256E1EF-5D6E-8930-D6D9-88E72C262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014739"/>
              </p:ext>
            </p:extLst>
          </p:nvPr>
        </p:nvGraphicFramePr>
        <p:xfrm>
          <a:off x="481681" y="2044719"/>
          <a:ext cx="11295491" cy="308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4AD851-A661-1739-1892-20962D97D359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3FA051-F899-EFD5-10F5-1F4AD735B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29" y="346963"/>
            <a:ext cx="717494" cy="7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FEEC-C4BC-21BA-9EBD-89CA0EEF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613C8F-A8BA-C181-7E9A-A6882D6B3CEE}"/>
              </a:ext>
            </a:extLst>
          </p:cNvPr>
          <p:cNvSpPr/>
          <p:nvPr/>
        </p:nvSpPr>
        <p:spPr>
          <a:xfrm>
            <a:off x="8490858" y="1209976"/>
            <a:ext cx="2996754" cy="54466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2D87E0-2A91-6A0F-4BA5-A09FD666E9EE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B33B06B6-EEFF-50F5-0B14-F280128B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691" y="6481669"/>
            <a:ext cx="467481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35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88699D-350A-E8F4-7F2A-B4BEB6C56887}"/>
              </a:ext>
            </a:extLst>
          </p:cNvPr>
          <p:cNvSpPr/>
          <p:nvPr/>
        </p:nvSpPr>
        <p:spPr>
          <a:xfrm>
            <a:off x="8490859" y="1209976"/>
            <a:ext cx="27681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Незаконные требования к предпринимателям чаще всего предъявляют должностные лица налоговых органов (о таких случаях заявили 8,0% респондентов при 9,0% в 2024 г. и 6,0% в 2023 г.), полиции, органов внутренних дел (6,0% при 9,0% в 2024 г. и 10,0% в 2023 г.), а также органов по охране природных ресурсов и окружающей среды (6,0% при 4,0% в 2024 г. и 1,0% в 2023 г.). Судя по результатам опроса, должностные лица органов по реализации государственной (муниципальной) политики в сфере торговли незаконных требований к предпринимателям не предъявляют.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69F58F-04F7-26D3-307F-37743A6BC69F}"/>
              </a:ext>
            </a:extLst>
          </p:cNvPr>
          <p:cNvSpPr/>
          <p:nvPr/>
        </p:nvSpPr>
        <p:spPr>
          <a:xfrm>
            <a:off x="11221502" y="1214832"/>
            <a:ext cx="570269" cy="54369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95E14-8F8F-CC6E-FBE2-A31DFB5FD3E1}"/>
              </a:ext>
            </a:extLst>
          </p:cNvPr>
          <p:cNvSpPr txBox="1"/>
          <p:nvPr/>
        </p:nvSpPr>
        <p:spPr>
          <a:xfrm rot="5400000">
            <a:off x="8700832" y="3820581"/>
            <a:ext cx="5611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3FB35F-6E5B-5B86-9D52-4DDB67661196}"/>
              </a:ext>
            </a:extLst>
          </p:cNvPr>
          <p:cNvSpPr txBox="1"/>
          <p:nvPr/>
        </p:nvSpPr>
        <p:spPr>
          <a:xfrm>
            <a:off x="478757" y="1214832"/>
            <a:ext cx="801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«Сталкивались ли Вы с тем, что должностные лица каких-либо из указанных органов власти предъявляли к Вашей организации (предприятию, фирме, бизнесу) незаконные требования?»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FD560-C3D9-A628-1FD7-55F34CF30EB8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5B6987D-9C1B-E7D1-4299-A7E5742E8145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BB776-07BF-899F-153C-FA90C5187EC8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01AFFE-7363-FA0C-0891-B6B781DD20F7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1BEBBF-1974-5E64-B904-FF10B942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9" y="346963"/>
            <a:ext cx="717494" cy="717494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533524"/>
              </p:ext>
            </p:extLst>
          </p:nvPr>
        </p:nvGraphicFramePr>
        <p:xfrm>
          <a:off x="472226" y="1676498"/>
          <a:ext cx="8012100" cy="501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074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D7B2-0629-AF49-5379-E11E2806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B0C179-F06F-B9F6-1452-C1CB38623FC4}"/>
              </a:ext>
            </a:extLst>
          </p:cNvPr>
          <p:cNvSpPr/>
          <p:nvPr/>
        </p:nvSpPr>
        <p:spPr>
          <a:xfrm>
            <a:off x="419254" y="4813281"/>
            <a:ext cx="11068357" cy="1843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7CB7B6-E417-0B92-6A37-5AD4A741307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EF665650-8B88-EF92-604B-739DA2DC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691" y="6481669"/>
            <a:ext cx="467481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36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9A47D7-5859-6D43-3844-D4AF915B5E1E}"/>
              </a:ext>
            </a:extLst>
          </p:cNvPr>
          <p:cNvSpPr/>
          <p:nvPr/>
        </p:nvSpPr>
        <p:spPr>
          <a:xfrm>
            <a:off x="439141" y="4842314"/>
            <a:ext cx="10796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течение текущего года в конкурсах на получение государственных (муниципальных) контрактов участвовали предприятия 18,0% респондентов при 14,0% годом ранее и 16,0% в 2023 г.. 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менее одного государственного (муниципального) контракта, заказа федерального уровня получили участвовавшие в тендерах предприятия 55,6% респондентов, регионального – 50,0%, муниципального – 44,4%.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B0FD73-E6DF-3F1A-CCF2-5F2225C133A3}"/>
              </a:ext>
            </a:extLst>
          </p:cNvPr>
          <p:cNvSpPr/>
          <p:nvPr/>
        </p:nvSpPr>
        <p:spPr>
          <a:xfrm>
            <a:off x="11221502" y="4813281"/>
            <a:ext cx="570269" cy="183848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66884-07F6-E904-8D49-4635879AB83E}"/>
              </a:ext>
            </a:extLst>
          </p:cNvPr>
          <p:cNvSpPr txBox="1"/>
          <p:nvPr/>
        </p:nvSpPr>
        <p:spPr>
          <a:xfrm rot="5400000">
            <a:off x="10467265" y="558701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03978-61D4-2F0A-B887-24F36C4730C8}"/>
              </a:ext>
            </a:extLst>
          </p:cNvPr>
          <p:cNvSpPr txBox="1"/>
          <p:nvPr/>
        </p:nvSpPr>
        <p:spPr>
          <a:xfrm>
            <a:off x="6096000" y="1213703"/>
            <a:ext cx="60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получений государственного (муниципального)  контракта, заказа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62C2F-19F4-EC42-4027-2C9A901683D0}"/>
              </a:ext>
            </a:extLst>
          </p:cNvPr>
          <p:cNvSpPr txBox="1"/>
          <p:nvPr/>
        </p:nvSpPr>
        <p:spPr>
          <a:xfrm>
            <a:off x="478757" y="1214832"/>
            <a:ext cx="561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организаций в конкурсах на получение государственного (муниципального) контракта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9BBB563-CE94-D6CE-C332-63DFAA9A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73438"/>
              </p:ext>
            </p:extLst>
          </p:nvPr>
        </p:nvGraphicFramePr>
        <p:xfrm>
          <a:off x="6251764" y="2119387"/>
          <a:ext cx="5435901" cy="2087491"/>
        </p:xfrm>
        <a:graphic>
          <a:graphicData uri="http://schemas.openxmlformats.org/drawingml/2006/table">
            <a:tbl>
              <a:tblPr firstRow="1" firstCol="1" bandRow="1"/>
              <a:tblGrid>
                <a:gridCol w="2590395">
                  <a:extLst>
                    <a:ext uri="{9D8B030D-6E8A-4147-A177-3AD203B41FA5}">
                      <a16:colId xmlns:a16="http://schemas.microsoft.com/office/drawing/2014/main" val="707346184"/>
                    </a:ext>
                  </a:extLst>
                </a:gridCol>
                <a:gridCol w="790113">
                  <a:extLst>
                    <a:ext uri="{9D8B030D-6E8A-4147-A177-3AD203B41FA5}">
                      <a16:colId xmlns:a16="http://schemas.microsoft.com/office/drawing/2014/main" val="763112875"/>
                    </a:ext>
                  </a:extLst>
                </a:gridCol>
                <a:gridCol w="711005">
                  <a:extLst>
                    <a:ext uri="{9D8B030D-6E8A-4147-A177-3AD203B41FA5}">
                      <a16:colId xmlns:a16="http://schemas.microsoft.com/office/drawing/2014/main" val="162488233"/>
                    </a:ext>
                  </a:extLst>
                </a:gridCol>
                <a:gridCol w="686673">
                  <a:extLst>
                    <a:ext uri="{9D8B030D-6E8A-4147-A177-3AD203B41FA5}">
                      <a16:colId xmlns:a16="http://schemas.microsoft.com/office/drawing/2014/main" val="3176399333"/>
                    </a:ext>
                  </a:extLst>
                </a:gridCol>
                <a:gridCol w="657715">
                  <a:extLst>
                    <a:ext uri="{9D8B030D-6E8A-4147-A177-3AD203B41FA5}">
                      <a16:colId xmlns:a16="http://schemas.microsoft.com/office/drawing/2014/main" val="3528958028"/>
                    </a:ext>
                  </a:extLst>
                </a:gridCol>
              </a:tblGrid>
              <a:tr h="84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заказчика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1 раз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2 раза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3 раза и более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58151"/>
                  </a:ext>
                </a:extLst>
              </a:tr>
              <a:tr h="42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38,9%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44,4%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637838"/>
                  </a:ext>
                </a:extLst>
              </a:tr>
              <a:tr h="409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33,3%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16,7%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840362"/>
                  </a:ext>
                </a:extLst>
              </a:tr>
              <a:tr h="41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22,2%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11,1%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55,6%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113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AE4A0E-BA65-DCE7-4D26-550BC07B8288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9BB007D-A06A-AA5C-DC52-5205222B1693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844C3E4-9898-6B7D-D5DE-7C83CE7E6EA1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6192C5-347F-C949-DB97-A8BB1133F44C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3B01E0-B447-5FBD-2B20-17CF4552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9" y="346963"/>
            <a:ext cx="717494" cy="717494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100-00001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60369"/>
              </p:ext>
            </p:extLst>
          </p:nvPr>
        </p:nvGraphicFramePr>
        <p:xfrm>
          <a:off x="419254" y="1640761"/>
          <a:ext cx="5613430" cy="320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80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4101483"/>
            <a:ext cx="11068357" cy="2555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1" y="6481669"/>
            <a:ext cx="414829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37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23378" y="4096627"/>
            <a:ext cx="107518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 53,8% до 61,5% предпринимателей сообщили, что неофициальных выплат они не производили. О том, что при получении государственного контракта федерального уровня предприятия их сферы бизнеса обычно производят неофициальные выплаты, сообщили 38,5% респондентов из числа тех, чьи предприятия получали государственный (муниципальный) заказ (при 38,9% в 2024 г. и 57,1% в 2023 г.), регионального уровня – 46,2% (при 38,5% годом ранее и 50,0% в 2023 г.). О подобной практике в отношении муниципальных контрактов тоже заявили 46,2% участников исследования при 38,5% год назад и 42,9% в 2023 г. 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Предприниматели, получившие контракты на федеральном и муниципальном уровнях, чаще всего (по 23,1%) определяли размер «отката» в пределах менее 5% от стоимости контракта, на региональном – в пределах менее 5% и от 25% до 50% (по 15,4%).</a:t>
            </a:r>
          </a:p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4096627"/>
            <a:ext cx="570269" cy="255514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239439" y="5190538"/>
            <a:ext cx="255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2579916" y="1162005"/>
            <a:ext cx="703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Процент от суммы  контракта на неофициальные выплаты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5BA0551-E227-B3DA-F41C-F1AF9FC6B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40134"/>
              </p:ext>
            </p:extLst>
          </p:nvPr>
        </p:nvGraphicFramePr>
        <p:xfrm>
          <a:off x="1510759" y="1596900"/>
          <a:ext cx="9250530" cy="2314259"/>
        </p:xfrm>
        <a:graphic>
          <a:graphicData uri="http://schemas.openxmlformats.org/drawingml/2006/table">
            <a:tbl>
              <a:tblPr firstRow="1" firstCol="1" bandRow="1"/>
              <a:tblGrid>
                <a:gridCol w="1626821">
                  <a:extLst>
                    <a:ext uri="{9D8B030D-6E8A-4147-A177-3AD203B41FA5}">
                      <a16:colId xmlns:a16="http://schemas.microsoft.com/office/drawing/2014/main" val="3322120699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176272198"/>
                    </a:ext>
                  </a:extLst>
                </a:gridCol>
                <a:gridCol w="774870">
                  <a:extLst>
                    <a:ext uri="{9D8B030D-6E8A-4147-A177-3AD203B41FA5}">
                      <a16:colId xmlns:a16="http://schemas.microsoft.com/office/drawing/2014/main" val="513656645"/>
                    </a:ext>
                  </a:extLst>
                </a:gridCol>
                <a:gridCol w="774870">
                  <a:extLst>
                    <a:ext uri="{9D8B030D-6E8A-4147-A177-3AD203B41FA5}">
                      <a16:colId xmlns:a16="http://schemas.microsoft.com/office/drawing/2014/main" val="565729314"/>
                    </a:ext>
                  </a:extLst>
                </a:gridCol>
                <a:gridCol w="774870">
                  <a:extLst>
                    <a:ext uri="{9D8B030D-6E8A-4147-A177-3AD203B41FA5}">
                      <a16:colId xmlns:a16="http://schemas.microsoft.com/office/drawing/2014/main" val="3954345896"/>
                    </a:ext>
                  </a:extLst>
                </a:gridCol>
                <a:gridCol w="770004">
                  <a:extLst>
                    <a:ext uri="{9D8B030D-6E8A-4147-A177-3AD203B41FA5}">
                      <a16:colId xmlns:a16="http://schemas.microsoft.com/office/drawing/2014/main" val="256421883"/>
                    </a:ext>
                  </a:extLst>
                </a:gridCol>
                <a:gridCol w="826225">
                  <a:extLst>
                    <a:ext uri="{9D8B030D-6E8A-4147-A177-3AD203B41FA5}">
                      <a16:colId xmlns:a16="http://schemas.microsoft.com/office/drawing/2014/main" val="1219966219"/>
                    </a:ext>
                  </a:extLst>
                </a:gridCol>
                <a:gridCol w="749084">
                  <a:extLst>
                    <a:ext uri="{9D8B030D-6E8A-4147-A177-3AD203B41FA5}">
                      <a16:colId xmlns:a16="http://schemas.microsoft.com/office/drawing/2014/main" val="172918462"/>
                    </a:ext>
                  </a:extLst>
                </a:gridCol>
                <a:gridCol w="1874986">
                  <a:extLst>
                    <a:ext uri="{9D8B030D-6E8A-4147-A177-3AD203B41FA5}">
                      <a16:colId xmlns:a16="http://schemas.microsoft.com/office/drawing/2014/main" val="1999760183"/>
                    </a:ext>
                  </a:extLst>
                </a:gridCol>
              </a:tblGrid>
              <a:tr h="1226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заказчика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10 - 15%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15 - 20%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20 -25%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25-50%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50-75%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Неофициальные выплаты не производятся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0754"/>
                  </a:ext>
                </a:extLst>
              </a:tr>
              <a:tr h="29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23,1%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15,4%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763581"/>
                  </a:ext>
                </a:extLst>
              </a:tr>
              <a:tr h="29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15,4%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7,7%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15,4%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7,7%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53,8%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19309"/>
                  </a:ext>
                </a:extLst>
              </a:tr>
              <a:tr h="49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23,1%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7,7%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15,4%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53,8%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1893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E0383D-8A2D-68B3-B9ED-7A1463F7ACA9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1D0F94F-A3D0-A7B3-15CF-3AC29CE27E7E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434D66A-4F5E-7130-0D5E-A21619F45E44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A98610-A277-0A57-6463-88275B50F9F5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680675-452E-806E-DD9F-B79F40044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9" y="346963"/>
            <a:ext cx="717494" cy="7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13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6" y="4166798"/>
            <a:ext cx="11175222" cy="23083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38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248265" y="341666"/>
            <a:ext cx="1081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Соотношение основных характеристик коррупции в различных сферах государственного регулирования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538469" y="4165528"/>
            <a:ext cx="105501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Проведенный опрос представителей бизнес-сообщества выявил, что основной формой коррупции в Забайкальского края являются подарки: о том, что таким способом предприятия в их сфере бизнеса вынуждены оказывать влияние на действия (бездействие) должностных лиц, сообщили 20,0% участников исследования (при 25,0% в 2024 г. и 26,0% в 2023 г.). 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Неформальные прямые и (или) скрытые платежи как практикуемые в их сфере бизнеса способы влияния на должностных лиц отметили 13,0% респондентов (при 14,0% год назад и 12,0% в 2023 г., неформальные услуги имущественного характера – 11,0% при 17,0% в 2024 г. и 13,0% в 2023 г.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Необходимо учесть, что большинство опрошенных (от 71,0% до 84,0%) заверили, что в их сфере бизнеса коррупционное воздействие не оказывается ни в какой форме.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088607" y="4166798"/>
            <a:ext cx="687010" cy="230832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315843" y="5075629"/>
            <a:ext cx="22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174894"/>
            <a:ext cx="1130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«В какой форме организация (предприятие, фирма, бизнес) Вашей отрасли, по размерам схожая с Вашей, вынуждена оказывать влияние на действия (бездействие) должностных лиц?»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104EBAB-956F-4382-A9D5-EE177BCC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0885"/>
              </p:ext>
            </p:extLst>
          </p:nvPr>
        </p:nvGraphicFramePr>
        <p:xfrm>
          <a:off x="584156" y="1875267"/>
          <a:ext cx="11063292" cy="2066379"/>
        </p:xfrm>
        <a:graphic>
          <a:graphicData uri="http://schemas.openxmlformats.org/drawingml/2006/table">
            <a:tbl>
              <a:tblPr firstRow="1" firstCol="1" bandRow="1"/>
              <a:tblGrid>
                <a:gridCol w="4716137">
                  <a:extLst>
                    <a:ext uri="{9D8B030D-6E8A-4147-A177-3AD203B41FA5}">
                      <a16:colId xmlns:a16="http://schemas.microsoft.com/office/drawing/2014/main" val="1529846156"/>
                    </a:ext>
                  </a:extLst>
                </a:gridCol>
                <a:gridCol w="1056647">
                  <a:extLst>
                    <a:ext uri="{9D8B030D-6E8A-4147-A177-3AD203B41FA5}">
                      <a16:colId xmlns:a16="http://schemas.microsoft.com/office/drawing/2014/main" val="2256198594"/>
                    </a:ext>
                  </a:extLst>
                </a:gridCol>
                <a:gridCol w="882156">
                  <a:extLst>
                    <a:ext uri="{9D8B030D-6E8A-4147-A177-3AD203B41FA5}">
                      <a16:colId xmlns:a16="http://schemas.microsoft.com/office/drawing/2014/main" val="23327043"/>
                    </a:ext>
                  </a:extLst>
                </a:gridCol>
                <a:gridCol w="1059071">
                  <a:extLst>
                    <a:ext uri="{9D8B030D-6E8A-4147-A177-3AD203B41FA5}">
                      <a16:colId xmlns:a16="http://schemas.microsoft.com/office/drawing/2014/main" val="4148144306"/>
                    </a:ext>
                  </a:extLst>
                </a:gridCol>
                <a:gridCol w="1233563">
                  <a:extLst>
                    <a:ext uri="{9D8B030D-6E8A-4147-A177-3AD203B41FA5}">
                      <a16:colId xmlns:a16="http://schemas.microsoft.com/office/drawing/2014/main" val="2525432544"/>
                    </a:ext>
                  </a:extLst>
                </a:gridCol>
                <a:gridCol w="947326">
                  <a:extLst>
                    <a:ext uri="{9D8B030D-6E8A-4147-A177-3AD203B41FA5}">
                      <a16:colId xmlns:a16="http://schemas.microsoft.com/office/drawing/2014/main" val="2658312856"/>
                    </a:ext>
                  </a:extLst>
                </a:gridCol>
                <a:gridCol w="1168392">
                  <a:extLst>
                    <a:ext uri="{9D8B030D-6E8A-4147-A177-3AD203B41FA5}">
                      <a16:colId xmlns:a16="http://schemas.microsoft.com/office/drawing/2014/main" val="3666131648"/>
                    </a:ext>
                  </a:extLst>
                </a:gridCol>
              </a:tblGrid>
              <a:tr h="44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Форма, в которой организация вынуждена оказывать влияние на действия (бездействие) должностных лиц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от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Довольно часто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часто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Затрудняюсь ответить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657358"/>
                  </a:ext>
                </a:extLst>
              </a:tr>
              <a:tr h="387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236666"/>
                  </a:ext>
                </a:extLst>
              </a:tr>
              <a:tr h="416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Неформальные прямые и (или) скрытые платежи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77372"/>
                  </a:ext>
                </a:extLst>
              </a:tr>
              <a:tr h="670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Неформальные услуги имущественного характера (например, предоставление по заниженной стоимости туристических путевок, земельных участков, ремонта квартир и др.)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8972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4194DE-D0D1-F2FE-DD89-3CF0606A24B5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3E67B25-E216-F9D2-8A79-E32F26A2DFC3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C4017DA-DFE4-69E1-23FC-DF2D63E4F963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C92955-7C8E-A5F2-AE6F-EA52C411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5" y="285786"/>
            <a:ext cx="747252" cy="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68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765551"/>
            <a:ext cx="11068357" cy="19052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39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04298" y="357487"/>
            <a:ext cx="1015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756684"/>
            <a:ext cx="1075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мерах, которые органы власти принимают для противодействия коррупции, в той или иной степени проинформированы 57,0% опрошенных представителей деловой среды при 56,0% в 2024 г. 57,0% в 2023 г. В том, что они об этих мерах ничего не знают, признались 43,0%.</a:t>
            </a:r>
          </a:p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Действия органов власти по противодействию коррупции как «очень эффективные» или «скорее эффективные» охарактеризовали 36,0% респондентов – ровно столько же, что и годом ранее при 17,0% в 2023 г. «Скорее неэффективными», «абсолютно неэффективными» или даже «ухудшающими ситуацию» эти действия сочли в совокупности 28,0% участников исследования при 32,0% год назад и 57,0% в 2023 г. Примерно треть участников исследования (36,0%) с ответом затруднились.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63884"/>
            <a:ext cx="570269" cy="190689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515488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164910"/>
            <a:ext cx="496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«Известно ли Вам о мерах, которые органы власти принимают для противодействия коррупции?»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5848025" y="1164910"/>
            <a:ext cx="592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Эффективность действий органов власти по противодействию коррупции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6E29B-140C-CF98-65CD-FB32F028772A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00C76A3-B22D-B653-FAD7-59CBEB032F88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F553D59-6283-BEDF-162E-C9B3D2EDCB6B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D34ADF-C553-8D59-E327-85C0E33A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62987"/>
              </p:ext>
            </p:extLst>
          </p:nvPr>
        </p:nvGraphicFramePr>
        <p:xfrm>
          <a:off x="472225" y="2005705"/>
          <a:ext cx="4982129" cy="277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817106"/>
              </p:ext>
            </p:extLst>
          </p:nvPr>
        </p:nvGraphicFramePr>
        <p:xfrm>
          <a:off x="5441480" y="1751369"/>
          <a:ext cx="6278295" cy="303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460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6C6E1CCE-9CAA-B5F4-A1C5-4A714204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1" y="1223452"/>
            <a:ext cx="6611536" cy="44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EA4E4-35FB-4F9C-BD9E-7D8BD58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414" y="2657974"/>
            <a:ext cx="5157461" cy="12563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Результаты исследования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«бытовой» коррупции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F15C4D-4C0D-79DE-DABE-CB66789C7E0F}"/>
              </a:ext>
            </a:extLst>
          </p:cNvPr>
          <p:cNvSpPr/>
          <p:nvPr/>
        </p:nvSpPr>
        <p:spPr>
          <a:xfrm>
            <a:off x="-175966" y="434756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9003F86-E597-1794-9E32-D78494F9A2C1}"/>
              </a:ext>
            </a:extLst>
          </p:cNvPr>
          <p:cNvSpPr/>
          <p:nvPr/>
        </p:nvSpPr>
        <p:spPr>
          <a:xfrm>
            <a:off x="-274290" y="4807614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AAEC191-A165-B2A1-1D45-8B255F11622C}"/>
              </a:ext>
            </a:extLst>
          </p:cNvPr>
          <p:cNvSpPr/>
          <p:nvPr/>
        </p:nvSpPr>
        <p:spPr>
          <a:xfrm>
            <a:off x="6238568" y="434756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52C0578-B48C-ED2D-153E-5C5F980EBA0F}"/>
              </a:ext>
            </a:extLst>
          </p:cNvPr>
          <p:cNvSpPr/>
          <p:nvPr/>
        </p:nvSpPr>
        <p:spPr>
          <a:xfrm>
            <a:off x="6229749" y="4807614"/>
            <a:ext cx="1649793" cy="1615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3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FA371-EA52-D102-6D6C-E5C6B9555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8C0541-4EBB-0E0E-DB37-DEEE4BAB65C7}"/>
              </a:ext>
            </a:extLst>
          </p:cNvPr>
          <p:cNvSpPr/>
          <p:nvPr/>
        </p:nvSpPr>
        <p:spPr>
          <a:xfrm>
            <a:off x="459351" y="4945620"/>
            <a:ext cx="11068357" cy="17251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038F4A7-0E45-13FD-667B-EACFAFB9DA8D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F8D4AB33-EE9C-0FE3-5D98-FC616317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40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AC991B-20C3-14DA-6EEA-8D3D2DDBEFDD}"/>
              </a:ext>
            </a:extLst>
          </p:cNvPr>
          <p:cNvSpPr/>
          <p:nvPr/>
        </p:nvSpPr>
        <p:spPr>
          <a:xfrm>
            <a:off x="504305" y="5059454"/>
            <a:ext cx="1075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антикоррупционных мер, разработанных государством, наиболее высоко были оценены следующие: ужесточение наказания за коррупцию (эту меру сочли «очень эффективной» или «скорее эффективной» 67,0% респондентов); упрощение процедуры предоставления услуг органами власти (58,0%); повышение прозрачности взаимодействия государственных и муниципальных служащих с организациями в рамках создания системы «электронного правительства» (55,0%); информирование граждан и организаций о возможностях противостояния коррупции (55,0%).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D4318F-28EE-E0ED-AAC8-5A9AC82E7065}"/>
              </a:ext>
            </a:extLst>
          </p:cNvPr>
          <p:cNvSpPr/>
          <p:nvPr/>
        </p:nvSpPr>
        <p:spPr>
          <a:xfrm>
            <a:off x="11200932" y="4945620"/>
            <a:ext cx="570269" cy="172516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07C073-66D8-023B-7338-1D4EE7AC88A2}"/>
              </a:ext>
            </a:extLst>
          </p:cNvPr>
          <p:cNvSpPr txBox="1"/>
          <p:nvPr/>
        </p:nvSpPr>
        <p:spPr>
          <a:xfrm rot="5400000">
            <a:off x="10605377" y="5674170"/>
            <a:ext cx="176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B2DC6-E7E5-8677-E2E8-9607B025082D}"/>
              </a:ext>
            </a:extLst>
          </p:cNvPr>
          <p:cNvSpPr txBox="1"/>
          <p:nvPr/>
        </p:nvSpPr>
        <p:spPr>
          <a:xfrm>
            <a:off x="472225" y="1164910"/>
            <a:ext cx="11298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ТОП-4 мер, разработанных государством для борьбы с коррупцией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88340-51C0-26CF-4C57-294F83F24441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532E93A-D93E-2CB3-0386-FED0B6769D38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A0FBEA-774E-D7D8-7A02-190D229C4B43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03DFADE-B7CB-6B75-535C-3BE59010F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64885"/>
              </p:ext>
            </p:extLst>
          </p:nvPr>
        </p:nvGraphicFramePr>
        <p:xfrm>
          <a:off x="481681" y="1551380"/>
          <a:ext cx="11295491" cy="34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368E1B-2629-9917-5F47-3635130C2C93}"/>
              </a:ext>
            </a:extLst>
          </p:cNvPr>
          <p:cNvSpPr txBox="1"/>
          <p:nvPr/>
        </p:nvSpPr>
        <p:spPr>
          <a:xfrm>
            <a:off x="1504298" y="357487"/>
            <a:ext cx="1015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08F672-F184-7F4F-3D9D-584C1183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2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765551"/>
            <a:ext cx="11068357" cy="19893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41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54342" y="4758044"/>
            <a:ext cx="10751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руководство края хочет и может эффективно бороться с «деловой» коррупцией, согласились 30,0% респондентов (при 21,0% в 2023 и 2024 гг.), еще 14,0% (при 27,0% в 2024 г. и 32,0% в 2023 г.) поддержали мнение, что руководство региона хочет, но не может эффективно бороться с «деловой» коррупцией. С точки зрения 13,0% опрошенных (при 10,0% в предыдущие два года), краевые власти могут, но не хотят эффективно бороться с «деловой» коррупцией, а 17,0% (при 18,0% в предыдущую волну мониторинга и 16,0% в 2023 г.) выразили убежденность в том, что руководство региона не хочет и не может эффективно бороться с «деловой» коррупцией. Большинство участников опроса (77,8%) заверили, что случаев обращения с жалобой в правоохранительные органы от организаций при возникновении коррупционных ситуаций они не знают. Остальные чаще всего (как и в предыдущие два года) выбирали вариант ответа «Знаю из средств массовой информации» (28,9%).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58045"/>
            <a:ext cx="570269" cy="199686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91384" y="5560178"/>
            <a:ext cx="198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84131" y="1173445"/>
            <a:ext cx="631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«С каким из приведенных суждений о борьбе с «деловой» коррупцией в Забайкальском крае Вы согласны?»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12387" y="1144697"/>
            <a:ext cx="515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Информированность об обращении с жалобой при возникновении  коррупционных ситуациях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25972-776A-BB9F-11AB-E62A89D11BE7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06A6E7-42FF-2E5B-69C3-E577D799E812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8B508F9-A407-C18B-0D1C-8F9AD48170C8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04E721-4D79-4B8F-6651-90670CB68726}"/>
              </a:ext>
            </a:extLst>
          </p:cNvPr>
          <p:cNvSpPr txBox="1"/>
          <p:nvPr/>
        </p:nvSpPr>
        <p:spPr>
          <a:xfrm>
            <a:off x="1504298" y="357487"/>
            <a:ext cx="1015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BBC9E-251D-8DB7-A190-2E01FDA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22651"/>
              </p:ext>
            </p:extLst>
          </p:nvPr>
        </p:nvGraphicFramePr>
        <p:xfrm>
          <a:off x="454342" y="1560195"/>
          <a:ext cx="6152074" cy="319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296423"/>
              </p:ext>
            </p:extLst>
          </p:nvPr>
        </p:nvGraphicFramePr>
        <p:xfrm>
          <a:off x="6700481" y="1852168"/>
          <a:ext cx="5037177" cy="291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818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483223"/>
            <a:ext cx="11068357" cy="2265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42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504305" y="4585098"/>
            <a:ext cx="10751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Участникам опроса, знающим (по опыту своих коллег) случаи подачи жалоб на должностных лиц за требование неофициальных платежей, было предложено сообщить результат последнего обращения такого рода в правоохранительные органы. Судя по полученным ответам, жалобы чаще ухудшают ситуацию, чем приносят желаемый результат. По словам 37,5% опрошенных, жалобой ничего не удалось добиться, а 25,0% респондентов признались, что из-за жалобы у организации начались проблемы. Доля затруднившихся с ответом на данный вопрос составила 37,5%. 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Доминирующая часть респондентов считает, что за прошедший год ситуация с коррупцией осталась без изменений либо улучшилась. Те же тенденции наблюдались и в 2023 – 2024 гг.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83223"/>
            <a:ext cx="570269" cy="227002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325132" y="5433912"/>
            <a:ext cx="230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4" y="1167771"/>
            <a:ext cx="568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 обращения организации с жалобой на должностное лицо в связи с возникновением коррупционной ситуации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3528D-FE75-90E4-6B06-A14FC31E2EFE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30C0F1-5C1D-0268-A858-FD48AC250C74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9AFE179-243D-5D4B-FF44-D892154004A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7DEDA2-DC9D-6278-0624-EA9642CE59FC}"/>
              </a:ext>
            </a:extLst>
          </p:cNvPr>
          <p:cNvSpPr txBox="1"/>
          <p:nvPr/>
        </p:nvSpPr>
        <p:spPr>
          <a:xfrm>
            <a:off x="1504298" y="357487"/>
            <a:ext cx="1015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6D599C-F855-61D2-1C58-A481E5F9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100-00002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527241"/>
              </p:ext>
            </p:extLst>
          </p:nvPr>
        </p:nvGraphicFramePr>
        <p:xfrm>
          <a:off x="472225" y="1923047"/>
          <a:ext cx="5630926" cy="271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F70238A-027B-0AE0-FF82-48187B815D21}"/>
              </a:ext>
            </a:extLst>
          </p:cNvPr>
          <p:cNvSpPr txBox="1"/>
          <p:nvPr/>
        </p:nvSpPr>
        <p:spPr>
          <a:xfrm>
            <a:off x="6006403" y="1171678"/>
            <a:ext cx="576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«За последний год, по Вашему мнению, изменился уровень коррупции на соответствующем уровне власти?»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F37AB26-F100-BC96-A370-6EA1E517E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63332"/>
              </p:ext>
            </p:extLst>
          </p:nvPr>
        </p:nvGraphicFramePr>
        <p:xfrm>
          <a:off x="6124699" y="2006582"/>
          <a:ext cx="5630926" cy="2400828"/>
        </p:xfrm>
        <a:graphic>
          <a:graphicData uri="http://schemas.openxmlformats.org/drawingml/2006/table">
            <a:tbl>
              <a:tblPr/>
              <a:tblGrid>
                <a:gridCol w="1519029">
                  <a:extLst>
                    <a:ext uri="{9D8B030D-6E8A-4147-A177-3AD203B41FA5}">
                      <a16:colId xmlns:a16="http://schemas.microsoft.com/office/drawing/2014/main" val="3044385113"/>
                    </a:ext>
                  </a:extLst>
                </a:gridCol>
                <a:gridCol w="1214835">
                  <a:extLst>
                    <a:ext uri="{9D8B030D-6E8A-4147-A177-3AD203B41FA5}">
                      <a16:colId xmlns:a16="http://schemas.microsoft.com/office/drawing/2014/main" val="2951368567"/>
                    </a:ext>
                  </a:extLst>
                </a:gridCol>
                <a:gridCol w="1435841">
                  <a:extLst>
                    <a:ext uri="{9D8B030D-6E8A-4147-A177-3AD203B41FA5}">
                      <a16:colId xmlns:a16="http://schemas.microsoft.com/office/drawing/2014/main" val="834810053"/>
                    </a:ext>
                  </a:extLst>
                </a:gridCol>
                <a:gridCol w="1461221">
                  <a:extLst>
                    <a:ext uri="{9D8B030D-6E8A-4147-A177-3AD203B41FA5}">
                      <a16:colId xmlns:a16="http://schemas.microsoft.com/office/drawing/2014/main" val="836538658"/>
                    </a:ext>
                  </a:extLst>
                </a:gridCol>
              </a:tblGrid>
              <a:tr h="600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заказчика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Возрос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 изменился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Уменьшился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22414"/>
                  </a:ext>
                </a:extLst>
              </a:tr>
              <a:tr h="600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местном уровне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68,0%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891967"/>
                  </a:ext>
                </a:extLst>
              </a:tr>
              <a:tr h="600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уровне региона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71,0%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320415"/>
                  </a:ext>
                </a:extLst>
              </a:tr>
              <a:tr h="600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целом по стране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27,0%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57,0%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16,0%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2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179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15F8E-C5AF-4990-2540-2B165E6B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B317C4-0BD7-E77C-B0BE-E00C054623B3}"/>
              </a:ext>
            </a:extLst>
          </p:cNvPr>
          <p:cNvSpPr/>
          <p:nvPr/>
        </p:nvSpPr>
        <p:spPr>
          <a:xfrm>
            <a:off x="472225" y="4483223"/>
            <a:ext cx="11068357" cy="2265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6A272E-7120-9E1E-CB50-5A3616FC6CA2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4172FBCE-4D0A-EE5D-B636-4DEFBFF7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43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A0BCFA-8724-4848-0066-C08A439BC100}"/>
              </a:ext>
            </a:extLst>
          </p:cNvPr>
          <p:cNvSpPr/>
          <p:nvPr/>
        </p:nvSpPr>
        <p:spPr>
          <a:xfrm>
            <a:off x="524221" y="4800690"/>
            <a:ext cx="10751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Большая часть респондентов (42,0%) затруднились с ответом на вопрос «Как Вы считаете, на каком уровне коррупция развита в наибольшей степени?». Остальные преимущественно (в 32,0% случаев) высказывали мнение, что коррупция в наибольшей степени развита на федеральном уровне. В том, что коррупция наиболее представлена на региональном уровне, выразили уверенность 14,0% участников опроса, на местном – 12,0%.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388FA4-4569-577A-21CC-B7E0696D8059}"/>
              </a:ext>
            </a:extLst>
          </p:cNvPr>
          <p:cNvSpPr/>
          <p:nvPr/>
        </p:nvSpPr>
        <p:spPr>
          <a:xfrm>
            <a:off x="11200932" y="4483223"/>
            <a:ext cx="570269" cy="227002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F3EF-4BE4-68B1-2838-EA6E77760E89}"/>
              </a:ext>
            </a:extLst>
          </p:cNvPr>
          <p:cNvSpPr txBox="1"/>
          <p:nvPr/>
        </p:nvSpPr>
        <p:spPr>
          <a:xfrm rot="5400000">
            <a:off x="10325132" y="5433912"/>
            <a:ext cx="230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99D463-DCBC-B072-8480-E59FBA0226C2}"/>
              </a:ext>
            </a:extLst>
          </p:cNvPr>
          <p:cNvSpPr txBox="1"/>
          <p:nvPr/>
        </p:nvSpPr>
        <p:spPr>
          <a:xfrm>
            <a:off x="1333420" y="1210894"/>
            <a:ext cx="9942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«Как Вы считаете, на каком уровне коррупция развита в наибольшей степени?»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B9608-48EB-EE02-AC9D-8B3A13D766E1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8158373-5684-7C35-66E2-735A7A956E70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0185BFF-31F7-5165-8750-BDA901AB25C1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B8261A3-764D-D563-A3B9-15D21F91D29E}"/>
              </a:ext>
            </a:extLst>
          </p:cNvPr>
          <p:cNvSpPr txBox="1"/>
          <p:nvPr/>
        </p:nvSpPr>
        <p:spPr>
          <a:xfrm>
            <a:off x="1504298" y="357487"/>
            <a:ext cx="1015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2E3097-6A8F-36A7-3733-E4415AB7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341666"/>
            <a:ext cx="707886" cy="707886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745A5AA-DBB9-7EC8-D4AF-A23C9890F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56617"/>
              </p:ext>
            </p:extLst>
          </p:nvPr>
        </p:nvGraphicFramePr>
        <p:xfrm>
          <a:off x="2730145" y="1518671"/>
          <a:ext cx="6254058" cy="308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6014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468885"/>
            <a:ext cx="11068357" cy="22801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44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649412" y="4729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872" y="4410992"/>
            <a:ext cx="107516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Отвечая на вопрос о причинах, по которым предприятия их сферы бизнеса могут решиться на оказание влияния на должностное лицо посредством осуществления неформальных платежей, относительное большинство респондентов (39,0% при 44,0% в 2024 г. и 46,0% в 2023 г.) выбрали вариант ответа «Так надежнее (спокойнее, вернее) со стороны интересов организации». Распределение суждений по данному вопросу свидетельствует о том, что инициаторами коррупционных действий являются, скорее, сами предприниматели.</a:t>
            </a:r>
          </a:p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качестве основного результата оказания влияния на должностное лицо посредством неформальных платежей чаще всего называлось ускорение решения проблемы (12,0% при 20,0% годом ранее и 21,0% в 2023 г.). При этом только 10,0% опрошенных констатировали, что неформальные платежи ничего не гарантируют.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68885"/>
            <a:ext cx="570269" cy="228436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40892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167771"/>
            <a:ext cx="562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Основная причина, по которой возникают коррупционные ситуации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005454" y="1138523"/>
            <a:ext cx="576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Основной результат оказания влияния на должностное лицо посредством осуществления неформальных платежей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696EF-F719-5B2C-2D20-89F6AD1E0B70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9F6CBD6-BEE8-53A2-BF23-C6E9E4595A91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CD01DD5-A91E-E54B-8F19-16ED29C12E73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172165-F520-656E-E67D-61EC9DC6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2" y="245246"/>
            <a:ext cx="859721" cy="859721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4732"/>
              </p:ext>
            </p:extLst>
          </p:nvPr>
        </p:nvGraphicFramePr>
        <p:xfrm>
          <a:off x="472225" y="1752545"/>
          <a:ext cx="5522189" cy="268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2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2932"/>
              </p:ext>
            </p:extLst>
          </p:nvPr>
        </p:nvGraphicFramePr>
        <p:xfrm>
          <a:off x="5994413" y="1808471"/>
          <a:ext cx="6752365" cy="271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0094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7473242" y="1301008"/>
            <a:ext cx="4316371" cy="52204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45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7674760" y="1657206"/>
            <a:ext cx="34961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Преобладало мнение, что коррупция «скорее мешает» или «чаще мешает, чем помогает» ведению бизнеса: такую точку зрения разделили 46,0% респондентов при 43,0% в 2024 г. и 52,0% в 2023 г. Противоположные суждения высказали всего 5,0% участников опроса. Еще 6,0% заявили, что коррупция не помогает бизнесу, но и не мешает; а 43,0% с ответом на данный вопрос затруднились.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19345" y="1313692"/>
            <a:ext cx="570269" cy="522045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8920149" y="3686713"/>
            <a:ext cx="514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138523"/>
            <a:ext cx="682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«В современных условиях коррупция скорее помогает или мешает работать организациям (предприятиям, фирмам, бизнесу) Вашей отрасли, по размерам схожим с Вашей?»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F2F00-F359-4574-08F0-C9C87DDC9C91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539C564-F6D2-B772-E974-1AAD2495F93D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6AD5AE3-7EA0-52EE-CE13-250BDBF89983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ECE748F-F431-EABE-02CC-6F3876F8898E}"/>
              </a:ext>
            </a:extLst>
          </p:cNvPr>
          <p:cNvSpPr txBox="1"/>
          <p:nvPr/>
        </p:nvSpPr>
        <p:spPr>
          <a:xfrm>
            <a:off x="1649412" y="4729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D46A8F-0F28-AEA5-4A99-35AAD9A4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2" y="245246"/>
            <a:ext cx="859721" cy="859721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1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06419"/>
              </p:ext>
            </p:extLst>
          </p:nvPr>
        </p:nvGraphicFramePr>
        <p:xfrm>
          <a:off x="472224" y="1950748"/>
          <a:ext cx="6846156" cy="458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591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DAA90-65E0-34D2-8376-6E9454F4D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55822F9-FF4A-7D6E-A808-6759CE2206BF}"/>
              </a:ext>
            </a:extLst>
          </p:cNvPr>
          <p:cNvSpPr/>
          <p:nvPr/>
        </p:nvSpPr>
        <p:spPr>
          <a:xfrm>
            <a:off x="7473242" y="1301008"/>
            <a:ext cx="4316371" cy="52204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DA9F61-33AA-846C-C759-F6CB04DA26DA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DA12FFD-569E-6A04-6475-9ACC7D11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46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FC49E5-4F05-CF86-4394-63CE51B14135}"/>
              </a:ext>
            </a:extLst>
          </p:cNvPr>
          <p:cNvSpPr/>
          <p:nvPr/>
        </p:nvSpPr>
        <p:spPr>
          <a:xfrm>
            <a:off x="7568285" y="1411102"/>
            <a:ext cx="349619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Основная цель, ради которой субъекты предпринимательства идут на неформальные платежи при взаимодействии с органами власти, – ускорение получения необходимых документов, разрешений, лицензий, сертификатов и др. Таково мнение относительного большинства участников исследования: 22,9%. В предыдущую волну мониторинга указанная цель тоже называлась чаще всего, тогда как в 2023 г. лидировал другой мотив: обход слишком сложных, обременительных для организаций (предприятий) требований законодательства или регулирующих органов. Важно подчеркнуть, что треть опрошенных (34,4%) задекларировали отсутствие практики неформальных платежей в их сферах бизнеса.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4943E07-940B-3C5A-0E5A-02EEA3610971}"/>
              </a:ext>
            </a:extLst>
          </p:cNvPr>
          <p:cNvSpPr/>
          <p:nvPr/>
        </p:nvSpPr>
        <p:spPr>
          <a:xfrm>
            <a:off x="11219345" y="1313692"/>
            <a:ext cx="570269" cy="522045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76722-B7E6-BF08-5DD2-A073BE606A85}"/>
              </a:ext>
            </a:extLst>
          </p:cNvPr>
          <p:cNvSpPr txBox="1"/>
          <p:nvPr/>
        </p:nvSpPr>
        <p:spPr>
          <a:xfrm rot="5400000">
            <a:off x="8920149" y="3686713"/>
            <a:ext cx="514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F2D88-3142-183E-CCB5-62EE7E46AC1E}"/>
              </a:ext>
            </a:extLst>
          </p:cNvPr>
          <p:cNvSpPr txBox="1"/>
          <p:nvPr/>
        </p:nvSpPr>
        <p:spPr>
          <a:xfrm>
            <a:off x="472225" y="1138523"/>
            <a:ext cx="682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Основные цели использования неформальных платежей при взаимодействии с органами власти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D4B8B-D3E0-78BD-F1E0-0A8E789DA7FE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BAFFDD9-2A09-31A5-230E-2DA83F914544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99DB87C-2FE0-CCDB-8001-4099E5FEE19E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637BA2-EC77-1616-06F2-3B2A9235CA6F}"/>
              </a:ext>
            </a:extLst>
          </p:cNvPr>
          <p:cNvSpPr txBox="1"/>
          <p:nvPr/>
        </p:nvSpPr>
        <p:spPr>
          <a:xfrm>
            <a:off x="1649412" y="4729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043837-EE3E-88BB-22DE-AC74E038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2" y="245246"/>
            <a:ext cx="859721" cy="859721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100-00002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703195"/>
              </p:ext>
            </p:extLst>
          </p:nvPr>
        </p:nvGraphicFramePr>
        <p:xfrm>
          <a:off x="472224" y="1678707"/>
          <a:ext cx="6912372" cy="484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885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B5B40-1A1C-AADE-A496-BA86A2456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8007F5-4AEA-B198-7742-79242234D590}"/>
              </a:ext>
            </a:extLst>
          </p:cNvPr>
          <p:cNvSpPr/>
          <p:nvPr/>
        </p:nvSpPr>
        <p:spPr>
          <a:xfrm>
            <a:off x="7473242" y="1301008"/>
            <a:ext cx="4316371" cy="52204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34F1BD-CE34-9B81-4F9D-BA01592C027A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AA5BE0F9-D35D-A0C4-45EB-77DC12AE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47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C9659D-DDEA-55D8-E2DD-0755E8149FA9}"/>
              </a:ext>
            </a:extLst>
          </p:cNvPr>
          <p:cNvSpPr/>
          <p:nvPr/>
        </p:nvSpPr>
        <p:spPr>
          <a:xfrm>
            <a:off x="7670245" y="1501499"/>
            <a:ext cx="34241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качестве основной причины распространения взяточничества и коррупции в России относительное большинство респондентов (35,0%), как и в прошлые два года, назвали алчность чиновников и должностных лиц. Остальные факторы воспринимаются как существенно менее значимые: сложившиеся в обществе традиции, особенности культуры и менталитета сочли основной причиной коррупции 18,0% опрошенных, сложное, противоречивое законодательство – 14,0%.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48E8F98-1E07-A1F9-1B19-660339493541}"/>
              </a:ext>
            </a:extLst>
          </p:cNvPr>
          <p:cNvSpPr/>
          <p:nvPr/>
        </p:nvSpPr>
        <p:spPr>
          <a:xfrm>
            <a:off x="11219345" y="1313692"/>
            <a:ext cx="570269" cy="522045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EAEB92-D2CE-41C5-B5C0-EC9ABD8234B8}"/>
              </a:ext>
            </a:extLst>
          </p:cNvPr>
          <p:cNvSpPr txBox="1"/>
          <p:nvPr/>
        </p:nvSpPr>
        <p:spPr>
          <a:xfrm rot="5400000">
            <a:off x="8920149" y="3686713"/>
            <a:ext cx="514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80B8B-441F-AAB2-8EF5-4189C0EAD2A4}"/>
              </a:ext>
            </a:extLst>
          </p:cNvPr>
          <p:cNvSpPr txBox="1"/>
          <p:nvPr/>
        </p:nvSpPr>
        <p:spPr>
          <a:xfrm>
            <a:off x="472225" y="1224586"/>
            <a:ext cx="707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«Как Вы считаете, что является основной причиной распространения взяточничества и коррупции в России?»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49186-544A-C35C-B141-0ED51E06A179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66593BB-9719-6DE4-6E8D-42DCBEF34F57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BE74611-4063-8322-29D0-24D901AB64D0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AFF60E-9581-9279-D15C-FF1349714C82}"/>
              </a:ext>
            </a:extLst>
          </p:cNvPr>
          <p:cNvSpPr txBox="1"/>
          <p:nvPr/>
        </p:nvSpPr>
        <p:spPr>
          <a:xfrm>
            <a:off x="1649412" y="4729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E60A68-5C5C-1401-306E-EF406A22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2" y="245246"/>
            <a:ext cx="859721" cy="859721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1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745549"/>
              </p:ext>
            </p:extLst>
          </p:nvPr>
        </p:nvGraphicFramePr>
        <p:xfrm>
          <a:off x="472223" y="1809361"/>
          <a:ext cx="6817329" cy="472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535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48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79774" y="489842"/>
            <a:ext cx="1065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исследования: «бытовая» коррупция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5942" y="1749967"/>
            <a:ext cx="112812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Рейтинг ситуаций, в которых жители Забайкальского края хотя бы изредка сталкиваются с коррупцией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возглавили следующие: получение бесплатной медицинской помощи в поликлинике или в больнице (33,3%); устройство на работу и продвижение по службе (26,5%); получение услуг по ремонту, эксплуатации жилья у служб по эксплуатации (25,2%); урегулирование ситуации с автоинспекцией (24,4%); получение социальных выплат (23,0%). 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 общественном мнении жителей Забайкальского края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наиболее коррумпированными считаются следующие структуры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 коммунальные службы 49,5%); средства массовой информации (418%); политические партии (38,8%); армия (37,5%); Служба безопасности дорожного движения (36,9%).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респондентов,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обращавшихся в государственные или муниципальные учреждения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результатом этого обращения были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полностью или частично удовлетворены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80,6% – на 7,0% меньше, чем в прошлом, 2024 г.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 целом доли респондентов,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попадавших в различные ситуации, в которых была нужна взятка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не превысили 2,8%, то есть пределов статистической погрешности.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Среди жителей Забайкальского края преобладает неприятие коррупции.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Только 19,5% участников опроса не считают это асоциальное явление предосудительным. Большинство же респондентов (52,7%) осуждают как тех, кто дает взятки, так и тех, кто их берет. 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участников исследования (48,5%)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оценили уровень коррупции в Забайкальском крае как средний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; низким его сочли 15,5% респондентов, высоким – 14,5%.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26722" y="1661886"/>
            <a:ext cx="45719" cy="49467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9642C-9814-9887-91B8-902BEE3F0812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FB2B31-2B0C-BD89-A9D1-2201D3853475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B206C7-D85F-DFA3-217A-DE8CC8FC65A0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A34129-EABD-C731-9DF2-5CD5C8ED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7" y="319354"/>
            <a:ext cx="741085" cy="741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35A61-73C4-0778-6AB5-DE6F161292B0}"/>
              </a:ext>
            </a:extLst>
          </p:cNvPr>
          <p:cNvSpPr txBox="1"/>
          <p:nvPr/>
        </p:nvSpPr>
        <p:spPr>
          <a:xfrm>
            <a:off x="472225" y="1230927"/>
            <a:ext cx="11304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Результаты проведенного социологического исследования дают основание сделать следующие выводы:</a:t>
            </a:r>
          </a:p>
        </p:txBody>
      </p:sp>
    </p:spTree>
    <p:extLst>
      <p:ext uri="{BB962C8B-B14F-4D97-AF65-F5344CB8AC3E}">
        <p14:creationId xmlns:p14="http://schemas.microsoft.com/office/powerpoint/2010/main" val="929868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49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4387" y="990048"/>
            <a:ext cx="112827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Доля респондентов, в той или иной степени информированных о мерах, которые власти принимают для противодействия коррупции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составила 44,8%.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Среди населения региона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распространено критическое отношение к деятельности властей в сфере противодействия коррупции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причем прослеживается тренд на сокращение доли позитивных оценок этой деятельности.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Уровень удовлетворенности деятельностью органов власти Забайкальского края по противодействию коррупции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составил 47,0% при 52,0% в 2024 г. и 44,0% в 2023 г.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По итогам составления рейтинга административно-территориальных единиц Забайкальского края в зависимости от уровня коррупции установлено, что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муниципальных образований Забайкальского края в 2025 г. наибольшим уровнем «бытовой» коррупции характеризуются город Чита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(входит в тройку наибольших значений по 11 показателям уровня коррупции),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Оловяннинский район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(входит в TOП-3 наибольших значений по 10 показателям уровня коррупции), а также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Красночикойский, Могойтуйский и Хилокский районы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(каждый из них входит в TOП-3 наибольших значений по 5 показателям уровня коррупции).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Сравнение результатов исследования с материалами волн мониторинга в 2023 – 2024 гг.,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выявило относительную стабильность значений большинства индикаторов из числа базового набора показателей уровня «бытовой» коррупции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по установленным Методикой унифицированным формулам расчета: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риск бытовой коррупции (10,1% в 2023 г., 6,4% в 2024 г., 6,9%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вероятность реализации коррупционного сценария в сфере «бытовой» коррупции (0,8 в 2023 г., 0,64 в 2024 г., 0,78 в 2025 г.);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16746" y="1322773"/>
            <a:ext cx="45719" cy="513706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80F09-E601-A044-237D-BAB1AAD718C2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154BD85-CE6B-4F39-8B2D-3283467F3447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6910731-F039-B739-1E2D-CB430AB61DA2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7B335A-3015-E479-2E24-14C28D7A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7" y="319354"/>
            <a:ext cx="741085" cy="741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3F4AB0-55FE-624E-E06A-E921B962557B}"/>
              </a:ext>
            </a:extLst>
          </p:cNvPr>
          <p:cNvSpPr txBox="1"/>
          <p:nvPr/>
        </p:nvSpPr>
        <p:spPr>
          <a:xfrm>
            <a:off x="1179774" y="489842"/>
            <a:ext cx="1065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исследования: «бытовая» коррупция</a:t>
            </a:r>
          </a:p>
        </p:txBody>
      </p:sp>
    </p:spTree>
    <p:extLst>
      <p:ext uri="{BB962C8B-B14F-4D97-AF65-F5344CB8AC3E}">
        <p14:creationId xmlns:p14="http://schemas.microsoft.com/office/powerpoint/2010/main" val="131058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416" y="6456500"/>
            <a:ext cx="509435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506321" y="450130"/>
            <a:ext cx="1124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Социально-демографические характеристики респондентов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5695601" y="940847"/>
            <a:ext cx="6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2A062D-038A-4A7E-9082-F1E2C645A267}"/>
              </a:ext>
            </a:extLst>
          </p:cNvPr>
          <p:cNvSpPr txBox="1"/>
          <p:nvPr/>
        </p:nvSpPr>
        <p:spPr>
          <a:xfrm>
            <a:off x="5995181" y="2141278"/>
            <a:ext cx="91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45,8%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08985-5E88-45D6-9CBB-7D8EA5E448DB}"/>
              </a:ext>
            </a:extLst>
          </p:cNvPr>
          <p:cNvSpPr txBox="1"/>
          <p:nvPr/>
        </p:nvSpPr>
        <p:spPr>
          <a:xfrm>
            <a:off x="5205901" y="2136026"/>
            <a:ext cx="85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54,2%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8232D-503D-4356-8F95-1F0987198F09}"/>
              </a:ext>
            </a:extLst>
          </p:cNvPr>
          <p:cNvSpPr txBox="1"/>
          <p:nvPr/>
        </p:nvSpPr>
        <p:spPr>
          <a:xfrm>
            <a:off x="1661410" y="2325976"/>
            <a:ext cx="15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Возраст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7506742" y="2330477"/>
            <a:ext cx="261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Образование</a:t>
            </a: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031940"/>
              </p:ext>
            </p:extLst>
          </p:nvPr>
        </p:nvGraphicFramePr>
        <p:xfrm>
          <a:off x="5584533" y="2728861"/>
          <a:ext cx="6078083" cy="358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068512"/>
              </p:ext>
            </p:extLst>
          </p:nvPr>
        </p:nvGraphicFramePr>
        <p:xfrm>
          <a:off x="-1" y="2678180"/>
          <a:ext cx="5486542" cy="360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44467C-9701-6484-845C-1920545B53D0}"/>
              </a:ext>
            </a:extLst>
          </p:cNvPr>
          <p:cNvSpPr txBox="1"/>
          <p:nvPr/>
        </p:nvSpPr>
        <p:spPr>
          <a:xfrm rot="5400000">
            <a:off x="11373437" y="3433615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14FB6D6-C88E-5885-8ECC-CE7E67BA5B65}"/>
              </a:ext>
            </a:extLst>
          </p:cNvPr>
          <p:cNvCxnSpPr>
            <a:cxnSpLocks/>
          </p:cNvCxnSpPr>
          <p:nvPr/>
        </p:nvCxnSpPr>
        <p:spPr>
          <a:xfrm flipH="1">
            <a:off x="12005308" y="4350621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7AE2C6-722E-997F-D02A-B5AF5F950E06}"/>
              </a:ext>
            </a:extLst>
          </p:cNvPr>
          <p:cNvCxnSpPr>
            <a:cxnSpLocks/>
          </p:cNvCxnSpPr>
          <p:nvPr/>
        </p:nvCxnSpPr>
        <p:spPr>
          <a:xfrm flipH="1">
            <a:off x="11999474" y="246724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15F4EB-9BC3-A234-CCE8-A572CBF32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071" y="1359794"/>
            <a:ext cx="783871" cy="7838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6B1AC2-B2B4-6E67-271B-8FDB06E9D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034" y="1357407"/>
            <a:ext cx="783871" cy="7838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ADC8B5-65D1-479B-6C67-B1328292A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999" y="4045293"/>
            <a:ext cx="937017" cy="9370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9F6A1-6B93-5D5B-FF07-6B2C85718B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942" y="3917126"/>
            <a:ext cx="1132104" cy="11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9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12678-4007-C054-D89A-3AC6AE3F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2B85D57-D493-D2BF-0D10-2C2EDFD4B527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A034E850-0C18-553A-3457-161AB51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50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31C81E-EBC5-C3D9-E680-0AD4F0FBBF2B}"/>
              </a:ext>
            </a:extLst>
          </p:cNvPr>
          <p:cNvSpPr/>
          <p:nvPr/>
        </p:nvSpPr>
        <p:spPr>
          <a:xfrm>
            <a:off x="597992" y="1044582"/>
            <a:ext cx="110534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доля коррупционных издержек в среднедушевом доходе населения (1,35 в 2023 г., 1,1 в 2024 г., 0,9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коррупционный опыт в сфере «бытовой» коррупции (2,8% в 2023 г., 1% в 2024 г., 3%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мнение граждан об интенсивности «бытовой» коррупции (6,7% в 2023 г., 4,3% в 2024 г., 5,6%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индикатор уровня «бытовой» коррупции (0,0745 в 2023 г., 0,0454 в 2024 г., 0,0618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институциональный индикатор «бытовой» коррупции (0,0578 в 2023 г., 0,0303 в 2024 г., 0,0488 в 2025 г.).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Снизились значения показателей: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средний размер взятки в сфере «бытовой» коррупции (53 357,1 руб. в 2023 г., 53 893,9 руб. в 2024 г., 45 261,4 руб.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годовой объем «бытовой» коррупции (87 216,93 млн. руб. в 2023 г., 88 421,54 млн. руб. в 2024 г., 82 135,93 млн. руб. в 2025 г.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доля годового объема «бытовой» коррупции в валовом региональном продукте (14,4% в 2023 г., 14,6% в 2024 г., 11,4% в 2025 г.).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Несколько возросли значения показателей: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количество коррупционных сделок в сфере "бытовой" коррупции за год (1 634 589 в 2023 г., 1 640 658 в 2024 г., 1 814 703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динамический индикатор уровня «бытовой» коррупции в субъекте РФ (0,955 в 2023 г., 0,613 в 2024 г., 1,363 в 2025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динамический институциональный индикатор «бытовой» коррупции в субъекте РФ (1,308 в 2023 г., 0,528 в 2024 г., 1,618 в 2025 г.).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9677-FAD3-D9D7-7D8E-4954CAECA915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A440836-0832-8544-AD07-839E84A2496C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F245234-C03E-2A22-0A20-0E7F6BAABBAD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411EEE-873C-D3B0-21F7-D99CECF3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7" y="319354"/>
            <a:ext cx="741085" cy="741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F64DBB-DBEA-C854-7D11-326C2AEBD666}"/>
              </a:ext>
            </a:extLst>
          </p:cNvPr>
          <p:cNvSpPr txBox="1"/>
          <p:nvPr/>
        </p:nvSpPr>
        <p:spPr>
          <a:xfrm>
            <a:off x="1179774" y="489842"/>
            <a:ext cx="1065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исследования: «бытовая» коррупция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190A14-D7EC-2217-5375-5A52294A1AF8}"/>
              </a:ext>
            </a:extLst>
          </p:cNvPr>
          <p:cNvSpPr/>
          <p:nvPr/>
        </p:nvSpPr>
        <p:spPr>
          <a:xfrm flipH="1">
            <a:off x="816746" y="1322773"/>
            <a:ext cx="45719" cy="513706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02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51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2D77C-83A2-A01C-5856-4E7C56B234DF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D0227BC-2B02-3832-7047-D3A496D6BCD5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88EF3C2-302F-1416-259F-976AFCFBEAE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FA292E-ADA5-CB61-3EAC-A2C01707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7" y="319354"/>
            <a:ext cx="741085" cy="741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8818C1-871E-E15B-209D-2749E8FF78DA}"/>
              </a:ext>
            </a:extLst>
          </p:cNvPr>
          <p:cNvSpPr txBox="1"/>
          <p:nvPr/>
        </p:nvSpPr>
        <p:spPr>
          <a:xfrm>
            <a:off x="1179774" y="489842"/>
            <a:ext cx="1065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исследования: «деловая» коррупция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CAC062-7B2D-AB11-20FC-DBBF56C966F5}"/>
              </a:ext>
            </a:extLst>
          </p:cNvPr>
          <p:cNvSpPr/>
          <p:nvPr/>
        </p:nvSpPr>
        <p:spPr>
          <a:xfrm flipH="1">
            <a:off x="826724" y="1276350"/>
            <a:ext cx="45719" cy="5332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D812EF-0FA0-D577-4AD6-DFE606836A16}"/>
              </a:ext>
            </a:extLst>
          </p:cNvPr>
          <p:cNvSpPr/>
          <p:nvPr/>
        </p:nvSpPr>
        <p:spPr>
          <a:xfrm>
            <a:off x="467558" y="1213349"/>
            <a:ext cx="113049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предприятия сферы их бизнеса никогда не сталкиваются с необходимостью оказывать влияние на действия (бездействие) должностных лиц посредством осуществления неформальных прямых и (или) скрытых платежей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заявили  от 61,0% до 74,0% респондентов.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Преобладало мнение, что в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еличина неформальных платежей заранее «не очень ясна» или «совсем не ясна»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соответствующие варианты ответа выбрали 24,0% участников исследования при 28,0% в 2024 г. и 29,0% в 2023 г. 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По словам подавляющего большинства респондентов (от 83,9% до 96,8%),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предприятия в сфере их бизнеса не оказывают влияние на действия (бездействие) должностных лиц посредством осуществления неформальных прямых и (или) скрытых платежей. 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 получении государственного контракта федерального уровня предприятия их сферы бизнеса обычно производят неофициальные выплаты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сообщили 38,5% респондентов из числа тех, чьи предприятия получали государственный (муниципальный) заказ, регионального и муниципального уровня – по 46,2%. 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Доминирующая часть представителей изучаемой социальной среды (42,0%)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затруднились с ответом на вопрос «Как Вы считаете, на каком уровне коррупция развита в наибольшей степени?».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Остальные преимущественно (в 32,0% случаев) высказывали мнение, что коррупция в наибольшей степени развита на федеральном уровне. 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мерах, которые органы власти принимают для противодействия коррупции, в той или иной степени проинформированы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57,0% опрошенных представителей деловой среды. 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региональной бизнес-среде распространено критическое отношение к антикоррупционной деятельности органов власти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однако прослеживается тренд на снижение доли негативных оценок этой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366193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52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26BD2-A5D6-0503-0C80-4BD6941AF30B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920C09E-9E4B-49DF-BC1C-D3A9CB696AE6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2A18F94-956E-327C-DDE8-D69D58589329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CA22BF-1420-836E-FBC6-285443F5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7" y="319354"/>
            <a:ext cx="741085" cy="741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3A0BDF-C3C1-2246-0A39-52CDC5A1C2A2}"/>
              </a:ext>
            </a:extLst>
          </p:cNvPr>
          <p:cNvSpPr txBox="1"/>
          <p:nvPr/>
        </p:nvSpPr>
        <p:spPr>
          <a:xfrm>
            <a:off x="1179774" y="489842"/>
            <a:ext cx="1065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исследования: «деловая» коррупция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E7F892-8C74-5527-630C-974F9A8A44F6}"/>
              </a:ext>
            </a:extLst>
          </p:cNvPr>
          <p:cNvSpPr/>
          <p:nvPr/>
        </p:nvSpPr>
        <p:spPr>
          <a:xfrm>
            <a:off x="495942" y="1284516"/>
            <a:ext cx="114715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Жалобы предприятий на вымогательство неофициальных платежей со стороны должностных лиц недостаточно эффективны.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По словам 37,5% опрошенных, жалобой ничего не удалось добиться, а 25,0% респондентов признались, что из-за жалобы у организации начались проблемы.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Отвечая на вопрос 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причинах, по которым предприятия их сферы бизнеса могут решиться на оказание влияния на должностное лицо посредством осуществления неформальных платежей,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респондентов (39,0%) выбрали вариант ответа «Так надежнее (спокойнее, вернее) со стороны интересов организации». 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качестве основного результата оказания влияния на должностное лицо посредством неформальных платежей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чаще всего называлось ускорение решения проблемы (12,0%). 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бизнес-сообществе Забайкальского края преобладает негативное отношение к коррупции. 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Мнение, согласно которому коррупция «скорее мешает» или «чаще мешает, чем помогает» ведению бизнеса, разделили 46,0% респондентов, тогда как противоположные суждения высказали всего 5,0% участников опроса.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Касательно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динамики значений базовых показателей «деловой» коррупции в 2025 г. по сравнению с 2023 – 2023 гг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., то здесь зафиксированы разнонаправленные тенденции. 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Остались примерно на уровне предыдущих двух лет значения показателей: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риск «деловой» коррупции (6,0% в 2025 г. при 6,2% в 2024 г. и 7,0%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коррупционный опыт в сфере «деловой» коррупции (19,0% в 2025 г. при 21,0% в 2024 г. и 22,0% в 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среднее количество коррупционных сделок за год, приходящееся на одного представителя 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бизнеса, являющегося участником коррупционной ситуации (5,5 в 2025 г. при 4,2 в 2024 г. и 3,8 в 2023 г.);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E48426-A7AE-4E84-4773-2EDA6215BB17}"/>
              </a:ext>
            </a:extLst>
          </p:cNvPr>
          <p:cNvSpPr/>
          <p:nvPr/>
        </p:nvSpPr>
        <p:spPr>
          <a:xfrm flipH="1">
            <a:off x="826724" y="1276350"/>
            <a:ext cx="45719" cy="5332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154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51A37-5380-469E-AFE1-399DB623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74A2DF-7172-1F18-0D06-E54ACE480EA2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68903697-7E85-D926-5729-B5D4611C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53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FA7D1-358B-2C87-AB8A-827746543EDF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53EDADC-F815-ADFF-DA38-708E90A60B59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68DC55F-4325-2BF5-2D8D-C4697AE3E49E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355DBB-2E7B-BD90-6277-E80506BA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7" y="319354"/>
            <a:ext cx="741085" cy="741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2C4AB1-3B07-9BAD-8180-DD8E8EB67873}"/>
              </a:ext>
            </a:extLst>
          </p:cNvPr>
          <p:cNvSpPr txBox="1"/>
          <p:nvPr/>
        </p:nvSpPr>
        <p:spPr>
          <a:xfrm>
            <a:off x="1179774" y="489842"/>
            <a:ext cx="1065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исследования: «деловая» коррупция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35A15A-AB9B-9288-96FB-4AC14358652E}"/>
              </a:ext>
            </a:extLst>
          </p:cNvPr>
          <p:cNvSpPr/>
          <p:nvPr/>
        </p:nvSpPr>
        <p:spPr>
          <a:xfrm>
            <a:off x="555216" y="1276350"/>
            <a:ext cx="112827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годовой объем "деловой" коррупции в Забайкальском крае (3 387 201 128,18 в 2025 г. при 3 164 208 437,66 руб. в 2024 г. и 3 387 201 128,18 руб.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коррупционный опыт в сфере осуществления государственных (муниципальных) закупок (0,07 в 20025 при таком же значении в 2024 г. при 0,09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мнение представителей бизнеса об интенсивности «деловой» коррупции (69,0% при таком же значении год назад и 71,0%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индекс противодействия «деловой» коррупции в Забайкальском крае (0,12787 в 2025 г. при 0,07814 в 2024 г. и 0,13646 в 2023 г.).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Сократилось значение показателя: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негативное мнение представителей бизнеса об эффективности антикоррупционных мер в сфере «деловой» коррупции (28,0% в отчетный период при 32,0% годом ранее и 33,0% в 2023 г.).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Несколько возросли значения показателей: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количество коррупционных сделок в сфере «деловой» коррупции (105 в 2025 г. при 88,5 в 2024 г. при 84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средний размер взятки в сфере «деловой» коррупции (76 155,2 руб. в 2025 г. при 58 640,2 руб. в 2024 г. и 70 245,0 руб.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средняя доля коррупционных издержек (3,93% при 0,71% в 2024 г. и 3,50%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количество коррупционных сделок, совершаемых в сфере «деловой» коррупции в Забайкальском крае за год (66 017,37 в 2025 г. при 53 959,71 в 2024 г. и 48 242,78 в 2023 г.);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• годовой объем «деловой» коррупции в Забайкальском крае (3 387 201 128,18 в 2025 г. при 3 164 208 437,66 руб. в 2024 г. и 3 387 201 128,18 руб. в 2023 г.).</a:t>
            </a:r>
          </a:p>
          <a:p>
            <a:pPr marL="7429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2B17EE-2FC1-4BF2-4213-2D50319FA002}"/>
              </a:ext>
            </a:extLst>
          </p:cNvPr>
          <p:cNvSpPr/>
          <p:nvPr/>
        </p:nvSpPr>
        <p:spPr>
          <a:xfrm flipH="1">
            <a:off x="826724" y="1276350"/>
            <a:ext cx="45719" cy="5332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310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EF36D-EC59-0D01-00D8-10269E74E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1F0CDE-2179-6CF5-3BFA-7063ED786D68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8CCF4E02-515B-8416-5DF7-C449DF3B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54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1643E-7F3F-1BC2-3F8D-29A997C4D3A5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CF51021-45F8-E7F8-28FE-973DDFC986A2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1C69EAD-4890-B55D-FA5C-0E2C9BF04E55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291B5-A888-0B90-A95A-66015974E4D2}"/>
              </a:ext>
            </a:extLst>
          </p:cNvPr>
          <p:cNvSpPr txBox="1"/>
          <p:nvPr/>
        </p:nvSpPr>
        <p:spPr>
          <a:xfrm>
            <a:off x="686619" y="2212691"/>
            <a:ext cx="10911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Таким образом, результаты исследования в целом свидетельствуют о достаточно высоком уровне эффективности антикоррупционной деятельности властей на территории Забайкальского края, но, тем не менее, в настоящее время коррупция остается одним из ключевых факторов, негативно влияющих на социально-экономическую и общественно-политическую ситуацию в регионе.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A59D37-B300-F8CD-F1AB-D71490D19694}"/>
              </a:ext>
            </a:extLst>
          </p:cNvPr>
          <p:cNvSpPr/>
          <p:nvPr/>
        </p:nvSpPr>
        <p:spPr>
          <a:xfrm>
            <a:off x="593401" y="1920700"/>
            <a:ext cx="11189689" cy="252297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0B5D51-F0C9-7BAB-3D4B-D6092642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625" y="5020076"/>
            <a:ext cx="1198750" cy="1198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311866-6A72-36E6-B504-84472553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27" y="319354"/>
            <a:ext cx="741085" cy="741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03B3B2-32AC-C3E0-424F-7AB3AB3A0E8B}"/>
              </a:ext>
            </a:extLst>
          </p:cNvPr>
          <p:cNvSpPr txBox="1"/>
          <p:nvPr/>
        </p:nvSpPr>
        <p:spPr>
          <a:xfrm>
            <a:off x="1179774" y="489842"/>
            <a:ext cx="1065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исследования: «деловая» коррупция</a:t>
            </a:r>
          </a:p>
        </p:txBody>
      </p:sp>
    </p:spTree>
    <p:extLst>
      <p:ext uri="{BB962C8B-B14F-4D97-AF65-F5344CB8AC3E}">
        <p14:creationId xmlns:p14="http://schemas.microsoft.com/office/powerpoint/2010/main" val="3379985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A027F6C-5F50-B346-F3C6-DC5C7C0C4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6449"/>
          <a:stretch>
            <a:fillRect/>
          </a:stretch>
        </p:blipFill>
        <p:spPr bwMode="auto">
          <a:xfrm>
            <a:off x="3510968" y="0"/>
            <a:ext cx="8681032" cy="68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312801-9FFD-4C83-8414-C5590BB52A09}"/>
              </a:ext>
            </a:extLst>
          </p:cNvPr>
          <p:cNvSpPr txBox="1"/>
          <p:nvPr/>
        </p:nvSpPr>
        <p:spPr>
          <a:xfrm>
            <a:off x="304800" y="2428831"/>
            <a:ext cx="302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66D27F-0C0C-4D18-8132-C116A46475C9}"/>
              </a:ext>
            </a:extLst>
          </p:cNvPr>
          <p:cNvSpPr/>
          <p:nvPr/>
        </p:nvSpPr>
        <p:spPr>
          <a:xfrm rot="20524397">
            <a:off x="2301439" y="4167027"/>
            <a:ext cx="1433084" cy="147732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82383D-AD94-4D3E-907E-20D7F749A5B9}"/>
              </a:ext>
            </a:extLst>
          </p:cNvPr>
          <p:cNvSpPr/>
          <p:nvPr/>
        </p:nvSpPr>
        <p:spPr>
          <a:xfrm rot="19799604">
            <a:off x="2213151" y="5308289"/>
            <a:ext cx="2064367" cy="169506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7C69DB-BCC8-4CE6-9E60-771DD2109B2E}"/>
              </a:ext>
            </a:extLst>
          </p:cNvPr>
          <p:cNvSpPr/>
          <p:nvPr/>
        </p:nvSpPr>
        <p:spPr>
          <a:xfrm rot="18136085">
            <a:off x="3848437" y="5965322"/>
            <a:ext cx="1102893" cy="160899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8B4A7A-1725-4C0C-ABD6-56D4456E6AD0}"/>
              </a:ext>
            </a:extLst>
          </p:cNvPr>
          <p:cNvSpPr/>
          <p:nvPr/>
        </p:nvSpPr>
        <p:spPr>
          <a:xfrm>
            <a:off x="304800" y="5079999"/>
            <a:ext cx="3622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ООО «ГЭПИЦентр-1»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Г. Омск, ул. Чапаева, д. 71, офис 303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Тел.: 8 (3812) 21-30-11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odin@gepicentr.ru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D81272-F1B4-E0A9-10AF-36BB53C3B73B}"/>
              </a:ext>
            </a:extLst>
          </p:cNvPr>
          <p:cNvSpPr/>
          <p:nvPr/>
        </p:nvSpPr>
        <p:spPr>
          <a:xfrm rot="16723514">
            <a:off x="5319444" y="6179911"/>
            <a:ext cx="472853" cy="160899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1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416" y="6456500"/>
            <a:ext cx="509435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8232D-503D-4356-8F95-1F0987198F09}"/>
              </a:ext>
            </a:extLst>
          </p:cNvPr>
          <p:cNvSpPr txBox="1"/>
          <p:nvPr/>
        </p:nvSpPr>
        <p:spPr>
          <a:xfrm>
            <a:off x="1623016" y="2793608"/>
            <a:ext cx="333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Материальное положение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7593753" y="986550"/>
            <a:ext cx="261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Род занятий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8A94DE6-3333-41A9-AA25-7AEEDB2CF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03957"/>
              </p:ext>
            </p:extLst>
          </p:nvPr>
        </p:nvGraphicFramePr>
        <p:xfrm>
          <a:off x="1054782" y="3306891"/>
          <a:ext cx="4610117" cy="2360186"/>
        </p:xfrm>
        <a:graphic>
          <a:graphicData uri="http://schemas.openxmlformats.org/drawingml/2006/table">
            <a:tbl>
              <a:tblPr/>
              <a:tblGrid>
                <a:gridCol w="3680345">
                  <a:extLst>
                    <a:ext uri="{9D8B030D-6E8A-4147-A177-3AD203B41FA5}">
                      <a16:colId xmlns:a16="http://schemas.microsoft.com/office/drawing/2014/main" val="3754999353"/>
                    </a:ext>
                  </a:extLst>
                </a:gridCol>
                <a:gridCol w="929772">
                  <a:extLst>
                    <a:ext uri="{9D8B030D-6E8A-4147-A177-3AD203B41FA5}">
                      <a16:colId xmlns:a16="http://schemas.microsoft.com/office/drawing/2014/main" val="3033491226"/>
                    </a:ext>
                  </a:extLst>
                </a:gridCol>
              </a:tblGrid>
              <a:tr h="4528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Высокий, материальных затруднений нет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3,5%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77076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Сравнительно высокий, хотя некоторые покупки не по карману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9,2%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67717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Средний, денег хватает лишь на основные покупки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66,2%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03862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Ниже среднего, денег на многое не хватает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14,8%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316283"/>
                  </a:ext>
                </a:extLst>
              </a:tr>
              <a:tr h="22473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Очень низкий, живу в крайней нужде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5,0%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394010"/>
                  </a:ext>
                </a:extLst>
              </a:tr>
              <a:tr h="22473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Затрудняюсь ответить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1,3%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74573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4C17B99-0EE3-457F-BDB9-93A07302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27036"/>
              </p:ext>
            </p:extLst>
          </p:nvPr>
        </p:nvGraphicFramePr>
        <p:xfrm>
          <a:off x="6595928" y="1429034"/>
          <a:ext cx="4610116" cy="4581054"/>
        </p:xfrm>
        <a:graphic>
          <a:graphicData uri="http://schemas.openxmlformats.org/drawingml/2006/table">
            <a:tbl>
              <a:tblPr/>
              <a:tblGrid>
                <a:gridCol w="3484925">
                  <a:extLst>
                    <a:ext uri="{9D8B030D-6E8A-4147-A177-3AD203B41FA5}">
                      <a16:colId xmlns:a16="http://schemas.microsoft.com/office/drawing/2014/main" val="3730417283"/>
                    </a:ext>
                  </a:extLst>
                </a:gridCol>
                <a:gridCol w="1125191">
                  <a:extLst>
                    <a:ext uri="{9D8B030D-6E8A-4147-A177-3AD203B41FA5}">
                      <a16:colId xmlns:a16="http://schemas.microsoft.com/office/drawing/2014/main" val="571445477"/>
                    </a:ext>
                  </a:extLst>
                </a:gridCol>
              </a:tblGrid>
              <a:tr h="5205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Бизнесмен, предприниматель, фермер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1,8%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334585"/>
                  </a:ext>
                </a:extLst>
              </a:tr>
              <a:tr h="54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Руководитель высшего звена предприятия, учреждения, фирмы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0,7%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11317"/>
                  </a:ext>
                </a:extLst>
              </a:tr>
              <a:tr h="362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Руководитель подразделения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0,8%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89897"/>
                  </a:ext>
                </a:extLst>
              </a:tr>
              <a:tr h="362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Специалист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9,2%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954443"/>
                  </a:ext>
                </a:extLst>
              </a:tr>
              <a:tr h="362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Служащий, технический исполнитель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9,7%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05326"/>
                  </a:ext>
                </a:extLst>
              </a:tr>
              <a:tr h="2406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Рабочий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33,8%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79511"/>
                  </a:ext>
                </a:extLst>
              </a:tr>
              <a:tr h="7347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Неработающий (неработающая) пенсионер (пенсионерка)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25,5%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1046"/>
                  </a:ext>
                </a:extLst>
              </a:tr>
              <a:tr h="5442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Не работаю и не планирую искать работу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4,3%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59715"/>
                  </a:ext>
                </a:extLst>
              </a:tr>
              <a:tr h="362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Не работаю, но ищу работу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6,5%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309614"/>
                  </a:ext>
                </a:extLst>
              </a:tr>
              <a:tr h="2406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Студент, курсант и др.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4,8%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184115"/>
                  </a:ext>
                </a:extLst>
              </a:tr>
              <a:tr h="2406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Другое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2,8%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681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661959-3764-0926-EA5B-0AF2E047A288}"/>
              </a:ext>
            </a:extLst>
          </p:cNvPr>
          <p:cNvSpPr txBox="1"/>
          <p:nvPr/>
        </p:nvSpPr>
        <p:spPr>
          <a:xfrm rot="5400000">
            <a:off x="11373437" y="3433615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9F080D4-D81B-A747-3B28-DB874B0851B8}"/>
              </a:ext>
            </a:extLst>
          </p:cNvPr>
          <p:cNvCxnSpPr>
            <a:cxnSpLocks/>
          </p:cNvCxnSpPr>
          <p:nvPr/>
        </p:nvCxnSpPr>
        <p:spPr>
          <a:xfrm flipH="1">
            <a:off x="12005308" y="4350621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BCFC56-F51E-7755-6598-8D9F89295286}"/>
              </a:ext>
            </a:extLst>
          </p:cNvPr>
          <p:cNvCxnSpPr>
            <a:cxnSpLocks/>
          </p:cNvCxnSpPr>
          <p:nvPr/>
        </p:nvCxnSpPr>
        <p:spPr>
          <a:xfrm flipH="1">
            <a:off x="11999474" y="246724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B5C89A-5461-5B70-33AD-8FDD9F7C7651}"/>
              </a:ext>
            </a:extLst>
          </p:cNvPr>
          <p:cNvSpPr txBox="1"/>
          <p:nvPr/>
        </p:nvSpPr>
        <p:spPr>
          <a:xfrm>
            <a:off x="506321" y="450130"/>
            <a:ext cx="1124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Социально-демографические характеристики респондентов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FF29E4-5B53-6DED-7E72-D4030E71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324" y="1610278"/>
            <a:ext cx="1039379" cy="10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743450"/>
            <a:ext cx="10893500" cy="18997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07" y="6460643"/>
            <a:ext cx="45439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коррупции,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2477" y="4743450"/>
            <a:ext cx="577330" cy="189975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651475" y="5460324"/>
            <a:ext cx="1679905" cy="41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3377188" y="1201893"/>
            <a:ext cx="60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ТОП-5 рейтинга ситуаций столкновения с коррупцией 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5013D8DD-C4BB-4DD4-B02B-476D383CA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011139"/>
              </p:ext>
            </p:extLst>
          </p:nvPr>
        </p:nvGraphicFramePr>
        <p:xfrm>
          <a:off x="500802" y="1540448"/>
          <a:ext cx="11270389" cy="328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6BE9C7-E8DA-4091-CBF6-47ED6F340906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A773234-1B3A-A075-4028-51AD125D5912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5A48E-AE26-6095-B101-E18E353060B5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1D0B7E-B29C-DC3D-CBE2-E78834E8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53" y="317124"/>
            <a:ext cx="716953" cy="716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59AB5-3821-75F8-AC55-DB656B89C120}"/>
              </a:ext>
            </a:extLst>
          </p:cNvPr>
          <p:cNvSpPr txBox="1"/>
          <p:nvPr/>
        </p:nvSpPr>
        <p:spPr>
          <a:xfrm>
            <a:off x="549983" y="4850765"/>
            <a:ext cx="1073731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Рейтинг ситуаций, в которых, по мнению респондентов, жители Забайкальского края хотя бы изредка сталкиваются с коррупцией, возглавили следующие: получение бесплатной медицинской помощи в поликлинике или в больнице (33,3%); устройство на работу и продвижение по службе (26,5%); получение услуг по ремонту, эксплуатации жилья у служб по эксплуатации (25,2%); урегулирование ситуации с автоинспекцией (24,4%); получение социальных выплат (23,0%). </a:t>
            </a:r>
          </a:p>
          <a:p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Большинство участников опроса (от 62,2% до 79,8% в зависимости от указанных в анкете типовых ситуаций) заявили, что жители их населенного пункта с коррупцией не сталкиваются ни при каких обстоятельствах. </a:t>
            </a:r>
          </a:p>
        </p:txBody>
      </p:sp>
    </p:spTree>
    <p:extLst>
      <p:ext uri="{BB962C8B-B14F-4D97-AF65-F5344CB8AC3E}">
        <p14:creationId xmlns:p14="http://schemas.microsoft.com/office/powerpoint/2010/main" val="92119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669A5-9EEA-06CD-E492-72E051947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A2FF5B-076E-26AC-C11A-902958C2876B}"/>
              </a:ext>
            </a:extLst>
          </p:cNvPr>
          <p:cNvSpPr/>
          <p:nvPr/>
        </p:nvSpPr>
        <p:spPr>
          <a:xfrm>
            <a:off x="472225" y="4743450"/>
            <a:ext cx="10893500" cy="18997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C89A1A-B0DB-9E8C-5863-F024D77C7B5B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2A29530F-28DF-D7E5-11AF-D81E75AB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07" y="6460643"/>
            <a:ext cx="45439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9485B2-D609-7686-BADD-05A451313792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коррупции, в Забайкальском крае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F71AC5B-398F-D581-48E1-1B9A0ACB4F1D}"/>
              </a:ext>
            </a:extLst>
          </p:cNvPr>
          <p:cNvSpPr/>
          <p:nvPr/>
        </p:nvSpPr>
        <p:spPr>
          <a:xfrm>
            <a:off x="11202477" y="4743450"/>
            <a:ext cx="577330" cy="189975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EF0652-97DB-87BE-35C5-3C77D5F9E587}"/>
              </a:ext>
            </a:extLst>
          </p:cNvPr>
          <p:cNvSpPr txBox="1"/>
          <p:nvPr/>
        </p:nvSpPr>
        <p:spPr>
          <a:xfrm rot="5400000">
            <a:off x="10651475" y="5460324"/>
            <a:ext cx="1679905" cy="41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8D3C0-5C71-8566-C3BE-D00D4ABBB891}"/>
              </a:ext>
            </a:extLst>
          </p:cNvPr>
          <p:cNvSpPr txBox="1"/>
          <p:nvPr/>
        </p:nvSpPr>
        <p:spPr>
          <a:xfrm>
            <a:off x="1644185" y="1165263"/>
            <a:ext cx="890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 целом, как Вы можете оценить уровень коррупции в Забайкальском крае?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4D554-5C4D-40D1-6CA1-9DDB1A6D81E6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CC9D1CA-5FD7-71F5-D6BD-AD3328F67E2C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1422E2-12F3-3F90-097C-73553F941F27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273C0-05D6-6126-48A7-257A6064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3" y="317124"/>
            <a:ext cx="716953" cy="716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90AFD-92B2-BC64-B530-BCECCF696AEE}"/>
              </a:ext>
            </a:extLst>
          </p:cNvPr>
          <p:cNvSpPr txBox="1"/>
          <p:nvPr/>
        </p:nvSpPr>
        <p:spPr>
          <a:xfrm>
            <a:off x="550319" y="5067821"/>
            <a:ext cx="10737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Относительное большинство участников исследования (48,5% при 46,3% в 2024 г. и 45,0% в 2023 г.) оценили уровень коррупции в Забайкальском крае как средний; низким его сочли 15,5% респондентов (при 16,5% год назад и 14,8% в 2023 г.), высоким – 14,5% при 11,3% в 2024 г. и 14,8% в 2023 г.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605614"/>
              </p:ext>
            </p:extLst>
          </p:nvPr>
        </p:nvGraphicFramePr>
        <p:xfrm>
          <a:off x="2258013" y="1352939"/>
          <a:ext cx="7675973" cy="339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24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14373-4C98-C0D4-01D7-A6E35B25C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D1509F-BE72-617F-C496-2DB4ADDA9FD1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7B3DF9E-E8A7-69A9-0647-1DBB6AB8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07" y="6460643"/>
            <a:ext cx="45439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ru-RU" sz="16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F37A8E-F5FC-3086-5AF6-9531C1382247}"/>
              </a:ext>
            </a:extLst>
          </p:cNvPr>
          <p:cNvSpPr txBox="1"/>
          <p:nvPr/>
        </p:nvSpPr>
        <p:spPr>
          <a:xfrm>
            <a:off x="1332142" y="493914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Качественно-количественная оценка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40749-D6D4-9FBA-A84A-90A6EA01B138}"/>
              </a:ext>
            </a:extLst>
          </p:cNvPr>
          <p:cNvSpPr txBox="1"/>
          <p:nvPr/>
        </p:nvSpPr>
        <p:spPr>
          <a:xfrm rot="5400000">
            <a:off x="11341432" y="3394037"/>
            <a:ext cx="1270137" cy="27699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6221864-7551-3E59-E063-DBDB1C980859}"/>
              </a:ext>
            </a:extLst>
          </p:cNvPr>
          <p:cNvCxnSpPr>
            <a:cxnSpLocks/>
          </p:cNvCxnSpPr>
          <p:nvPr/>
        </p:nvCxnSpPr>
        <p:spPr>
          <a:xfrm flipH="1">
            <a:off x="11973303" y="4311043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15294C3-F56F-B7F7-6528-BD57A71C5FE1}"/>
              </a:ext>
            </a:extLst>
          </p:cNvPr>
          <p:cNvCxnSpPr>
            <a:cxnSpLocks/>
          </p:cNvCxnSpPr>
          <p:nvPr/>
        </p:nvCxnSpPr>
        <p:spPr>
          <a:xfrm flipH="1">
            <a:off x="11967469" y="2427667"/>
            <a:ext cx="1555" cy="32636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138C02-5087-2474-9E6F-CF4A01BBAC65}"/>
              </a:ext>
            </a:extLst>
          </p:cNvPr>
          <p:cNvSpPr txBox="1"/>
          <p:nvPr/>
        </p:nvSpPr>
        <p:spPr>
          <a:xfrm>
            <a:off x="325405" y="5937323"/>
            <a:ext cx="11377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Качественно-количественные оценки «бытовой» коррупции в Забайкальском крае по аналитическим направлениям, предусмотренным Методикой, представлены в таблице.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A97854-8F25-2E88-6101-760EC210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19" y="335902"/>
            <a:ext cx="724555" cy="72455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13822F-C75A-820E-74C3-D712F1463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76190"/>
              </p:ext>
            </p:extLst>
          </p:nvPr>
        </p:nvGraphicFramePr>
        <p:xfrm>
          <a:off x="472224" y="1245702"/>
          <a:ext cx="11303391" cy="46003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84405">
                  <a:extLst>
                    <a:ext uri="{9D8B030D-6E8A-4147-A177-3AD203B41FA5}">
                      <a16:colId xmlns:a16="http://schemas.microsoft.com/office/drawing/2014/main" val="2281460514"/>
                    </a:ext>
                  </a:extLst>
                </a:gridCol>
                <a:gridCol w="2152166">
                  <a:extLst>
                    <a:ext uri="{9D8B030D-6E8A-4147-A177-3AD203B41FA5}">
                      <a16:colId xmlns:a16="http://schemas.microsoft.com/office/drawing/2014/main" val="3728983367"/>
                    </a:ext>
                  </a:extLst>
                </a:gridCol>
                <a:gridCol w="1833410">
                  <a:extLst>
                    <a:ext uri="{9D8B030D-6E8A-4147-A177-3AD203B41FA5}">
                      <a16:colId xmlns:a16="http://schemas.microsoft.com/office/drawing/2014/main" val="491373840"/>
                    </a:ext>
                  </a:extLst>
                </a:gridCol>
                <a:gridCol w="1833410">
                  <a:extLst>
                    <a:ext uri="{9D8B030D-6E8A-4147-A177-3AD203B41FA5}">
                      <a16:colId xmlns:a16="http://schemas.microsoft.com/office/drawing/2014/main" val="3841720472"/>
                    </a:ext>
                  </a:extLst>
                </a:gridCol>
              </a:tblGrid>
              <a:tr h="192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2023 год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2024 год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2025 год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1681990026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Риск бытовой коррупции, в 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10,1%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6,4%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6,9%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38646201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Вероятность реализации коррупционного сценария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в сфере  «бытовой» коррупции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0,64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0,78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607574638"/>
                  </a:ext>
                </a:extLst>
              </a:tr>
              <a:tr h="31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Средний размер взятки в сфере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«бытовой» коррупции,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53 357,1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53 893,9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45 261,4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981048586"/>
                  </a:ext>
                </a:extLst>
              </a:tr>
              <a:tr h="213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Доля коррупционных издержек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в среднедушевом доходе населения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1,35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1,1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0,9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860292562"/>
                  </a:ext>
                </a:extLst>
              </a:tr>
              <a:tr h="248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Коррупционный опыт в сфере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«бытовой» коррупции, в 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2,8%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299021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Количество коррупционных сделок в сфере "бытовой" коррупции за год, ед.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1 634 589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1 640 658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1 814 703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67351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Годовой объем «бытовой» коррупции 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87 216,93 млн.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88 421,54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млн.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82 135,93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 млн. руб.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517540714"/>
                  </a:ext>
                </a:extLst>
              </a:tr>
              <a:tr h="1032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Доля годового объема «бытовой» коррупции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в валовом региональном продукте (ВРП), в 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14,4%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14,6%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11,4%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2442275676"/>
                  </a:ext>
                </a:extLst>
              </a:tr>
              <a:tr h="1107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Мнение граждан об интенсивности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«бытовой» коррупции, в 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6,7%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4,3%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5,6%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1518887717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Индикатор уровня «бытовой» коррупции 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0,0745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0,0454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0,0618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29493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Институциональный индикатор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«бытовой» коррупции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0,0578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0,0303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0,0488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126955119"/>
                  </a:ext>
                </a:extLst>
              </a:tr>
              <a:tr h="546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Динамический индикатор уровня </a:t>
                      </a: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«бытовой» коррупции в субъекте РФ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0,955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0,613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1,363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2641282881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Динамический институциональный индикатор «бытовой» коррупции в субъекте РФ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1,308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0,528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1,618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218" marR="61218" marT="0" marB="0" anchor="ctr"/>
                </a:tc>
                <a:extLst>
                  <a:ext uri="{0D108BD9-81ED-4DB2-BD59-A6C34878D82A}">
                    <a16:rowId xmlns:a16="http://schemas.microsoft.com/office/drawing/2014/main" val="106462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06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8918</Words>
  <Application>Microsoft Office PowerPoint</Application>
  <PresentationFormat>Широкоэкранный</PresentationFormat>
  <Paragraphs>913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Результаты исследования «бытовой»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 «деловой»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Филонова</dc:creator>
  <cp:lastModifiedBy>Пользователь</cp:lastModifiedBy>
  <cp:revision>348</cp:revision>
  <dcterms:created xsi:type="dcterms:W3CDTF">2022-08-16T14:23:02Z</dcterms:created>
  <dcterms:modified xsi:type="dcterms:W3CDTF">2025-11-13T10:10:57Z</dcterms:modified>
</cp:coreProperties>
</file>