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98" r:id="rId4"/>
    <p:sldId id="300" r:id="rId5"/>
    <p:sldId id="285" r:id="rId6"/>
    <p:sldId id="295" r:id="rId7"/>
    <p:sldId id="286" r:id="rId8"/>
    <p:sldId id="284" r:id="rId9"/>
    <p:sldId id="305" r:id="rId10"/>
    <p:sldId id="299" r:id="rId11"/>
    <p:sldId id="301" r:id="rId12"/>
    <p:sldId id="307" r:id="rId13"/>
    <p:sldId id="302" r:id="rId14"/>
    <p:sldId id="289" r:id="rId15"/>
    <p:sldId id="306" r:id="rId16"/>
    <p:sldId id="292" r:id="rId17"/>
    <p:sldId id="274" r:id="rId18"/>
  </p:sldIdLst>
  <p:sldSz cx="9144000" cy="5143500" type="screen16x9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338"/>
    <a:srgbClr val="562212"/>
    <a:srgbClr val="1D70B6"/>
    <a:srgbClr val="C59368"/>
    <a:srgbClr val="0952A1"/>
    <a:srgbClr val="E90212"/>
    <a:srgbClr val="2FA8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50" d="100"/>
          <a:sy n="150" d="100"/>
        </p:scale>
        <p:origin x="-504" y="-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 /><Relationship Id="rId3" Type="http://schemas.openxmlformats.org/officeDocument/2006/relationships/image" Target="../media/image25.png" /><Relationship Id="rId7" Type="http://schemas.openxmlformats.org/officeDocument/2006/relationships/image" Target="../media/image29.png" /><Relationship Id="rId12" Type="http://schemas.openxmlformats.org/officeDocument/2006/relationships/image" Target="../media/image34.png" /><Relationship Id="rId2" Type="http://schemas.openxmlformats.org/officeDocument/2006/relationships/image" Target="../media/image24.png" /><Relationship Id="rId1" Type="http://schemas.openxmlformats.org/officeDocument/2006/relationships/image" Target="../media/image23.png" /><Relationship Id="rId6" Type="http://schemas.openxmlformats.org/officeDocument/2006/relationships/image" Target="../media/image28.png" /><Relationship Id="rId11" Type="http://schemas.openxmlformats.org/officeDocument/2006/relationships/image" Target="../media/image33.png" /><Relationship Id="rId5" Type="http://schemas.openxmlformats.org/officeDocument/2006/relationships/image" Target="../media/image27.png" /><Relationship Id="rId10" Type="http://schemas.openxmlformats.org/officeDocument/2006/relationships/image" Target="../media/image32.png" /><Relationship Id="rId4" Type="http://schemas.openxmlformats.org/officeDocument/2006/relationships/image" Target="../media/image26.png" /><Relationship Id="rId9" Type="http://schemas.openxmlformats.org/officeDocument/2006/relationships/image" Target="../media/image31.png" 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 /><Relationship Id="rId3" Type="http://schemas.openxmlformats.org/officeDocument/2006/relationships/image" Target="../media/image25.png" /><Relationship Id="rId7" Type="http://schemas.openxmlformats.org/officeDocument/2006/relationships/image" Target="../media/image29.png" /><Relationship Id="rId12" Type="http://schemas.openxmlformats.org/officeDocument/2006/relationships/image" Target="../media/image34.png" /><Relationship Id="rId2" Type="http://schemas.openxmlformats.org/officeDocument/2006/relationships/image" Target="../media/image24.png" /><Relationship Id="rId1" Type="http://schemas.openxmlformats.org/officeDocument/2006/relationships/image" Target="../media/image23.png" /><Relationship Id="rId6" Type="http://schemas.openxmlformats.org/officeDocument/2006/relationships/image" Target="../media/image28.png" /><Relationship Id="rId11" Type="http://schemas.openxmlformats.org/officeDocument/2006/relationships/image" Target="../media/image33.png" /><Relationship Id="rId5" Type="http://schemas.openxmlformats.org/officeDocument/2006/relationships/image" Target="../media/image27.png" /><Relationship Id="rId10" Type="http://schemas.openxmlformats.org/officeDocument/2006/relationships/image" Target="../media/image32.png" /><Relationship Id="rId4" Type="http://schemas.openxmlformats.org/officeDocument/2006/relationships/image" Target="../media/image26.png" /><Relationship Id="rId9" Type="http://schemas.openxmlformats.org/officeDocument/2006/relationships/image" Target="../media/image31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7F7F9E-BB50-4802-A923-C699E01F5F9B}" type="doc">
      <dgm:prSet loTypeId="urn:microsoft.com/office/officeart/2008/layout/PictureStrips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4F07772B-8AE5-4258-9B42-FF0508E6A36C}">
      <dgm:prSet/>
      <dgm:spPr/>
      <dgm:t>
        <a:bodyPr/>
        <a:lstStyle/>
        <a:p>
          <a:pPr rtl="0"/>
          <a:r>
            <a:rPr lang="ru-RU" b="1" dirty="0"/>
            <a:t>КУ № 1 </a:t>
          </a:r>
          <a:r>
            <a:rPr lang="ru-RU" dirty="0"/>
            <a:t>Индивидуальная </a:t>
          </a:r>
          <a:r>
            <a:rPr lang="ru-RU" dirty="0" err="1"/>
            <a:t>коуч</a:t>
          </a:r>
          <a:r>
            <a:rPr lang="ru-RU" dirty="0"/>
            <a:t>-сессия по стратегии развития бизнеса</a:t>
          </a:r>
        </a:p>
      </dgm:t>
    </dgm:pt>
    <dgm:pt modelId="{8D7280E3-1FEB-42CF-B75C-7D99296EB9C6}" type="parTrans" cxnId="{637325E0-A54E-4BCA-887A-7F5F56575CB8}">
      <dgm:prSet/>
      <dgm:spPr/>
      <dgm:t>
        <a:bodyPr/>
        <a:lstStyle/>
        <a:p>
          <a:endParaRPr lang="ru-RU"/>
        </a:p>
      </dgm:t>
    </dgm:pt>
    <dgm:pt modelId="{DAB65C33-0D32-4CEA-A2F1-D9239A49037A}" type="sibTrans" cxnId="{637325E0-A54E-4BCA-887A-7F5F56575CB8}">
      <dgm:prSet/>
      <dgm:spPr/>
      <dgm:t>
        <a:bodyPr/>
        <a:lstStyle/>
        <a:p>
          <a:endParaRPr lang="ru-RU"/>
        </a:p>
      </dgm:t>
    </dgm:pt>
    <dgm:pt modelId="{56B75E20-D581-4C13-A70C-C70967D28E35}">
      <dgm:prSet/>
      <dgm:spPr/>
      <dgm:t>
        <a:bodyPr/>
        <a:lstStyle/>
        <a:p>
          <a:pPr rtl="0"/>
          <a:r>
            <a:rPr lang="ru-RU" b="1" dirty="0"/>
            <a:t>КУ № 2 </a:t>
          </a:r>
          <a:r>
            <a:rPr lang="ru-RU" dirty="0"/>
            <a:t>Разработка фирменного и индивидуального стиля (</a:t>
          </a:r>
          <a:r>
            <a:rPr lang="ru-RU" dirty="0" err="1"/>
            <a:t>нейминг</a:t>
          </a:r>
          <a:r>
            <a:rPr lang="ru-RU" dirty="0"/>
            <a:t>, дизайн упаковки, логотип и </a:t>
          </a:r>
          <a:r>
            <a:rPr lang="ru-RU" dirty="0" err="1"/>
            <a:t>т.д</a:t>
          </a:r>
          <a:r>
            <a:rPr lang="ru-RU" dirty="0"/>
            <a:t>)</a:t>
          </a:r>
        </a:p>
      </dgm:t>
    </dgm:pt>
    <dgm:pt modelId="{316C3BF0-8794-4224-8549-1711EDBFACBE}" type="parTrans" cxnId="{79584419-F39C-4A85-897A-C72A1CC09AAB}">
      <dgm:prSet/>
      <dgm:spPr/>
      <dgm:t>
        <a:bodyPr/>
        <a:lstStyle/>
        <a:p>
          <a:endParaRPr lang="ru-RU"/>
        </a:p>
      </dgm:t>
    </dgm:pt>
    <dgm:pt modelId="{CCA0CCC5-45F7-424F-BBBD-AF9B1FC71730}" type="sibTrans" cxnId="{79584419-F39C-4A85-897A-C72A1CC09AAB}">
      <dgm:prSet/>
      <dgm:spPr/>
      <dgm:t>
        <a:bodyPr/>
        <a:lstStyle/>
        <a:p>
          <a:endParaRPr lang="ru-RU"/>
        </a:p>
      </dgm:t>
    </dgm:pt>
    <dgm:pt modelId="{16183237-AC05-494A-871D-6401C23C2F58}">
      <dgm:prSet/>
      <dgm:spPr/>
      <dgm:t>
        <a:bodyPr/>
        <a:lstStyle/>
        <a:p>
          <a:pPr rtl="0"/>
          <a:r>
            <a:rPr lang="ru-RU" b="1" dirty="0"/>
            <a:t>КУ № 3 </a:t>
          </a:r>
          <a:r>
            <a:rPr lang="ru-RU" dirty="0"/>
            <a:t>Изготовление и размещение аудио или видео ролика рекламного характера.</a:t>
          </a:r>
        </a:p>
      </dgm:t>
    </dgm:pt>
    <dgm:pt modelId="{07E89A4D-27BC-44E3-B95B-BC83A6C31D6A}" type="parTrans" cxnId="{32595CDC-CE35-41C1-9663-7707B5FF4C1E}">
      <dgm:prSet/>
      <dgm:spPr/>
      <dgm:t>
        <a:bodyPr/>
        <a:lstStyle/>
        <a:p>
          <a:endParaRPr lang="ru-RU"/>
        </a:p>
      </dgm:t>
    </dgm:pt>
    <dgm:pt modelId="{CBFD05FF-B3AF-4513-B5BA-3C10537189FB}" type="sibTrans" cxnId="{32595CDC-CE35-41C1-9663-7707B5FF4C1E}">
      <dgm:prSet/>
      <dgm:spPr/>
      <dgm:t>
        <a:bodyPr/>
        <a:lstStyle/>
        <a:p>
          <a:endParaRPr lang="ru-RU"/>
        </a:p>
      </dgm:t>
    </dgm:pt>
    <dgm:pt modelId="{6761DDAD-1705-4111-9C00-EA02319407BF}">
      <dgm:prSet/>
      <dgm:spPr/>
      <dgm:t>
        <a:bodyPr/>
        <a:lstStyle/>
        <a:p>
          <a:pPr rtl="0"/>
          <a:r>
            <a:rPr lang="ru-RU" b="1" dirty="0"/>
            <a:t>  КУ № 4 </a:t>
          </a:r>
          <a:r>
            <a:rPr lang="ru-RU" dirty="0"/>
            <a:t>Регистрация товарного  знака</a:t>
          </a:r>
        </a:p>
      </dgm:t>
    </dgm:pt>
    <dgm:pt modelId="{9A49F87D-8FE5-4F39-BBE2-247D6FD4FB0A}" type="parTrans" cxnId="{5DCFF0CC-5827-4E85-A4B8-28D40989EA7B}">
      <dgm:prSet/>
      <dgm:spPr/>
      <dgm:t>
        <a:bodyPr/>
        <a:lstStyle/>
        <a:p>
          <a:endParaRPr lang="ru-RU"/>
        </a:p>
      </dgm:t>
    </dgm:pt>
    <dgm:pt modelId="{42ECFE0C-195C-4F76-946E-52A9AE83CD56}" type="sibTrans" cxnId="{5DCFF0CC-5827-4E85-A4B8-28D40989EA7B}">
      <dgm:prSet/>
      <dgm:spPr/>
      <dgm:t>
        <a:bodyPr/>
        <a:lstStyle/>
        <a:p>
          <a:endParaRPr lang="ru-RU"/>
        </a:p>
      </dgm:t>
    </dgm:pt>
    <dgm:pt modelId="{990970F2-48E8-4146-A9FE-551C698768C3}">
      <dgm:prSet/>
      <dgm:spPr/>
      <dgm:t>
        <a:bodyPr/>
        <a:lstStyle/>
        <a:p>
          <a:pPr rtl="0"/>
          <a:r>
            <a:rPr lang="ru-RU" dirty="0"/>
            <a:t>       </a:t>
          </a:r>
          <a:r>
            <a:rPr lang="ru-RU" b="1" dirty="0"/>
            <a:t>КУ № 5 </a:t>
          </a:r>
          <a:r>
            <a:rPr lang="ru-RU" dirty="0"/>
            <a:t>Размещение субъекта            МСП на </a:t>
          </a:r>
          <a:r>
            <a:rPr lang="ru-RU" dirty="0" err="1"/>
            <a:t>маркетплейсах</a:t>
          </a:r>
          <a:endParaRPr lang="ru-RU" dirty="0"/>
        </a:p>
      </dgm:t>
    </dgm:pt>
    <dgm:pt modelId="{65B45784-AE3C-41DC-838D-7F475A5811E6}" type="parTrans" cxnId="{7ED5A0DB-CDBE-4E3C-9501-6E2F51839264}">
      <dgm:prSet/>
      <dgm:spPr/>
      <dgm:t>
        <a:bodyPr/>
        <a:lstStyle/>
        <a:p>
          <a:endParaRPr lang="ru-RU"/>
        </a:p>
      </dgm:t>
    </dgm:pt>
    <dgm:pt modelId="{20F3A73D-0A68-492D-90C4-AA768AA7FE6B}" type="sibTrans" cxnId="{7ED5A0DB-CDBE-4E3C-9501-6E2F51839264}">
      <dgm:prSet/>
      <dgm:spPr/>
      <dgm:t>
        <a:bodyPr/>
        <a:lstStyle/>
        <a:p>
          <a:endParaRPr lang="ru-RU"/>
        </a:p>
      </dgm:t>
    </dgm:pt>
    <dgm:pt modelId="{11612AED-9E70-4B6C-BB8C-011C33D99226}">
      <dgm:prSet/>
      <dgm:spPr/>
      <dgm:t>
        <a:bodyPr/>
        <a:lstStyle/>
        <a:p>
          <a:pPr rtl="0"/>
          <a:r>
            <a:rPr lang="ru-RU" b="1" dirty="0"/>
            <a:t>КУ № 6 </a:t>
          </a:r>
          <a:r>
            <a:rPr lang="ru-RU" dirty="0"/>
            <a:t>Написание бизнес-плана</a:t>
          </a:r>
        </a:p>
      </dgm:t>
    </dgm:pt>
    <dgm:pt modelId="{E1F459A3-2F8A-49F6-86B8-DF6FCC50EC23}" type="parTrans" cxnId="{BF5211E3-6BB3-49EF-9C96-6579A1185C14}">
      <dgm:prSet/>
      <dgm:spPr/>
      <dgm:t>
        <a:bodyPr/>
        <a:lstStyle/>
        <a:p>
          <a:endParaRPr lang="ru-RU"/>
        </a:p>
      </dgm:t>
    </dgm:pt>
    <dgm:pt modelId="{5C1B6575-AF78-4A29-B808-B32B84171631}" type="sibTrans" cxnId="{BF5211E3-6BB3-49EF-9C96-6579A1185C14}">
      <dgm:prSet/>
      <dgm:spPr/>
      <dgm:t>
        <a:bodyPr/>
        <a:lstStyle/>
        <a:p>
          <a:endParaRPr lang="ru-RU"/>
        </a:p>
      </dgm:t>
    </dgm:pt>
    <dgm:pt modelId="{041FAB8D-A6E0-4E2D-ADAB-5EF047494CA7}">
      <dgm:prSet/>
      <dgm:spPr/>
      <dgm:t>
        <a:bodyPr/>
        <a:lstStyle/>
        <a:p>
          <a:pPr rtl="0"/>
          <a:r>
            <a:rPr lang="ru-RU" b="1" dirty="0"/>
            <a:t>КУ № 7 </a:t>
          </a:r>
          <a:r>
            <a:rPr lang="ru-RU" dirty="0"/>
            <a:t>Обучение работе в системе Меркурий</a:t>
          </a:r>
        </a:p>
      </dgm:t>
    </dgm:pt>
    <dgm:pt modelId="{549A2159-1B71-4DEF-9297-2AB615B1495B}" type="parTrans" cxnId="{5970F4A8-19CC-44AC-B126-9AD7A60C7F8B}">
      <dgm:prSet/>
      <dgm:spPr/>
      <dgm:t>
        <a:bodyPr/>
        <a:lstStyle/>
        <a:p>
          <a:endParaRPr lang="ru-RU"/>
        </a:p>
      </dgm:t>
    </dgm:pt>
    <dgm:pt modelId="{788956FB-10A5-4D5D-8760-9FA64995BADF}" type="sibTrans" cxnId="{5970F4A8-19CC-44AC-B126-9AD7A60C7F8B}">
      <dgm:prSet/>
      <dgm:spPr/>
      <dgm:t>
        <a:bodyPr/>
        <a:lstStyle/>
        <a:p>
          <a:endParaRPr lang="ru-RU"/>
        </a:p>
      </dgm:t>
    </dgm:pt>
    <dgm:pt modelId="{94693A4E-DCEC-443A-9F18-F566E4DE0785}">
      <dgm:prSet/>
      <dgm:spPr/>
      <dgm:t>
        <a:bodyPr/>
        <a:lstStyle/>
        <a:p>
          <a:pPr rtl="0"/>
          <a:r>
            <a:rPr lang="ru-RU" b="1" dirty="0"/>
            <a:t>КУ № 8  </a:t>
          </a:r>
          <a:r>
            <a:rPr lang="ru-RU" dirty="0"/>
            <a:t>Обучение работе в системе ХАССП</a:t>
          </a:r>
        </a:p>
      </dgm:t>
    </dgm:pt>
    <dgm:pt modelId="{777A52E6-053E-489A-AB96-075D23B85D79}" type="parTrans" cxnId="{00F276B8-B18C-4963-B181-D9FE9E2C9EAC}">
      <dgm:prSet/>
      <dgm:spPr/>
      <dgm:t>
        <a:bodyPr/>
        <a:lstStyle/>
        <a:p>
          <a:endParaRPr lang="ru-RU"/>
        </a:p>
      </dgm:t>
    </dgm:pt>
    <dgm:pt modelId="{F2F50301-8593-4034-BED9-E918DA25294F}" type="sibTrans" cxnId="{00F276B8-B18C-4963-B181-D9FE9E2C9EAC}">
      <dgm:prSet/>
      <dgm:spPr/>
      <dgm:t>
        <a:bodyPr/>
        <a:lstStyle/>
        <a:p>
          <a:endParaRPr lang="ru-RU"/>
        </a:p>
      </dgm:t>
    </dgm:pt>
    <dgm:pt modelId="{F4FFBAD7-B7F3-47B5-9DD8-30F6C0DF36A8}">
      <dgm:prSet/>
      <dgm:spPr/>
      <dgm:t>
        <a:bodyPr/>
        <a:lstStyle/>
        <a:p>
          <a:pPr rtl="0"/>
          <a:r>
            <a:rPr lang="ru-RU" b="1" dirty="0"/>
            <a:t>КУ № 9 </a:t>
          </a:r>
          <a:r>
            <a:rPr lang="ru-RU" dirty="0"/>
            <a:t>Изготовление и размещение наружной рекламы</a:t>
          </a:r>
        </a:p>
      </dgm:t>
    </dgm:pt>
    <dgm:pt modelId="{93853D5F-E8A6-4781-A08F-A1216E5E9C39}" type="parTrans" cxnId="{F4E89A42-EA1E-47BB-A40B-2580043E13F1}">
      <dgm:prSet/>
      <dgm:spPr/>
      <dgm:t>
        <a:bodyPr/>
        <a:lstStyle/>
        <a:p>
          <a:endParaRPr lang="ru-RU"/>
        </a:p>
      </dgm:t>
    </dgm:pt>
    <dgm:pt modelId="{7280A290-220F-416E-AF43-D091DC7B2559}" type="sibTrans" cxnId="{F4E89A42-EA1E-47BB-A40B-2580043E13F1}">
      <dgm:prSet/>
      <dgm:spPr/>
      <dgm:t>
        <a:bodyPr/>
        <a:lstStyle/>
        <a:p>
          <a:endParaRPr lang="ru-RU"/>
        </a:p>
      </dgm:t>
    </dgm:pt>
    <dgm:pt modelId="{39B0BFC6-24A6-424D-B7BA-80CC04276DE4}">
      <dgm:prSet/>
      <dgm:spPr/>
      <dgm:t>
        <a:bodyPr/>
        <a:lstStyle/>
        <a:p>
          <a:pPr rtl="0"/>
          <a:r>
            <a:rPr lang="ru-RU" b="1" dirty="0"/>
            <a:t>КУ № 10 </a:t>
          </a:r>
          <a:r>
            <a:rPr lang="ru-RU" dirty="0"/>
            <a:t>Бизнес-тренинг</a:t>
          </a:r>
        </a:p>
      </dgm:t>
    </dgm:pt>
    <dgm:pt modelId="{D454E0A9-6884-4F0F-B682-20A1C4467A05}" type="parTrans" cxnId="{4540C589-B621-4AA9-B956-6AD7D9E8ABDA}">
      <dgm:prSet/>
      <dgm:spPr/>
      <dgm:t>
        <a:bodyPr/>
        <a:lstStyle/>
        <a:p>
          <a:endParaRPr lang="ru-RU"/>
        </a:p>
      </dgm:t>
    </dgm:pt>
    <dgm:pt modelId="{9834B5B8-F8A3-41D8-80A1-FD75D8390D3C}" type="sibTrans" cxnId="{4540C589-B621-4AA9-B956-6AD7D9E8ABDA}">
      <dgm:prSet/>
      <dgm:spPr/>
      <dgm:t>
        <a:bodyPr/>
        <a:lstStyle/>
        <a:p>
          <a:endParaRPr lang="ru-RU"/>
        </a:p>
      </dgm:t>
    </dgm:pt>
    <dgm:pt modelId="{B86B32BA-23F2-4073-8D6D-B86C9A4B71D0}">
      <dgm:prSet/>
      <dgm:spPr/>
      <dgm:t>
        <a:bodyPr/>
        <a:lstStyle/>
        <a:p>
          <a:pPr rtl="0"/>
          <a:r>
            <a:rPr lang="ru-RU" b="1" dirty="0"/>
            <a:t>КУ № 11  </a:t>
          </a:r>
          <a:r>
            <a:rPr lang="en-US" dirty="0"/>
            <a:t>SMM </a:t>
          </a:r>
          <a:r>
            <a:rPr lang="ru-RU" dirty="0"/>
            <a:t>– продвижение</a:t>
          </a:r>
        </a:p>
      </dgm:t>
    </dgm:pt>
    <dgm:pt modelId="{4A040F54-DEF0-46C9-A537-8EAC912AB79E}" type="parTrans" cxnId="{2C84F383-512B-485B-8993-172BFB3FACCD}">
      <dgm:prSet/>
      <dgm:spPr/>
      <dgm:t>
        <a:bodyPr/>
        <a:lstStyle/>
        <a:p>
          <a:endParaRPr lang="ru-RU"/>
        </a:p>
      </dgm:t>
    </dgm:pt>
    <dgm:pt modelId="{91C4B3DB-99A1-47E5-ABE4-A3F61EC0AC84}" type="sibTrans" cxnId="{2C84F383-512B-485B-8993-172BFB3FACCD}">
      <dgm:prSet/>
      <dgm:spPr/>
      <dgm:t>
        <a:bodyPr/>
        <a:lstStyle/>
        <a:p>
          <a:endParaRPr lang="ru-RU"/>
        </a:p>
      </dgm:t>
    </dgm:pt>
    <dgm:pt modelId="{A5B62BBA-2AFB-465C-B3EA-DB2E8B3BD068}">
      <dgm:prSet/>
      <dgm:spPr/>
      <dgm:t>
        <a:bodyPr/>
        <a:lstStyle/>
        <a:p>
          <a:pPr rtl="0"/>
          <a:r>
            <a:rPr lang="ru-RU" b="1" dirty="0"/>
            <a:t>КУ № 12 </a:t>
          </a:r>
          <a:r>
            <a:rPr lang="ru-RU" dirty="0"/>
            <a:t>Сертификация продукции</a:t>
          </a:r>
        </a:p>
      </dgm:t>
    </dgm:pt>
    <dgm:pt modelId="{1419EEA8-9BFD-4FE1-BF75-5A85B35B6BB3}" type="parTrans" cxnId="{020735DA-B659-4590-820D-165006736EBB}">
      <dgm:prSet/>
      <dgm:spPr/>
      <dgm:t>
        <a:bodyPr/>
        <a:lstStyle/>
        <a:p>
          <a:endParaRPr lang="ru-RU"/>
        </a:p>
      </dgm:t>
    </dgm:pt>
    <dgm:pt modelId="{64893BC5-B56B-4AC2-A8EA-EAB89E124A64}" type="sibTrans" cxnId="{020735DA-B659-4590-820D-165006736EBB}">
      <dgm:prSet/>
      <dgm:spPr/>
      <dgm:t>
        <a:bodyPr/>
        <a:lstStyle/>
        <a:p>
          <a:endParaRPr lang="ru-RU"/>
        </a:p>
      </dgm:t>
    </dgm:pt>
    <dgm:pt modelId="{F727FD7F-FB12-43F7-9D03-24550D838889}" type="pres">
      <dgm:prSet presAssocID="{D57F7F9E-BB50-4802-A923-C699E01F5F9B}" presName="Name0" presStyleCnt="0">
        <dgm:presLayoutVars>
          <dgm:dir/>
          <dgm:resizeHandles val="exact"/>
        </dgm:presLayoutVars>
      </dgm:prSet>
      <dgm:spPr/>
    </dgm:pt>
    <dgm:pt modelId="{FC5ADD81-42FD-48F8-BC04-7D3B7471B6F9}" type="pres">
      <dgm:prSet presAssocID="{4F07772B-8AE5-4258-9B42-FF0508E6A36C}" presName="composite" presStyleCnt="0"/>
      <dgm:spPr/>
    </dgm:pt>
    <dgm:pt modelId="{C12E6F3B-FAF4-44BE-B7E1-B30BE304F938}" type="pres">
      <dgm:prSet presAssocID="{4F07772B-8AE5-4258-9B42-FF0508E6A36C}" presName="rect1" presStyleLbl="trAlignAcc1" presStyleIdx="0" presStyleCnt="12">
        <dgm:presLayoutVars>
          <dgm:bulletEnabled val="1"/>
        </dgm:presLayoutVars>
      </dgm:prSet>
      <dgm:spPr/>
    </dgm:pt>
    <dgm:pt modelId="{D48BC239-E097-49B4-826E-F0E9D85612B0}" type="pres">
      <dgm:prSet presAssocID="{4F07772B-8AE5-4258-9B42-FF0508E6A36C}" presName="rect2" presStyleLbl="fgImgPlace1" presStyleIdx="0" presStyleCnt="12" custScaleX="120290" custScaleY="6070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33D1EDB-216E-42D6-BE74-FA896234B94B}" type="pres">
      <dgm:prSet presAssocID="{DAB65C33-0D32-4CEA-A2F1-D9239A49037A}" presName="sibTrans" presStyleCnt="0"/>
      <dgm:spPr/>
    </dgm:pt>
    <dgm:pt modelId="{BF475096-13BF-4905-BB18-046EE6239E9D}" type="pres">
      <dgm:prSet presAssocID="{56B75E20-D581-4C13-A70C-C70967D28E35}" presName="composite" presStyleCnt="0"/>
      <dgm:spPr/>
    </dgm:pt>
    <dgm:pt modelId="{F7CCFB0B-D4F8-4DED-A146-6CBFE2C31B1E}" type="pres">
      <dgm:prSet presAssocID="{56B75E20-D581-4C13-A70C-C70967D28E35}" presName="rect1" presStyleLbl="trAlignAcc1" presStyleIdx="1" presStyleCnt="12">
        <dgm:presLayoutVars>
          <dgm:bulletEnabled val="1"/>
        </dgm:presLayoutVars>
      </dgm:prSet>
      <dgm:spPr/>
    </dgm:pt>
    <dgm:pt modelId="{8B50DB43-EE6A-4F18-A5FF-4223D15E0B8B}" type="pres">
      <dgm:prSet presAssocID="{56B75E20-D581-4C13-A70C-C70967D28E35}" presName="rect2" presStyleLbl="fgImgPlace1" presStyleIdx="1" presStyleCnt="12" custScaleY="6070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3A1267B-AD80-421E-B0D4-0F08DB424BC3}" type="pres">
      <dgm:prSet presAssocID="{CCA0CCC5-45F7-424F-BBBD-AF9B1FC71730}" presName="sibTrans" presStyleCnt="0"/>
      <dgm:spPr/>
    </dgm:pt>
    <dgm:pt modelId="{A2F0811F-31A0-4F82-8C61-421D405B5E0D}" type="pres">
      <dgm:prSet presAssocID="{16183237-AC05-494A-871D-6401C23C2F58}" presName="composite" presStyleCnt="0"/>
      <dgm:spPr/>
    </dgm:pt>
    <dgm:pt modelId="{A1AE52F8-8E51-437D-9AF7-FF5E27DEBFAC}" type="pres">
      <dgm:prSet presAssocID="{16183237-AC05-494A-871D-6401C23C2F58}" presName="rect1" presStyleLbl="trAlignAcc1" presStyleIdx="2" presStyleCnt="12">
        <dgm:presLayoutVars>
          <dgm:bulletEnabled val="1"/>
        </dgm:presLayoutVars>
      </dgm:prSet>
      <dgm:spPr/>
    </dgm:pt>
    <dgm:pt modelId="{87F6D3D2-DC35-4061-94C3-17B187AB8597}" type="pres">
      <dgm:prSet presAssocID="{16183237-AC05-494A-871D-6401C23C2F58}" presName="rect2" presStyleLbl="fgImgPlace1" presStyleIdx="2" presStyleCnt="12" custScaleX="124802" custScaleY="640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0EC0853-16F4-42C7-BB7F-940D3EBCC36A}" type="pres">
      <dgm:prSet presAssocID="{CBFD05FF-B3AF-4513-B5BA-3C10537189FB}" presName="sibTrans" presStyleCnt="0"/>
      <dgm:spPr/>
    </dgm:pt>
    <dgm:pt modelId="{961E337D-ABDF-4C31-8E65-2CBCA7CE36DB}" type="pres">
      <dgm:prSet presAssocID="{6761DDAD-1705-4111-9C00-EA02319407BF}" presName="composite" presStyleCnt="0"/>
      <dgm:spPr/>
    </dgm:pt>
    <dgm:pt modelId="{07108F90-C5C0-41F3-856E-6673470A5E5C}" type="pres">
      <dgm:prSet presAssocID="{6761DDAD-1705-4111-9C00-EA02319407BF}" presName="rect1" presStyleLbl="trAlignAcc1" presStyleIdx="3" presStyleCnt="12" custScaleX="88870">
        <dgm:presLayoutVars>
          <dgm:bulletEnabled val="1"/>
        </dgm:presLayoutVars>
      </dgm:prSet>
      <dgm:spPr/>
    </dgm:pt>
    <dgm:pt modelId="{ACC6BDF3-6655-438D-A179-05113232F102}" type="pres">
      <dgm:prSet presAssocID="{6761DDAD-1705-4111-9C00-EA02319407BF}" presName="rect2" presStyleLbl="fgImgPlace1" presStyleIdx="3" presStyleCnt="12" custScaleX="137738" custScaleY="7662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05967E8D-F19A-41BB-B056-3F876D842A1C}" type="pres">
      <dgm:prSet presAssocID="{42ECFE0C-195C-4F76-946E-52A9AE83CD56}" presName="sibTrans" presStyleCnt="0"/>
      <dgm:spPr/>
    </dgm:pt>
    <dgm:pt modelId="{4DED29C2-68A5-42D1-A260-A8939F3F2845}" type="pres">
      <dgm:prSet presAssocID="{990970F2-48E8-4146-A9FE-551C698768C3}" presName="composite" presStyleCnt="0"/>
      <dgm:spPr/>
    </dgm:pt>
    <dgm:pt modelId="{7E454074-FF0B-4471-AD5D-EDC2ABFD8B16}" type="pres">
      <dgm:prSet presAssocID="{990970F2-48E8-4146-A9FE-551C698768C3}" presName="rect1" presStyleLbl="trAlignAcc1" presStyleIdx="4" presStyleCnt="12" custScaleX="107769" custScaleY="110875">
        <dgm:presLayoutVars>
          <dgm:bulletEnabled val="1"/>
        </dgm:presLayoutVars>
      </dgm:prSet>
      <dgm:spPr/>
    </dgm:pt>
    <dgm:pt modelId="{754DEF02-4378-49A0-BEEB-5E0A99FDF880}" type="pres">
      <dgm:prSet presAssocID="{990970F2-48E8-4146-A9FE-551C698768C3}" presName="rect2" presStyleLbl="fgImgPlace1" presStyleIdx="4" presStyleCnt="12" custScaleX="101968" custScaleY="88817" custLinFactNeighborX="-12944" custLinFactNeighborY="-556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7A785A98-6C7C-4335-9C5E-4E951375D042}" type="pres">
      <dgm:prSet presAssocID="{20F3A73D-0A68-492D-90C4-AA768AA7FE6B}" presName="sibTrans" presStyleCnt="0"/>
      <dgm:spPr/>
    </dgm:pt>
    <dgm:pt modelId="{81B84C6D-94D4-4736-BECF-DA70F9C66F0B}" type="pres">
      <dgm:prSet presAssocID="{11612AED-9E70-4B6C-BB8C-011C33D99226}" presName="composite" presStyleCnt="0"/>
      <dgm:spPr/>
    </dgm:pt>
    <dgm:pt modelId="{8F83045F-B044-4523-8581-F7930ADD8721}" type="pres">
      <dgm:prSet presAssocID="{11612AED-9E70-4B6C-BB8C-011C33D99226}" presName="rect1" presStyleLbl="trAlignAcc1" presStyleIdx="5" presStyleCnt="12">
        <dgm:presLayoutVars>
          <dgm:bulletEnabled val="1"/>
        </dgm:presLayoutVars>
      </dgm:prSet>
      <dgm:spPr/>
    </dgm:pt>
    <dgm:pt modelId="{0675BC12-5265-494E-A045-97D1F1534F4A}" type="pres">
      <dgm:prSet presAssocID="{11612AED-9E70-4B6C-BB8C-011C33D99226}" presName="rect2" presStyleLbl="fgImgPlace1" presStyleIdx="5" presStyleCnt="12" custScaleY="71831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420CCFF9-96E9-4235-9352-68F0A488EE25}" type="pres">
      <dgm:prSet presAssocID="{5C1B6575-AF78-4A29-B808-B32B84171631}" presName="sibTrans" presStyleCnt="0"/>
      <dgm:spPr/>
    </dgm:pt>
    <dgm:pt modelId="{0E7C9AED-1B0B-4AD7-BD15-2710416DE3BF}" type="pres">
      <dgm:prSet presAssocID="{041FAB8D-A6E0-4E2D-ADAB-5EF047494CA7}" presName="composite" presStyleCnt="0"/>
      <dgm:spPr/>
    </dgm:pt>
    <dgm:pt modelId="{AB3CB7DD-D3F3-4136-B0E5-A96F8C5C0455}" type="pres">
      <dgm:prSet presAssocID="{041FAB8D-A6E0-4E2D-ADAB-5EF047494CA7}" presName="rect1" presStyleLbl="trAlignAcc1" presStyleIdx="6" presStyleCnt="12">
        <dgm:presLayoutVars>
          <dgm:bulletEnabled val="1"/>
        </dgm:presLayoutVars>
      </dgm:prSet>
      <dgm:spPr/>
    </dgm:pt>
    <dgm:pt modelId="{D3194F9C-CA72-4FBB-9F01-5FCDA34B9C4D}" type="pres">
      <dgm:prSet presAssocID="{041FAB8D-A6E0-4E2D-ADAB-5EF047494CA7}" presName="rect2" presStyleLbl="fgImgPlace1" presStyleIdx="6" presStyleCnt="12" custScaleY="82166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FC643131-6FB6-49E8-8707-9E428DC92D3C}" type="pres">
      <dgm:prSet presAssocID="{788956FB-10A5-4D5D-8760-9FA64995BADF}" presName="sibTrans" presStyleCnt="0"/>
      <dgm:spPr/>
    </dgm:pt>
    <dgm:pt modelId="{602C6BC2-99DA-489F-8AB0-6815EE9F02C5}" type="pres">
      <dgm:prSet presAssocID="{94693A4E-DCEC-443A-9F18-F566E4DE0785}" presName="composite" presStyleCnt="0"/>
      <dgm:spPr/>
    </dgm:pt>
    <dgm:pt modelId="{AFACA658-0ED0-48A9-989F-158F58F092B8}" type="pres">
      <dgm:prSet presAssocID="{94693A4E-DCEC-443A-9F18-F566E4DE0785}" presName="rect1" presStyleLbl="trAlignAcc1" presStyleIdx="7" presStyleCnt="12">
        <dgm:presLayoutVars>
          <dgm:bulletEnabled val="1"/>
        </dgm:presLayoutVars>
      </dgm:prSet>
      <dgm:spPr/>
    </dgm:pt>
    <dgm:pt modelId="{70EF7B36-4B69-4068-B993-0A22E3BEC830}" type="pres">
      <dgm:prSet presAssocID="{94693A4E-DCEC-443A-9F18-F566E4DE0785}" presName="rect2" presStyleLbl="fgImgPlace1" presStyleIdx="7" presStyleCnt="12" custScaleY="84674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46226B2C-DA7A-4A82-A6B2-3EA877565854}" type="pres">
      <dgm:prSet presAssocID="{F2F50301-8593-4034-BED9-E918DA25294F}" presName="sibTrans" presStyleCnt="0"/>
      <dgm:spPr/>
    </dgm:pt>
    <dgm:pt modelId="{947B5DAB-1E92-4AE9-9060-25BA630EDE5C}" type="pres">
      <dgm:prSet presAssocID="{F4FFBAD7-B7F3-47B5-9DD8-30F6C0DF36A8}" presName="composite" presStyleCnt="0"/>
      <dgm:spPr/>
    </dgm:pt>
    <dgm:pt modelId="{46396C7F-9E6D-4B55-A386-8D339BA99066}" type="pres">
      <dgm:prSet presAssocID="{F4FFBAD7-B7F3-47B5-9DD8-30F6C0DF36A8}" presName="rect1" presStyleLbl="trAlignAcc1" presStyleIdx="8" presStyleCnt="12">
        <dgm:presLayoutVars>
          <dgm:bulletEnabled val="1"/>
        </dgm:presLayoutVars>
      </dgm:prSet>
      <dgm:spPr/>
    </dgm:pt>
    <dgm:pt modelId="{F9433354-D966-4CD9-A1C5-A97DC7B9327D}" type="pres">
      <dgm:prSet presAssocID="{F4FFBAD7-B7F3-47B5-9DD8-30F6C0DF36A8}" presName="rect2" presStyleLbl="fgImgPlace1" presStyleIdx="8" presStyleCnt="12" custScaleX="115315" custScaleY="76392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  <dgm:pt modelId="{D359B4D9-94F8-40F7-8447-BE4B780CF3A7}" type="pres">
      <dgm:prSet presAssocID="{7280A290-220F-416E-AF43-D091DC7B2559}" presName="sibTrans" presStyleCnt="0"/>
      <dgm:spPr/>
    </dgm:pt>
    <dgm:pt modelId="{0BF146EE-0F42-4178-AE8E-5226F08B68A6}" type="pres">
      <dgm:prSet presAssocID="{39B0BFC6-24A6-424D-B7BA-80CC04276DE4}" presName="composite" presStyleCnt="0"/>
      <dgm:spPr/>
    </dgm:pt>
    <dgm:pt modelId="{86AD2912-E302-4CD6-A3AD-87CC70CA2A00}" type="pres">
      <dgm:prSet presAssocID="{39B0BFC6-24A6-424D-B7BA-80CC04276DE4}" presName="rect1" presStyleLbl="trAlignAcc1" presStyleIdx="9" presStyleCnt="12">
        <dgm:presLayoutVars>
          <dgm:bulletEnabled val="1"/>
        </dgm:presLayoutVars>
      </dgm:prSet>
      <dgm:spPr/>
    </dgm:pt>
    <dgm:pt modelId="{6F848F41-ABDE-4178-A548-0A4BF5A39F0B}" type="pres">
      <dgm:prSet presAssocID="{39B0BFC6-24A6-424D-B7BA-80CC04276DE4}" presName="rect2" presStyleLbl="fgImgPlace1" presStyleIdx="9" presStyleCnt="12" custScaleY="76535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</dgm:pt>
    <dgm:pt modelId="{40283FE6-3FC3-4D13-9252-DF2C72488F98}" type="pres">
      <dgm:prSet presAssocID="{9834B5B8-F8A3-41D8-80A1-FD75D8390D3C}" presName="sibTrans" presStyleCnt="0"/>
      <dgm:spPr/>
    </dgm:pt>
    <dgm:pt modelId="{DFC27003-EA65-46C5-AD2B-DD36B3FC958E}" type="pres">
      <dgm:prSet presAssocID="{B86B32BA-23F2-4073-8D6D-B86C9A4B71D0}" presName="composite" presStyleCnt="0"/>
      <dgm:spPr/>
    </dgm:pt>
    <dgm:pt modelId="{CCC7B810-4A0D-40E2-9BD5-8C1AF8D36960}" type="pres">
      <dgm:prSet presAssocID="{B86B32BA-23F2-4073-8D6D-B86C9A4B71D0}" presName="rect1" presStyleLbl="trAlignAcc1" presStyleIdx="10" presStyleCnt="12">
        <dgm:presLayoutVars>
          <dgm:bulletEnabled val="1"/>
        </dgm:presLayoutVars>
      </dgm:prSet>
      <dgm:spPr/>
    </dgm:pt>
    <dgm:pt modelId="{32E30B28-7548-4DD9-AAF4-DD2FEEE439A5}" type="pres">
      <dgm:prSet presAssocID="{B86B32BA-23F2-4073-8D6D-B86C9A4B71D0}" presName="rect2" presStyleLbl="fgImgPlace1" presStyleIdx="10" presStyleCnt="12" custScaleX="117857" custScaleY="77136"/>
      <dgm:spPr>
        <a:blipFill rotWithShape="1">
          <a:blip xmlns:r="http://schemas.openxmlformats.org/officeDocument/2006/relationships" r:embed="rId11"/>
          <a:stretch>
            <a:fillRect/>
          </a:stretch>
        </a:blipFill>
      </dgm:spPr>
    </dgm:pt>
    <dgm:pt modelId="{33E693FF-00E2-469F-8C8D-B8C208E43A7B}" type="pres">
      <dgm:prSet presAssocID="{91C4B3DB-99A1-47E5-ABE4-A3F61EC0AC84}" presName="sibTrans" presStyleCnt="0"/>
      <dgm:spPr/>
    </dgm:pt>
    <dgm:pt modelId="{E9ADFD7D-9875-4FCB-8F6F-A238956E3DEB}" type="pres">
      <dgm:prSet presAssocID="{A5B62BBA-2AFB-465C-B3EA-DB2E8B3BD068}" presName="composite" presStyleCnt="0"/>
      <dgm:spPr/>
    </dgm:pt>
    <dgm:pt modelId="{CBDB51B4-FE8E-4AF1-B72F-332999042F80}" type="pres">
      <dgm:prSet presAssocID="{A5B62BBA-2AFB-465C-B3EA-DB2E8B3BD068}" presName="rect1" presStyleLbl="trAlignAcc1" presStyleIdx="11" presStyleCnt="12">
        <dgm:presLayoutVars>
          <dgm:bulletEnabled val="1"/>
        </dgm:presLayoutVars>
      </dgm:prSet>
      <dgm:spPr/>
    </dgm:pt>
    <dgm:pt modelId="{3D04D30C-8AC9-4AA8-BA84-A1BD73F603EF}" type="pres">
      <dgm:prSet presAssocID="{A5B62BBA-2AFB-465C-B3EA-DB2E8B3BD068}" presName="rect2" presStyleLbl="fgImgPlace1" presStyleIdx="11" presStyleCnt="12" custScaleY="78322"/>
      <dgm:spPr>
        <a:blipFill rotWithShape="1">
          <a:blip xmlns:r="http://schemas.openxmlformats.org/officeDocument/2006/relationships" r:embed="rId12"/>
          <a:stretch>
            <a:fillRect/>
          </a:stretch>
        </a:blipFill>
      </dgm:spPr>
    </dgm:pt>
  </dgm:ptLst>
  <dgm:cxnLst>
    <dgm:cxn modelId="{79584419-F39C-4A85-897A-C72A1CC09AAB}" srcId="{D57F7F9E-BB50-4802-A923-C699E01F5F9B}" destId="{56B75E20-D581-4C13-A70C-C70967D28E35}" srcOrd="1" destOrd="0" parTransId="{316C3BF0-8794-4224-8549-1711EDBFACBE}" sibTransId="{CCA0CCC5-45F7-424F-BBBD-AF9B1FC71730}"/>
    <dgm:cxn modelId="{961BF022-E56D-418C-A089-07564FCF4C84}" type="presOf" srcId="{D57F7F9E-BB50-4802-A923-C699E01F5F9B}" destId="{F727FD7F-FB12-43F7-9D03-24550D838889}" srcOrd="0" destOrd="0" presId="urn:microsoft.com/office/officeart/2008/layout/PictureStrips"/>
    <dgm:cxn modelId="{A6CDF023-3ECE-4145-A39C-6E58E76055BD}" type="presOf" srcId="{F4FFBAD7-B7F3-47B5-9DD8-30F6C0DF36A8}" destId="{46396C7F-9E6D-4B55-A386-8D339BA99066}" srcOrd="0" destOrd="0" presId="urn:microsoft.com/office/officeart/2008/layout/PictureStrips"/>
    <dgm:cxn modelId="{F4E89A42-EA1E-47BB-A40B-2580043E13F1}" srcId="{D57F7F9E-BB50-4802-A923-C699E01F5F9B}" destId="{F4FFBAD7-B7F3-47B5-9DD8-30F6C0DF36A8}" srcOrd="8" destOrd="0" parTransId="{93853D5F-E8A6-4781-A08F-A1216E5E9C39}" sibTransId="{7280A290-220F-416E-AF43-D091DC7B2559}"/>
    <dgm:cxn modelId="{E7A64D49-0790-44F7-86C8-4DC9E17F9444}" type="presOf" srcId="{6761DDAD-1705-4111-9C00-EA02319407BF}" destId="{07108F90-C5C0-41F3-856E-6673470A5E5C}" srcOrd="0" destOrd="0" presId="urn:microsoft.com/office/officeart/2008/layout/PictureStrips"/>
    <dgm:cxn modelId="{10A4FB6C-2590-4D96-B37F-38BB70CC3EFD}" type="presOf" srcId="{041FAB8D-A6E0-4E2D-ADAB-5EF047494CA7}" destId="{AB3CB7DD-D3F3-4136-B0E5-A96F8C5C0455}" srcOrd="0" destOrd="0" presId="urn:microsoft.com/office/officeart/2008/layout/PictureStrips"/>
    <dgm:cxn modelId="{EDB8514E-CA2D-4D60-AA09-845CDD07013D}" type="presOf" srcId="{94693A4E-DCEC-443A-9F18-F566E4DE0785}" destId="{AFACA658-0ED0-48A9-989F-158F58F092B8}" srcOrd="0" destOrd="0" presId="urn:microsoft.com/office/officeart/2008/layout/PictureStrips"/>
    <dgm:cxn modelId="{7F2DED57-AEFF-4A35-849A-81F4F6405FC8}" type="presOf" srcId="{39B0BFC6-24A6-424D-B7BA-80CC04276DE4}" destId="{86AD2912-E302-4CD6-A3AD-87CC70CA2A00}" srcOrd="0" destOrd="0" presId="urn:microsoft.com/office/officeart/2008/layout/PictureStrips"/>
    <dgm:cxn modelId="{79986E7E-CFC2-43AF-AE8E-722D6EC89B30}" type="presOf" srcId="{16183237-AC05-494A-871D-6401C23C2F58}" destId="{A1AE52F8-8E51-437D-9AF7-FF5E27DEBFAC}" srcOrd="0" destOrd="0" presId="urn:microsoft.com/office/officeart/2008/layout/PictureStrips"/>
    <dgm:cxn modelId="{27ADCC82-A31D-484F-8FDC-B9E72A6A48DE}" type="presOf" srcId="{4F07772B-8AE5-4258-9B42-FF0508E6A36C}" destId="{C12E6F3B-FAF4-44BE-B7E1-B30BE304F938}" srcOrd="0" destOrd="0" presId="urn:microsoft.com/office/officeart/2008/layout/PictureStrips"/>
    <dgm:cxn modelId="{2C84F383-512B-485B-8993-172BFB3FACCD}" srcId="{D57F7F9E-BB50-4802-A923-C699E01F5F9B}" destId="{B86B32BA-23F2-4073-8D6D-B86C9A4B71D0}" srcOrd="10" destOrd="0" parTransId="{4A040F54-DEF0-46C9-A537-8EAC912AB79E}" sibTransId="{91C4B3DB-99A1-47E5-ABE4-A3F61EC0AC84}"/>
    <dgm:cxn modelId="{4540C589-B621-4AA9-B956-6AD7D9E8ABDA}" srcId="{D57F7F9E-BB50-4802-A923-C699E01F5F9B}" destId="{39B0BFC6-24A6-424D-B7BA-80CC04276DE4}" srcOrd="9" destOrd="0" parTransId="{D454E0A9-6884-4F0F-B682-20A1C4467A05}" sibTransId="{9834B5B8-F8A3-41D8-80A1-FD75D8390D3C}"/>
    <dgm:cxn modelId="{880ECCA6-A377-4565-B8E5-4DA22219D2D2}" type="presOf" srcId="{990970F2-48E8-4146-A9FE-551C698768C3}" destId="{7E454074-FF0B-4471-AD5D-EDC2ABFD8B16}" srcOrd="0" destOrd="0" presId="urn:microsoft.com/office/officeart/2008/layout/PictureStrips"/>
    <dgm:cxn modelId="{5970F4A8-19CC-44AC-B126-9AD7A60C7F8B}" srcId="{D57F7F9E-BB50-4802-A923-C699E01F5F9B}" destId="{041FAB8D-A6E0-4E2D-ADAB-5EF047494CA7}" srcOrd="6" destOrd="0" parTransId="{549A2159-1B71-4DEF-9297-2AB615B1495B}" sibTransId="{788956FB-10A5-4D5D-8760-9FA64995BADF}"/>
    <dgm:cxn modelId="{224714AC-6585-428A-A8BA-4D1A497C3BFD}" type="presOf" srcId="{56B75E20-D581-4C13-A70C-C70967D28E35}" destId="{F7CCFB0B-D4F8-4DED-A146-6CBFE2C31B1E}" srcOrd="0" destOrd="0" presId="urn:microsoft.com/office/officeart/2008/layout/PictureStrips"/>
    <dgm:cxn modelId="{00F276B8-B18C-4963-B181-D9FE9E2C9EAC}" srcId="{D57F7F9E-BB50-4802-A923-C699E01F5F9B}" destId="{94693A4E-DCEC-443A-9F18-F566E4DE0785}" srcOrd="7" destOrd="0" parTransId="{777A52E6-053E-489A-AB96-075D23B85D79}" sibTransId="{F2F50301-8593-4034-BED9-E918DA25294F}"/>
    <dgm:cxn modelId="{5DCFF0CC-5827-4E85-A4B8-28D40989EA7B}" srcId="{D57F7F9E-BB50-4802-A923-C699E01F5F9B}" destId="{6761DDAD-1705-4111-9C00-EA02319407BF}" srcOrd="3" destOrd="0" parTransId="{9A49F87D-8FE5-4F39-BBE2-247D6FD4FB0A}" sibTransId="{42ECFE0C-195C-4F76-946E-52A9AE83CD56}"/>
    <dgm:cxn modelId="{020735DA-B659-4590-820D-165006736EBB}" srcId="{D57F7F9E-BB50-4802-A923-C699E01F5F9B}" destId="{A5B62BBA-2AFB-465C-B3EA-DB2E8B3BD068}" srcOrd="11" destOrd="0" parTransId="{1419EEA8-9BFD-4FE1-BF75-5A85B35B6BB3}" sibTransId="{64893BC5-B56B-4AC2-A8EA-EAB89E124A64}"/>
    <dgm:cxn modelId="{7ED5A0DB-CDBE-4E3C-9501-6E2F51839264}" srcId="{D57F7F9E-BB50-4802-A923-C699E01F5F9B}" destId="{990970F2-48E8-4146-A9FE-551C698768C3}" srcOrd="4" destOrd="0" parTransId="{65B45784-AE3C-41DC-838D-7F475A5811E6}" sibTransId="{20F3A73D-0A68-492D-90C4-AA768AA7FE6B}"/>
    <dgm:cxn modelId="{32595CDC-CE35-41C1-9663-7707B5FF4C1E}" srcId="{D57F7F9E-BB50-4802-A923-C699E01F5F9B}" destId="{16183237-AC05-494A-871D-6401C23C2F58}" srcOrd="2" destOrd="0" parTransId="{07E89A4D-27BC-44E3-B95B-BC83A6C31D6A}" sibTransId="{CBFD05FF-B3AF-4513-B5BA-3C10537189FB}"/>
    <dgm:cxn modelId="{B3E054DE-AC93-4D3B-B92F-C38495BE978D}" type="presOf" srcId="{B86B32BA-23F2-4073-8D6D-B86C9A4B71D0}" destId="{CCC7B810-4A0D-40E2-9BD5-8C1AF8D36960}" srcOrd="0" destOrd="0" presId="urn:microsoft.com/office/officeart/2008/layout/PictureStrips"/>
    <dgm:cxn modelId="{637325E0-A54E-4BCA-887A-7F5F56575CB8}" srcId="{D57F7F9E-BB50-4802-A923-C699E01F5F9B}" destId="{4F07772B-8AE5-4258-9B42-FF0508E6A36C}" srcOrd="0" destOrd="0" parTransId="{8D7280E3-1FEB-42CF-B75C-7D99296EB9C6}" sibTransId="{DAB65C33-0D32-4CEA-A2F1-D9239A49037A}"/>
    <dgm:cxn modelId="{BF5211E3-6BB3-49EF-9C96-6579A1185C14}" srcId="{D57F7F9E-BB50-4802-A923-C699E01F5F9B}" destId="{11612AED-9E70-4B6C-BB8C-011C33D99226}" srcOrd="5" destOrd="0" parTransId="{E1F459A3-2F8A-49F6-86B8-DF6FCC50EC23}" sibTransId="{5C1B6575-AF78-4A29-B808-B32B84171631}"/>
    <dgm:cxn modelId="{D753B6EB-C48C-48FC-90B6-075F41CD789F}" type="presOf" srcId="{A5B62BBA-2AFB-465C-B3EA-DB2E8B3BD068}" destId="{CBDB51B4-FE8E-4AF1-B72F-332999042F80}" srcOrd="0" destOrd="0" presId="urn:microsoft.com/office/officeart/2008/layout/PictureStrips"/>
    <dgm:cxn modelId="{3912A8F0-C984-4877-BF94-E1D34F23E115}" type="presOf" srcId="{11612AED-9E70-4B6C-BB8C-011C33D99226}" destId="{8F83045F-B044-4523-8581-F7930ADD8721}" srcOrd="0" destOrd="0" presId="urn:microsoft.com/office/officeart/2008/layout/PictureStrips"/>
    <dgm:cxn modelId="{D21A7D0A-E5F2-4F6F-9FEE-8B6469CD813A}" type="presParOf" srcId="{F727FD7F-FB12-43F7-9D03-24550D838889}" destId="{FC5ADD81-42FD-48F8-BC04-7D3B7471B6F9}" srcOrd="0" destOrd="0" presId="urn:microsoft.com/office/officeart/2008/layout/PictureStrips"/>
    <dgm:cxn modelId="{BB1CD2E3-03C3-4A4B-A301-7591E22CDD99}" type="presParOf" srcId="{FC5ADD81-42FD-48F8-BC04-7D3B7471B6F9}" destId="{C12E6F3B-FAF4-44BE-B7E1-B30BE304F938}" srcOrd="0" destOrd="0" presId="urn:microsoft.com/office/officeart/2008/layout/PictureStrips"/>
    <dgm:cxn modelId="{5C3E26FA-EB45-4F74-A132-BA61E6C9346F}" type="presParOf" srcId="{FC5ADD81-42FD-48F8-BC04-7D3B7471B6F9}" destId="{D48BC239-E097-49B4-826E-F0E9D85612B0}" srcOrd="1" destOrd="0" presId="urn:microsoft.com/office/officeart/2008/layout/PictureStrips"/>
    <dgm:cxn modelId="{B3A9DD6B-2294-467A-84B0-BE01C3A301F5}" type="presParOf" srcId="{F727FD7F-FB12-43F7-9D03-24550D838889}" destId="{533D1EDB-216E-42D6-BE74-FA896234B94B}" srcOrd="1" destOrd="0" presId="urn:microsoft.com/office/officeart/2008/layout/PictureStrips"/>
    <dgm:cxn modelId="{F8085EBF-A79A-40A8-851C-6F452AD87C91}" type="presParOf" srcId="{F727FD7F-FB12-43F7-9D03-24550D838889}" destId="{BF475096-13BF-4905-BB18-046EE6239E9D}" srcOrd="2" destOrd="0" presId="urn:microsoft.com/office/officeart/2008/layout/PictureStrips"/>
    <dgm:cxn modelId="{ECD353EB-EF75-494A-93DA-CFE7C6FF490E}" type="presParOf" srcId="{BF475096-13BF-4905-BB18-046EE6239E9D}" destId="{F7CCFB0B-D4F8-4DED-A146-6CBFE2C31B1E}" srcOrd="0" destOrd="0" presId="urn:microsoft.com/office/officeart/2008/layout/PictureStrips"/>
    <dgm:cxn modelId="{DF78EEF6-0607-409A-8EC1-86BD1DE0817B}" type="presParOf" srcId="{BF475096-13BF-4905-BB18-046EE6239E9D}" destId="{8B50DB43-EE6A-4F18-A5FF-4223D15E0B8B}" srcOrd="1" destOrd="0" presId="urn:microsoft.com/office/officeart/2008/layout/PictureStrips"/>
    <dgm:cxn modelId="{372E512A-E074-4E86-A48B-2700A35F4E84}" type="presParOf" srcId="{F727FD7F-FB12-43F7-9D03-24550D838889}" destId="{E3A1267B-AD80-421E-B0D4-0F08DB424BC3}" srcOrd="3" destOrd="0" presId="urn:microsoft.com/office/officeart/2008/layout/PictureStrips"/>
    <dgm:cxn modelId="{2768ADF6-8151-422F-9CFC-68BADC5D1FAD}" type="presParOf" srcId="{F727FD7F-FB12-43F7-9D03-24550D838889}" destId="{A2F0811F-31A0-4F82-8C61-421D405B5E0D}" srcOrd="4" destOrd="0" presId="urn:microsoft.com/office/officeart/2008/layout/PictureStrips"/>
    <dgm:cxn modelId="{361FAB4D-B597-4222-B9FA-B42B9F272A3E}" type="presParOf" srcId="{A2F0811F-31A0-4F82-8C61-421D405B5E0D}" destId="{A1AE52F8-8E51-437D-9AF7-FF5E27DEBFAC}" srcOrd="0" destOrd="0" presId="urn:microsoft.com/office/officeart/2008/layout/PictureStrips"/>
    <dgm:cxn modelId="{2AAFA08F-D893-47A2-B997-EB239FDFB57E}" type="presParOf" srcId="{A2F0811F-31A0-4F82-8C61-421D405B5E0D}" destId="{87F6D3D2-DC35-4061-94C3-17B187AB8597}" srcOrd="1" destOrd="0" presId="urn:microsoft.com/office/officeart/2008/layout/PictureStrips"/>
    <dgm:cxn modelId="{6B148D5F-3D07-4E2E-968A-32C13327DD0E}" type="presParOf" srcId="{F727FD7F-FB12-43F7-9D03-24550D838889}" destId="{10EC0853-16F4-42C7-BB7F-940D3EBCC36A}" srcOrd="5" destOrd="0" presId="urn:microsoft.com/office/officeart/2008/layout/PictureStrips"/>
    <dgm:cxn modelId="{7B772BA0-A825-4602-A1A0-323ADBB1B7DC}" type="presParOf" srcId="{F727FD7F-FB12-43F7-9D03-24550D838889}" destId="{961E337D-ABDF-4C31-8E65-2CBCA7CE36DB}" srcOrd="6" destOrd="0" presId="urn:microsoft.com/office/officeart/2008/layout/PictureStrips"/>
    <dgm:cxn modelId="{2EB57F58-3CB6-4B22-A4CB-A70340038962}" type="presParOf" srcId="{961E337D-ABDF-4C31-8E65-2CBCA7CE36DB}" destId="{07108F90-C5C0-41F3-856E-6673470A5E5C}" srcOrd="0" destOrd="0" presId="urn:microsoft.com/office/officeart/2008/layout/PictureStrips"/>
    <dgm:cxn modelId="{0712BA2C-53AD-41C6-BB29-B6C9B668E2B4}" type="presParOf" srcId="{961E337D-ABDF-4C31-8E65-2CBCA7CE36DB}" destId="{ACC6BDF3-6655-438D-A179-05113232F102}" srcOrd="1" destOrd="0" presId="urn:microsoft.com/office/officeart/2008/layout/PictureStrips"/>
    <dgm:cxn modelId="{3AFF3899-5BC4-429B-9962-EE2918EC2D14}" type="presParOf" srcId="{F727FD7F-FB12-43F7-9D03-24550D838889}" destId="{05967E8D-F19A-41BB-B056-3F876D842A1C}" srcOrd="7" destOrd="0" presId="urn:microsoft.com/office/officeart/2008/layout/PictureStrips"/>
    <dgm:cxn modelId="{EB93D8D0-D802-4E9A-9A88-B35EF98545AC}" type="presParOf" srcId="{F727FD7F-FB12-43F7-9D03-24550D838889}" destId="{4DED29C2-68A5-42D1-A260-A8939F3F2845}" srcOrd="8" destOrd="0" presId="urn:microsoft.com/office/officeart/2008/layout/PictureStrips"/>
    <dgm:cxn modelId="{1C59D003-E7CE-4DE1-9F05-178D2A885B94}" type="presParOf" srcId="{4DED29C2-68A5-42D1-A260-A8939F3F2845}" destId="{7E454074-FF0B-4471-AD5D-EDC2ABFD8B16}" srcOrd="0" destOrd="0" presId="urn:microsoft.com/office/officeart/2008/layout/PictureStrips"/>
    <dgm:cxn modelId="{A9E5BBE0-9A5B-4F86-AD04-B46E08B9FEE2}" type="presParOf" srcId="{4DED29C2-68A5-42D1-A260-A8939F3F2845}" destId="{754DEF02-4378-49A0-BEEB-5E0A99FDF880}" srcOrd="1" destOrd="0" presId="urn:microsoft.com/office/officeart/2008/layout/PictureStrips"/>
    <dgm:cxn modelId="{630D8402-3503-474C-BDCA-D513D723FC6A}" type="presParOf" srcId="{F727FD7F-FB12-43F7-9D03-24550D838889}" destId="{7A785A98-6C7C-4335-9C5E-4E951375D042}" srcOrd="9" destOrd="0" presId="urn:microsoft.com/office/officeart/2008/layout/PictureStrips"/>
    <dgm:cxn modelId="{058A4D4F-D303-4396-B33A-F0583DFCA688}" type="presParOf" srcId="{F727FD7F-FB12-43F7-9D03-24550D838889}" destId="{81B84C6D-94D4-4736-BECF-DA70F9C66F0B}" srcOrd="10" destOrd="0" presId="urn:microsoft.com/office/officeart/2008/layout/PictureStrips"/>
    <dgm:cxn modelId="{9503C2C6-3141-4D07-BDAE-1B7BB0732ACC}" type="presParOf" srcId="{81B84C6D-94D4-4736-BECF-DA70F9C66F0B}" destId="{8F83045F-B044-4523-8581-F7930ADD8721}" srcOrd="0" destOrd="0" presId="urn:microsoft.com/office/officeart/2008/layout/PictureStrips"/>
    <dgm:cxn modelId="{90D303B8-A9E9-41F5-97BF-2310A1DE4BE8}" type="presParOf" srcId="{81B84C6D-94D4-4736-BECF-DA70F9C66F0B}" destId="{0675BC12-5265-494E-A045-97D1F1534F4A}" srcOrd="1" destOrd="0" presId="urn:microsoft.com/office/officeart/2008/layout/PictureStrips"/>
    <dgm:cxn modelId="{332F92AF-4A71-4FC6-9584-D418926D99D5}" type="presParOf" srcId="{F727FD7F-FB12-43F7-9D03-24550D838889}" destId="{420CCFF9-96E9-4235-9352-68F0A488EE25}" srcOrd="11" destOrd="0" presId="urn:microsoft.com/office/officeart/2008/layout/PictureStrips"/>
    <dgm:cxn modelId="{FB2259EF-799A-4818-BBA3-F5C1B12D34DD}" type="presParOf" srcId="{F727FD7F-FB12-43F7-9D03-24550D838889}" destId="{0E7C9AED-1B0B-4AD7-BD15-2710416DE3BF}" srcOrd="12" destOrd="0" presId="urn:microsoft.com/office/officeart/2008/layout/PictureStrips"/>
    <dgm:cxn modelId="{70150750-D699-450C-BBBC-B99592B38B8A}" type="presParOf" srcId="{0E7C9AED-1B0B-4AD7-BD15-2710416DE3BF}" destId="{AB3CB7DD-D3F3-4136-B0E5-A96F8C5C0455}" srcOrd="0" destOrd="0" presId="urn:microsoft.com/office/officeart/2008/layout/PictureStrips"/>
    <dgm:cxn modelId="{194A4F72-D2F8-4119-8CD1-6364F776E24E}" type="presParOf" srcId="{0E7C9AED-1B0B-4AD7-BD15-2710416DE3BF}" destId="{D3194F9C-CA72-4FBB-9F01-5FCDA34B9C4D}" srcOrd="1" destOrd="0" presId="urn:microsoft.com/office/officeart/2008/layout/PictureStrips"/>
    <dgm:cxn modelId="{49BA39DE-E4DE-4D51-A3FE-A9C1C53486FB}" type="presParOf" srcId="{F727FD7F-FB12-43F7-9D03-24550D838889}" destId="{FC643131-6FB6-49E8-8707-9E428DC92D3C}" srcOrd="13" destOrd="0" presId="urn:microsoft.com/office/officeart/2008/layout/PictureStrips"/>
    <dgm:cxn modelId="{3B335DBE-A6EC-41E3-B7FA-C7C978D9822A}" type="presParOf" srcId="{F727FD7F-FB12-43F7-9D03-24550D838889}" destId="{602C6BC2-99DA-489F-8AB0-6815EE9F02C5}" srcOrd="14" destOrd="0" presId="urn:microsoft.com/office/officeart/2008/layout/PictureStrips"/>
    <dgm:cxn modelId="{309566B5-7F15-46D6-A4BC-D362EC71ACE0}" type="presParOf" srcId="{602C6BC2-99DA-489F-8AB0-6815EE9F02C5}" destId="{AFACA658-0ED0-48A9-989F-158F58F092B8}" srcOrd="0" destOrd="0" presId="urn:microsoft.com/office/officeart/2008/layout/PictureStrips"/>
    <dgm:cxn modelId="{083F7F4D-A993-428A-954A-C13B521AEB71}" type="presParOf" srcId="{602C6BC2-99DA-489F-8AB0-6815EE9F02C5}" destId="{70EF7B36-4B69-4068-B993-0A22E3BEC830}" srcOrd="1" destOrd="0" presId="urn:microsoft.com/office/officeart/2008/layout/PictureStrips"/>
    <dgm:cxn modelId="{4628125F-D65E-4106-AC7E-29B481F452B0}" type="presParOf" srcId="{F727FD7F-FB12-43F7-9D03-24550D838889}" destId="{46226B2C-DA7A-4A82-A6B2-3EA877565854}" srcOrd="15" destOrd="0" presId="urn:microsoft.com/office/officeart/2008/layout/PictureStrips"/>
    <dgm:cxn modelId="{EEC694A4-7DF2-4F8C-8FAC-C56EF5EC0CBD}" type="presParOf" srcId="{F727FD7F-FB12-43F7-9D03-24550D838889}" destId="{947B5DAB-1E92-4AE9-9060-25BA630EDE5C}" srcOrd="16" destOrd="0" presId="urn:microsoft.com/office/officeart/2008/layout/PictureStrips"/>
    <dgm:cxn modelId="{D2EDDB66-7DD9-4639-A8DD-AEB035A1D3F6}" type="presParOf" srcId="{947B5DAB-1E92-4AE9-9060-25BA630EDE5C}" destId="{46396C7F-9E6D-4B55-A386-8D339BA99066}" srcOrd="0" destOrd="0" presId="urn:microsoft.com/office/officeart/2008/layout/PictureStrips"/>
    <dgm:cxn modelId="{EEDCFB51-4BBC-444C-8DC4-BA595A206FBF}" type="presParOf" srcId="{947B5DAB-1E92-4AE9-9060-25BA630EDE5C}" destId="{F9433354-D966-4CD9-A1C5-A97DC7B9327D}" srcOrd="1" destOrd="0" presId="urn:microsoft.com/office/officeart/2008/layout/PictureStrips"/>
    <dgm:cxn modelId="{F10C609E-6D93-4972-B21C-836938D2EECE}" type="presParOf" srcId="{F727FD7F-FB12-43F7-9D03-24550D838889}" destId="{D359B4D9-94F8-40F7-8447-BE4B780CF3A7}" srcOrd="17" destOrd="0" presId="urn:microsoft.com/office/officeart/2008/layout/PictureStrips"/>
    <dgm:cxn modelId="{038FEE2D-E886-4AF4-BDE1-09FD87FE771B}" type="presParOf" srcId="{F727FD7F-FB12-43F7-9D03-24550D838889}" destId="{0BF146EE-0F42-4178-AE8E-5226F08B68A6}" srcOrd="18" destOrd="0" presId="urn:microsoft.com/office/officeart/2008/layout/PictureStrips"/>
    <dgm:cxn modelId="{BF652F1F-0006-4FBD-8562-2BBD1EA6673A}" type="presParOf" srcId="{0BF146EE-0F42-4178-AE8E-5226F08B68A6}" destId="{86AD2912-E302-4CD6-A3AD-87CC70CA2A00}" srcOrd="0" destOrd="0" presId="urn:microsoft.com/office/officeart/2008/layout/PictureStrips"/>
    <dgm:cxn modelId="{1AFFA096-FDAF-4E6D-961F-9A6F4EDD892A}" type="presParOf" srcId="{0BF146EE-0F42-4178-AE8E-5226F08B68A6}" destId="{6F848F41-ABDE-4178-A548-0A4BF5A39F0B}" srcOrd="1" destOrd="0" presId="urn:microsoft.com/office/officeart/2008/layout/PictureStrips"/>
    <dgm:cxn modelId="{13AC61D4-9A37-4806-82C9-2112E03D950B}" type="presParOf" srcId="{F727FD7F-FB12-43F7-9D03-24550D838889}" destId="{40283FE6-3FC3-4D13-9252-DF2C72488F98}" srcOrd="19" destOrd="0" presId="urn:microsoft.com/office/officeart/2008/layout/PictureStrips"/>
    <dgm:cxn modelId="{8A1E3241-FBEE-4AF0-A195-9150A484E6E3}" type="presParOf" srcId="{F727FD7F-FB12-43F7-9D03-24550D838889}" destId="{DFC27003-EA65-46C5-AD2B-DD36B3FC958E}" srcOrd="20" destOrd="0" presId="urn:microsoft.com/office/officeart/2008/layout/PictureStrips"/>
    <dgm:cxn modelId="{A1818832-36FC-45FC-BB02-9E382C3F5A2A}" type="presParOf" srcId="{DFC27003-EA65-46C5-AD2B-DD36B3FC958E}" destId="{CCC7B810-4A0D-40E2-9BD5-8C1AF8D36960}" srcOrd="0" destOrd="0" presId="urn:microsoft.com/office/officeart/2008/layout/PictureStrips"/>
    <dgm:cxn modelId="{8E50501B-2624-44D6-A900-730E724D0F1F}" type="presParOf" srcId="{DFC27003-EA65-46C5-AD2B-DD36B3FC958E}" destId="{32E30B28-7548-4DD9-AAF4-DD2FEEE439A5}" srcOrd="1" destOrd="0" presId="urn:microsoft.com/office/officeart/2008/layout/PictureStrips"/>
    <dgm:cxn modelId="{0074A0EC-FA4E-4C59-A14E-611D06C34736}" type="presParOf" srcId="{F727FD7F-FB12-43F7-9D03-24550D838889}" destId="{33E693FF-00E2-469F-8C8D-B8C208E43A7B}" srcOrd="21" destOrd="0" presId="urn:microsoft.com/office/officeart/2008/layout/PictureStrips"/>
    <dgm:cxn modelId="{A7DE8899-038E-47AF-BD75-853808ABFEBF}" type="presParOf" srcId="{F727FD7F-FB12-43F7-9D03-24550D838889}" destId="{E9ADFD7D-9875-4FCB-8F6F-A238956E3DEB}" srcOrd="22" destOrd="0" presId="urn:microsoft.com/office/officeart/2008/layout/PictureStrips"/>
    <dgm:cxn modelId="{7A786DE2-7027-4DD9-8799-E8D77ABF45CD}" type="presParOf" srcId="{E9ADFD7D-9875-4FCB-8F6F-A238956E3DEB}" destId="{CBDB51B4-FE8E-4AF1-B72F-332999042F80}" srcOrd="0" destOrd="0" presId="urn:microsoft.com/office/officeart/2008/layout/PictureStrips"/>
    <dgm:cxn modelId="{7BE6EF7D-2D14-4E4C-A7EE-B73A6ED8233F}" type="presParOf" srcId="{E9ADFD7D-9875-4FCB-8F6F-A238956E3DEB}" destId="{3D04D30C-8AC9-4AA8-BA84-A1BD73F603E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E6F3B-FAF4-44BE-B7E1-B30BE304F938}">
      <dsp:nvSpPr>
        <dsp:cNvPr id="0" name=""/>
        <dsp:cNvSpPr/>
      </dsp:nvSpPr>
      <dsp:spPr>
        <a:xfrm>
          <a:off x="129742" y="655479"/>
          <a:ext cx="2002947" cy="625921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3957" tIns="30480" rIns="30480" bIns="30480" numCol="1" spcCol="1270" anchor="ctr" anchorCtr="0">
          <a:noAutofit/>
        </a:bodyPr>
        <a:lstStyle/>
        <a:p>
          <a:pPr marL="0" lvl="0" indent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КУ № 1 </a:t>
          </a:r>
          <a:r>
            <a:rPr lang="ru-RU" sz="800" kern="1200" dirty="0"/>
            <a:t>Индивидуальная </a:t>
          </a:r>
          <a:r>
            <a:rPr lang="ru-RU" sz="800" kern="1200" dirty="0" err="1"/>
            <a:t>коуч</a:t>
          </a:r>
          <a:r>
            <a:rPr lang="ru-RU" sz="800" kern="1200" dirty="0"/>
            <a:t>-сессия по стратегии развития бизнеса</a:t>
          </a:r>
        </a:p>
      </dsp:txBody>
      <dsp:txXfrm>
        <a:off x="129742" y="655479"/>
        <a:ext cx="2002947" cy="625921"/>
      </dsp:txXfrm>
    </dsp:sp>
    <dsp:sp modelId="{D48BC239-E097-49B4-826E-F0E9D85612B0}">
      <dsp:nvSpPr>
        <dsp:cNvPr id="0" name=""/>
        <dsp:cNvSpPr/>
      </dsp:nvSpPr>
      <dsp:spPr>
        <a:xfrm>
          <a:off x="1836" y="694199"/>
          <a:ext cx="527044" cy="39895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CFB0B-D4F8-4DED-A146-6CBFE2C31B1E}">
      <dsp:nvSpPr>
        <dsp:cNvPr id="0" name=""/>
        <dsp:cNvSpPr/>
      </dsp:nvSpPr>
      <dsp:spPr>
        <a:xfrm>
          <a:off x="2347680" y="655479"/>
          <a:ext cx="2002947" cy="625921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3957" tIns="30480" rIns="30480" bIns="30480" numCol="1" spcCol="1270" anchor="ctr" anchorCtr="0">
          <a:noAutofit/>
        </a:bodyPr>
        <a:lstStyle/>
        <a:p>
          <a:pPr marL="0" lvl="0" indent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КУ № 2 </a:t>
          </a:r>
          <a:r>
            <a:rPr lang="ru-RU" sz="800" kern="1200" dirty="0"/>
            <a:t>Разработка фирменного и индивидуального стиля (</a:t>
          </a:r>
          <a:r>
            <a:rPr lang="ru-RU" sz="800" kern="1200" dirty="0" err="1"/>
            <a:t>нейминг</a:t>
          </a:r>
          <a:r>
            <a:rPr lang="ru-RU" sz="800" kern="1200" dirty="0"/>
            <a:t>, дизайн упаковки, логотип и </a:t>
          </a:r>
          <a:r>
            <a:rPr lang="ru-RU" sz="800" kern="1200" dirty="0" err="1"/>
            <a:t>т.д</a:t>
          </a:r>
          <a:r>
            <a:rPr lang="ru-RU" sz="800" kern="1200" dirty="0"/>
            <a:t>)</a:t>
          </a:r>
        </a:p>
      </dsp:txBody>
      <dsp:txXfrm>
        <a:off x="2347680" y="655479"/>
        <a:ext cx="2002947" cy="625921"/>
      </dsp:txXfrm>
    </dsp:sp>
    <dsp:sp modelId="{8B50DB43-EE6A-4F18-A5FF-4223D15E0B8B}">
      <dsp:nvSpPr>
        <dsp:cNvPr id="0" name=""/>
        <dsp:cNvSpPr/>
      </dsp:nvSpPr>
      <dsp:spPr>
        <a:xfrm>
          <a:off x="2264223" y="694199"/>
          <a:ext cx="438144" cy="39895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E52F8-8E51-437D-9AF7-FF5E27DEBFAC}">
      <dsp:nvSpPr>
        <dsp:cNvPr id="0" name=""/>
        <dsp:cNvSpPr/>
      </dsp:nvSpPr>
      <dsp:spPr>
        <a:xfrm>
          <a:off x="4619952" y="655479"/>
          <a:ext cx="2002947" cy="625921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3957" tIns="30480" rIns="30480" bIns="30480" numCol="1" spcCol="1270" anchor="ctr" anchorCtr="0">
          <a:noAutofit/>
        </a:bodyPr>
        <a:lstStyle/>
        <a:p>
          <a:pPr marL="0" lvl="0" indent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КУ № 3 </a:t>
          </a:r>
          <a:r>
            <a:rPr lang="ru-RU" sz="800" kern="1200" dirty="0"/>
            <a:t>Изготовление и размещение аудио или видео ролика рекламного характера.</a:t>
          </a:r>
        </a:p>
      </dsp:txBody>
      <dsp:txXfrm>
        <a:off x="4619952" y="655479"/>
        <a:ext cx="2002947" cy="625921"/>
      </dsp:txXfrm>
    </dsp:sp>
    <dsp:sp modelId="{87F6D3D2-DC35-4061-94C3-17B187AB8597}">
      <dsp:nvSpPr>
        <dsp:cNvPr id="0" name=""/>
        <dsp:cNvSpPr/>
      </dsp:nvSpPr>
      <dsp:spPr>
        <a:xfrm>
          <a:off x="4482161" y="683226"/>
          <a:ext cx="546813" cy="42090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08F90-C5C0-41F3-856E-6673470A5E5C}">
      <dsp:nvSpPr>
        <dsp:cNvPr id="0" name=""/>
        <dsp:cNvSpPr/>
      </dsp:nvSpPr>
      <dsp:spPr>
        <a:xfrm>
          <a:off x="302159" y="1403683"/>
          <a:ext cx="1780019" cy="625921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3957" tIns="30480" rIns="30480" bIns="30480" numCol="1" spcCol="1270" anchor="ctr" anchorCtr="0">
          <a:noAutofit/>
        </a:bodyPr>
        <a:lstStyle/>
        <a:p>
          <a:pPr marL="0" lvl="0" indent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  КУ № 4 </a:t>
          </a:r>
          <a:r>
            <a:rPr lang="ru-RU" sz="800" kern="1200" dirty="0"/>
            <a:t>Регистрация товарного  знака</a:t>
          </a:r>
        </a:p>
      </dsp:txBody>
      <dsp:txXfrm>
        <a:off x="302159" y="1403683"/>
        <a:ext cx="1780019" cy="625921"/>
      </dsp:txXfrm>
    </dsp:sp>
    <dsp:sp modelId="{ACC6BDF3-6655-438D-A179-05113232F102}">
      <dsp:nvSpPr>
        <dsp:cNvPr id="0" name=""/>
        <dsp:cNvSpPr/>
      </dsp:nvSpPr>
      <dsp:spPr>
        <a:xfrm>
          <a:off x="24565" y="1390081"/>
          <a:ext cx="603491" cy="503599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54074-FF0B-4471-AD5D-EDC2ABFD8B16}">
      <dsp:nvSpPr>
        <dsp:cNvPr id="0" name=""/>
        <dsp:cNvSpPr/>
      </dsp:nvSpPr>
      <dsp:spPr>
        <a:xfrm>
          <a:off x="2223675" y="1372662"/>
          <a:ext cx="2158556" cy="693990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3957" tIns="30480" rIns="30480" bIns="30480" numCol="1" spcCol="1270" anchor="ctr" anchorCtr="0">
          <a:noAutofit/>
        </a:bodyPr>
        <a:lstStyle/>
        <a:p>
          <a:pPr marL="0" lvl="0" indent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       </a:t>
          </a:r>
          <a:r>
            <a:rPr lang="ru-RU" sz="800" b="1" kern="1200" dirty="0"/>
            <a:t>КУ № 5 </a:t>
          </a:r>
          <a:r>
            <a:rPr lang="ru-RU" sz="800" kern="1200" dirty="0"/>
            <a:t>Размещение субъекта            МСП на </a:t>
          </a:r>
          <a:r>
            <a:rPr lang="ru-RU" sz="800" kern="1200" dirty="0" err="1"/>
            <a:t>маркетплейсах</a:t>
          </a:r>
          <a:endParaRPr lang="ru-RU" sz="800" kern="1200" dirty="0"/>
        </a:p>
      </dsp:txBody>
      <dsp:txXfrm>
        <a:off x="2223675" y="1372662"/>
        <a:ext cx="2158556" cy="693990"/>
      </dsp:txXfrm>
    </dsp:sp>
    <dsp:sp modelId="{754DEF02-4378-49A0-BEEB-5E0A99FDF880}">
      <dsp:nvSpPr>
        <dsp:cNvPr id="0" name=""/>
        <dsp:cNvSpPr/>
      </dsp:nvSpPr>
      <dsp:spPr>
        <a:xfrm>
          <a:off x="2156999" y="1316466"/>
          <a:ext cx="446767" cy="583720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3045F-B044-4523-8581-F7930ADD8721}">
      <dsp:nvSpPr>
        <dsp:cNvPr id="0" name=""/>
        <dsp:cNvSpPr/>
      </dsp:nvSpPr>
      <dsp:spPr>
        <a:xfrm>
          <a:off x="4597222" y="1396882"/>
          <a:ext cx="2002947" cy="625921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3957" tIns="30480" rIns="30480" bIns="30480" numCol="1" spcCol="1270" anchor="ctr" anchorCtr="0">
          <a:noAutofit/>
        </a:bodyPr>
        <a:lstStyle/>
        <a:p>
          <a:pPr marL="0" lvl="0" indent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КУ № 6 </a:t>
          </a:r>
          <a:r>
            <a:rPr lang="ru-RU" sz="800" kern="1200" dirty="0"/>
            <a:t>Написание бизнес-плана</a:t>
          </a:r>
        </a:p>
      </dsp:txBody>
      <dsp:txXfrm>
        <a:off x="4597222" y="1396882"/>
        <a:ext cx="2002947" cy="625921"/>
      </dsp:txXfrm>
    </dsp:sp>
    <dsp:sp modelId="{0675BC12-5265-494E-A045-97D1F1534F4A}">
      <dsp:nvSpPr>
        <dsp:cNvPr id="0" name=""/>
        <dsp:cNvSpPr/>
      </dsp:nvSpPr>
      <dsp:spPr>
        <a:xfrm>
          <a:off x="4513766" y="1399037"/>
          <a:ext cx="438144" cy="472085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CB7DD-D3F3-4136-B0E5-A96F8C5C0455}">
      <dsp:nvSpPr>
        <dsp:cNvPr id="0" name=""/>
        <dsp:cNvSpPr/>
      </dsp:nvSpPr>
      <dsp:spPr>
        <a:xfrm>
          <a:off x="117909" y="2174212"/>
          <a:ext cx="2002947" cy="625921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3957" tIns="30480" rIns="30480" bIns="30480" numCol="1" spcCol="1270" anchor="ctr" anchorCtr="0">
          <a:noAutofit/>
        </a:bodyPr>
        <a:lstStyle/>
        <a:p>
          <a:pPr marL="0" lvl="0" indent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КУ № 7 </a:t>
          </a:r>
          <a:r>
            <a:rPr lang="ru-RU" sz="800" kern="1200" dirty="0"/>
            <a:t>Обучение работе в системе Меркурий</a:t>
          </a:r>
        </a:p>
      </dsp:txBody>
      <dsp:txXfrm>
        <a:off x="117909" y="2174212"/>
        <a:ext cx="2002947" cy="625921"/>
      </dsp:txXfrm>
    </dsp:sp>
    <dsp:sp modelId="{D3194F9C-CA72-4FBB-9F01-5FCDA34B9C4D}">
      <dsp:nvSpPr>
        <dsp:cNvPr id="0" name=""/>
        <dsp:cNvSpPr/>
      </dsp:nvSpPr>
      <dsp:spPr>
        <a:xfrm>
          <a:off x="34452" y="2142406"/>
          <a:ext cx="438144" cy="540009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CA658-0ED0-48A9-989F-158F58F092B8}">
      <dsp:nvSpPr>
        <dsp:cNvPr id="0" name=""/>
        <dsp:cNvSpPr/>
      </dsp:nvSpPr>
      <dsp:spPr>
        <a:xfrm>
          <a:off x="2335846" y="2178333"/>
          <a:ext cx="2002947" cy="625921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3957" tIns="30480" rIns="30480" bIns="30480" numCol="1" spcCol="1270" anchor="ctr" anchorCtr="0">
          <a:noAutofit/>
        </a:bodyPr>
        <a:lstStyle/>
        <a:p>
          <a:pPr marL="0" lvl="0" indent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КУ № 8  </a:t>
          </a:r>
          <a:r>
            <a:rPr lang="ru-RU" sz="800" kern="1200" dirty="0"/>
            <a:t>Обучение работе в системе ХАССП</a:t>
          </a:r>
        </a:p>
      </dsp:txBody>
      <dsp:txXfrm>
        <a:off x="2335846" y="2178333"/>
        <a:ext cx="2002947" cy="625921"/>
      </dsp:txXfrm>
    </dsp:sp>
    <dsp:sp modelId="{70EF7B36-4B69-4068-B993-0A22E3BEC830}">
      <dsp:nvSpPr>
        <dsp:cNvPr id="0" name=""/>
        <dsp:cNvSpPr/>
      </dsp:nvSpPr>
      <dsp:spPr>
        <a:xfrm>
          <a:off x="2252390" y="2138285"/>
          <a:ext cx="438144" cy="556492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96C7F-9E6D-4B55-A386-8D339BA99066}">
      <dsp:nvSpPr>
        <dsp:cNvPr id="0" name=""/>
        <dsp:cNvSpPr/>
      </dsp:nvSpPr>
      <dsp:spPr>
        <a:xfrm>
          <a:off x="4587335" y="2164726"/>
          <a:ext cx="2002947" cy="625921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3957" tIns="30480" rIns="30480" bIns="30480" numCol="1" spcCol="1270" anchor="ctr" anchorCtr="0">
          <a:noAutofit/>
        </a:bodyPr>
        <a:lstStyle/>
        <a:p>
          <a:pPr marL="0" lvl="0" indent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КУ № 9 </a:t>
          </a:r>
          <a:r>
            <a:rPr lang="ru-RU" sz="800" kern="1200" dirty="0"/>
            <a:t>Изготовление и размещение наружной рекламы</a:t>
          </a:r>
        </a:p>
      </dsp:txBody>
      <dsp:txXfrm>
        <a:off x="4587335" y="2164726"/>
        <a:ext cx="2002947" cy="625921"/>
      </dsp:txXfrm>
    </dsp:sp>
    <dsp:sp modelId="{F9433354-D966-4CD9-A1C5-A97DC7B9327D}">
      <dsp:nvSpPr>
        <dsp:cNvPr id="0" name=""/>
        <dsp:cNvSpPr/>
      </dsp:nvSpPr>
      <dsp:spPr>
        <a:xfrm>
          <a:off x="4470328" y="2151893"/>
          <a:ext cx="505246" cy="502061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D2912-E302-4CD6-A3AD-87CC70CA2A00}">
      <dsp:nvSpPr>
        <dsp:cNvPr id="0" name=""/>
        <dsp:cNvSpPr/>
      </dsp:nvSpPr>
      <dsp:spPr>
        <a:xfrm>
          <a:off x="115124" y="2892126"/>
          <a:ext cx="2002947" cy="625921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3957" tIns="30480" rIns="30480" bIns="30480" numCol="1" spcCol="1270" anchor="ctr" anchorCtr="0">
          <a:noAutofit/>
        </a:bodyPr>
        <a:lstStyle/>
        <a:p>
          <a:pPr marL="0" lvl="0" indent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КУ № 10 </a:t>
          </a:r>
          <a:r>
            <a:rPr lang="ru-RU" sz="800" kern="1200" dirty="0"/>
            <a:t>Бизнес-тренинг</a:t>
          </a:r>
        </a:p>
      </dsp:txBody>
      <dsp:txXfrm>
        <a:off x="115124" y="2892126"/>
        <a:ext cx="2002947" cy="625921"/>
      </dsp:txXfrm>
    </dsp:sp>
    <dsp:sp modelId="{6F848F41-ABDE-4178-A548-0A4BF5A39F0B}">
      <dsp:nvSpPr>
        <dsp:cNvPr id="0" name=""/>
        <dsp:cNvSpPr/>
      </dsp:nvSpPr>
      <dsp:spPr>
        <a:xfrm>
          <a:off x="31668" y="2878824"/>
          <a:ext cx="438144" cy="503001"/>
        </a:xfrm>
        <a:prstGeom prst="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7B810-4A0D-40E2-9BD5-8C1AF8D36960}">
      <dsp:nvSpPr>
        <dsp:cNvPr id="0" name=""/>
        <dsp:cNvSpPr/>
      </dsp:nvSpPr>
      <dsp:spPr>
        <a:xfrm>
          <a:off x="2372182" y="2893114"/>
          <a:ext cx="2002947" cy="625921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3957" tIns="30480" rIns="30480" bIns="30480" numCol="1" spcCol="1270" anchor="ctr" anchorCtr="0">
          <a:noAutofit/>
        </a:bodyPr>
        <a:lstStyle/>
        <a:p>
          <a:pPr marL="0" lvl="0" indent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КУ № 11  </a:t>
          </a:r>
          <a:r>
            <a:rPr lang="en-US" sz="800" kern="1200" dirty="0"/>
            <a:t>SMM </a:t>
          </a:r>
          <a:r>
            <a:rPr lang="ru-RU" sz="800" kern="1200" dirty="0"/>
            <a:t>– продвижение</a:t>
          </a:r>
        </a:p>
      </dsp:txBody>
      <dsp:txXfrm>
        <a:off x="2372182" y="2893114"/>
        <a:ext cx="2002947" cy="625921"/>
      </dsp:txXfrm>
    </dsp:sp>
    <dsp:sp modelId="{32E30B28-7548-4DD9-AAF4-DD2FEEE439A5}">
      <dsp:nvSpPr>
        <dsp:cNvPr id="0" name=""/>
        <dsp:cNvSpPr/>
      </dsp:nvSpPr>
      <dsp:spPr>
        <a:xfrm>
          <a:off x="2249606" y="2877836"/>
          <a:ext cx="516384" cy="506951"/>
        </a:xfrm>
        <a:prstGeom prst="rect">
          <a:avLst/>
        </a:prstGeom>
        <a:blipFill rotWithShape="1">
          <a:blip xmlns:r="http://schemas.openxmlformats.org/officeDocument/2006/relationships" r:embed="rId1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B51B4-FE8E-4AF1-B72F-332999042F80}">
      <dsp:nvSpPr>
        <dsp:cNvPr id="0" name=""/>
        <dsp:cNvSpPr/>
      </dsp:nvSpPr>
      <dsp:spPr>
        <a:xfrm>
          <a:off x="4590120" y="2895063"/>
          <a:ext cx="2002947" cy="625921"/>
        </a:xfrm>
        <a:prstGeom prst="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3957" tIns="30480" rIns="30480" bIns="30480" numCol="1" spcCol="1270" anchor="ctr" anchorCtr="0">
          <a:noAutofit/>
        </a:bodyPr>
        <a:lstStyle/>
        <a:p>
          <a:pPr marL="0" lvl="0" indent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КУ № 12 </a:t>
          </a:r>
          <a:r>
            <a:rPr lang="ru-RU" sz="800" kern="1200" dirty="0"/>
            <a:t>Сертификация продукции</a:t>
          </a:r>
        </a:p>
      </dsp:txBody>
      <dsp:txXfrm>
        <a:off x="4590120" y="2895063"/>
        <a:ext cx="2002947" cy="625921"/>
      </dsp:txXfrm>
    </dsp:sp>
    <dsp:sp modelId="{3D04D30C-8AC9-4AA8-BA84-A1BD73F603EF}">
      <dsp:nvSpPr>
        <dsp:cNvPr id="0" name=""/>
        <dsp:cNvSpPr/>
      </dsp:nvSpPr>
      <dsp:spPr>
        <a:xfrm>
          <a:off x="4506663" y="2875887"/>
          <a:ext cx="438144" cy="514745"/>
        </a:xfrm>
        <a:prstGeom prst="rect">
          <a:avLst/>
        </a:prstGeom>
        <a:blipFill rotWithShape="1">
          <a:blip xmlns:r="http://schemas.openxmlformats.org/officeDocument/2006/relationships" r:embed="rId1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F49D-F1BE-4E9A-B88A-AA81508EDA1A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82F8-55FC-40EF-A352-24765D85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1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F49D-F1BE-4E9A-B88A-AA81508EDA1A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82F8-55FC-40EF-A352-24765D85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352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F49D-F1BE-4E9A-B88A-AA81508EDA1A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82F8-55FC-40EF-A352-24765D85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7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F49D-F1BE-4E9A-B88A-AA81508EDA1A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82F8-55FC-40EF-A352-24765D85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F49D-F1BE-4E9A-B88A-AA81508EDA1A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82F8-55FC-40EF-A352-24765D85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0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F49D-F1BE-4E9A-B88A-AA81508EDA1A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82F8-55FC-40EF-A352-24765D85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9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F49D-F1BE-4E9A-B88A-AA81508EDA1A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82F8-55FC-40EF-A352-24765D85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0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F49D-F1BE-4E9A-B88A-AA81508EDA1A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82F8-55FC-40EF-A352-24765D85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1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F49D-F1BE-4E9A-B88A-AA81508EDA1A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82F8-55FC-40EF-A352-24765D85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84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F49D-F1BE-4E9A-B88A-AA81508EDA1A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82F8-55FC-40EF-A352-24765D85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4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F49D-F1BE-4E9A-B88A-AA81508EDA1A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C82F8-55FC-40EF-A352-24765D85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5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0F49D-F1BE-4E9A-B88A-AA81508EDA1A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C82F8-55FC-40EF-A352-24765D85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5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2.jpeg" /><Relationship Id="rId7" Type="http://schemas.openxmlformats.org/officeDocument/2006/relationships/image" Target="../media/image6.jpeg" /><Relationship Id="rId12" Type="http://schemas.openxmlformats.org/officeDocument/2006/relationships/image" Target="../media/image11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11" Type="http://schemas.openxmlformats.org/officeDocument/2006/relationships/image" Target="../media/image10.png" /><Relationship Id="rId5" Type="http://schemas.openxmlformats.org/officeDocument/2006/relationships/image" Target="../media/image4.jpeg" /><Relationship Id="rId10" Type="http://schemas.openxmlformats.org/officeDocument/2006/relationships/image" Target="../media/image9.png" /><Relationship Id="rId4" Type="http://schemas.openxmlformats.org/officeDocument/2006/relationships/image" Target="../media/image3.jpeg" /><Relationship Id="rId9" Type="http://schemas.openxmlformats.org/officeDocument/2006/relationships/image" Target="../media/image8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8.gif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4.png" 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 /><Relationship Id="rId3" Type="http://schemas.openxmlformats.org/officeDocument/2006/relationships/image" Target="../media/image18.gif" /><Relationship Id="rId7" Type="http://schemas.openxmlformats.org/officeDocument/2006/relationships/diagramColors" Target="../diagrams/colors1.xml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Relationship Id="rId6" Type="http://schemas.openxmlformats.org/officeDocument/2006/relationships/diagramQuickStyle" Target="../diagrams/quickStyle1.xml" /><Relationship Id="rId5" Type="http://schemas.openxmlformats.org/officeDocument/2006/relationships/diagramLayout" Target="../diagrams/layout1.xml" /><Relationship Id="rId4" Type="http://schemas.openxmlformats.org/officeDocument/2006/relationships/diagramData" Target="../diagrams/data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5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0.png" /><Relationship Id="rId5" Type="http://schemas.openxmlformats.org/officeDocument/2006/relationships/image" Target="../media/image39.png" /><Relationship Id="rId4" Type="http://schemas.openxmlformats.org/officeDocument/2006/relationships/image" Target="../media/image38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4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8.gif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gif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7" Type="http://schemas.openxmlformats.org/officeDocument/2006/relationships/image" Target="../media/image18.gif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2.png" /><Relationship Id="rId5" Type="http://schemas.openxmlformats.org/officeDocument/2006/relationships/image" Target="../media/image17.JPG" /><Relationship Id="rId4" Type="http://schemas.openxmlformats.org/officeDocument/2006/relationships/image" Target="../media/image16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4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8.gif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4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8.gif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4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2.jpeg" /><Relationship Id="rId4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-11440" y="3147814"/>
            <a:ext cx="9155440" cy="1995686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9144000" cy="53561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56176" y="26749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C59368"/>
                </a:solidFill>
              </a:rPr>
              <a:t>МИНИСТЕРСТВО ЭКОНОМИЧЕСКОГО РАЗВИТИЯ ЗАБАЙКАЛЬСКОГО КРАЯ</a:t>
            </a:r>
          </a:p>
        </p:txBody>
      </p:sp>
      <p:pic>
        <p:nvPicPr>
          <p:cNvPr id="14" name="Рисунок 13" descr="gerb_zabaykalskogo_kraya_gerbmas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18388"/>
            <a:ext cx="260026" cy="3091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57" y="1203598"/>
            <a:ext cx="2645043" cy="1758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61" y="1203598"/>
            <a:ext cx="2637144" cy="17580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31" y="1203598"/>
            <a:ext cx="2489339" cy="175809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1203598"/>
            <a:ext cx="1293386" cy="1758096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6" y="1337753"/>
            <a:ext cx="803070" cy="148978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-11440" y="3085030"/>
            <a:ext cx="9155440" cy="62784"/>
          </a:xfrm>
          <a:prstGeom prst="rect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59368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84821" y="267494"/>
            <a:ext cx="15672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C59368"/>
                </a:solidFill>
              </a:rPr>
              <a:t>ПРАВИТЕЛЬСТВО</a:t>
            </a:r>
          </a:p>
          <a:p>
            <a:r>
              <a:rPr lang="ru-RU" sz="800" dirty="0">
                <a:solidFill>
                  <a:srgbClr val="C59368"/>
                </a:solidFill>
              </a:rPr>
              <a:t>ЗАБАЙКАЛЬСКОГО КРАЯ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8824" y="741933"/>
            <a:ext cx="7746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562212"/>
                </a:solidFill>
                <a:latin typeface="Bahnschrift Light" panose="020B0502040204020203" pitchFamily="34" charset="0"/>
              </a:rPr>
              <a:t>ГОСУДАРСТВЕННАЯ ПОДДЕРЖКА МАЛОГО БИЗНЕСА</a:t>
            </a:r>
          </a:p>
        </p:txBody>
      </p:sp>
      <p:pic>
        <p:nvPicPr>
          <p:cNvPr id="26" name="Рисунок 25" descr="gerb_zabaykalskogo_kraya_gerbmas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6150" y="318388"/>
            <a:ext cx="260026" cy="3091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634"/>
            <a:ext cx="348900" cy="3489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43608" y="26749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rgbClr val="C59368"/>
                </a:solidFill>
              </a:rPr>
              <a:t>МИНИСТЕРСТВО ЭКОНОМИЧЕСКОГО РАЗВИТИЯ РОССИЙСКОЙ ФЕДЕРАЦИИ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325" y="3848005"/>
            <a:ext cx="2144305" cy="595303"/>
          </a:xfrm>
          <a:prstGeom prst="rect">
            <a:avLst/>
          </a:prstGeom>
        </p:spPr>
      </p:pic>
      <p:sp>
        <p:nvSpPr>
          <p:cNvPr id="37" name="Овал 36"/>
          <p:cNvSpPr/>
          <p:nvPr/>
        </p:nvSpPr>
        <p:spPr>
          <a:xfrm>
            <a:off x="611560" y="3500444"/>
            <a:ext cx="1303554" cy="1303554"/>
          </a:xfrm>
          <a:prstGeom prst="ellipse">
            <a:avLst/>
          </a:prstGeom>
          <a:solidFill>
            <a:schemeClr val="bg1"/>
          </a:solidFill>
          <a:ln>
            <a:solidFill>
              <a:srgbClr val="C89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2044310" y="3493879"/>
            <a:ext cx="1303554" cy="1303554"/>
          </a:xfrm>
          <a:prstGeom prst="ellipse">
            <a:avLst/>
          </a:prstGeom>
          <a:solidFill>
            <a:schemeClr val="bg1"/>
          </a:solidFill>
          <a:ln>
            <a:solidFill>
              <a:srgbClr val="C89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484470" y="3493880"/>
            <a:ext cx="1303554" cy="1303554"/>
          </a:xfrm>
          <a:prstGeom prst="ellipse">
            <a:avLst/>
          </a:prstGeom>
          <a:solidFill>
            <a:schemeClr val="bg1"/>
          </a:solidFill>
          <a:ln>
            <a:solidFill>
              <a:srgbClr val="C89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924630" y="3493879"/>
            <a:ext cx="1303554" cy="1303554"/>
          </a:xfrm>
          <a:prstGeom prst="ellipse">
            <a:avLst/>
          </a:prstGeom>
          <a:solidFill>
            <a:schemeClr val="bg1"/>
          </a:solidFill>
          <a:ln>
            <a:solidFill>
              <a:srgbClr val="C89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436" y="3723878"/>
            <a:ext cx="753621" cy="753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51" y="3867894"/>
            <a:ext cx="896872" cy="63050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39" y="3728816"/>
            <a:ext cx="745395" cy="74539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50880"/>
            <a:ext cx="779591" cy="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483768" y="627534"/>
            <a:ext cx="6660232" cy="5143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483768" y="771550"/>
            <a:ext cx="666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562212"/>
                </a:solidFill>
                <a:latin typeface="Bahnschrift Light" panose="020B0502040204020203" pitchFamily="34" charset="0"/>
              </a:rPr>
              <a:t>НЕФИНАНСОВАЯ ПОДДЕРЖКА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1347614"/>
            <a:ext cx="402183" cy="4021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15816" y="1347614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562212"/>
                </a:solidFill>
              </a:rPr>
              <a:t>Консультационные, образовательные услуги, содействие в популяризации бизнеса, сертификация продукции, регистрация товарного знака, предоставление комплексных услуг.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3363838"/>
            <a:ext cx="402183" cy="4021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15816" y="3363838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562212"/>
                </a:solidFill>
              </a:rPr>
              <a:t>Поддержка социального предпринимательства, гранты на развитие бизнеса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82666" y="2682810"/>
            <a:ext cx="4139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562212"/>
                </a:solidFill>
                <a:latin typeface="Bahnschrift Light" panose="020B0502040204020203" pitchFamily="34" charset="0"/>
              </a:rPr>
              <a:t>Центр поддержки предпринимательства (ЦПП)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15816" y="255258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ED5338"/>
                </a:solidFill>
                <a:latin typeface="Bahnschrift Light" panose="020B0502040204020203" pitchFamily="34" charset="0"/>
              </a:rPr>
              <a:t>ГДЕ ПОЛУЧИТЬ</a:t>
            </a:r>
          </a:p>
          <a:p>
            <a:r>
              <a:rPr lang="ru-RU" sz="1400" dirty="0">
                <a:solidFill>
                  <a:srgbClr val="ED5338"/>
                </a:solidFill>
                <a:latin typeface="Bahnschrift Light" panose="020B0502040204020203" pitchFamily="34" charset="0"/>
              </a:rPr>
              <a:t>ПОДДЕРЖКУ?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4427984" y="2597591"/>
            <a:ext cx="245542" cy="432048"/>
          </a:xfrm>
          <a:prstGeom prst="rightArrow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782046" y="4195559"/>
            <a:ext cx="4139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562212"/>
                </a:solidFill>
                <a:latin typeface="Bahnschrift Light" panose="020B0502040204020203" pitchFamily="34" charset="0"/>
              </a:rPr>
              <a:t>Центр инноваций социальной сферы (ЦИСС)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15816" y="406475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ED5338"/>
                </a:solidFill>
                <a:latin typeface="Bahnschrift Light" panose="020B0502040204020203" pitchFamily="34" charset="0"/>
              </a:rPr>
              <a:t>ГДЕ ПОЛУЧИТЬ</a:t>
            </a:r>
          </a:p>
          <a:p>
            <a:r>
              <a:rPr lang="ru-RU" sz="1400" dirty="0">
                <a:solidFill>
                  <a:srgbClr val="ED5338"/>
                </a:solidFill>
                <a:latin typeface="Bahnschrift Light" panose="020B0502040204020203" pitchFamily="34" charset="0"/>
              </a:rPr>
              <a:t>ПОДДЕРЖКУ?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4427984" y="4109759"/>
            <a:ext cx="245542" cy="432048"/>
          </a:xfrm>
          <a:prstGeom prst="rightArrow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2212536" cy="5143500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6" y="184007"/>
            <a:ext cx="1782884" cy="49496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5" y="3258313"/>
            <a:ext cx="1186061" cy="118606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7504" y="227936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ГОСУДАРСТВЕННАЯ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ПОДДЕРЖКА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БИЗНЕСА</a:t>
            </a:r>
          </a:p>
        </p:txBody>
      </p:sp>
    </p:spTree>
    <p:extLst>
      <p:ext uri="{BB962C8B-B14F-4D97-AF65-F5344CB8AC3E}">
        <p14:creationId xmlns:p14="http://schemas.microsoft.com/office/powerpoint/2010/main" val="3905821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483768" y="627534"/>
            <a:ext cx="6660232" cy="5143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59368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85692" y="3444890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Bahnschrift Light" panose="020B0502040204020203" pitchFamily="34" charset="0"/>
              </a:rPr>
              <a:t>ОБЯЗАТЕЛНЫЕ УСЛОВИЯ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0" y="0"/>
            <a:ext cx="2212536" cy="5143500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6" y="184007"/>
            <a:ext cx="1782884" cy="49496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5" y="3258313"/>
            <a:ext cx="1186061" cy="118606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07504" y="227936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ГОСУДАРСТВЕННАЯ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ПОДДЕРЖКА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БИЗНЕСА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6424" y="123478"/>
            <a:ext cx="514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562212"/>
                </a:solidFill>
                <a:latin typeface="Bahnschrift Light" panose="020B0502040204020203" pitchFamily="34" charset="0"/>
              </a:rPr>
              <a:t>НЕФИНАНСОВЫЕ УСЛУГИ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48472" y="902355"/>
            <a:ext cx="4139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562212"/>
                </a:solidFill>
                <a:latin typeface="Bahnschrift Light" panose="020B0502040204020203" pitchFamily="34" charset="0"/>
              </a:rPr>
              <a:t>Центр поддержки предпринимательства (ЦПП)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82242" y="77155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2212"/>
                </a:solidFill>
                <a:latin typeface="Bahnschrift Light" panose="020B0502040204020203" pitchFamily="34" charset="0"/>
              </a:rPr>
              <a:t>ГДЕ ПОЛУЧИТЬ</a:t>
            </a:r>
          </a:p>
          <a:p>
            <a:r>
              <a:rPr lang="ru-RU" sz="1400" dirty="0">
                <a:solidFill>
                  <a:srgbClr val="562212"/>
                </a:solidFill>
                <a:latin typeface="Bahnschrift Light" panose="020B0502040204020203" pitchFamily="34" charset="0"/>
              </a:rPr>
              <a:t>ПОДДЕРЖКУ?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3894410" y="816555"/>
            <a:ext cx="245542" cy="432048"/>
          </a:xfrm>
          <a:prstGeom prst="rightArrow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56" y="1587863"/>
            <a:ext cx="402183" cy="4021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97560" y="1419622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2212"/>
                </a:solidFill>
              </a:rPr>
              <a:t>Бесплатные консультации юриста, бухгалтера, маркетолога, консультация по стратегии развития своего дела. </a:t>
            </a:r>
            <a:endParaRPr lang="ru-RU" sz="1400" b="1" dirty="0">
              <a:solidFill>
                <a:srgbClr val="562212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87863"/>
            <a:ext cx="402183" cy="4021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74074" y="1419622"/>
            <a:ext cx="22743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2212"/>
                </a:solidFill>
              </a:rPr>
              <a:t>Обучающие семинары, тренинги, мастер-классы. Конференции, форумы, акселерационные программы.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56" y="2488253"/>
            <a:ext cx="402183" cy="40218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97560" y="2427734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2212"/>
                </a:solidFill>
              </a:rPr>
              <a:t>Содействие в популяризации своего дела: печать баннера, раздаточных материалов.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51196"/>
            <a:ext cx="402183" cy="40218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474074" y="2890436"/>
            <a:ext cx="2418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562212"/>
                </a:solidFill>
              </a:rPr>
              <a:t>Комплексные услуги: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56" y="3651870"/>
            <a:ext cx="402183" cy="40218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80320" y="3699071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2212"/>
                </a:solidFill>
              </a:rPr>
              <a:t>Сертификация продукции, регистрация товарного знака.</a:t>
            </a:r>
            <a:endParaRPr lang="ru-RU" sz="1400" b="1" dirty="0">
              <a:solidFill>
                <a:srgbClr val="562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5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483768" y="627534"/>
            <a:ext cx="6660232" cy="5143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59368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85692" y="3444890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Bahnschrift Light" panose="020B0502040204020203" pitchFamily="34" charset="0"/>
              </a:rPr>
              <a:t>ОБЯЗАТЕЛНЫЕ УСЛОВИЯ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0" y="0"/>
            <a:ext cx="2212536" cy="5143500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6" y="184007"/>
            <a:ext cx="1782884" cy="49496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5" y="3258313"/>
            <a:ext cx="1186061" cy="118606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07504" y="227936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ГОСУДАРСТВЕННАЯ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ПОДДЕРЖКА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БИЗНЕСА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6424" y="123478"/>
            <a:ext cx="514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562212"/>
                </a:solidFill>
                <a:latin typeface="Bahnschrift Light" panose="020B0502040204020203" pitchFamily="34" charset="0"/>
              </a:rPr>
              <a:t>КОМПЛЕКСНЫЕ УСЛУГИ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981237166"/>
              </p:ext>
            </p:extLst>
          </p:nvPr>
        </p:nvGraphicFramePr>
        <p:xfrm>
          <a:off x="2368178" y="771550"/>
          <a:ext cx="662473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3925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483768" y="627534"/>
            <a:ext cx="6660232" cy="5143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59368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0"/>
            <a:ext cx="2212536" cy="5143500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6" y="184007"/>
            <a:ext cx="1782884" cy="49496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5" y="3258313"/>
            <a:ext cx="1186061" cy="118606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07504" y="227936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ГОСУДАРСТВЕННАЯ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ПОДДЕРЖКА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БИЗНЕСА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6424" y="123478"/>
            <a:ext cx="514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562212"/>
                </a:solidFill>
                <a:latin typeface="Bahnschrift Light" panose="020B0502040204020203" pitchFamily="34" charset="0"/>
              </a:rPr>
              <a:t>ГРАНТЫ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48472" y="902355"/>
            <a:ext cx="4139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562212"/>
                </a:solidFill>
                <a:latin typeface="Bahnschrift Light" panose="020B0502040204020203" pitchFamily="34" charset="0"/>
              </a:rPr>
              <a:t>Центр инноваций социальной сферы (ЦИСС)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82242" y="77155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2212"/>
                </a:solidFill>
                <a:latin typeface="Bahnschrift Light" panose="020B0502040204020203" pitchFamily="34" charset="0"/>
              </a:rPr>
              <a:t>ГДЕ ПОЛУЧИТЬ</a:t>
            </a:r>
          </a:p>
          <a:p>
            <a:r>
              <a:rPr lang="ru-RU" sz="1400" dirty="0">
                <a:solidFill>
                  <a:srgbClr val="562212"/>
                </a:solidFill>
                <a:latin typeface="Bahnschrift Light" panose="020B0502040204020203" pitchFamily="34" charset="0"/>
              </a:rPr>
              <a:t>ПОДДЕРЖКУ?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3894410" y="816555"/>
            <a:ext cx="245542" cy="432048"/>
          </a:xfrm>
          <a:prstGeom prst="rightArrow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660464" y="1462013"/>
            <a:ext cx="594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562212"/>
                </a:solidFill>
              </a:rPr>
              <a:t>КАК ПОЛУЧИТЬ ГРАНТ ДО 500 000 РУБЛЕЙ?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1851670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ED5338"/>
                </a:solidFill>
              </a:rPr>
              <a:t>1</a:t>
            </a:r>
          </a:p>
          <a:p>
            <a:r>
              <a:rPr lang="ru-RU" sz="1200" dirty="0"/>
              <a:t>Подайте заявку в центр «Мой бизнес».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76056" y="1851670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ED5338"/>
                </a:solidFill>
              </a:rPr>
              <a:t>2</a:t>
            </a:r>
          </a:p>
          <a:p>
            <a:r>
              <a:rPr lang="ru-RU" sz="1200" dirty="0"/>
              <a:t>Получите положительное решение комиссии краевого Минэкономразвития.</a:t>
            </a:r>
            <a:endParaRPr lang="ru-RU" sz="1200" dirty="0">
              <a:solidFill>
                <a:srgbClr val="C5936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199568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59368"/>
                </a:solidFill>
              </a:rPr>
              <a:t>01.04 – 01.06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4572000" y="2112699"/>
            <a:ext cx="360040" cy="432048"/>
          </a:xfrm>
          <a:prstGeom prst="rightArrow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533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6096" y="199568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59368"/>
                </a:solidFill>
              </a:rPr>
              <a:t>01.07 – 10.07</a:t>
            </a:r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7365552" y="3061047"/>
            <a:ext cx="461566" cy="432048"/>
          </a:xfrm>
          <a:prstGeom prst="rightArrow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533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4207" y="3507854"/>
            <a:ext cx="2448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ED5338"/>
                </a:solidFill>
              </a:rPr>
              <a:t>3</a:t>
            </a:r>
          </a:p>
          <a:p>
            <a:r>
              <a:rPr lang="ru-RU" sz="1200" dirty="0"/>
              <a:t>Примите участие в бесплатной образовательной акселерационной программе в Чите с федеральными спикерами.</a:t>
            </a:r>
            <a:endParaRPr lang="ru-RU" sz="1200" dirty="0">
              <a:solidFill>
                <a:srgbClr val="C59368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0232" y="365187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59368"/>
                </a:solidFill>
              </a:rPr>
              <a:t>Июль 2022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95936" y="3192527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ED5338"/>
                </a:solidFill>
              </a:rPr>
              <a:t>4</a:t>
            </a:r>
          </a:p>
          <a:p>
            <a:r>
              <a:rPr lang="ru-RU" sz="1200" dirty="0"/>
              <a:t>Подайте заявку на грант (о начале приёма заявок объявит краевое Минэкономразвития).</a:t>
            </a:r>
            <a:endParaRPr lang="ru-RU" sz="1200" dirty="0">
              <a:solidFill>
                <a:srgbClr val="C59368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55976" y="333654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59368"/>
                </a:solidFill>
              </a:rPr>
              <a:t>01.08 – 30.09 </a:t>
            </a:r>
          </a:p>
        </p:txBody>
      </p:sp>
      <p:sp>
        <p:nvSpPr>
          <p:cNvPr id="33" name="Стрелка вправо 32"/>
          <p:cNvSpPr/>
          <p:nvPr/>
        </p:nvSpPr>
        <p:spPr>
          <a:xfrm rot="10800000">
            <a:off x="5940152" y="3861216"/>
            <a:ext cx="360040" cy="432048"/>
          </a:xfrm>
          <a:prstGeom prst="rightArrow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5338"/>
              </a:solidFill>
            </a:endParaRPr>
          </a:p>
        </p:txBody>
      </p:sp>
      <p:pic>
        <p:nvPicPr>
          <p:cNvPr id="1026" name="Picture 2" descr="C:\Users\Admin\AppData\Local\Temp\Rar$DIa0.349\5995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02900"/>
            <a:ext cx="1548680" cy="1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392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907704" y="627534"/>
            <a:ext cx="7236296" cy="51438"/>
          </a:xfrm>
          <a:prstGeom prst="rect">
            <a:avLst/>
          </a:prstGeom>
          <a:solidFill>
            <a:srgbClr val="1D7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5338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3768" y="771550"/>
            <a:ext cx="666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Bahnschrift Light" panose="020B0502040204020203" pitchFamily="34" charset="0"/>
              </a:rPr>
              <a:t>ПОМОЩЬ В ВЫХОДЕ НА ЭКСПОРТ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83" y="1419622"/>
            <a:ext cx="1718484" cy="25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792" y="1419622"/>
            <a:ext cx="1718168" cy="258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992" y="1415323"/>
            <a:ext cx="1718168" cy="258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8483" y="4047914"/>
            <a:ext cx="5323677" cy="756084"/>
          </a:xfrm>
          <a:prstGeom prst="rect">
            <a:avLst/>
          </a:prstGeom>
          <a:solidFill>
            <a:srgbClr val="1D7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1419622"/>
            <a:ext cx="3059832" cy="3384377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228184" y="1563638"/>
            <a:ext cx="2736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 НАС ВЫ МОЖЕТЕ: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bg1"/>
                </a:solidFill>
              </a:rPr>
              <a:t>НАЙТИ ПАРТНЁРОВ ЗА РУБЕЖОМ</a:t>
            </a:r>
          </a:p>
          <a:p>
            <a:pPr marL="171450" indent="-171450">
              <a:buFontTx/>
              <a:buChar char="-"/>
            </a:pPr>
            <a:endParaRPr lang="ru-RU" sz="12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bg1"/>
                </a:solidFill>
              </a:rPr>
              <a:t>НАЧАТЬ ПРОДАВАТЬ НА МЕЖДУНАРОДНЫХ ТОРГОВЫХ ПЛОЩАДКАХ (МАРКЕТПЛЕЙСАХ)</a:t>
            </a:r>
          </a:p>
          <a:p>
            <a:pPr marL="171450" indent="-171450">
              <a:buFontTx/>
              <a:buChar char="-"/>
            </a:pPr>
            <a:endParaRPr lang="ru-RU" sz="12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bg1"/>
                </a:solidFill>
              </a:rPr>
              <a:t>БЕСПЛАТНО УЧАСТВОВАТЬ В ЗАРУБЕЖНЫХ БИЗНЕС-МИССИЯХ, ВЫСТАВКАХ, ЯРМАРКАХ</a:t>
            </a:r>
          </a:p>
          <a:p>
            <a:pPr marL="171450" indent="-171450">
              <a:buFontTx/>
              <a:buChar char="-"/>
            </a:pPr>
            <a:endParaRPr lang="ru-RU" sz="1200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bg1"/>
                </a:solidFill>
              </a:rPr>
              <a:t>ПРОЙТИ ОБУЧЕНИЕ ПО ВОПРОСАМ ВНЕШНЕЭКОНОМИЧЕСКОЙ ДЕЯТЕЛЬНОСТИ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4287456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БЕСПЛАТНО ИЛИ СОФИНАНСИРОВАНИЕ 80/20</a:t>
            </a:r>
          </a:p>
        </p:txBody>
      </p:sp>
      <p:pic>
        <p:nvPicPr>
          <p:cNvPr id="2" name="Picture 2" descr="C:\Бумагин\Элементы для дизайна\Логотип\2_54115874621431511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58" y="223196"/>
            <a:ext cx="992822" cy="86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339502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D70B6"/>
                </a:solidFill>
              </a:rPr>
              <a:t>+7 (914) 524-38-09 </a:t>
            </a:r>
            <a:r>
              <a:rPr lang="en-US" sz="1200" b="1" dirty="0">
                <a:solidFill>
                  <a:srgbClr val="FF0000"/>
                </a:solidFill>
              </a:rPr>
              <a:t>| </a:t>
            </a:r>
            <a:r>
              <a:rPr lang="en-US" sz="1200" b="1" dirty="0">
                <a:solidFill>
                  <a:srgbClr val="1D70B6"/>
                </a:solidFill>
              </a:rPr>
              <a:t>esc@zabbusiness.ru</a:t>
            </a:r>
            <a:endParaRPr lang="ru-RU" sz="1200" dirty="0">
              <a:solidFill>
                <a:srgbClr val="1D70B6"/>
              </a:solidFill>
            </a:endParaRPr>
          </a:p>
        </p:txBody>
      </p:sp>
      <p:pic>
        <p:nvPicPr>
          <p:cNvPr id="2053" name="Picture 5" descr="C:\Бумагин\Элементы для дизайна\Логотип\Без имени-1 бел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10" y="4244034"/>
            <a:ext cx="1244731" cy="36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04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483768" y="627534"/>
            <a:ext cx="6660232" cy="51438"/>
          </a:xfrm>
          <a:prstGeom prst="rect">
            <a:avLst/>
          </a:prstGeom>
          <a:solidFill>
            <a:srgbClr val="1D7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59368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0"/>
            <a:ext cx="2212536" cy="5143500"/>
          </a:xfrm>
          <a:prstGeom prst="rect">
            <a:avLst/>
          </a:prstGeom>
          <a:solidFill>
            <a:srgbClr val="1D7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6" y="184007"/>
            <a:ext cx="1782884" cy="49496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5" y="3258313"/>
            <a:ext cx="1186061" cy="118606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07504" y="227936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ГОСУДАРСТВЕННАЯ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ПОДДЕРЖКА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БИЗНЕСА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6424" y="123478"/>
            <a:ext cx="514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562212"/>
                </a:solidFill>
                <a:latin typeface="Bahnschrift Light" panose="020B0502040204020203" pitchFamily="34" charset="0"/>
              </a:rPr>
              <a:t>ВЫХОД НА ЭКСПОРТ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48472" y="902355"/>
            <a:ext cx="4139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562212"/>
                </a:solidFill>
                <a:latin typeface="Bahnschrift Light" panose="020B0502040204020203" pitchFamily="34" charset="0"/>
              </a:rPr>
              <a:t>Центр поддержки экспорта Забайкальского края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82242" y="77155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2212"/>
                </a:solidFill>
                <a:latin typeface="Bahnschrift Light" panose="020B0502040204020203" pitchFamily="34" charset="0"/>
              </a:rPr>
              <a:t>ГДЕ ПОЛУЧИТЬ</a:t>
            </a:r>
          </a:p>
          <a:p>
            <a:r>
              <a:rPr lang="ru-RU" sz="1400" dirty="0">
                <a:solidFill>
                  <a:srgbClr val="562212"/>
                </a:solidFill>
                <a:latin typeface="Bahnschrift Light" panose="020B0502040204020203" pitchFamily="34" charset="0"/>
              </a:rPr>
              <a:t>ПОДДЕРЖКУ?</a:t>
            </a:r>
          </a:p>
        </p:txBody>
      </p:sp>
      <p:sp>
        <p:nvSpPr>
          <p:cNvPr id="27" name="Стрелка вправо 26"/>
          <p:cNvSpPr/>
          <p:nvPr/>
        </p:nvSpPr>
        <p:spPr>
          <a:xfrm>
            <a:off x="3894410" y="816555"/>
            <a:ext cx="245542" cy="432048"/>
          </a:xfrm>
          <a:prstGeom prst="rightArrow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68413"/>
            <a:ext cx="402183" cy="40218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915816" y="1566540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562212"/>
                </a:solidFill>
              </a:rPr>
              <a:t>В </a:t>
            </a:r>
            <a:r>
              <a:rPr lang="ru-RU" sz="1600" dirty="0">
                <a:solidFill>
                  <a:srgbClr val="ED5338"/>
                </a:solidFill>
              </a:rPr>
              <a:t>2021</a:t>
            </a:r>
            <a:r>
              <a:rPr lang="ru-RU" sz="1600" dirty="0">
                <a:solidFill>
                  <a:srgbClr val="562212"/>
                </a:solidFill>
              </a:rPr>
              <a:t> году Центр поддержки экспорта (ЦПЭ) оказал </a:t>
            </a:r>
            <a:r>
              <a:rPr lang="ru-RU" sz="1600" dirty="0">
                <a:solidFill>
                  <a:srgbClr val="ED5338"/>
                </a:solidFill>
              </a:rPr>
              <a:t>273</a:t>
            </a:r>
            <a:r>
              <a:rPr lang="ru-RU" sz="1600" dirty="0">
                <a:solidFill>
                  <a:srgbClr val="562212"/>
                </a:solidFill>
              </a:rPr>
              <a:t> услуги. Количество уникальных субъектов МСП, получивших поддержку, составило </a:t>
            </a:r>
            <a:r>
              <a:rPr lang="ru-RU" sz="1600" dirty="0">
                <a:solidFill>
                  <a:srgbClr val="ED5338"/>
                </a:solidFill>
              </a:rPr>
              <a:t>150</a:t>
            </a:r>
            <a:r>
              <a:rPr lang="ru-RU" sz="1600" dirty="0">
                <a:solidFill>
                  <a:srgbClr val="562212"/>
                </a:solidFill>
              </a:rPr>
              <a:t>. Заключено </a:t>
            </a:r>
            <a:r>
              <a:rPr lang="ru-RU" sz="1600" dirty="0">
                <a:solidFill>
                  <a:srgbClr val="ED5338"/>
                </a:solidFill>
              </a:rPr>
              <a:t>14</a:t>
            </a:r>
            <a:r>
              <a:rPr lang="ru-RU" sz="1600" dirty="0">
                <a:solidFill>
                  <a:srgbClr val="562212"/>
                </a:solidFill>
              </a:rPr>
              <a:t> контрактов, объем поддержанного экспорта превысил </a:t>
            </a:r>
            <a:r>
              <a:rPr lang="ru-RU" sz="1600" dirty="0">
                <a:solidFill>
                  <a:srgbClr val="ED5338"/>
                </a:solidFill>
              </a:rPr>
              <a:t>3,1</a:t>
            </a:r>
            <a:r>
              <a:rPr lang="ru-RU" sz="1600" dirty="0">
                <a:solidFill>
                  <a:srgbClr val="562212"/>
                </a:solidFill>
              </a:rPr>
              <a:t> миллиона долларов США.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2859782"/>
            <a:ext cx="5472608" cy="1944216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03848" y="2931790"/>
            <a:ext cx="518457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В 2022 году ЦПЭ оказывает услуги: 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bg1"/>
                </a:solidFill>
              </a:rPr>
              <a:t>Поиск и подбор иностранного покупателя (есть запросы из КНР)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bg1"/>
                </a:solidFill>
              </a:rPr>
              <a:t>Размещение на электронной торговой площадке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bg1"/>
                </a:solidFill>
              </a:rPr>
              <a:t>Организация участия субъекта МСП в международных бизнес-миссиях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bg1"/>
                </a:solidFill>
              </a:rPr>
              <a:t>Экспортная акселерация, обучение, сертификация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bg1"/>
                </a:solidFill>
              </a:rPr>
              <a:t>Сопровождение экспортного контракта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bg1"/>
                </a:solidFill>
              </a:rPr>
              <a:t>Доступ к запросам иностранных компаний</a:t>
            </a:r>
          </a:p>
          <a:p>
            <a:pPr marL="285750" indent="-285750">
              <a:buFontTx/>
              <a:buChar char="-"/>
            </a:pPr>
            <a:r>
              <a:rPr lang="ru-RU" sz="1200" dirty="0">
                <a:solidFill>
                  <a:schemeClr val="bg1"/>
                </a:solidFill>
              </a:rPr>
              <a:t>Организация участия субъекта МСП в международных выставках</a:t>
            </a:r>
          </a:p>
          <a:p>
            <a:pPr marL="285750" indent="-285750">
              <a:buFontTx/>
              <a:buChar char="-"/>
            </a:pP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47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483768" y="627534"/>
            <a:ext cx="6660232" cy="51438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59368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51670"/>
            <a:ext cx="402183" cy="4021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15816" y="1852335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ahnschrift Light" panose="020B0502040204020203" pitchFamily="34" charset="0"/>
              </a:rPr>
              <a:t>Регистрация бизнеса (ИП, ЮЛ).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0" y="0"/>
            <a:ext cx="2212536" cy="5143500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6" y="184007"/>
            <a:ext cx="1782884" cy="49496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5" y="3258313"/>
            <a:ext cx="1186061" cy="118606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57599"/>
            <a:ext cx="402183" cy="40218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915816" y="235572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ahnschrift Light" panose="020B0502040204020203" pitchFamily="34" charset="0"/>
              </a:rPr>
              <a:t>Открытие расчётного счёта в банках-партнёрах (Сбербанк, ПСБ, Тинькофф, ВТБ, Открытие).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7504" y="227936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ГОСУДАРСТВЕННАЯ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ПОДДЕРЖКА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БИЗНЕСА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6424" y="123478"/>
            <a:ext cx="514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ED5338"/>
                </a:solidFill>
                <a:latin typeface="Bahnschrift Light" panose="020B0502040204020203" pitchFamily="34" charset="0"/>
              </a:rPr>
              <a:t>МФЦ ДЛЯ БИЗНЕСА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96960"/>
            <a:ext cx="402183" cy="40218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15816" y="2995087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ahnschrift Light" panose="020B0502040204020203" pitchFamily="34" charset="0"/>
              </a:rPr>
              <a:t>Подключение онлайн-кассы, торгового эквайринга, интернет-эквайринга.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03848" y="1419622"/>
            <a:ext cx="4968552" cy="360040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347863" y="141033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Light" panose="020B0502040204020203" pitchFamily="34" charset="0"/>
              </a:rPr>
              <a:t>БЕСПЛАТНЫЕ УСЛУГИ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15" y="3745032"/>
            <a:ext cx="402183" cy="40218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16163" y="3643159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ahnschrift Light" panose="020B0502040204020203" pitchFamily="34" charset="0"/>
              </a:rPr>
              <a:t>Оформление договоров аренды, регистрации права собственности, лицензии на продажу алкоголя.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4371950"/>
            <a:ext cx="402183" cy="4021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15815" y="4300607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ahnschrift Light" panose="020B0502040204020203" pitchFamily="34" charset="0"/>
              </a:rPr>
              <a:t>Справки из налоговой службы, Росреестра, кадастровой палаты.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48472" y="902355"/>
            <a:ext cx="4139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562212"/>
                </a:solidFill>
                <a:latin typeface="Bahnschrift Light" panose="020B0502040204020203" pitchFamily="34" charset="0"/>
              </a:rPr>
              <a:t>Центр оказания услуг «Мой бизнес»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82242" y="77155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ED5338"/>
                </a:solidFill>
                <a:latin typeface="Bahnschrift Light" panose="020B0502040204020203" pitchFamily="34" charset="0"/>
              </a:rPr>
              <a:t>ГДЕ ПОЛУЧИТЬ</a:t>
            </a:r>
          </a:p>
          <a:p>
            <a:r>
              <a:rPr lang="ru-RU" sz="1400" dirty="0">
                <a:solidFill>
                  <a:srgbClr val="ED5338"/>
                </a:solidFill>
                <a:latin typeface="Bahnschrift Light" panose="020B0502040204020203" pitchFamily="34" charset="0"/>
              </a:rPr>
              <a:t>ПОДДЕРЖКУ?</a:t>
            </a:r>
          </a:p>
        </p:txBody>
      </p:sp>
      <p:sp>
        <p:nvSpPr>
          <p:cNvPr id="33" name="Стрелка вправо 32"/>
          <p:cNvSpPr/>
          <p:nvPr/>
        </p:nvSpPr>
        <p:spPr>
          <a:xfrm>
            <a:off x="3894410" y="816555"/>
            <a:ext cx="245542" cy="432048"/>
          </a:xfrm>
          <a:prstGeom prst="rightArrow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009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438069"/>
            <a:ext cx="9144000" cy="53561"/>
          </a:xfrm>
          <a:prstGeom prst="rect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836" y="319038"/>
            <a:ext cx="2926327" cy="81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3651870"/>
            <a:ext cx="9144000" cy="1491630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3723878"/>
            <a:ext cx="2063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59368"/>
                </a:solidFill>
              </a:rPr>
              <a:t>АДРЕС:</a:t>
            </a:r>
          </a:p>
          <a:p>
            <a:r>
              <a:rPr lang="ru-RU" sz="1400" dirty="0">
                <a:solidFill>
                  <a:schemeClr val="bg1"/>
                </a:solidFill>
              </a:rPr>
              <a:t>Чита, ул. Бабушкина, 52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520" y="4280778"/>
            <a:ext cx="2063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59368"/>
                </a:solidFill>
              </a:rPr>
              <a:t>ТЕЛЕФОН:</a:t>
            </a:r>
          </a:p>
          <a:p>
            <a:r>
              <a:rPr lang="ru-RU" sz="1400" dirty="0">
                <a:solidFill>
                  <a:schemeClr val="bg1"/>
                </a:solidFill>
              </a:rPr>
              <a:t>8-800-100-1022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80804" y="3723878"/>
            <a:ext cx="2063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59368"/>
                </a:solidFill>
              </a:rPr>
              <a:t>САЙТ:</a:t>
            </a:r>
          </a:p>
          <a:p>
            <a:r>
              <a:rPr lang="ru-RU" sz="1400" dirty="0">
                <a:solidFill>
                  <a:schemeClr val="bg1"/>
                </a:solidFill>
              </a:rPr>
              <a:t>мойбизнес75.рф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630"/>
            <a:ext cx="9144000" cy="21105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80804" y="4280778"/>
            <a:ext cx="2207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59368"/>
                </a:solidFill>
              </a:rPr>
              <a:t>ПОЧТА:</a:t>
            </a:r>
          </a:p>
          <a:p>
            <a:r>
              <a:rPr lang="en-US" sz="1400" dirty="0">
                <a:solidFill>
                  <a:schemeClr val="bg1"/>
                </a:solidFill>
              </a:rPr>
              <a:t>mailbox@zabbusiness.ru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16016" y="3723878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59368"/>
                </a:solidFill>
              </a:rPr>
              <a:t>МЫ В СОЦСЕТЯХ:</a:t>
            </a:r>
          </a:p>
          <a:p>
            <a:r>
              <a:rPr lang="en-US" sz="1400" dirty="0">
                <a:solidFill>
                  <a:schemeClr val="bg1"/>
                </a:solidFill>
              </a:rPr>
              <a:t>t.me</a:t>
            </a:r>
            <a:r>
              <a:rPr lang="ru-RU" sz="1400" dirty="0">
                <a:solidFill>
                  <a:schemeClr val="bg1"/>
                </a:solidFill>
              </a:rPr>
              <a:t>/</a:t>
            </a:r>
            <a:r>
              <a:rPr lang="en-US" sz="1400" dirty="0">
                <a:solidFill>
                  <a:schemeClr val="bg1"/>
                </a:solidFill>
              </a:rPr>
              <a:t>moibiz75</a:t>
            </a:r>
          </a:p>
          <a:p>
            <a:r>
              <a:rPr lang="en-US" sz="1400" dirty="0">
                <a:solidFill>
                  <a:schemeClr val="bg1"/>
                </a:solidFill>
              </a:rPr>
              <a:t>vk.com/moi.biz75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804654"/>
            <a:ext cx="1186061" cy="118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5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758" y="4381040"/>
            <a:ext cx="1782884" cy="4949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49015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1960" y="345683"/>
            <a:ext cx="4320480" cy="1477328"/>
          </a:xfrm>
          <a:prstGeom prst="rect">
            <a:avLst/>
          </a:prstGeom>
          <a:solidFill>
            <a:srgbClr val="ED533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 1 марта 2022 года финансовые и нефинансовые организации инфраструктуры поддержки МСП работают в одном здании по адресу: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Чита, улица Бабушкина, 52.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128151"/>
              </p:ext>
            </p:extLst>
          </p:nvPr>
        </p:nvGraphicFramePr>
        <p:xfrm>
          <a:off x="4211960" y="1961366"/>
          <a:ext cx="4315296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15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9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Фонд поддержки малого предпринимательства</a:t>
                      </a:r>
                      <a:endParaRPr lang="ru-RU" sz="1200" dirty="0"/>
                    </a:p>
                  </a:txBody>
                  <a:tcPr>
                    <a:solidFill>
                      <a:srgbClr val="5622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Гарантийный фонд Забайкальского края</a:t>
                      </a:r>
                      <a:endParaRPr lang="ru-RU" sz="1200" dirty="0"/>
                    </a:p>
                  </a:txBody>
                  <a:tcPr>
                    <a:solidFill>
                      <a:srgbClr val="5622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Забайкальская лизинговая компания</a:t>
                      </a:r>
                      <a:endParaRPr lang="ru-RU" sz="1200" dirty="0"/>
                    </a:p>
                  </a:txBody>
                  <a:tcPr>
                    <a:solidFill>
                      <a:srgbClr val="5622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Забайкальский микрофинансовый центр</a:t>
                      </a:r>
                      <a:endParaRPr lang="ru-RU" sz="1200" dirty="0"/>
                    </a:p>
                  </a:txBody>
                  <a:tcPr>
                    <a:solidFill>
                      <a:srgbClr val="5622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Центр поддержки предпринимательства</a:t>
                      </a:r>
                      <a:endParaRPr lang="ru-RU" sz="1200" dirty="0"/>
                    </a:p>
                  </a:txBody>
                  <a:tcPr>
                    <a:solidFill>
                      <a:srgbClr val="5622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Центр инноваций социальной сферы</a:t>
                      </a:r>
                      <a:endParaRPr lang="ru-RU" sz="1200" dirty="0"/>
                    </a:p>
                  </a:txBody>
                  <a:tcPr>
                    <a:solidFill>
                      <a:srgbClr val="5622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Центр поддержки экспорта</a:t>
                      </a:r>
                      <a:endParaRPr lang="ru-RU" sz="1200" dirty="0"/>
                    </a:p>
                  </a:txBody>
                  <a:tcPr>
                    <a:solidFill>
                      <a:srgbClr val="5622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Центр оказания услуг (МФЦ для бизнеса)</a:t>
                      </a:r>
                      <a:endParaRPr lang="ru-RU" sz="1200" dirty="0"/>
                    </a:p>
                  </a:txBody>
                  <a:tcPr>
                    <a:solidFill>
                      <a:srgbClr val="5622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47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483768" y="627534"/>
            <a:ext cx="6660232" cy="51438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483768" y="771550"/>
            <a:ext cx="666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ED5338"/>
                </a:solidFill>
                <a:latin typeface="Bahnschrift Light" panose="020B0502040204020203" pitchFamily="34" charset="0"/>
              </a:rPr>
              <a:t>ФИНАНСОВАЯ ПОДДЕРЖКА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1635646"/>
            <a:ext cx="402183" cy="4021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15816" y="1635646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562212"/>
                </a:solidFill>
              </a:rPr>
              <a:t>Микрофинансирование на льготных условиях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2889647"/>
            <a:ext cx="402183" cy="4021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15816" y="2889647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562212"/>
                </a:solidFill>
              </a:rPr>
              <a:t>Поручительство по кредитам и займам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82046" y="2094696"/>
            <a:ext cx="41399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562212"/>
                </a:solidFill>
                <a:latin typeface="Bahnschrift Light" panose="020B0502040204020203" pitchFamily="34" charset="0"/>
              </a:rPr>
              <a:t>Фонд поддержки малого предпринимательства</a:t>
            </a:r>
          </a:p>
          <a:p>
            <a:r>
              <a:rPr lang="ru-RU" sz="1100" dirty="0">
                <a:solidFill>
                  <a:srgbClr val="562212"/>
                </a:solidFill>
                <a:latin typeface="Bahnschrift Light" panose="020B0502040204020203" pitchFamily="34" charset="0"/>
              </a:rPr>
              <a:t>Забайкальский микрофинансовый центр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15816" y="204853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ED5338"/>
                </a:solidFill>
                <a:latin typeface="Bahnschrift Light" panose="020B0502040204020203" pitchFamily="34" charset="0"/>
              </a:rPr>
              <a:t>ГДЕ ПОЛУЧИТЬ</a:t>
            </a:r>
          </a:p>
          <a:p>
            <a:r>
              <a:rPr lang="ru-RU" sz="1400" dirty="0">
                <a:solidFill>
                  <a:srgbClr val="ED5338"/>
                </a:solidFill>
                <a:latin typeface="Bahnschrift Light" panose="020B0502040204020203" pitchFamily="34" charset="0"/>
              </a:rPr>
              <a:t>ПОДДЕРЖКУ?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4427984" y="2093535"/>
            <a:ext cx="245542" cy="432048"/>
          </a:xfrm>
          <a:prstGeom prst="rightArrow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782046" y="3475479"/>
            <a:ext cx="4139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562212"/>
                </a:solidFill>
                <a:latin typeface="Bahnschrift Light" panose="020B0502040204020203" pitchFamily="34" charset="0"/>
              </a:rPr>
              <a:t>Гарантийный фонд Забайкальского края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15816" y="334467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ED5338"/>
                </a:solidFill>
                <a:latin typeface="Bahnschrift Light" panose="020B0502040204020203" pitchFamily="34" charset="0"/>
              </a:rPr>
              <a:t>ГДЕ ПОЛУЧИТЬ</a:t>
            </a:r>
          </a:p>
          <a:p>
            <a:r>
              <a:rPr lang="ru-RU" sz="1400" dirty="0">
                <a:solidFill>
                  <a:srgbClr val="ED5338"/>
                </a:solidFill>
                <a:latin typeface="Bahnschrift Light" panose="020B0502040204020203" pitchFamily="34" charset="0"/>
              </a:rPr>
              <a:t>ПОДДЕРЖКУ?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4427984" y="3389679"/>
            <a:ext cx="245542" cy="432048"/>
          </a:xfrm>
          <a:prstGeom prst="rightArrow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313352"/>
            <a:ext cx="1079354" cy="4355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92" y="4341017"/>
            <a:ext cx="1538052" cy="407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22" y="4310193"/>
            <a:ext cx="1956891" cy="43868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0" y="0"/>
            <a:ext cx="2212536" cy="5143500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6" y="184007"/>
            <a:ext cx="1782884" cy="49496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5" y="3258313"/>
            <a:ext cx="1186061" cy="118606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7504" y="227936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ГОСУДАРСТВЕННАЯ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ПОДДЕРЖКА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БИЗНЕСА</a:t>
            </a:r>
          </a:p>
        </p:txBody>
      </p:sp>
    </p:spTree>
    <p:extLst>
      <p:ext uri="{BB962C8B-B14F-4D97-AF65-F5344CB8AC3E}">
        <p14:creationId xmlns:p14="http://schemas.microsoft.com/office/powerpoint/2010/main" val="129999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483768" y="627534"/>
            <a:ext cx="6660232" cy="51438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59368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85692" y="335454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ОБЯЗАТЕЛНЫЕ УСЛОВИЯ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0" y="0"/>
            <a:ext cx="2212536" cy="5143500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6" y="184007"/>
            <a:ext cx="1782884" cy="49496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5" y="3258313"/>
            <a:ext cx="1186061" cy="118606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07504" y="227936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ГОСУДАРСТВЕННАЯ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ПОДДЕРЖКА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БИЗНЕСА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6424" y="123478"/>
            <a:ext cx="514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ED5338"/>
                </a:solidFill>
                <a:latin typeface="Bahnschrift Light" panose="020B0502040204020203" pitchFamily="34" charset="0"/>
              </a:rPr>
              <a:t>МИКРОФИНАНСИРОВАНИЕ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777249"/>
              </p:ext>
            </p:extLst>
          </p:nvPr>
        </p:nvGraphicFramePr>
        <p:xfrm>
          <a:off x="2585864" y="1883142"/>
          <a:ext cx="6096000" cy="169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Bahnschrift Light" panose="020B0502040204020203" pitchFamily="34" charset="0"/>
                        </a:rPr>
                        <a:t>Приоритет</a:t>
                      </a:r>
                    </a:p>
                  </a:txBody>
                  <a:tcPr>
                    <a:solidFill>
                      <a:srgbClr val="5622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Bahnschrift Light" panose="020B0502040204020203" pitchFamily="34" charset="0"/>
                        </a:rPr>
                        <a:t>Моногород</a:t>
                      </a:r>
                    </a:p>
                  </a:txBody>
                  <a:tcPr>
                    <a:solidFill>
                      <a:srgbClr val="5622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Bahnschrift Light" panose="020B0502040204020203" pitchFamily="34" charset="0"/>
                        </a:rPr>
                        <a:t>Самозанятый</a:t>
                      </a:r>
                    </a:p>
                  </a:txBody>
                  <a:tcPr>
                    <a:solidFill>
                      <a:srgbClr val="5622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Bahnschrift Light" panose="020B0502040204020203" pitchFamily="34" charset="0"/>
                        </a:rPr>
                        <a:t>Торговля</a:t>
                      </a:r>
                    </a:p>
                  </a:txBody>
                  <a:tcPr>
                    <a:solidFill>
                      <a:srgbClr val="5622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До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5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 млн руб.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 на срок до 36 месяцев по ставке от 7,12% годовых.</a:t>
                      </a:r>
                      <a:endParaRPr lang="ru-RU" sz="1400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  <a:p>
                      <a:pPr algn="l"/>
                      <a:endParaRPr lang="ru-RU" sz="1100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>
                    <a:solidFill>
                      <a:srgbClr val="FBF7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До 2 млн руб. на срок до 36 месяцев по ставке от 4,75% годовых.</a:t>
                      </a:r>
                    </a:p>
                    <a:p>
                      <a:pPr algn="l"/>
                      <a:endParaRPr lang="ru-RU" sz="1100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>
                    <a:solidFill>
                      <a:srgbClr val="FBF7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До 500 тыс. руб. на срок до 24 месяцев по ставке от 9,5% годовых.</a:t>
                      </a:r>
                    </a:p>
                  </a:txBody>
                  <a:tcPr>
                    <a:solidFill>
                      <a:srgbClr val="FBF7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До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3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 млн руб. на срок до 24 месяцев по ставке от 14,25 годовых.</a:t>
                      </a:r>
                    </a:p>
                  </a:txBody>
                  <a:tcPr>
                    <a:solidFill>
                      <a:srgbClr val="FB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01616" y="106949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C59368"/>
                </a:solidFill>
              </a:rPr>
              <a:t>ПРОГРАММЫ МИКРОКРЕДИТОВАНИЯ</a:t>
            </a:r>
          </a:p>
          <a:p>
            <a:pPr algn="ctr"/>
            <a:r>
              <a:rPr lang="ru-RU" dirty="0">
                <a:solidFill>
                  <a:srgbClr val="C59368"/>
                </a:solidFill>
              </a:rPr>
              <a:t>ДЛЯ ПРЕДПРИНИМАТЕЛЕЙ АБО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69767"/>
            <a:ext cx="402183" cy="40218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59832" y="3867894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Bahnschrift Light" panose="020B0502040204020203" pitchFamily="34" charset="0"/>
              </a:rPr>
              <a:t>Все программы (кроме «Самозанятый») предусматривают обеспечение в виде поручительства.</a:t>
            </a:r>
          </a:p>
          <a:p>
            <a:r>
              <a:rPr lang="ru-RU" sz="1600" dirty="0">
                <a:latin typeface="Bahnschrift Light" panose="020B0502040204020203" pitchFamily="34" charset="0"/>
              </a:rPr>
              <a:t>Свыше </a:t>
            </a:r>
            <a:r>
              <a:rPr lang="ru-RU" sz="1600" dirty="0">
                <a:solidFill>
                  <a:srgbClr val="ED5338"/>
                </a:solidFill>
                <a:latin typeface="Bahnschrift Light" panose="020B0502040204020203" pitchFamily="34" charset="0"/>
              </a:rPr>
              <a:t>250 000 </a:t>
            </a:r>
            <a:r>
              <a:rPr lang="ru-RU" sz="1600" dirty="0">
                <a:latin typeface="Bahnschrift Light" panose="020B0502040204020203" pitchFamily="34" charset="0"/>
              </a:rPr>
              <a:t>рублей – поручительство и залог.</a:t>
            </a:r>
          </a:p>
        </p:txBody>
      </p:sp>
    </p:spTree>
    <p:extLst>
      <p:ext uri="{BB962C8B-B14F-4D97-AF65-F5344CB8AC3E}">
        <p14:creationId xmlns:p14="http://schemas.microsoft.com/office/powerpoint/2010/main" val="3751874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212536" cy="5143500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6" y="184007"/>
            <a:ext cx="1782884" cy="494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0464" y="288905"/>
            <a:ext cx="594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Bahnschrift Light" panose="020B0502040204020203" pitchFamily="34" charset="0"/>
              </a:rPr>
              <a:t>КАК ПОЛУЧИТЬ ДЕНЬГИ НА РАЗВИТИЕ БИЗНЕСА?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1760" y="2191965"/>
            <a:ext cx="1767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2212"/>
                </a:solidFill>
              </a:rPr>
              <a:t>Вы подаёте заявку в нашем офисе или в личном кабинете на сайте </a:t>
            </a:r>
            <a:r>
              <a:rPr lang="ru-RU" sz="1400" b="1" dirty="0">
                <a:solidFill>
                  <a:srgbClr val="562212"/>
                </a:solidFill>
              </a:rPr>
              <a:t>Мойбизнес75.рф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27984" y="2191965"/>
            <a:ext cx="23762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2212"/>
                </a:solidFill>
              </a:rPr>
              <a:t>Мы проверяем пакет документов, анализируем ваше финансовое положение, оцениваем залоговое имущество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7784" y="2191964"/>
            <a:ext cx="1838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2212"/>
                </a:solidFill>
              </a:rPr>
              <a:t>Вы приезжайте в наш офис и оформляете договор микрозайма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72432" y="1524729"/>
            <a:ext cx="32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59368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88656" y="1524729"/>
            <a:ext cx="32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59368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04248" y="1524729"/>
            <a:ext cx="32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59368"/>
                </a:solidFill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11760" y="3435846"/>
            <a:ext cx="32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59368"/>
                </a:solidFill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11760" y="4136181"/>
            <a:ext cx="176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2212"/>
                </a:solidFill>
              </a:rPr>
              <a:t>Вы получаете деньги на свой счёт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83968" y="3363838"/>
            <a:ext cx="327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ED5338"/>
                </a:solidFill>
              </a:rPr>
              <a:t>!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97028" y="3779336"/>
            <a:ext cx="3711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ED5338"/>
                </a:solidFill>
              </a:rPr>
              <a:t>МАКСИМАЛЬНЫЙ</a:t>
            </a:r>
            <a:r>
              <a:rPr lang="ru-RU" sz="1400" dirty="0">
                <a:solidFill>
                  <a:srgbClr val="ED5338"/>
                </a:solidFill>
              </a:rPr>
              <a:t> СРОК</a:t>
            </a:r>
          </a:p>
          <a:p>
            <a:r>
              <a:rPr lang="ru-RU" sz="1400" dirty="0">
                <a:solidFill>
                  <a:srgbClr val="ED5338"/>
                </a:solidFill>
              </a:rPr>
              <a:t>РАССМОТРЕНИЯ ЗАЯВКИ –</a:t>
            </a:r>
          </a:p>
          <a:p>
            <a:r>
              <a:rPr lang="ru-RU" sz="1400" dirty="0">
                <a:solidFill>
                  <a:srgbClr val="ED5338"/>
                </a:solidFill>
              </a:rPr>
              <a:t>12 РАБОЧИХ ДНЕЙ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08" y="3438857"/>
            <a:ext cx="1419622" cy="14196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5" y="3258313"/>
            <a:ext cx="1186061" cy="118606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7504" y="227936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ГОСУДАРСТВЕННАЯ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ПОДДЕРЖКА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БИЗНЕСА</a:t>
            </a:r>
          </a:p>
        </p:txBody>
      </p:sp>
    </p:spTree>
    <p:extLst>
      <p:ext uri="{BB962C8B-B14F-4D97-AF65-F5344CB8AC3E}">
        <p14:creationId xmlns:p14="http://schemas.microsoft.com/office/powerpoint/2010/main" val="150884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483768" y="627534"/>
            <a:ext cx="6660232" cy="51438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59368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03848" y="1572930"/>
            <a:ext cx="4968552" cy="360040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347863" y="156363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Bahnschrift Light" panose="020B0502040204020203" pitchFamily="34" charset="0"/>
              </a:rPr>
              <a:t>ЧТО ДЕЛАТЬ, ЕСЛИ НЕ ХВАТАЕТ ЗАЛОГА?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0" y="0"/>
            <a:ext cx="2212536" cy="5143500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6" y="184007"/>
            <a:ext cx="1782884" cy="49496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5" y="3258313"/>
            <a:ext cx="1186061" cy="118606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07504" y="227936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ГОСУДАРСТВЕННАЯ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ПОДДЕРЖКА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БИЗНЕСА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7825" y="2068275"/>
            <a:ext cx="590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562212"/>
                </a:solidFill>
                <a:latin typeface="+mj-lt"/>
              </a:rPr>
              <a:t>Вы можете оформить поручительство Гарантийного фонда, которое покроет </a:t>
            </a:r>
            <a:r>
              <a:rPr lang="ru-RU" sz="1600" dirty="0">
                <a:solidFill>
                  <a:srgbClr val="ED5338"/>
                </a:solidFill>
                <a:latin typeface="+mj-lt"/>
              </a:rPr>
              <a:t>70%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>
                <a:solidFill>
                  <a:srgbClr val="562212"/>
                </a:solidFill>
                <a:latin typeface="+mj-lt"/>
              </a:rPr>
              <a:t>от суммы вашего кредита или займа</a:t>
            </a:r>
            <a:r>
              <a:rPr lang="ru-RU" sz="1600" dirty="0">
                <a:solidFill>
                  <a:srgbClr val="562212"/>
                </a:solidFill>
                <a:latin typeface="Bahnschrift Light" panose="020B0502040204020203" pitchFamily="34" charset="0"/>
              </a:rPr>
              <a:t>. </a:t>
            </a:r>
            <a:endParaRPr lang="ru-RU" sz="1600" dirty="0">
              <a:solidFill>
                <a:srgbClr val="56221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7824" y="12347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ED5338"/>
                </a:solidFill>
                <a:latin typeface="Bahnschrift Light" panose="020B0502040204020203" pitchFamily="34" charset="0"/>
              </a:rPr>
              <a:t>ПОРУЧИТЕЛЬСТВО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70148"/>
            <a:ext cx="402183" cy="40218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987825" y="2725058"/>
            <a:ext cx="59046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562212"/>
                </a:solidFill>
              </a:rPr>
              <a:t>Максимальная сумма поручительства – </a:t>
            </a:r>
            <a:r>
              <a:rPr lang="ru-RU" sz="1600" dirty="0">
                <a:solidFill>
                  <a:srgbClr val="ED5338"/>
                </a:solidFill>
              </a:rPr>
              <a:t>25 000 000 </a:t>
            </a:r>
            <a:r>
              <a:rPr lang="ru-RU" sz="1600" dirty="0">
                <a:solidFill>
                  <a:srgbClr val="562212"/>
                </a:solidFill>
              </a:rPr>
              <a:t>рублей. Срок поручительства до </a:t>
            </a:r>
            <a:r>
              <a:rPr lang="ru-RU" sz="1600" dirty="0">
                <a:solidFill>
                  <a:srgbClr val="ED5338"/>
                </a:solidFill>
              </a:rPr>
              <a:t>184</a:t>
            </a:r>
            <a:r>
              <a:rPr lang="ru-RU" sz="1600" dirty="0"/>
              <a:t> </a:t>
            </a:r>
            <a:r>
              <a:rPr lang="ru-RU" sz="1600" dirty="0">
                <a:solidFill>
                  <a:srgbClr val="562212"/>
                </a:solidFill>
              </a:rPr>
              <a:t>месяцев. </a:t>
            </a:r>
          </a:p>
          <a:p>
            <a:endParaRPr lang="ru-RU" sz="1600" dirty="0"/>
          </a:p>
          <a:p>
            <a:r>
              <a:rPr lang="ru-RU" sz="1600" b="1" dirty="0">
                <a:solidFill>
                  <a:srgbClr val="562212"/>
                </a:solidFill>
              </a:rPr>
              <a:t>Размер вознаграждения с 15.03.2022:</a:t>
            </a:r>
          </a:p>
          <a:p>
            <a:r>
              <a:rPr lang="ru-RU" sz="1600" dirty="0">
                <a:solidFill>
                  <a:srgbClr val="ED5338"/>
                </a:solidFill>
              </a:rPr>
              <a:t>0,5% </a:t>
            </a:r>
            <a:r>
              <a:rPr lang="ru-RU" sz="1600" dirty="0">
                <a:solidFill>
                  <a:srgbClr val="562212"/>
                </a:solidFill>
              </a:rPr>
              <a:t>годовых для СМП из перечня пострадавших отраслей экономики и для начинающих СМП. </a:t>
            </a:r>
          </a:p>
          <a:p>
            <a:r>
              <a:rPr lang="ru-RU" sz="1600" dirty="0">
                <a:solidFill>
                  <a:srgbClr val="ED5338"/>
                </a:solidFill>
              </a:rPr>
              <a:t>0,75%</a:t>
            </a:r>
            <a:r>
              <a:rPr lang="ru-RU" sz="1600" dirty="0"/>
              <a:t> </a:t>
            </a:r>
            <a:r>
              <a:rPr lang="ru-RU" sz="1600" dirty="0">
                <a:solidFill>
                  <a:srgbClr val="562212"/>
                </a:solidFill>
              </a:rPr>
              <a:t>годовых для СМП, не вошедших в перечень пострадавших отраслей и работающих более года.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826931"/>
            <a:ext cx="402183" cy="4021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3500595"/>
            <a:ext cx="402183" cy="4021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48472" y="902355"/>
            <a:ext cx="4139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562212"/>
                </a:solidFill>
                <a:latin typeface="Bahnschrift Light" panose="020B0502040204020203" pitchFamily="34" charset="0"/>
              </a:rPr>
              <a:t>Гарантийный фонд Забайкальского края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82242" y="77155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ED5338"/>
                </a:solidFill>
                <a:latin typeface="Bahnschrift Light" panose="020B0502040204020203" pitchFamily="34" charset="0"/>
              </a:rPr>
              <a:t>ГДЕ ПОЛУЧИТЬ</a:t>
            </a:r>
          </a:p>
          <a:p>
            <a:r>
              <a:rPr lang="ru-RU" sz="1400" dirty="0">
                <a:solidFill>
                  <a:srgbClr val="ED5338"/>
                </a:solidFill>
                <a:latin typeface="Bahnschrift Light" panose="020B0502040204020203" pitchFamily="34" charset="0"/>
              </a:rPr>
              <a:t>ПОДДЕРЖКУ?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3894410" y="816555"/>
            <a:ext cx="245542" cy="432048"/>
          </a:xfrm>
          <a:prstGeom prst="rightArrow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212536" cy="5143500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6" y="184007"/>
            <a:ext cx="1782884" cy="494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0464" y="288905"/>
            <a:ext cx="594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Bahnschrift Light" panose="020B0502040204020203" pitchFamily="34" charset="0"/>
              </a:rPr>
              <a:t>КАК ОФОРМИТЬ ПОРУЧИТЕЛЬСТВО?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1760" y="2191965"/>
            <a:ext cx="1767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2212"/>
                </a:solidFill>
              </a:rPr>
              <a:t>Вы подаёте заявку на банковский кредит или заём</a:t>
            </a:r>
            <a:endParaRPr lang="ru-RU" sz="1400" b="1" dirty="0">
              <a:solidFill>
                <a:srgbClr val="56221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7984" y="2191965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2212"/>
                </a:solidFill>
              </a:rPr>
              <a:t>Банк анализирует ваше финансовое положение, определяет размер залога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7784" y="2191964"/>
            <a:ext cx="1838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2212"/>
                </a:solidFill>
              </a:rPr>
              <a:t>Вы соглашаетесь на поручительство Гарантийного фонда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72432" y="1524729"/>
            <a:ext cx="32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59368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88656" y="1524729"/>
            <a:ext cx="32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59368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04248" y="1524729"/>
            <a:ext cx="32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59368"/>
                </a:solidFill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11760" y="3075806"/>
            <a:ext cx="32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59368"/>
                </a:solidFill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11760" y="3795886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2212"/>
                </a:solidFill>
              </a:rPr>
              <a:t>Банк самостоятельно подаёт заявку в центр «Мой бизнес»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608" y="3438857"/>
            <a:ext cx="1419622" cy="141962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427984" y="3075806"/>
            <a:ext cx="32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C59368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7984" y="3795886"/>
            <a:ext cx="2539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2212"/>
                </a:solidFill>
              </a:rPr>
              <a:t>Через 3-10 дней вы подписываете трёхсторонний договор и получаете деньги на развитие бизнеса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5" y="3258313"/>
            <a:ext cx="1186061" cy="118606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7504" y="227936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ГОСУДАРСТВЕННАЯ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ПОДДЕРЖКА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БИЗНЕСА</a:t>
            </a:r>
          </a:p>
        </p:txBody>
      </p:sp>
    </p:spTree>
    <p:extLst>
      <p:ext uri="{BB962C8B-B14F-4D97-AF65-F5344CB8AC3E}">
        <p14:creationId xmlns:p14="http://schemas.microsoft.com/office/powerpoint/2010/main" val="172777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483768" y="627534"/>
            <a:ext cx="6660232" cy="51438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5338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3768" y="771550"/>
            <a:ext cx="666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562212"/>
                </a:solidFill>
                <a:latin typeface="Bahnschrift Light" panose="020B0502040204020203" pitchFamily="34" charset="0"/>
              </a:rPr>
              <a:t>ЛИЗИНГ ТЕХНИКИ И НЕДВИЖИМОСТИ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350"/>
            <a:ext cx="1889008" cy="52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264" y="1439734"/>
            <a:ext cx="5447176" cy="2500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2663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ED5338"/>
                </a:solidFill>
              </a:rPr>
              <a:t>ПРЕИМУЩЕСТВА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2722"/>
            <a:ext cx="402183" cy="402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1851670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2212"/>
                </a:solidFill>
              </a:rPr>
              <a:t>МОЖНО КУПИТЬ КАК НОВОЕ ОБОРУДОВАНИЕ, ТРАНСПОРТ, ТАК И Б/У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7774"/>
            <a:ext cx="402183" cy="4021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27584" y="283555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2212"/>
                </a:solidFill>
              </a:rPr>
              <a:t>НЕ ТРЕБУЕТСЯ ЗАЛОГ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37719"/>
            <a:ext cx="402183" cy="40218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27584" y="347720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2212"/>
                </a:solidFill>
              </a:rPr>
              <a:t>ВОЗМОЖНОСТЬ ДОСРОЧНОГО ВЫКУПА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99942"/>
            <a:ext cx="402183" cy="40218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27584" y="4131701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62212"/>
                </a:solidFill>
              </a:rPr>
              <a:t>ВЫ САМИ ВЫБИРАЕТЕ ПРОИЗВОДИТЕЛЯ И ПОСТАВЩИКА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85264" y="4000420"/>
            <a:ext cx="5447176" cy="869945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65612" y="4204559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Bahnschrift Light" panose="020B0502040204020203" pitchFamily="34" charset="0"/>
              </a:rPr>
              <a:t>СТАВКА УДОРОЖАНИЯ – 6,58%</a:t>
            </a:r>
          </a:p>
        </p:txBody>
      </p:sp>
    </p:spTree>
    <p:extLst>
      <p:ext uri="{BB962C8B-B14F-4D97-AF65-F5344CB8AC3E}">
        <p14:creationId xmlns:p14="http://schemas.microsoft.com/office/powerpoint/2010/main" val="274754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2212536" cy="5143500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6" y="184007"/>
            <a:ext cx="1782884" cy="49496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5" y="3258313"/>
            <a:ext cx="1186061" cy="118606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7504" y="227936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ГОСУДАРСТВЕННАЯ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ПОДДЕРЖКА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БИЗНЕСА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483768" y="627534"/>
            <a:ext cx="6660232" cy="51438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59368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87824" y="12347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ED5338"/>
                </a:solidFill>
                <a:latin typeface="Bahnschrift Light" panose="020B0502040204020203" pitchFamily="34" charset="0"/>
              </a:rPr>
              <a:t>ЛИЗИНГ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48472" y="902355"/>
            <a:ext cx="4139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562212"/>
                </a:solidFill>
                <a:latin typeface="Bahnschrift Light" panose="020B0502040204020203" pitchFamily="34" charset="0"/>
              </a:rPr>
              <a:t>Забайкальская лизинговая компания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82242" y="77155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ED5338"/>
                </a:solidFill>
                <a:latin typeface="Bahnschrift Light" panose="020B0502040204020203" pitchFamily="34" charset="0"/>
              </a:rPr>
              <a:t>ГДЕ ПОЛУЧИТЬ</a:t>
            </a:r>
          </a:p>
          <a:p>
            <a:r>
              <a:rPr lang="ru-RU" sz="1400" dirty="0">
                <a:solidFill>
                  <a:srgbClr val="ED5338"/>
                </a:solidFill>
                <a:latin typeface="Bahnschrift Light" panose="020B0502040204020203" pitchFamily="34" charset="0"/>
              </a:rPr>
              <a:t>ПОДДЕРЖКУ?</a:t>
            </a:r>
          </a:p>
        </p:txBody>
      </p:sp>
      <p:sp>
        <p:nvSpPr>
          <p:cNvPr id="37" name="Стрелка вправо 36"/>
          <p:cNvSpPr/>
          <p:nvPr/>
        </p:nvSpPr>
        <p:spPr>
          <a:xfrm>
            <a:off x="3894410" y="816555"/>
            <a:ext cx="245542" cy="432048"/>
          </a:xfrm>
          <a:prstGeom prst="rightArrow">
            <a:avLst/>
          </a:prstGeom>
          <a:solidFill>
            <a:srgbClr val="C59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40421"/>
            <a:ext cx="402183" cy="40218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15816" y="1638548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562212"/>
                </a:solidFill>
              </a:rPr>
              <a:t>В </a:t>
            </a:r>
            <a:r>
              <a:rPr lang="ru-RU" sz="1600" dirty="0">
                <a:solidFill>
                  <a:srgbClr val="ED5338"/>
                </a:solidFill>
              </a:rPr>
              <a:t>2021</a:t>
            </a:r>
            <a:r>
              <a:rPr lang="ru-RU" sz="1600" dirty="0">
                <a:solidFill>
                  <a:srgbClr val="562212"/>
                </a:solidFill>
              </a:rPr>
              <a:t> году Забайкальская лизинговая компания заключила </a:t>
            </a:r>
            <a:r>
              <a:rPr lang="ru-RU" sz="1600" dirty="0">
                <a:solidFill>
                  <a:srgbClr val="ED5338"/>
                </a:solidFill>
              </a:rPr>
              <a:t>12</a:t>
            </a:r>
            <a:r>
              <a:rPr lang="ru-RU" sz="1600" dirty="0">
                <a:solidFill>
                  <a:srgbClr val="562212"/>
                </a:solidFill>
              </a:rPr>
              <a:t> договоров лизинга на общую сумму </a:t>
            </a:r>
            <a:r>
              <a:rPr lang="ru-RU" sz="1600" dirty="0">
                <a:solidFill>
                  <a:srgbClr val="ED5338"/>
                </a:solidFill>
              </a:rPr>
              <a:t>40,3</a:t>
            </a:r>
            <a:r>
              <a:rPr lang="ru-RU" sz="1600" dirty="0">
                <a:solidFill>
                  <a:srgbClr val="562212"/>
                </a:solidFill>
              </a:rPr>
              <a:t> миллиона рублей.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1" y="3938733"/>
            <a:ext cx="1836397" cy="7932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39" y="3003798"/>
            <a:ext cx="48965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562212"/>
                </a:solidFill>
              </a:rPr>
              <a:t>Дорожно-строительной, горной и другой спецтехники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562212"/>
                </a:solidFill>
              </a:rPr>
              <a:t>Оборудования и техники для сельского хозяйства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562212"/>
                </a:solidFill>
              </a:rPr>
              <a:t>Коммерческой недвижимости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562212"/>
                </a:solidFill>
              </a:rPr>
              <a:t>Оборудования для производства, торговли, предоставления услуг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562212"/>
                </a:solidFill>
              </a:rPr>
              <a:t>Грузовых и легковых автомобилей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562212"/>
                </a:solidFill>
              </a:rPr>
              <a:t>Предприятий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203848" y="2499742"/>
            <a:ext cx="4968552" cy="360040"/>
          </a:xfrm>
          <a:prstGeom prst="rect">
            <a:avLst/>
          </a:prstGeom>
          <a:solidFill>
            <a:srgbClr val="56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3347863" y="2499742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Bahnschrift Light" panose="020B0502040204020203" pitchFamily="34" charset="0"/>
              </a:rPr>
              <a:t>В центре «Мой бизнес» можно оформить лизинг:</a:t>
            </a:r>
          </a:p>
        </p:txBody>
      </p:sp>
    </p:spTree>
    <p:extLst>
      <p:ext uri="{BB962C8B-B14F-4D97-AF65-F5344CB8AC3E}">
        <p14:creationId xmlns:p14="http://schemas.microsoft.com/office/powerpoint/2010/main" val="25545803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1084</Words>
  <Application>Microsoft Office PowerPoint</Application>
  <PresentationFormat>Экран (16:9)</PresentationFormat>
  <Paragraphs>226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Неизвестный пользователь</cp:lastModifiedBy>
  <cp:revision>485</cp:revision>
  <cp:lastPrinted>2021-02-17T02:44:38Z</cp:lastPrinted>
  <dcterms:created xsi:type="dcterms:W3CDTF">2021-02-11T06:01:23Z</dcterms:created>
  <dcterms:modified xsi:type="dcterms:W3CDTF">2022-05-03T23:58:05Z</dcterms:modified>
</cp:coreProperties>
</file>