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2" r:id="rId25"/>
    <p:sldId id="278" r:id="rId26"/>
    <p:sldId id="279" r:id="rId27"/>
    <p:sldId id="284" r:id="rId28"/>
    <p:sldId id="287" r:id="rId29"/>
    <p:sldId id="286" r:id="rId30"/>
    <p:sldId id="28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3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title>
      <c:tx>
        <c:rich>
          <a:bodyPr/>
          <a:lstStyle/>
          <a:p>
            <a:pPr>
              <a:defRPr/>
            </a:pPr>
            <a:r>
              <a:rPr lang="ru-RU"/>
              <a:t>бюджетный кредит (краевой бюджет)</a:t>
            </a:r>
          </a:p>
        </c:rich>
      </c:tx>
      <c:layout>
        <c:manualLayout>
          <c:xMode val="edge"/>
          <c:yMode val="edge"/>
          <c:x val="0.16468750000000001"/>
          <c:y val="0"/>
        </c:manualLayout>
      </c:layout>
    </c:title>
    <c:plotArea>
      <c:layout>
        <c:manualLayout>
          <c:layoutTarget val="inner"/>
          <c:xMode val="edge"/>
          <c:yMode val="edge"/>
          <c:x val="0.16239747375328117"/>
          <c:y val="0.15849212598425225"/>
          <c:w val="0.59265977690288962"/>
          <c:h val="0.60189591535433296"/>
        </c:manualLayout>
      </c:layout>
      <c:bubbleChart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бюджетный кредит</c:v>
                </c:pt>
              </c:strCache>
            </c:strRef>
          </c:tx>
          <c:xVal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xVal>
          <c:yVal>
            <c:numRef>
              <c:f>Лист1!$B$2:$B$4</c:f>
              <c:numCache>
                <c:formatCode>General</c:formatCode>
                <c:ptCount val="3"/>
                <c:pt idx="0">
                  <c:v>10.3</c:v>
                </c:pt>
                <c:pt idx="1">
                  <c:v>19.100000000000001</c:v>
                </c:pt>
                <c:pt idx="2">
                  <c:v>18.600000000000001</c:v>
                </c:pt>
              </c:numCache>
            </c:numRef>
          </c:yVal>
          <c:bubbleSize>
            <c:numRef>
              <c:f>Лист1!$C$2:$C$4</c:f>
              <c:numCache>
                <c:formatCode>General</c:formatCode>
                <c:ptCount val="3"/>
                <c:pt idx="0">
                  <c:v>5.2</c:v>
                </c:pt>
                <c:pt idx="1">
                  <c:v>10.1</c:v>
                </c:pt>
                <c:pt idx="2">
                  <c:v>8.4</c:v>
                </c:pt>
              </c:numCache>
            </c:numRef>
          </c:bubbleSize>
          <c:bubble3D val="1"/>
        </c:ser>
        <c:bubbleScale val="100"/>
        <c:axId val="109722240"/>
        <c:axId val="109790336"/>
      </c:bubbleChart>
      <c:valAx>
        <c:axId val="109722240"/>
        <c:scaling>
          <c:orientation val="minMax"/>
        </c:scaling>
        <c:axPos val="b"/>
        <c:numFmt formatCode="General" sourceLinked="1"/>
        <c:tickLblPos val="nextTo"/>
        <c:crossAx val="109790336"/>
        <c:crosses val="autoZero"/>
        <c:crossBetween val="midCat"/>
      </c:valAx>
      <c:valAx>
        <c:axId val="109790336"/>
        <c:scaling>
          <c:orientation val="minMax"/>
        </c:scaling>
        <c:axPos val="l"/>
        <c:majorGridlines/>
        <c:numFmt formatCode="General" sourceLinked="1"/>
        <c:tickLblPos val="nextTo"/>
        <c:crossAx val="10972224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5522996419018218"/>
          <c:y val="0.51189025590551185"/>
          <c:w val="0.23507313398267793"/>
          <c:h val="0.1398599901574805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Тыс.рублей</a:t>
            </a:r>
            <a:endParaRPr lang="ru-RU" dirty="0"/>
          </a:p>
        </c:rich>
      </c:tx>
      <c:layout/>
    </c:title>
    <c:view3D>
      <c:rAngAx val="1"/>
    </c:view3D>
    <c:sideWall>
      <c:spPr>
        <a:gradFill rotWithShape="1">
          <a:gsLst>
            <a:gs pos="0">
              <a:schemeClr val="accent1">
                <a:tint val="10000"/>
                <a:satMod val="300000"/>
              </a:schemeClr>
            </a:gs>
            <a:gs pos="34000">
              <a:schemeClr val="accent1">
                <a:tint val="13500"/>
                <a:satMod val="250000"/>
              </a:schemeClr>
            </a:gs>
            <a:gs pos="100000">
              <a:schemeClr val="accent1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c:spPr>
    </c:sideWall>
    <c:backWall>
      <c:spPr>
        <a:gradFill rotWithShape="1">
          <a:gsLst>
            <a:gs pos="0">
              <a:schemeClr val="accent1">
                <a:tint val="10000"/>
                <a:satMod val="300000"/>
              </a:schemeClr>
            </a:gs>
            <a:gs pos="34000">
              <a:schemeClr val="accent1">
                <a:tint val="13500"/>
                <a:satMod val="250000"/>
              </a:schemeClr>
            </a:gs>
            <a:gs pos="100000">
              <a:schemeClr val="accent1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0000"/>
                    <a:satMod val="160000"/>
                  </a:schemeClr>
                </a:gs>
                <a:gs pos="46000">
                  <a:schemeClr val="accent1">
                    <a:tint val="86000"/>
                    <a:satMod val="160000"/>
                  </a:schemeClr>
                </a:gs>
                <a:gs pos="100000">
                  <a:schemeClr val="accent1">
                    <a:shade val="40000"/>
                    <a:satMod val="160000"/>
                  </a:schemeClr>
                </a:gs>
              </a:gsLst>
              <a:path path="circle">
                <a:fillToRect l="50000" t="155000" r="50000" b="-55000"/>
              </a:path>
            </a:gradFill>
            <a:ln>
              <a:noFill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3600000"/>
              </a:lightRig>
            </a:scene3d>
            <a:sp3d prstMaterial="plastic">
              <a:bevelT w="127000" h="38200" prst="relaxedInset"/>
              <a:contourClr>
                <a:schemeClr val="accent1"/>
              </a:contourClr>
            </a:sp3d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196436</c:v>
                </c:pt>
                <c:pt idx="1">
                  <c:v>189585</c:v>
                </c:pt>
                <c:pt idx="2">
                  <c:v>221734</c:v>
                </c:pt>
              </c:numCache>
            </c:numRef>
          </c:val>
        </c:ser>
        <c:shape val="cylinder"/>
        <c:axId val="86171008"/>
        <c:axId val="124089472"/>
        <c:axId val="0"/>
      </c:bar3DChart>
      <c:catAx>
        <c:axId val="86171008"/>
        <c:scaling>
          <c:orientation val="minMax"/>
        </c:scaling>
        <c:axPos val="b"/>
        <c:numFmt formatCode="General" sourceLinked="1"/>
        <c:tickLblPos val="nextTo"/>
        <c:crossAx val="124089472"/>
        <c:crosses val="autoZero"/>
        <c:auto val="1"/>
        <c:lblAlgn val="ctr"/>
        <c:lblOffset val="100"/>
      </c:catAx>
      <c:valAx>
        <c:axId val="124089472"/>
        <c:scaling>
          <c:orientation val="minMax"/>
        </c:scaling>
        <c:axPos val="l"/>
        <c:majorGridlines/>
        <c:numFmt formatCode="General" sourceLinked="1"/>
        <c:tickLblPos val="nextTo"/>
        <c:crossAx val="8617100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 налоги 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19.3</c:v>
                </c:pt>
                <c:pt idx="1">
                  <c:v>8.8000000000000007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 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27.9</c:v>
                </c:pt>
                <c:pt idx="1">
                  <c:v>30.1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Земельный налог 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7.4</c:v>
                </c:pt>
                <c:pt idx="1">
                  <c:v>10.4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ЕНВД 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1.7</c:v>
                </c:pt>
                <c:pt idx="1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Налог на доходы физических лиц 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165.4</c:v>
                </c:pt>
                <c:pt idx="1">
                  <c:v>182.1</c:v>
                </c:pt>
              </c:numCache>
            </c:numRef>
          </c:val>
        </c:ser>
        <c:shape val="cone"/>
        <c:axId val="124146432"/>
        <c:axId val="124147968"/>
        <c:axId val="0"/>
      </c:bar3DChart>
      <c:catAx>
        <c:axId val="124146432"/>
        <c:scaling>
          <c:orientation val="minMax"/>
        </c:scaling>
        <c:axPos val="b"/>
        <c:tickLblPos val="nextTo"/>
        <c:crossAx val="124147968"/>
        <c:crosses val="autoZero"/>
        <c:auto val="1"/>
        <c:lblAlgn val="ctr"/>
        <c:lblOffset val="100"/>
      </c:catAx>
      <c:valAx>
        <c:axId val="124147968"/>
        <c:scaling>
          <c:orientation val="minMax"/>
        </c:scaling>
        <c:axPos val="l"/>
        <c:majorGridlines/>
        <c:numFmt formatCode="0%" sourceLinked="1"/>
        <c:tickLblPos val="nextTo"/>
        <c:crossAx val="124146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421841816880215"/>
          <c:y val="0.15048162068697221"/>
          <c:w val="0.28633532873660678"/>
          <c:h val="0.6337304206163411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1.8079699686537949E-2"/>
          <c:y val="2.6788244773607691E-2"/>
          <c:w val="0.59559410571597549"/>
          <c:h val="0.9464235104527846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spPr>
            <a:ln w="28575">
              <a:noFill/>
            </a:ln>
          </c:spPr>
          <c:dPt>
            <c:idx val="3"/>
            <c:bubble3D val="1"/>
            <c:explosion val="1"/>
          </c:dPt>
          <c:dPt>
            <c:idx val="6"/>
            <c:bubble3D val="1"/>
            <c:explosion val="22"/>
          </c:dPt>
          <c:dPt>
            <c:idx val="7"/>
            <c:bubble3D val="1"/>
            <c:explosion val="35"/>
          </c:dPt>
          <c:cat>
            <c:strRef>
              <c:f>Лист1!$A$2:$A$10</c:f>
              <c:strCache>
                <c:ptCount val="9"/>
                <c:pt idx="0">
                  <c:v>Общегосударственные вопросы 16,8</c:v>
                </c:pt>
                <c:pt idx="1">
                  <c:v>Национальная оборона 0,3</c:v>
                </c:pt>
                <c:pt idx="2">
                  <c:v>Национальная экономика 6,5</c:v>
                </c:pt>
                <c:pt idx="3">
                  <c:v>Образование 65,3</c:v>
                </c:pt>
                <c:pt idx="4">
                  <c:v>Культура,кинематография 5,7</c:v>
                </c:pt>
                <c:pt idx="5">
                  <c:v>Социальная политика 2,1</c:v>
                </c:pt>
                <c:pt idx="6">
                  <c:v>Физическая культура и спорт 0,1</c:v>
                </c:pt>
                <c:pt idx="7">
                  <c:v>СМИ 0,5</c:v>
                </c:pt>
                <c:pt idx="8">
                  <c:v>Жилищно-коммунальное хозяйство 2,7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16.8</c:v>
                </c:pt>
                <c:pt idx="1">
                  <c:v>0.30000000000000032</c:v>
                </c:pt>
                <c:pt idx="2">
                  <c:v>6.5</c:v>
                </c:pt>
                <c:pt idx="3">
                  <c:v>65.3</c:v>
                </c:pt>
                <c:pt idx="4">
                  <c:v>5.7</c:v>
                </c:pt>
                <c:pt idx="5">
                  <c:v>2.1</c:v>
                </c:pt>
                <c:pt idx="6">
                  <c:v>0.1</c:v>
                </c:pt>
                <c:pt idx="7">
                  <c:v>0.5</c:v>
                </c:pt>
                <c:pt idx="8">
                  <c:v>2.7</c:v>
                </c:pt>
              </c:numCache>
            </c:numRef>
          </c:val>
          <c:bubble3D val="1"/>
        </c:ser>
        <c:firstSliceAng val="0"/>
      </c:pie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51243681987823686"/>
          <c:y val="1.4719564263893975E-2"/>
          <c:w val="0.48449806334965595"/>
          <c:h val="0.9714512756779876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8079699686537949E-2"/>
          <c:y val="2.6788244773607691E-2"/>
          <c:w val="0.59559410571597526"/>
          <c:h val="0.9464235104527846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spPr>
            <a:ln w="28575">
              <a:noFill/>
            </a:ln>
          </c:spPr>
          <c:dPt>
            <c:idx val="3"/>
            <c:bubble3D val="1"/>
            <c:explosion val="1"/>
          </c:dPt>
          <c:dPt>
            <c:idx val="6"/>
            <c:bubble3D val="1"/>
            <c:explosion val="22"/>
          </c:dPt>
          <c:dPt>
            <c:idx val="7"/>
            <c:bubble3D val="1"/>
            <c:explosion val="35"/>
          </c:dPt>
          <c:cat>
            <c:strRef>
              <c:f>Лист1!$A$2:$A$10</c:f>
              <c:strCache>
                <c:ptCount val="9"/>
                <c:pt idx="0">
                  <c:v>Общегосударственные вопросы 17,0</c:v>
                </c:pt>
                <c:pt idx="1">
                  <c:v>Национальная оборона 0,1</c:v>
                </c:pt>
                <c:pt idx="2">
                  <c:v>Национальная экономика 6,0</c:v>
                </c:pt>
                <c:pt idx="3">
                  <c:v>Образование 67,2</c:v>
                </c:pt>
                <c:pt idx="4">
                  <c:v>Культура,кинематография 5,3</c:v>
                </c:pt>
                <c:pt idx="5">
                  <c:v>Социальная политика 2,4</c:v>
                </c:pt>
                <c:pt idx="6">
                  <c:v>Национальная безопасность 0,1</c:v>
                </c:pt>
                <c:pt idx="7">
                  <c:v>СМИ 0,5</c:v>
                </c:pt>
                <c:pt idx="8">
                  <c:v>Жилищно-коммунальное хозяйство 1,4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17</c:v>
                </c:pt>
                <c:pt idx="1">
                  <c:v>0.1</c:v>
                </c:pt>
                <c:pt idx="2">
                  <c:v>6</c:v>
                </c:pt>
                <c:pt idx="3">
                  <c:v>67.2</c:v>
                </c:pt>
                <c:pt idx="4">
                  <c:v>5.3</c:v>
                </c:pt>
                <c:pt idx="5">
                  <c:v>2.4</c:v>
                </c:pt>
                <c:pt idx="6">
                  <c:v>0.1</c:v>
                </c:pt>
                <c:pt idx="7">
                  <c:v>0.5</c:v>
                </c:pt>
                <c:pt idx="8">
                  <c:v>1.4</c:v>
                </c:pt>
              </c:numCache>
            </c:numRef>
          </c:val>
          <c:bubble3D val="1"/>
        </c:ser>
        <c:firstSliceAng val="0"/>
      </c:pie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51243681987823653"/>
          <c:y val="1.4719564263893975E-2"/>
          <c:w val="0.48449806334965628"/>
          <c:h val="0.9714512756779876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0.35156</cdr:x>
      <cdr:y>0.19336</cdr:y>
    </cdr:from>
    <cdr:to>
      <cdr:x>0.45703</cdr:x>
      <cdr:y>0.28125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43140" y="785818"/>
          <a:ext cx="642942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0.35156</cdr:x>
      <cdr:y>0.14063</cdr:y>
    </cdr:from>
    <cdr:to>
      <cdr:x>0.4336</cdr:x>
      <cdr:y>0.26367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43140" y="571504"/>
          <a:ext cx="500066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0.31641</cdr:x>
      <cdr:y>0.52735</cdr:y>
    </cdr:from>
    <cdr:to>
      <cdr:x>0.4336</cdr:x>
      <cdr:y>0.61524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28826" y="2143140"/>
          <a:ext cx="714381" cy="3571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/>
            <a:t>5,2%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0.60938</cdr:x>
      <cdr:y>0.35156</cdr:y>
    </cdr:from>
    <cdr:to>
      <cdr:x>0.72657</cdr:x>
      <cdr:y>0.43946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714776" y="1428760"/>
          <a:ext cx="714380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8,4%</a:t>
          </a:r>
          <a:endParaRPr lang="ru-RU" sz="18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0.44141</cdr:x>
      <cdr:y>0.2539</cdr:y>
    </cdr:from>
    <cdr:to>
      <cdr:x>0.59141</cdr:x>
      <cdr:y>0.4789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90810" y="103186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0.83985</cdr:x>
      <cdr:y>0.27148</cdr:y>
    </cdr:from>
    <cdr:to>
      <cdr:x>0.98985</cdr:x>
      <cdr:y>0.49648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119702" y="110330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0.54688</cdr:x>
      <cdr:y>0.28906</cdr:y>
    </cdr:from>
    <cdr:to>
      <cdr:x>0.80469</cdr:x>
      <cdr:y>0.37695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33752" y="1174744"/>
          <a:ext cx="1571636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0.22266</cdr:x>
      <cdr:y>0.43946</cdr:y>
    </cdr:from>
    <cdr:to>
      <cdr:x>0.35156</cdr:x>
      <cdr:y>0.52735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57322" y="1785950"/>
          <a:ext cx="785775" cy="3571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196436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0.375</cdr:x>
      <cdr:y>0.50977</cdr:y>
    </cdr:from>
    <cdr:to>
      <cdr:x>0.52735</cdr:x>
      <cdr:y>0.59766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286016" y="2071702"/>
          <a:ext cx="928725" cy="3571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189584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0.53907</cdr:x>
      <cdr:y>0.19336</cdr:y>
    </cdr:from>
    <cdr:to>
      <cdr:x>0.66563</cdr:x>
      <cdr:y>0.26367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286148" y="785818"/>
          <a:ext cx="771524" cy="285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221734</a:t>
          </a:r>
          <a:endParaRPr lang="ru-RU" sz="14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0.10345</cdr:x>
      <cdr:y>0.68493</cdr:y>
    </cdr:from>
    <cdr:to>
      <cdr:x>0.2931</cdr:x>
      <cdr:y>0.73973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857256" y="3571900"/>
          <a:ext cx="1571636" cy="285752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0">
          <a:schemeClr val="accent4"/>
        </a:lnRef>
        <a:fillRef xmlns:a="http://schemas.openxmlformats.org/drawingml/2006/main" idx="3">
          <a:schemeClr val="accent4"/>
        </a:fillRef>
        <a:effectRef xmlns:a="http://schemas.openxmlformats.org/drawingml/2006/main" idx="3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/>
            <a:t>Образование  65,3 % </a:t>
          </a:r>
          <a:endParaRPr lang="ru-RU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0.10345</cdr:x>
      <cdr:y>0.68493</cdr:y>
    </cdr:from>
    <cdr:to>
      <cdr:x>0.2931</cdr:x>
      <cdr:y>0.73973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857256" y="3571900"/>
          <a:ext cx="1571636" cy="285752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0">
          <a:schemeClr val="accent4"/>
        </a:lnRef>
        <a:fillRef xmlns:a="http://schemas.openxmlformats.org/drawingml/2006/main" idx="3">
          <a:schemeClr val="accent4"/>
        </a:fillRef>
        <a:effectRef xmlns:a="http://schemas.openxmlformats.org/drawingml/2006/main" idx="3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/>
            <a:t>Образование  67,2 % </a:t>
          </a:r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ECC46-0FCF-4556-8EFD-5E942A38B3C4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96764-E9C1-4BA0-918A-351605412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96764-E9C1-4BA0-918A-3516054129F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96764-E9C1-4BA0-918A-3516054129F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6099-48B6-43C0-9031-6539102F7EC1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6ADD47-A542-4A14-A66A-0150602D06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6099-48B6-43C0-9031-6539102F7EC1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ADD47-A542-4A14-A66A-0150602D0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6099-48B6-43C0-9031-6539102F7EC1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ADD47-A542-4A14-A66A-0150602D0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89F6099-48B6-43C0-9031-6539102F7EC1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86ADD47-A542-4A14-A66A-0150602D06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6099-48B6-43C0-9031-6539102F7EC1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ADD47-A542-4A14-A66A-0150602D06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6099-48B6-43C0-9031-6539102F7EC1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ADD47-A542-4A14-A66A-0150602D06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ADD47-A542-4A14-A66A-0150602D06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6099-48B6-43C0-9031-6539102F7EC1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6099-48B6-43C0-9031-6539102F7EC1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ADD47-A542-4A14-A66A-0150602D06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6099-48B6-43C0-9031-6539102F7EC1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ADD47-A542-4A14-A66A-0150602D0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89F6099-48B6-43C0-9031-6539102F7EC1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86ADD47-A542-4A14-A66A-0150602D06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6099-48B6-43C0-9031-6539102F7EC1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6ADD47-A542-4A14-A66A-0150602D06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89F6099-48B6-43C0-9031-6539102F7EC1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86ADD47-A542-4A14-A66A-0150602D06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357562"/>
            <a:ext cx="6400800" cy="1643074"/>
          </a:xfrm>
        </p:spPr>
        <p:txBody>
          <a:bodyPr>
            <a:normAutofit/>
          </a:bodyPr>
          <a:lstStyle/>
          <a:p>
            <a:r>
              <a:rPr lang="ru-RU" b="1" dirty="0" smtClean="0"/>
              <a:t>Бюджет Приаргунского муниципального округа Забайкальского края на 2022 год и плановый период 2023 и 2024 годов</a:t>
            </a:r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71545"/>
            <a:ext cx="7772400" cy="164307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Бюджет для граждан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357166"/>
            <a:ext cx="5857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Результат исполнения бюджета</a:t>
            </a:r>
            <a:endParaRPr lang="ru-RU" sz="32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00100" y="1357298"/>
            <a:ext cx="2786082" cy="50006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000" b="1" dirty="0" smtClean="0"/>
              <a:t>Дефицит бюджета-</a:t>
            </a:r>
          </a:p>
          <a:p>
            <a:pPr algn="ctr"/>
            <a:r>
              <a:rPr lang="ru-RU" dirty="0" smtClean="0"/>
              <a:t>превышение расходов бюджета</a:t>
            </a:r>
          </a:p>
          <a:p>
            <a:pPr algn="ctr"/>
            <a:r>
              <a:rPr lang="ru-RU" dirty="0" smtClean="0"/>
              <a:t>над его доходами</a:t>
            </a:r>
          </a:p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628" y="1357298"/>
            <a:ext cx="2786082" cy="50006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000" b="1" dirty="0" smtClean="0"/>
              <a:t>Профицит бюджета- </a:t>
            </a:r>
            <a:r>
              <a:rPr lang="ru-RU" dirty="0" smtClean="0"/>
              <a:t>превышение доходов бюджета над его расходами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142976" y="1500174"/>
            <a:ext cx="2286016" cy="214314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785918" y="2786058"/>
            <a:ext cx="1714512" cy="157163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214942" y="1428736"/>
            <a:ext cx="2286016" cy="214314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5143504" y="2714620"/>
            <a:ext cx="1857388" cy="164307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</a:t>
            </a:r>
            <a:endParaRPr lang="ru-RU" dirty="0"/>
          </a:p>
        </p:txBody>
      </p:sp>
      <p:sp>
        <p:nvSpPr>
          <p:cNvPr id="9" name="Тройная стрелка влево/вправо/вверх 8"/>
          <p:cNvSpPr/>
          <p:nvPr/>
        </p:nvSpPr>
        <p:spPr>
          <a:xfrm>
            <a:off x="3786182" y="2000240"/>
            <a:ext cx="1216152" cy="3000396"/>
          </a:xfrm>
          <a:prstGeom prst="leftRight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71472" y="1643050"/>
            <a:ext cx="8072494" cy="18573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2. Общие характеристики бюджета Приаргунского муниципального округа Забайкальского края</a:t>
            </a:r>
            <a:endParaRPr lang="ru-RU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Карт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643050"/>
            <a:ext cx="6715172" cy="466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57290" y="285728"/>
            <a:ext cx="657229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Приаргунский район,</a:t>
            </a:r>
          </a:p>
          <a:p>
            <a:pPr algn="ctr"/>
            <a:r>
              <a:rPr lang="ru-RU" sz="3200" dirty="0" smtClean="0"/>
              <a:t>Характеристика района</a:t>
            </a:r>
          </a:p>
          <a:p>
            <a:pPr algn="ctr"/>
            <a:r>
              <a:rPr lang="ru-RU" dirty="0" smtClean="0"/>
              <a:t>2021 г.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000892" y="2357430"/>
            <a:ext cx="1714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состав входит 22 населенных пункта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2214554"/>
            <a:ext cx="2071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Численность </a:t>
            </a:r>
            <a:r>
              <a:rPr lang="ru-RU" dirty="0" smtClean="0"/>
              <a:t>населения района 18,9 тыс.человек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724136" y="5653102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Территория</a:t>
            </a:r>
            <a:r>
              <a:rPr lang="ru-RU" dirty="0" smtClean="0"/>
              <a:t>-518,5 тыс.га.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214290"/>
            <a:ext cx="62151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Изменение показателей развития экономики</a:t>
            </a:r>
          </a:p>
          <a:p>
            <a:pPr algn="ctr"/>
            <a:r>
              <a:rPr lang="ru-RU" sz="2400" dirty="0" smtClean="0"/>
              <a:t>Приаргунского района в 2018-2021 годах</a:t>
            </a:r>
          </a:p>
          <a:p>
            <a:pPr algn="ctr"/>
            <a:r>
              <a:rPr lang="ru-RU" sz="1600" dirty="0" smtClean="0"/>
              <a:t>(в % к соответствующему периоду предыдущего года)</a:t>
            </a:r>
            <a:endParaRPr lang="ru-RU" sz="1600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642909" y="1714488"/>
          <a:ext cx="7929620" cy="4714046"/>
        </p:xfrm>
        <a:graphic>
          <a:graphicData uri="http://schemas.openxmlformats.org/drawingml/2006/table">
            <a:tbl>
              <a:tblPr/>
              <a:tblGrid>
                <a:gridCol w="3358308"/>
                <a:gridCol w="1142828"/>
                <a:gridCol w="1142467"/>
                <a:gridCol w="1143189"/>
                <a:gridCol w="1142828"/>
              </a:tblGrid>
              <a:tr h="587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i="1" dirty="0" smtClean="0">
                          <a:latin typeface="Calibri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2000" b="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1" dirty="0" smtClean="0">
                          <a:latin typeface="Calibri"/>
                          <a:ea typeface="Calibri"/>
                          <a:cs typeface="Times New Roman"/>
                        </a:rPr>
                        <a:t>2018г.</a:t>
                      </a:r>
                      <a:endParaRPr lang="ru-RU" sz="20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1" dirty="0" smtClean="0">
                          <a:latin typeface="Calibri"/>
                          <a:ea typeface="Calibri"/>
                          <a:cs typeface="Times New Roman"/>
                        </a:rPr>
                        <a:t>2019г.</a:t>
                      </a:r>
                      <a:endParaRPr lang="ru-RU" sz="20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1" dirty="0" smtClean="0">
                          <a:latin typeface="Calibri"/>
                          <a:ea typeface="Calibri"/>
                          <a:cs typeface="Times New Roman"/>
                        </a:rPr>
                        <a:t>2020г.</a:t>
                      </a:r>
                      <a:endParaRPr lang="ru-RU" sz="20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1" dirty="0" smtClean="0">
                          <a:latin typeface="Calibri"/>
                          <a:ea typeface="Calibri"/>
                          <a:cs typeface="Times New Roman"/>
                        </a:rPr>
                        <a:t>2021г.</a:t>
                      </a:r>
                      <a:endParaRPr lang="ru-RU" sz="20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i="1" dirty="0" smtClean="0">
                          <a:latin typeface="Calibri"/>
                          <a:ea typeface="Calibri"/>
                          <a:cs typeface="Times New Roman"/>
                        </a:rPr>
                        <a:t>Объем отгруженных товаров собственного производства,</a:t>
                      </a:r>
                      <a:r>
                        <a:rPr lang="ru-RU" sz="1400" i="1" baseline="0" dirty="0" smtClean="0">
                          <a:latin typeface="Calibri"/>
                          <a:ea typeface="Calibri"/>
                          <a:cs typeface="Times New Roman"/>
                        </a:rPr>
                        <a:t> выполненных работ и услуг собственными силами </a:t>
                      </a:r>
                      <a:endParaRPr lang="ru-RU" sz="14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107,1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112,5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141,2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105,3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i="1" dirty="0" smtClean="0">
                          <a:latin typeface="Calibri"/>
                          <a:ea typeface="Calibri"/>
                          <a:cs typeface="Times New Roman"/>
                        </a:rPr>
                        <a:t>Валовая продукция сельского хозяйства (во всех категориях хозяйств)</a:t>
                      </a:r>
                      <a:endParaRPr lang="ru-RU" sz="14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143,4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87,2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99,0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98,3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i="1" dirty="0" smtClean="0">
                          <a:latin typeface="Calibri"/>
                          <a:ea typeface="Calibri"/>
                          <a:cs typeface="Times New Roman"/>
                        </a:rPr>
                        <a:t>Объем инвестиций (в основной капитал) за счет всех источников финансирования</a:t>
                      </a:r>
                      <a:endParaRPr lang="ru-RU" sz="14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98,21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61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173,5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105,0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7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i="1" dirty="0" smtClean="0">
                          <a:latin typeface="Calibri"/>
                          <a:ea typeface="Calibri"/>
                          <a:cs typeface="Times New Roman"/>
                        </a:rPr>
                        <a:t>Реальные денежные доходы населения</a:t>
                      </a:r>
                      <a:endParaRPr lang="ru-RU" sz="14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100,5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100,7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108,3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111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i="1" dirty="0" smtClean="0">
                          <a:latin typeface="Calibri"/>
                          <a:ea typeface="Calibri"/>
                          <a:cs typeface="Times New Roman"/>
                        </a:rPr>
                        <a:t>Оборот розничной</a:t>
                      </a:r>
                      <a:r>
                        <a:rPr lang="ru-RU" sz="1400" i="1" baseline="0" dirty="0" smtClean="0">
                          <a:latin typeface="Calibri"/>
                          <a:ea typeface="Calibri"/>
                          <a:cs typeface="Times New Roman"/>
                        </a:rPr>
                        <a:t> торговли</a:t>
                      </a:r>
                      <a:endParaRPr lang="ru-RU" sz="14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105,0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99,1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99,9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109,8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i="1" dirty="0" smtClean="0">
                          <a:latin typeface="Calibri"/>
                          <a:ea typeface="Calibri"/>
                          <a:cs typeface="Times New Roman"/>
                        </a:rPr>
                        <a:t>Уровень безработицы, к экономически</a:t>
                      </a:r>
                      <a:r>
                        <a:rPr lang="ru-RU" sz="1400" i="1" baseline="0" dirty="0" smtClean="0">
                          <a:latin typeface="Calibri"/>
                          <a:ea typeface="Calibri"/>
                          <a:cs typeface="Times New Roman"/>
                        </a:rPr>
                        <a:t> активному населению</a:t>
                      </a:r>
                      <a:endParaRPr lang="ru-RU" sz="14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2,8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2,7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6,3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2,5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571480"/>
            <a:ext cx="664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Основные направления бюджетной политики</a:t>
            </a:r>
            <a:endParaRPr lang="ru-RU" sz="24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0034" y="1643050"/>
            <a:ext cx="6929486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Сохранение и развитие доходного потенциала Приаргунского муниципального округа Забайкальского края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57290" y="3214686"/>
            <a:ext cx="6500858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Проведение взвешенной долговой политики</a:t>
            </a:r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14546" y="4857760"/>
            <a:ext cx="6500858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Повышение эффективности бюджетных расходов</a:t>
            </a:r>
            <a:endParaRPr lang="ru-R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714356"/>
            <a:ext cx="84296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Основные характеристики бюджета</a:t>
            </a:r>
          </a:p>
          <a:p>
            <a:pPr algn="ctr"/>
            <a:r>
              <a:rPr lang="ru-RU" sz="2400" dirty="0" smtClean="0"/>
              <a:t>                                                                   тыс.рублей</a:t>
            </a:r>
            <a:endParaRPr lang="ru-RU" sz="24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57224" y="2714620"/>
            <a:ext cx="1500198" cy="78581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ДОХОДЫ</a:t>
            </a:r>
            <a:endParaRPr lang="ru-RU" i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57224" y="3929066"/>
            <a:ext cx="1571636" cy="78581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РАСХОДЫ</a:t>
            </a:r>
            <a:endParaRPr lang="ru-RU" i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28662" y="5214950"/>
            <a:ext cx="1571636" cy="7858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ДЕФИЦИТ</a:t>
            </a:r>
            <a:endParaRPr lang="ru-RU" i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86050" y="2714620"/>
            <a:ext cx="1643074" cy="78581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875679,2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488" y="3929066"/>
            <a:ext cx="1643074" cy="78581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882605,7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488" y="5214950"/>
            <a:ext cx="1643074" cy="7858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6926,5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14876" y="5214950"/>
            <a:ext cx="1643074" cy="7858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14901,1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14876" y="3929066"/>
            <a:ext cx="1643074" cy="78581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877101,1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43702" y="5214950"/>
            <a:ext cx="1643074" cy="7858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12799,7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43702" y="3929066"/>
            <a:ext cx="1643074" cy="78581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785044,5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643702" y="2714620"/>
            <a:ext cx="1643074" cy="78581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772244,8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14876" y="2714620"/>
            <a:ext cx="1643074" cy="78581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862200,0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928926" y="1928802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2019 год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714876" y="1928802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2020 год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643702" y="1928802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2021 год</a:t>
            </a:r>
            <a:endParaRPr lang="ru-RU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714356"/>
            <a:ext cx="8429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Основные характеристики бюджета</a:t>
            </a:r>
          </a:p>
          <a:p>
            <a:pPr algn="ctr"/>
            <a:r>
              <a:rPr lang="ru-RU" sz="2800" dirty="0" smtClean="0"/>
              <a:t> в расчете на 1 жителя, тыс.руб.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7554" y="1928802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2019 год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929190" y="1928802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2020 год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643702" y="1928802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2021 год</a:t>
            </a:r>
            <a:endParaRPr lang="ru-RU" sz="2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85786" y="2571744"/>
            <a:ext cx="2214578" cy="92869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Численность населения, чел.</a:t>
            </a:r>
            <a:endParaRPr lang="ru-RU" i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14678" y="2571744"/>
            <a:ext cx="1500198" cy="8572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19941</a:t>
            </a:r>
            <a:endParaRPr lang="ru-RU" i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929190" y="2571744"/>
            <a:ext cx="1500198" cy="8572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19434</a:t>
            </a:r>
            <a:endParaRPr lang="ru-RU" i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72264" y="2571744"/>
            <a:ext cx="1500198" cy="8572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18921</a:t>
            </a:r>
            <a:endParaRPr lang="ru-RU" i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85786" y="3714752"/>
            <a:ext cx="2214578" cy="92869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Доходы бюджета в расчете на 1 жителя</a:t>
            </a:r>
            <a:endParaRPr lang="ru-RU" i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14678" y="3714752"/>
            <a:ext cx="1500198" cy="92869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43,9</a:t>
            </a:r>
            <a:endParaRPr lang="ru-RU" i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857752" y="3714752"/>
            <a:ext cx="1571636" cy="92869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44,4</a:t>
            </a:r>
            <a:endParaRPr lang="ru-RU" i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72264" y="3714752"/>
            <a:ext cx="1571636" cy="92869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40,8</a:t>
            </a:r>
            <a:endParaRPr lang="ru-RU" i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85786" y="4929198"/>
            <a:ext cx="2214578" cy="107157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Расходы бюджета в расчете на 1 жителя </a:t>
            </a:r>
            <a:endParaRPr lang="ru-RU" i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143240" y="4929198"/>
            <a:ext cx="1571636" cy="107157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44,3</a:t>
            </a:r>
            <a:endParaRPr lang="ru-RU" i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857752" y="4929198"/>
            <a:ext cx="1571636" cy="107157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45,1</a:t>
            </a:r>
            <a:endParaRPr lang="ru-RU" i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572264" y="4929198"/>
            <a:ext cx="1571636" cy="107157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41,5</a:t>
            </a:r>
            <a:endParaRPr lang="ru-RU" i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714348" y="2000240"/>
          <a:ext cx="785818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0034" y="642918"/>
            <a:ext cx="80724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Объем государственного долга  Приаргунского муниципального округа Забайкальского края</a:t>
            </a:r>
          </a:p>
          <a:p>
            <a:pPr algn="ctr"/>
            <a:r>
              <a:rPr lang="ru-RU" dirty="0" smtClean="0"/>
              <a:t>(в % к объему доходов бюджета без учета безвозмездных поступлений)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357686" y="342900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10,1%</a:t>
            </a:r>
            <a:endParaRPr lang="ru-RU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7158" y="1714488"/>
            <a:ext cx="8286808" cy="150019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i="1" dirty="0" smtClean="0"/>
              <a:t>3. ДОХОДЫ</a:t>
            </a:r>
            <a:endParaRPr lang="ru-RU" sz="4800" i="1" dirty="0"/>
          </a:p>
        </p:txBody>
      </p:sp>
      <p:pic>
        <p:nvPicPr>
          <p:cNvPr id="3" name="Рисунок 10" descr="82954513_large_00001218642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3643313"/>
            <a:ext cx="7858125" cy="283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571480"/>
            <a:ext cx="68580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Динамика собственных доходов на 2019-2021 годы</a:t>
            </a:r>
            <a:endParaRPr lang="ru-RU" sz="3200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428728" y="178592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42910" y="1643050"/>
            <a:ext cx="8001056" cy="150019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i="1" dirty="0" smtClean="0"/>
              <a:t>1.Основные понятия</a:t>
            </a:r>
            <a:endParaRPr lang="ru-RU" sz="5400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285729"/>
            <a:ext cx="6929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Поступление налоговых доходов в бюджет Приаргунского муниципального округа в 2021 году и запланированные на 2022 год</a:t>
            </a:r>
            <a:endParaRPr lang="ru-RU" sz="2000" b="1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785786" y="1397000"/>
          <a:ext cx="8001056" cy="4960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2" y="2000240"/>
          <a:ext cx="8001056" cy="4228635"/>
        </p:xfrm>
        <a:graphic>
          <a:graphicData uri="http://schemas.openxmlformats.org/drawingml/2006/table">
            <a:tbl>
              <a:tblPr/>
              <a:tblGrid>
                <a:gridCol w="2786082"/>
                <a:gridCol w="1643074"/>
                <a:gridCol w="1857388"/>
                <a:gridCol w="1714512"/>
              </a:tblGrid>
              <a:tr h="815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i="1" dirty="0" smtClean="0">
                          <a:latin typeface="Calibri"/>
                          <a:ea typeface="Calibri"/>
                          <a:cs typeface="Times New Roman"/>
                        </a:rPr>
                        <a:t>2019 год</a:t>
                      </a:r>
                      <a:endParaRPr lang="ru-RU" sz="28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i="1" dirty="0" smtClean="0">
                          <a:latin typeface="Calibri"/>
                          <a:ea typeface="Calibri"/>
                          <a:cs typeface="Times New Roman"/>
                        </a:rPr>
                        <a:t>2020 год</a:t>
                      </a:r>
                      <a:endParaRPr lang="ru-RU" sz="28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i="1" dirty="0" smtClean="0">
                          <a:latin typeface="Calibri"/>
                          <a:ea typeface="Calibri"/>
                          <a:cs typeface="Times New Roman"/>
                        </a:rPr>
                        <a:t>2021 год</a:t>
                      </a:r>
                      <a:endParaRPr lang="ru-RU" sz="28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4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1" dirty="0" smtClean="0">
                          <a:latin typeface="Calibri"/>
                          <a:ea typeface="Calibri"/>
                          <a:cs typeface="Times New Roman"/>
                        </a:rPr>
                        <a:t>Дотации</a:t>
                      </a:r>
                      <a:endParaRPr lang="ru-RU" sz="20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183708,3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181903,8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135783,1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61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1" dirty="0" smtClean="0">
                          <a:latin typeface="Calibri"/>
                          <a:ea typeface="Calibri"/>
                          <a:cs typeface="Times New Roman"/>
                        </a:rPr>
                        <a:t>Субсидии</a:t>
                      </a:r>
                      <a:endParaRPr lang="ru-RU" sz="20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152932,2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108779,4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81938,4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61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1" dirty="0" smtClean="0">
                          <a:latin typeface="Calibri"/>
                          <a:ea typeface="Calibri"/>
                          <a:cs typeface="Times New Roman"/>
                        </a:rPr>
                        <a:t>Субвенции</a:t>
                      </a:r>
                      <a:endParaRPr lang="ru-RU" sz="20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271126,0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302625,6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284689,0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3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1" dirty="0" smtClean="0">
                          <a:latin typeface="Calibri"/>
                          <a:ea typeface="Calibri"/>
                          <a:cs typeface="Times New Roman"/>
                        </a:rPr>
                        <a:t>Иные межбюджетные трансферты</a:t>
                      </a:r>
                      <a:endParaRPr lang="ru-RU" sz="20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71244,0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78273,0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47100,3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72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1" dirty="0" smtClean="0">
                          <a:latin typeface="Calibri"/>
                          <a:ea typeface="Calibri"/>
                          <a:cs typeface="Times New Roman"/>
                        </a:rPr>
                        <a:t>Всего</a:t>
                      </a:r>
                      <a:r>
                        <a:rPr lang="ru-RU" sz="2000" i="1" baseline="0" dirty="0" smtClean="0">
                          <a:latin typeface="Calibri"/>
                          <a:ea typeface="Calibri"/>
                          <a:cs typeface="Times New Roman"/>
                        </a:rPr>
                        <a:t> безвозмездные поступления</a:t>
                      </a:r>
                      <a:endParaRPr lang="ru-RU" sz="20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679010,5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671581,8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549510,8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28662" y="571480"/>
            <a:ext cx="73581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Безвозмездные поступления из федерального и краевого бюджета</a:t>
            </a:r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                                      тыс.рублей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00034" y="1714488"/>
            <a:ext cx="8286808" cy="16430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3.</a:t>
            </a:r>
            <a:r>
              <a:rPr lang="ru-RU" sz="4800" i="1" dirty="0" smtClean="0"/>
              <a:t> РАСХОДЫ</a:t>
            </a:r>
            <a:endParaRPr lang="ru-RU" sz="4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357166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Всего расходов в 2021 году- 785044,5 тыс.рублей</a:t>
            </a:r>
          </a:p>
          <a:p>
            <a:pPr algn="ctr"/>
            <a:r>
              <a:rPr lang="ru-RU" sz="2400" dirty="0" smtClean="0"/>
              <a:t>Структура расходов по основным разделам:</a:t>
            </a:r>
            <a:endParaRPr lang="ru-RU" sz="2400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500034" y="1214422"/>
          <a:ext cx="8358246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500034" y="1214422"/>
          <a:ext cx="8358246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7158" y="357166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Запланированные  расходы на 2022 год- 736652,7 тыс.руб.</a:t>
            </a:r>
          </a:p>
          <a:p>
            <a:pPr algn="ctr"/>
            <a:r>
              <a:rPr lang="ru-RU" sz="2400" dirty="0" smtClean="0"/>
              <a:t>Структура расходов по основным разделам:</a:t>
            </a:r>
            <a:endParaRPr lang="ru-RU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Горизонтальный свиток 10"/>
          <p:cNvSpPr/>
          <p:nvPr/>
        </p:nvSpPr>
        <p:spPr>
          <a:xfrm>
            <a:off x="714348" y="4143380"/>
            <a:ext cx="2214578" cy="1500198"/>
          </a:xfrm>
          <a:prstGeom prst="horizontalScroll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16 учреждений образования</a:t>
            </a:r>
            <a:endParaRPr lang="ru-RU" dirty="0"/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6000760" y="1000108"/>
            <a:ext cx="2500330" cy="1500198"/>
          </a:xfrm>
          <a:prstGeom prst="horizontalScroll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13 учреждений дошкольного образования</a:t>
            </a:r>
            <a:endParaRPr lang="ru-RU" dirty="0"/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5929322" y="4071942"/>
            <a:ext cx="2286016" cy="1461900"/>
          </a:xfrm>
          <a:prstGeom prst="horizontalScroll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 учреждения дополнительного образования</a:t>
            </a:r>
            <a:endParaRPr lang="ru-RU" dirty="0"/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428596" y="1071546"/>
            <a:ext cx="2357454" cy="1571636"/>
          </a:xfrm>
          <a:prstGeom prst="horizontalScroll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 учреждения культуры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71736" y="2571744"/>
            <a:ext cx="4000528" cy="128588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Социальная инфраструктура</a:t>
            </a:r>
            <a:endParaRPr lang="ru-RU" sz="2800" dirty="0"/>
          </a:p>
        </p:txBody>
      </p:sp>
      <p:pic>
        <p:nvPicPr>
          <p:cNvPr id="18" name="Picture 2" descr="\\Server\почта\Сотникова Е.В\к конференции\агинск мастер-кл\100_3164.JPG"/>
          <p:cNvPicPr/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857620" y="357166"/>
            <a:ext cx="1172720" cy="963733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0" name="Рисунок 19" descr="D:\P2201641.JPG"/>
          <p:cNvPicPr/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000892" y="2857496"/>
            <a:ext cx="1284115" cy="1110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C:\Documents and Settings\Admin\Рабочий стол\Фото Ресурсный центр\Фото Ресурсный центр\дист обучение.jpg"/>
          <p:cNvPicPr/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42910" y="3000372"/>
            <a:ext cx="1238442" cy="9240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" descr="008"/>
          <p:cNvPicPr/>
          <p:nvPr/>
        </p:nvPicPr>
        <p:blipFill>
          <a:blip r:embed="rId5" cstate="print">
            <a:extLst>
              <a:ext uri="{28A0092B-C50C-407E-A947-70E740481C1C}"/>
            </a:extLst>
          </a:blip>
          <a:srcRect l="1718" r="7367" b="3029"/>
          <a:stretch>
            <a:fillRect/>
          </a:stretch>
        </p:blipFill>
        <p:spPr bwMode="auto">
          <a:xfrm>
            <a:off x="3571868" y="3929066"/>
            <a:ext cx="1744394" cy="133643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3" name="Рисунок 22" descr="C:\Documents and Settings\Admin\Рабочий стол\р.jpg"/>
          <p:cNvPicPr/>
          <p:nvPr/>
        </p:nvPicPr>
        <p:blipFill>
          <a:blip r:embed="rId6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643306" y="1285860"/>
            <a:ext cx="1500198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Горизонтальный свиток 16"/>
          <p:cNvSpPr/>
          <p:nvPr/>
        </p:nvSpPr>
        <p:spPr>
          <a:xfrm>
            <a:off x="3286116" y="5214950"/>
            <a:ext cx="2357454" cy="1357322"/>
          </a:xfrm>
          <a:prstGeom prst="horizontalScroll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 учреждение оздоровления детей</a:t>
            </a:r>
            <a:endParaRPr lang="ru-RU" dirty="0"/>
          </a:p>
        </p:txBody>
      </p:sp>
      <p:pic>
        <p:nvPicPr>
          <p:cNvPr id="24" name="Рисунок 23" descr="C:\Documents and Settings\Admin\Рабочий стол\Фото Ресурсный центр\Фото Ресурсный центр\дист обучение.jpg"/>
          <p:cNvPicPr/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95310" y="3152772"/>
            <a:ext cx="1238442" cy="9240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642918"/>
            <a:ext cx="70723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Меры социальной поддержки в 2021 году</a:t>
            </a:r>
          </a:p>
          <a:p>
            <a:pPr algn="ctr"/>
            <a:r>
              <a:rPr lang="ru-RU" sz="3200" b="1" dirty="0" smtClean="0"/>
              <a:t>                                                         </a:t>
            </a:r>
            <a:r>
              <a:rPr lang="ru-RU" b="1" dirty="0" smtClean="0"/>
              <a:t> тыс.рублей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488" y="3286124"/>
            <a:ext cx="5357850" cy="57150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Вознаграждение приемным родителям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488" y="3929066"/>
            <a:ext cx="5357850" cy="57150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Доплата к пенсиям муниципальных служащих</a:t>
            </a:r>
            <a:endParaRPr lang="ru-RU" dirty="0"/>
          </a:p>
        </p:txBody>
      </p:sp>
      <p:sp>
        <p:nvSpPr>
          <p:cNvPr id="10" name="Пятиугольник 9"/>
          <p:cNvSpPr/>
          <p:nvPr/>
        </p:nvSpPr>
        <p:spPr>
          <a:xfrm>
            <a:off x="571472" y="3357562"/>
            <a:ext cx="2000264" cy="484632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2063,0</a:t>
            </a:r>
            <a:endParaRPr lang="ru-RU" dirty="0"/>
          </a:p>
        </p:txBody>
      </p:sp>
      <p:sp>
        <p:nvSpPr>
          <p:cNvPr id="11" name="Пятиугольник 10"/>
          <p:cNvSpPr/>
          <p:nvPr/>
        </p:nvSpPr>
        <p:spPr>
          <a:xfrm>
            <a:off x="571472" y="3929066"/>
            <a:ext cx="2000264" cy="484632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5506,6</a:t>
            </a:r>
            <a:endParaRPr lang="ru-RU" dirty="0"/>
          </a:p>
        </p:txBody>
      </p:sp>
      <p:pic>
        <p:nvPicPr>
          <p:cNvPr id="12" name="Рисунок 11" descr="D:\P2201641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28728" y="1857364"/>
            <a:ext cx="2643206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D:\P2201641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786182" y="4857760"/>
            <a:ext cx="3286148" cy="1535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28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Социально-значимые проекты, реализация которых будет осуществляться в 2022 году</a:t>
            </a:r>
            <a:endParaRPr lang="ru-RU" sz="24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28728" y="1285860"/>
            <a:ext cx="6572296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Развитие сети учреждений культурно-досугового типа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2000240"/>
            <a:ext cx="385765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Капитальный ремонт МСКО "Межпоселенческое социально-культурное объединение" Филиал МБУК "МСКО" Дом культуры с. Староцурухайтуй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500562" y="2000240"/>
            <a:ext cx="421484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Капитальный ремонт Муниципальное социально культурное объединение "Межпоселенческое социально-культурное объединение" Филиал МБУК "МСКО" Дом культуры с. Дурой, Приаргунский муниципальный округ</a:t>
            </a:r>
            <a:endParaRPr lang="ru-RU" sz="12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428728" y="3500438"/>
            <a:ext cx="6500858" cy="914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Реализация мероприятий по комплексному развитию сельских территорий 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214678" y="5143512"/>
            <a:ext cx="5286412" cy="92869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Благоустройство прилегающей территории к зданию ДЮСШ, устройство наружного освещения, устройство ограждения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28596" y="5143512"/>
            <a:ext cx="2428892" cy="914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Капитальный ремонт здания МБУ ДО «ДЮСШ ДВ»</a:t>
            </a: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2214546" y="1643050"/>
            <a:ext cx="357190" cy="35719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643702" y="1643050"/>
            <a:ext cx="357190" cy="357190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1857356" y="4429132"/>
            <a:ext cx="428628" cy="71438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7000892" y="4429132"/>
            <a:ext cx="428628" cy="71438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85852" y="500042"/>
            <a:ext cx="6715172" cy="64294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Реализация мероприятий плана социального развития центров экономического роста Забайкальского края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714488"/>
            <a:ext cx="8286808" cy="12858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Благоустройство дворовой территории, в рамках реализации проекта «1000 дворов» п.Приаргунск МКР. 1, дом 13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85852" y="3571876"/>
            <a:ext cx="6715172" cy="50006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Реализация программ формирования современной городской среды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4857760"/>
            <a:ext cx="3429024" cy="128588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Ремонт металлического ограждения парка со стороны улицы  Аргунская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43504" y="4857760"/>
            <a:ext cx="3071834" cy="128588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Устройство парковки у ограждения парка по</a:t>
            </a:r>
          </a:p>
          <a:p>
            <a:pPr algn="ctr"/>
            <a:r>
              <a:rPr lang="ru-RU" dirty="0" smtClean="0"/>
              <a:t> улице Аргунская </a:t>
            </a: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4357686" y="1214422"/>
            <a:ext cx="357190" cy="42862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2643174" y="4143380"/>
            <a:ext cx="357190" cy="64294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215074" y="4143380"/>
            <a:ext cx="357190" cy="64294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42853"/>
            <a:ext cx="857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Муниципальные программы Приаргунского муниципального округа Забайкальского края  на 2022 год  - 11713,9 тыс.руб.</a:t>
            </a:r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785794"/>
            <a:ext cx="8786874" cy="35719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Муниципальная программа «Развитие физической культуры и спорта в Приаргунском муниципальном округе Забайкальского края на 2022-2026 годы»  55,0 тыс. руб</a:t>
            </a:r>
            <a:r>
              <a:rPr lang="ru-RU" sz="1100" dirty="0" smtClean="0"/>
              <a:t>.</a:t>
            </a:r>
            <a:endParaRPr lang="ru-RU" sz="11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282" y="1214422"/>
            <a:ext cx="8786874" cy="35719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Муниципальная программа «Комплексное развитие сельских территорий Приаргунского муниципального округа Забайкальского края на 2021-2026 годы» 2382,2 тыс.руб.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4282" y="1643050"/>
            <a:ext cx="8786874" cy="35719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Программа содействия занятости населения Приаргунского муниципального округа Забайкальского края на 2022-2026 годы        100,0 тыс. руб.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4282" y="2071678"/>
            <a:ext cx="8786874" cy="357190"/>
          </a:xfrm>
          <a:prstGeom prst="roundRect">
            <a:avLst>
              <a:gd name="adj" fmla="val 1907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Муниципальная программа «Снижение рисков и   последствий чрезвычайных ситуаций природного и техногенного характера на территории Приаргунского муниципального округа Забайкальского края на 2022-2026 годы»   15,0 тыс. руб.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14282" y="2500306"/>
            <a:ext cx="8786874" cy="5000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Муниципальная программа «Комплексные меры противодействия распространению пьянства и алкоголизма, злоупотреблению наркотиками среди населения Приаргунского муниципального округа Забайкальского края на 2022-2026 годы» 162,0 тыс. руб.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4282" y="3071810"/>
            <a:ext cx="8715436" cy="28575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Муниципальная программа «Поддержка социально –ориентированных некоммерческих организаций в Приаргунском муниципальном округе Забайкальского края на 2022-2026 годы»  10,0 тыс. руб.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14282" y="3429000"/>
            <a:ext cx="8786874" cy="1428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Муниципальная программа «Молодежь Приаргунска» на 2022-2026 годы.   20,0 тыс. руб.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14282" y="3643314"/>
            <a:ext cx="8715436" cy="28575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Муниципальная программа «Профилактика семейного неблагополучия в  Приаргунском муниципальном округе Забайкальского края на 2022-2026 годы»   10,0 тыс. руб.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14282" y="4000504"/>
            <a:ext cx="8786874" cy="28575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Муниципальная программа «Развитие культуры в Приаргунском муниципальном округе Забайкальского края на 2022-2026 годы»  858,3 тыс.руб.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14282" y="4357694"/>
            <a:ext cx="8786874" cy="35719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Муниципальная программа «Развитие системы   образования в Приаргунском муниципальном округе Забайкальского края на 2021-2025 годы»  5841,4 тыс. руб.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14282" y="4786322"/>
            <a:ext cx="8786874" cy="35719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Муниципальная программа «Развитие малого и среднего предпринимательства в Приаргунском муниципальном округе Забайкальского края на 2022-2026 годы» 20,0 тыс. руб.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14282" y="5214950"/>
            <a:ext cx="8786874" cy="5000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Муниципальная программа «Профилактика терроризма и экстремизма, а так же минимизация и (или) ликвидация последствий проявлений терроризма и экстремизма на территории  Приаргунского муниципального округа Забайкальского края на 2022-2026 годы»  25,0 тыс.руб.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14282" y="5786454"/>
            <a:ext cx="8715436" cy="28575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Управление муниципальной собственностью в Приаргунском муниципальном округе Забайкальского края на 2022-2026 годы»  2200,0 тыс. руб.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14282" y="6143644"/>
            <a:ext cx="8786874" cy="35719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Ликвидация несанкционированных свалок на территории  Приаргунского муниципального округа Забайкальского края на 2022-2026 годы»  15,0 тыс. руб.</a:t>
            </a:r>
            <a:endParaRPr lang="ru-RU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285852" y="2071678"/>
            <a:ext cx="6357982" cy="412911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Бюджет  Приаргунского муниципального округа Забайкальского края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714356"/>
            <a:ext cx="7429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i="1" dirty="0" smtClean="0"/>
              <a:t>Бюджет</a:t>
            </a:r>
            <a:r>
              <a:rPr lang="ru-RU" sz="2000" dirty="0" smtClean="0"/>
              <a:t>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429000"/>
            <a:ext cx="8286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Проект решения Совета Приаргунского </a:t>
            </a:r>
          </a:p>
          <a:p>
            <a:pPr algn="ctr"/>
            <a:r>
              <a:rPr lang="ru-RU" dirty="0" smtClean="0"/>
              <a:t>муниципального округа Забайкальского края </a:t>
            </a:r>
          </a:p>
          <a:p>
            <a:pPr algn="ctr"/>
            <a:r>
              <a:rPr lang="ru-RU" dirty="0" smtClean="0"/>
              <a:t>«О бюджете Приаргунского муниципального </a:t>
            </a:r>
          </a:p>
          <a:p>
            <a:pPr algn="ctr"/>
            <a:r>
              <a:rPr lang="ru-RU" dirty="0" smtClean="0"/>
              <a:t>округа на 2022 год и на плановый период 2023 и </a:t>
            </a:r>
          </a:p>
          <a:p>
            <a:pPr algn="ctr"/>
            <a:r>
              <a:rPr lang="ru-RU" dirty="0" smtClean="0"/>
              <a:t>2024 годов» размещен на официальном сайте </a:t>
            </a:r>
          </a:p>
          <a:p>
            <a:pPr algn="ctr"/>
            <a:r>
              <a:rPr lang="ru-RU" dirty="0" smtClean="0"/>
              <a:t>администрации округа</a:t>
            </a:r>
          </a:p>
          <a:p>
            <a:pPr algn="ctr"/>
            <a:r>
              <a:rPr lang="en-US" dirty="0" smtClean="0"/>
              <a:t>https://priarg.75.ru/ </a:t>
            </a:r>
            <a:endParaRPr lang="ru-RU" dirty="0" smtClean="0"/>
          </a:p>
          <a:p>
            <a:pPr algn="ctr"/>
            <a:r>
              <a:rPr lang="ru-RU" dirty="0" smtClean="0"/>
              <a:t>в разделе «Совет. Нормативно правовые акты. Решения»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500043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Бюджетный процесс- </a:t>
            </a:r>
            <a:r>
              <a:rPr lang="ru-RU" sz="2400" dirty="0" smtClean="0"/>
              <a:t>ежегодное формирование и исполнение бюджета</a:t>
            </a:r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58" y="1571612"/>
            <a:ext cx="5429288" cy="7143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Утверждение бюджета на очередной год и плановый период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28662" y="2428868"/>
            <a:ext cx="5929354" cy="7143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Исполнение бюджета в текущем году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71604" y="3286124"/>
            <a:ext cx="6000792" cy="7143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Формирование отчета об исполнении бюджета предыдущего года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57422" y="4143380"/>
            <a:ext cx="5786478" cy="7143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Утверждение отчета об исполнении бюджета предыдущего года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00364" y="5000636"/>
            <a:ext cx="5857916" cy="7143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Рассмотрение проекта бюджета на очередной год и плановый период</a:t>
            </a:r>
            <a:endParaRPr lang="ru-RU" dirty="0"/>
          </a:p>
        </p:txBody>
      </p:sp>
      <p:sp>
        <p:nvSpPr>
          <p:cNvPr id="14" name="Выгнутая вправо стрелка 13"/>
          <p:cNvSpPr/>
          <p:nvPr/>
        </p:nvSpPr>
        <p:spPr>
          <a:xfrm rot="8763089">
            <a:off x="369857" y="1514173"/>
            <a:ext cx="1770849" cy="489849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5286380" y="2071678"/>
            <a:ext cx="48463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6286512" y="3000372"/>
            <a:ext cx="48463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7143768" y="3929066"/>
            <a:ext cx="48463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7715272" y="4714884"/>
            <a:ext cx="48463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357166"/>
            <a:ext cx="6692052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На чем основывается составление проекта бюджета</a:t>
            </a:r>
            <a:endParaRPr lang="ru-RU" sz="2800" b="1" i="1" dirty="0"/>
          </a:p>
        </p:txBody>
      </p:sp>
      <p:sp>
        <p:nvSpPr>
          <p:cNvPr id="3" name="Овал 2"/>
          <p:cNvSpPr/>
          <p:nvPr/>
        </p:nvSpPr>
        <p:spPr>
          <a:xfrm>
            <a:off x="3286116" y="3071810"/>
            <a:ext cx="2357454" cy="200026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Проект бюджета</a:t>
            </a:r>
            <a:endParaRPr lang="ru-RU" sz="2800" dirty="0"/>
          </a:p>
        </p:txBody>
      </p:sp>
      <p:sp>
        <p:nvSpPr>
          <p:cNvPr id="6" name="Овал 5"/>
          <p:cNvSpPr/>
          <p:nvPr/>
        </p:nvSpPr>
        <p:spPr>
          <a:xfrm>
            <a:off x="142844" y="4143380"/>
            <a:ext cx="3643338" cy="242889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Прогноз социально-экономического развития Приаргунского муниципального округа Забайкальского края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286380" y="4071942"/>
            <a:ext cx="3643338" cy="250033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Основные направления бюджетной и налоговой политики Приаргунского муниципального округа Забайкальского края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214282" y="1500174"/>
            <a:ext cx="3643338" cy="235745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Бюджетное послание Президента Российской Федерации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5143504" y="1500174"/>
            <a:ext cx="3643338" cy="235745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Закон Забайкальского края  №2007-ЗЗК от 27.12.2021 «О бюджете Забайкальского края на 2022 год и плановый период 2023 и 2024 годов»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642918"/>
            <a:ext cx="7429552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Основные этапы подготовки бюджета Приаргунского муниципального округа Забайкальского края </a:t>
            </a:r>
            <a:endParaRPr lang="ru-RU" sz="24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000100" y="2071678"/>
            <a:ext cx="7286676" cy="41549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</a:rPr>
              <a:t>1.</a:t>
            </a:r>
            <a:r>
              <a:rPr lang="ru-RU" sz="2400" dirty="0" smtClean="0"/>
              <a:t>Бюджетное послание Президента РФ.</a:t>
            </a:r>
          </a:p>
          <a:p>
            <a:r>
              <a:rPr lang="ru-RU" sz="2400" dirty="0" smtClean="0">
                <a:solidFill>
                  <a:schemeClr val="accent2"/>
                </a:solidFill>
              </a:rPr>
              <a:t>2.</a:t>
            </a:r>
            <a:r>
              <a:rPr lang="ru-RU" sz="2400" dirty="0" smtClean="0"/>
              <a:t>Составление прогноза социально-экономического развития округа.</a:t>
            </a:r>
          </a:p>
          <a:p>
            <a:r>
              <a:rPr lang="ru-RU" sz="2400" dirty="0" smtClean="0">
                <a:solidFill>
                  <a:schemeClr val="accent2"/>
                </a:solidFill>
              </a:rPr>
              <a:t>3.</a:t>
            </a:r>
            <a:r>
              <a:rPr lang="ru-RU" sz="2400" dirty="0" smtClean="0"/>
              <a:t>Формирование основных направлений бюджетной и налоговой политики округа.</a:t>
            </a:r>
          </a:p>
          <a:p>
            <a:r>
              <a:rPr lang="ru-RU" sz="2400" dirty="0" smtClean="0">
                <a:solidFill>
                  <a:schemeClr val="accent2"/>
                </a:solidFill>
              </a:rPr>
              <a:t>4.</a:t>
            </a:r>
            <a:r>
              <a:rPr lang="ru-RU" sz="2400" dirty="0" smtClean="0"/>
              <a:t>Прогнозирование доходов бюджета округа.</a:t>
            </a:r>
          </a:p>
          <a:p>
            <a:r>
              <a:rPr lang="ru-RU" sz="2400" dirty="0" smtClean="0">
                <a:solidFill>
                  <a:schemeClr val="accent2"/>
                </a:solidFill>
              </a:rPr>
              <a:t>5.</a:t>
            </a:r>
            <a:r>
              <a:rPr lang="ru-RU" sz="2400" dirty="0" smtClean="0"/>
              <a:t>Составление реестра расходных обязательств.</a:t>
            </a:r>
          </a:p>
          <a:p>
            <a:r>
              <a:rPr lang="ru-RU" sz="2400" dirty="0" smtClean="0">
                <a:solidFill>
                  <a:schemeClr val="accent2"/>
                </a:solidFill>
              </a:rPr>
              <a:t>6.</a:t>
            </a:r>
            <a:r>
              <a:rPr lang="ru-RU" sz="2400" dirty="0" smtClean="0"/>
              <a:t>Составление проекта бюджета.</a:t>
            </a:r>
          </a:p>
          <a:p>
            <a:r>
              <a:rPr lang="ru-RU" sz="2400" dirty="0" smtClean="0">
                <a:solidFill>
                  <a:schemeClr val="accent2"/>
                </a:solidFill>
              </a:rPr>
              <a:t>7.</a:t>
            </a:r>
            <a:r>
              <a:rPr lang="ru-RU" sz="2400" dirty="0" smtClean="0"/>
              <a:t>Публичные слушания проекта бюджета.</a:t>
            </a:r>
          </a:p>
          <a:p>
            <a:r>
              <a:rPr lang="ru-RU" sz="2400" dirty="0" smtClean="0">
                <a:solidFill>
                  <a:schemeClr val="accent2"/>
                </a:solidFill>
              </a:rPr>
              <a:t>8.</a:t>
            </a:r>
            <a:r>
              <a:rPr lang="ru-RU" sz="2400" dirty="0" smtClean="0"/>
              <a:t>Рассмотрение и утверждение проекта Сессией Приаргунского муниципального округа.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428604"/>
            <a:ext cx="7643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Доходы бюджета </a:t>
            </a:r>
          </a:p>
          <a:p>
            <a:pPr algn="ctr"/>
            <a:r>
              <a:rPr lang="ru-RU" sz="2800" dirty="0" smtClean="0"/>
              <a:t>–поступающие в бюджет денежные средства</a:t>
            </a:r>
            <a:endParaRPr lang="ru-RU" sz="28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42910" y="2428868"/>
            <a:ext cx="2428892" cy="41434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Формируется за счет налоговых отчислений, имеют законодательно (нормативно) установленные процентные отчисления от налогооблагаемой базы и распределение между бюджетами различного уровня.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00430" y="2428868"/>
            <a:ext cx="2500330" cy="41434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Формируется за счет неналоговых поступлений, к которым относятся: доходы от использования или продажи имущества, находящегося государственной и муниципальной собственности, сдачи в аренду, штрафы и т.д.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29388" y="2428868"/>
            <a:ext cx="2357454" cy="41434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Дотации, субсидии, субвенции из федерального и краевого бюджета и иные межбюджетные трансферты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910" y="1643050"/>
            <a:ext cx="2357454" cy="5715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Налоговые доходы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00430" y="1643050"/>
            <a:ext cx="2428892" cy="5715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Неналоговые доходы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29388" y="1643050"/>
            <a:ext cx="2357454" cy="5715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поступления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500042"/>
            <a:ext cx="7858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Межбюджетные трансферты- </a:t>
            </a:r>
            <a:r>
              <a:rPr lang="ru-RU" sz="2000" dirty="0" smtClean="0"/>
              <a:t>денежные средства, перечисляемые из одного бюджета бюджетной системы Российской федерации другому</a:t>
            </a:r>
            <a:endParaRPr lang="ru-RU" sz="2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14612" y="1571612"/>
            <a:ext cx="3786214" cy="28575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Виды межбюджетных трансфертов</a:t>
            </a:r>
            <a:endParaRPr lang="ru-RU" sz="1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472" y="2357430"/>
            <a:ext cx="1928826" cy="357190"/>
          </a:xfrm>
          <a:prstGeom prst="roundRect">
            <a:avLst>
              <a:gd name="adj" fmla="val 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Субвенции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14612" y="2357430"/>
            <a:ext cx="1928826" cy="35719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Субсидии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7224" y="2928934"/>
            <a:ext cx="7715304" cy="21431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Определение</a:t>
            </a:r>
            <a:endParaRPr lang="ru-RU" sz="1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7158" y="3286124"/>
            <a:ext cx="2286016" cy="164307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Предоставляются на финансирование «переданных» другим публично-правовым образованиям полномочий</a:t>
            </a:r>
            <a:endParaRPr lang="ru-RU" sz="1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14612" y="3214686"/>
            <a:ext cx="2714644" cy="171451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Предоставляются на условиях долевого софинансирования расходов других бюджетов</a:t>
            </a:r>
            <a:endParaRPr lang="ru-RU" sz="1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7224" y="5072074"/>
            <a:ext cx="7786742" cy="28575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Аналогия в семейном бюджете</a:t>
            </a:r>
            <a:endParaRPr lang="ru-RU" sz="16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7158" y="5429264"/>
            <a:ext cx="2428892" cy="121444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Вы даете своему ребенку деньги и посылаете его купить в магазин продукты (по списку)</a:t>
            </a:r>
            <a:endParaRPr lang="ru-RU" sz="14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000100" y="1928802"/>
            <a:ext cx="5643602" cy="21431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Целевые</a:t>
            </a:r>
            <a:endParaRPr lang="ru-RU" sz="16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500958" y="1928802"/>
            <a:ext cx="1285884" cy="21431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Нецелевые</a:t>
            </a:r>
            <a:endParaRPr lang="ru-RU" sz="16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429520" y="2285992"/>
            <a:ext cx="1428760" cy="4286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Дотации</a:t>
            </a: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358082" y="3214686"/>
            <a:ext cx="1571636" cy="17145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 smtClean="0"/>
              <a:t>Предоставляются без определения конкретной цели их использования</a:t>
            </a:r>
            <a:endParaRPr lang="ru-RU" sz="14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500958" y="5429264"/>
            <a:ext cx="1357322" cy="114300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Вы даете своему ребенку «карманные деньги»</a:t>
            </a:r>
            <a:endParaRPr lang="ru-RU" sz="1400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786314" y="2214554"/>
            <a:ext cx="2357454" cy="50006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Иные межбюджетные трансферты</a:t>
            </a:r>
            <a:endParaRPr lang="ru-RU" sz="140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500694" y="3214686"/>
            <a:ext cx="1571636" cy="171451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Целевое назначение</a:t>
            </a:r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429256" y="5429264"/>
            <a:ext cx="1785950" cy="114300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Вы даете своему ребенку деньги на питание в школьной столовой</a:t>
            </a:r>
            <a:endParaRPr lang="ru-RU" sz="1400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857488" y="5429264"/>
            <a:ext cx="2500330" cy="121444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 smtClean="0"/>
              <a:t>Вы «добавляете» денег для того, чтобы ваш ребенок купил себе новый телефон ( а остальные он накопил  сам)</a:t>
            </a:r>
            <a:endParaRPr lang="ru-RU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357166"/>
            <a:ext cx="7643866" cy="55707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Расходы бюджета</a:t>
            </a:r>
          </a:p>
          <a:p>
            <a:pPr algn="ctr"/>
            <a:r>
              <a:rPr lang="ru-RU" sz="2400" i="1" dirty="0" smtClean="0"/>
              <a:t>-выплачиваемые из бюджета денежные средства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000" b="1" dirty="0" smtClean="0"/>
              <a:t>Расходы бюджета по основным функциям государства: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Общегосударственные вопросы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Национальная безопасность и правоохранительная деятельность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Национальная экономика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Жилищно-коммунальное хозяйство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Охрана окружающей среды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Образование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Культура, кинематография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Социальная политика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Физическая культура и спорт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Средства массовой информации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Обслуживание государственного и муниципального долга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Межбюджетные трансферты общего характера</a:t>
            </a:r>
          </a:p>
          <a:p>
            <a:pPr>
              <a:buFont typeface="Arial" pitchFamily="34" charset="0"/>
              <a:buChar char="•"/>
            </a:pPr>
            <a:endParaRPr lang="ru-RU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2109</TotalTime>
  <Words>1384</Words>
  <Application>Microsoft Office PowerPoint</Application>
  <PresentationFormat>Экран (4:3)</PresentationFormat>
  <Paragraphs>285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Бумажная</vt:lpstr>
      <vt:lpstr>Бюджет для граждан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USwerY</dc:creator>
  <cp:lastModifiedBy>Asrock</cp:lastModifiedBy>
  <cp:revision>231</cp:revision>
  <dcterms:created xsi:type="dcterms:W3CDTF">2014-10-13T04:08:24Z</dcterms:created>
  <dcterms:modified xsi:type="dcterms:W3CDTF">2022-06-14T04:30:25Z</dcterms:modified>
</cp:coreProperties>
</file>