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0"/>
  </p:notesMasterIdLst>
  <p:sldIdLst>
    <p:sldId id="256" r:id="rId2"/>
    <p:sldId id="257" r:id="rId3"/>
    <p:sldId id="258" r:id="rId4"/>
    <p:sldId id="288" r:id="rId5"/>
    <p:sldId id="262" r:id="rId6"/>
    <p:sldId id="289" r:id="rId7"/>
    <p:sldId id="266" r:id="rId8"/>
    <p:sldId id="267" r:id="rId9"/>
    <p:sldId id="272" r:id="rId10"/>
    <p:sldId id="290" r:id="rId11"/>
    <p:sldId id="274" r:id="rId12"/>
    <p:sldId id="275" r:id="rId13"/>
    <p:sldId id="276" r:id="rId14"/>
    <p:sldId id="277" r:id="rId15"/>
    <p:sldId id="279" r:id="rId16"/>
    <p:sldId id="291" r:id="rId17"/>
    <p:sldId id="292" r:id="rId18"/>
    <p:sldId id="293" r:id="rId19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</a:p>
        </c:rich>
      </c:tx>
      <c:layout>
        <c:manualLayout>
          <c:xMode val="edge"/>
          <c:yMode val="edge"/>
          <c:x val="0.38194528833505692"/>
          <c:y val="3.807432033533075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1">
                <a:tint val="10000"/>
                <a:satMod val="300000"/>
              </a:schemeClr>
            </a:gs>
            <a:gs pos="34000">
              <a:schemeClr val="accent1">
                <a:tint val="13500"/>
                <a:satMod val="250000"/>
              </a:schemeClr>
            </a:gs>
            <a:gs pos="100000">
              <a:schemeClr val="accent1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1">
                <a:tint val="10000"/>
                <a:satMod val="300000"/>
              </a:schemeClr>
            </a:gs>
            <a:gs pos="34000">
              <a:schemeClr val="accent1">
                <a:tint val="13500"/>
                <a:satMod val="250000"/>
              </a:schemeClr>
            </a:gs>
            <a:gs pos="100000">
              <a:schemeClr val="accent1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gradFill rotWithShape="1">
              <a:gsLst>
                <a:gs pos="4000">
                  <a:schemeClr val="accent1">
                    <a:tint val="60000"/>
                    <a:satMod val="160000"/>
                  </a:schemeClr>
                </a:gs>
                <a:gs pos="46000">
                  <a:schemeClr val="accent1">
                    <a:tint val="86000"/>
                    <a:satMod val="160000"/>
                  </a:schemeClr>
                </a:gs>
                <a:gs pos="100000">
                  <a:schemeClr val="accent1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hemeClr val="accent1"/>
              </a:contourClr>
            </a:sp3d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852124.5</c:v>
                </c:pt>
                <c:pt idx="1">
                  <c:v>765036.4</c:v>
                </c:pt>
                <c:pt idx="2">
                  <c:v>885658.4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C-4AC9-9578-A5AFFD96A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171008"/>
        <c:axId val="124089472"/>
        <c:axId val="0"/>
      </c:bar3DChart>
      <c:catAx>
        <c:axId val="8617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  <c:crossAx val="124089472"/>
        <c:crosses val="autoZero"/>
        <c:auto val="1"/>
        <c:lblAlgn val="ctr"/>
        <c:lblOffset val="100"/>
        <c:noMultiLvlLbl val="0"/>
      </c:catAx>
      <c:valAx>
        <c:axId val="124089472"/>
        <c:scaling>
          <c:orientation val="minMax"/>
          <c:max val="900000"/>
          <c:min val="600000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spPr>
          <a:ln/>
        </c:spPr>
        <c:txPr>
          <a:bodyPr/>
          <a:lstStyle/>
          <a:p>
            <a:pPr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  <c:crossAx val="86171008"/>
        <c:crosses val="autoZero"/>
        <c:crossBetween val="between"/>
        <c:majorUnit val="50000"/>
        <c:minorUnit val="8000"/>
      </c:valAx>
    </c:plotArea>
    <c:legend>
      <c:legendPos val="r"/>
      <c:legendEntry>
        <c:idx val="0"/>
        <c:txPr>
          <a:bodyPr/>
          <a:lstStyle/>
          <a:p>
            <a:pPr>
              <a:defRPr baseline="0">
                <a:solidFill>
                  <a:schemeClr val="tx1"/>
                </a:solidFill>
                <a:latin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956774934383206"/>
          <c:y val="0.49977288385826774"/>
          <c:w val="0.26418225065616796"/>
          <c:h val="0.15471998031496062"/>
        </c:manualLayout>
      </c:layout>
      <c:overlay val="0"/>
      <c:txPr>
        <a:bodyPr/>
        <a:lstStyle/>
        <a:p>
          <a:pPr>
            <a:defRPr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поступления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2"/>
              <c:layout>
                <c:manualLayout>
                  <c:x val="9.5511702063654415E-3"/>
                  <c:y val="2.7463687382792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E-40DC-BC08-962F2053A9B8}"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180437.5</c:v>
                </c:pt>
                <c:pt idx="1">
                  <c:v>209919.6</c:v>
                </c:pt>
                <c:pt idx="2">
                  <c:v>244076.5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E-40DC-BC08-962F2053A9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поступления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11625.8</c:v>
                </c:pt>
                <c:pt idx="1">
                  <c:v>9160.4</c:v>
                </c:pt>
                <c:pt idx="2">
                  <c:v>12492.4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E-40DC-BC08-962F2053A9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479908400"/>
        <c:axId val="479908760"/>
        <c:axId val="0"/>
      </c:bar3DChart>
      <c:catAx>
        <c:axId val="47990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79908760"/>
        <c:crosses val="autoZero"/>
        <c:auto val="1"/>
        <c:lblAlgn val="ctr"/>
        <c:lblOffset val="100"/>
        <c:noMultiLvlLbl val="0"/>
      </c:catAx>
      <c:valAx>
        <c:axId val="479908760"/>
        <c:scaling>
          <c:orientation val="minMax"/>
          <c:max val="24000"/>
          <c:min val="4000"/>
        </c:scaling>
        <c:delete val="1"/>
        <c:axPos val="l"/>
        <c:numFmt formatCode="General" sourceLinked="1"/>
        <c:majorTickMark val="out"/>
        <c:minorTickMark val="none"/>
        <c:tickLblPos val="nextTo"/>
        <c:crossAx val="479908400"/>
        <c:crosses val="autoZero"/>
        <c:crossBetween val="between"/>
        <c:majorUnit val="40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20000"/>
        <a:lumOff val="80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53871792023105"/>
          <c:y val="7.099495638369499E-2"/>
          <c:w val="0.57583749375069437"/>
          <c:h val="0.8880385445793841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2022 года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BC-4CE3-8343-4F83901F057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BC-4CE3-8343-4F83901F057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BC-4CE3-8343-4F83901F057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BC-4CE3-8343-4F83901F057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DBC-4CE3-8343-4F83901F057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DBC-4CE3-8343-4F83901F0571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DBC-4CE3-8343-4F83901F0571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DBC-4CE3-8343-4F83901F0571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DBC-4CE3-8343-4F83901F0571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DBC-4CE3-8343-4F83901F0571}"/>
              </c:ext>
            </c:extLst>
          </c:dPt>
          <c:cat>
            <c:strRef>
              <c:f>Лист1!$A$2:$A$11</c:f>
              <c:strCache>
                <c:ptCount val="10"/>
                <c:pt idx="0">
                  <c:v>Общегосударственные расходы 144 339,2 тыс.руб.</c:v>
                </c:pt>
                <c:pt idx="1">
                  <c:v>Национальная оборона 1 907,5 тыс.руб.</c:v>
                </c:pt>
                <c:pt idx="2">
                  <c:v>Национальная безопасность 4 691,6 тыс.руб.</c:v>
                </c:pt>
                <c:pt idx="3">
                  <c:v>Национальная экономика 45 577,0 тыс.руб.</c:v>
                </c:pt>
                <c:pt idx="4">
                  <c:v>Образование 578 062,9 тыс.руб.</c:v>
                </c:pt>
                <c:pt idx="5">
                  <c:v>Культура 62 286,6 тыс.руб.</c:v>
                </c:pt>
                <c:pt idx="6">
                  <c:v>Социальная политика 16 804,8 тыс.руб.</c:v>
                </c:pt>
                <c:pt idx="7">
                  <c:v>Физическая культура и спорт 1 695,8 тыс.руб.</c:v>
                </c:pt>
                <c:pt idx="8">
                  <c:v>ЖКХ 26 890,2 тыс.руб.</c:v>
                </c:pt>
                <c:pt idx="9">
                  <c:v>СМИ 2 907,1 тыс.руб.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144339.20000000001</c:v>
                </c:pt>
                <c:pt idx="1">
                  <c:v>1907.5</c:v>
                </c:pt>
                <c:pt idx="2">
                  <c:v>4691.8999999999996</c:v>
                </c:pt>
                <c:pt idx="3">
                  <c:v>45577</c:v>
                </c:pt>
                <c:pt idx="4">
                  <c:v>578062.9</c:v>
                </c:pt>
                <c:pt idx="5">
                  <c:v>62286.6</c:v>
                </c:pt>
                <c:pt idx="6">
                  <c:v>16804.8</c:v>
                </c:pt>
                <c:pt idx="7">
                  <c:v>1695.8</c:v>
                </c:pt>
                <c:pt idx="8">
                  <c:v>26890.2</c:v>
                </c:pt>
                <c:pt idx="9">
                  <c:v>2907.1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30-4F79-B5C0-540F265EB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4.945568296962987E-2"/>
          <c:w val="0.40542554733501829"/>
          <c:h val="0.95054431703037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0.44141</cdr:x>
      <cdr:y>0.2539</cdr:y>
    </cdr:from>
    <cdr:to>
      <cdr:x>0.59141</cdr:x>
      <cdr:y>0.4789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90810" y="10318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0.83985</cdr:x>
      <cdr:y>0.27148</cdr:y>
    </cdr:from>
    <cdr:to>
      <cdr:x>0.98985</cdr:x>
      <cdr:y>0.49648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19702" y="110330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0.54688</cdr:x>
      <cdr:y>0.28906</cdr:y>
    </cdr:from>
    <cdr:to>
      <cdr:x>0.80469</cdr:x>
      <cdr:y>0.37695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33752" y="1174744"/>
          <a:ext cx="157163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ECC46-0FCF-4556-8EFD-5E942A38B3C4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96764-E9C1-4BA0-918A-351605412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96764-E9C1-4BA0-918A-3516054129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6764-E9C1-4BA0-918A-3516054129F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6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87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57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3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721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2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8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76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20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89F6099-48B6-43C0-9031-6539102F7EC1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2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89F6099-48B6-43C0-9031-6539102F7EC1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26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692" y="1356081"/>
            <a:ext cx="7630616" cy="2165940"/>
          </a:xfrm>
          <a:solidFill>
            <a:schemeClr val="accent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6910" y="4509120"/>
            <a:ext cx="7776864" cy="1506468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Приаргунского муниципального округа Забайкальского края за отчетный 2022 год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F60D18-F3EA-819C-C00B-1C2DCB4D2557}"/>
              </a:ext>
            </a:extLst>
          </p:cNvPr>
          <p:cNvSpPr txBox="1"/>
          <p:nvPr/>
        </p:nvSpPr>
        <p:spPr>
          <a:xfrm>
            <a:off x="1142976" y="34142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за период с 2020 г. по 2022 г.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E84958C-1492-C6C3-2335-93A8D394F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348352"/>
              </p:ext>
            </p:extLst>
          </p:nvPr>
        </p:nvGraphicFramePr>
        <p:xfrm>
          <a:off x="611560" y="1196752"/>
          <a:ext cx="8208912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736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52" y="-21170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налоговых и неналоговых доходов в бюджет Приаргунского муниципального округа с 2020 г по 2022 год в сравнении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тыс.руб.)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DB67815-6D4A-C6F7-83D1-FB36BD8B23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0151550"/>
              </p:ext>
            </p:extLst>
          </p:nvPr>
        </p:nvGraphicFramePr>
        <p:xfrm>
          <a:off x="683568" y="1905740"/>
          <a:ext cx="74888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83C99C-C9F3-5A32-9442-3C205422D774}"/>
              </a:ext>
            </a:extLst>
          </p:cNvPr>
          <p:cNvSpPr txBox="1"/>
          <p:nvPr/>
        </p:nvSpPr>
        <p:spPr>
          <a:xfrm>
            <a:off x="467544" y="0"/>
            <a:ext cx="8352928" cy="148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из федерального и краевого бюджетов 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тыс.руб.)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829E229B-DB4F-EFC8-B45F-8133C0CED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232083"/>
              </p:ext>
            </p:extLst>
          </p:nvPr>
        </p:nvGraphicFramePr>
        <p:xfrm>
          <a:off x="179512" y="1484785"/>
          <a:ext cx="8784976" cy="48472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360875077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51755085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59694653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684271830"/>
                    </a:ext>
                  </a:extLst>
                </a:gridCol>
              </a:tblGrid>
              <a:tr h="91116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безвозмездного поступления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920111"/>
                  </a:ext>
                </a:extLst>
              </a:tr>
              <a:tr h="586039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181 903,8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135 783,1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153 928,9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702993"/>
                  </a:ext>
                </a:extLst>
              </a:tr>
              <a:tr h="586039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98 540,1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78 927,8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121 556,7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511606"/>
                  </a:ext>
                </a:extLst>
              </a:tr>
              <a:tr h="586039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302 604,6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284 481,5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304 975,7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38779"/>
                  </a:ext>
                </a:extLst>
              </a:tr>
              <a:tr h="911166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Иной межбюджетный трансферт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75 772,4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45 764,0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43 824,7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671271"/>
                  </a:ext>
                </a:extLst>
              </a:tr>
              <a:tr h="586039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1 240,3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4 803,6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04992"/>
                  </a:ext>
                </a:extLst>
              </a:tr>
              <a:tr h="586039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660 061,2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545 956,4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659 089,6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3945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9575" y="188640"/>
            <a:ext cx="8286808" cy="164307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РАСХОДЫ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D8FEFF-BDC4-C0C8-F8C9-4FB361F6D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034633" cy="397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644" y="116632"/>
            <a:ext cx="8445835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Приаргунского муниципального округа в 2022 году 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EFD95B85-4B7F-8B80-023E-656DE432C1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3531405"/>
              </p:ext>
            </p:extLst>
          </p:nvPr>
        </p:nvGraphicFramePr>
        <p:xfrm>
          <a:off x="107504" y="548680"/>
          <a:ext cx="921702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08" y="12810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граждан Приаргунского муниципального округа в 2022 году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D9EC59-B5E5-FF20-F7AD-2CD9BD40ED56}"/>
              </a:ext>
            </a:extLst>
          </p:cNvPr>
          <p:cNvSpPr/>
          <p:nvPr/>
        </p:nvSpPr>
        <p:spPr>
          <a:xfrm>
            <a:off x="251520" y="1484784"/>
            <a:ext cx="3456384" cy="72008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Вознаграждение приемным родителям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BBCD877-7E5E-90F6-A233-08D278F054D7}"/>
              </a:ext>
            </a:extLst>
          </p:cNvPr>
          <p:cNvSpPr/>
          <p:nvPr/>
        </p:nvSpPr>
        <p:spPr>
          <a:xfrm>
            <a:off x="5436098" y="1474708"/>
            <a:ext cx="3168352" cy="72008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11 700,1 тыс.руб.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6C27BB-6393-827C-BB15-13E8183C82C2}"/>
              </a:ext>
            </a:extLst>
          </p:cNvPr>
          <p:cNvSpPr/>
          <p:nvPr/>
        </p:nvSpPr>
        <p:spPr>
          <a:xfrm>
            <a:off x="251520" y="2591082"/>
            <a:ext cx="3456384" cy="72008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Доплата к пенсиям муниципальных служащих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D13B7A-1A3D-DE3F-FCBA-750DB5E04A17}"/>
              </a:ext>
            </a:extLst>
          </p:cNvPr>
          <p:cNvSpPr/>
          <p:nvPr/>
        </p:nvSpPr>
        <p:spPr>
          <a:xfrm>
            <a:off x="5436098" y="2591082"/>
            <a:ext cx="3168352" cy="72008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5 797,7 тыс.руб.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319F83D-2743-5C1D-88A7-C76F9133610D}"/>
              </a:ext>
            </a:extLst>
          </p:cNvPr>
          <p:cNvSpPr/>
          <p:nvPr/>
        </p:nvSpPr>
        <p:spPr>
          <a:xfrm>
            <a:off x="259374" y="3697380"/>
            <a:ext cx="3456384" cy="93052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льготным питанием школьников 5-11 классов, чьи отцы мобилизованы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0D5DA1F5-8F50-ECC5-1B01-68F58C3C6EF8}"/>
              </a:ext>
            </a:extLst>
          </p:cNvPr>
          <p:cNvSpPr/>
          <p:nvPr/>
        </p:nvSpPr>
        <p:spPr>
          <a:xfrm>
            <a:off x="5446610" y="3650523"/>
            <a:ext cx="3168351" cy="101827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301,8 тыс.руб.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F236E99-57A6-C047-2DBC-69AA6CB7B91E}"/>
              </a:ext>
            </a:extLst>
          </p:cNvPr>
          <p:cNvSpPr/>
          <p:nvPr/>
        </p:nvSpPr>
        <p:spPr>
          <a:xfrm>
            <a:off x="259374" y="5014120"/>
            <a:ext cx="3456384" cy="111342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бесплатного присмотра и ухода за детьми в детских садах, чьи отцы мобилизованы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5BBFA41-14AF-2EA0-258C-99C2E22C250C}"/>
              </a:ext>
            </a:extLst>
          </p:cNvPr>
          <p:cNvSpPr/>
          <p:nvPr/>
        </p:nvSpPr>
        <p:spPr>
          <a:xfrm>
            <a:off x="5446610" y="5008155"/>
            <a:ext cx="3168352" cy="930522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78,7 тыс.руб.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79ED67D8-FC83-967A-3991-660215483DBE}"/>
              </a:ext>
            </a:extLst>
          </p:cNvPr>
          <p:cNvSpPr/>
          <p:nvPr/>
        </p:nvSpPr>
        <p:spPr>
          <a:xfrm>
            <a:off x="3959932" y="1700808"/>
            <a:ext cx="1224136" cy="288032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AC3ABDA6-36C6-6781-33AF-01F20BEC2F65}"/>
              </a:ext>
            </a:extLst>
          </p:cNvPr>
          <p:cNvSpPr/>
          <p:nvPr/>
        </p:nvSpPr>
        <p:spPr>
          <a:xfrm>
            <a:off x="3959932" y="2820702"/>
            <a:ext cx="1224136" cy="288032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728EE3DA-C318-C913-8205-90B93DC27C0E}"/>
              </a:ext>
            </a:extLst>
          </p:cNvPr>
          <p:cNvSpPr/>
          <p:nvPr/>
        </p:nvSpPr>
        <p:spPr>
          <a:xfrm>
            <a:off x="3969116" y="4015642"/>
            <a:ext cx="1224136" cy="288032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EEDA8584-F2AF-9D43-F7FF-D29EF12C3337}"/>
              </a:ext>
            </a:extLst>
          </p:cNvPr>
          <p:cNvSpPr/>
          <p:nvPr/>
        </p:nvSpPr>
        <p:spPr>
          <a:xfrm>
            <a:off x="3959932" y="5329400"/>
            <a:ext cx="1224136" cy="288032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FF5275-8855-DB91-E2E8-7DD854193FED}"/>
              </a:ext>
            </a:extLst>
          </p:cNvPr>
          <p:cNvSpPr txBox="1"/>
          <p:nvPr/>
        </p:nvSpPr>
        <p:spPr>
          <a:xfrm>
            <a:off x="30270" y="0"/>
            <a:ext cx="903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программы, реализованные в Приаргунском муниципальном округе в 2022 году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1C316FFD-2A7F-62AB-FE56-8273315B4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630920"/>
              </p:ext>
            </p:extLst>
          </p:nvPr>
        </p:nvGraphicFramePr>
        <p:xfrm>
          <a:off x="176993" y="707886"/>
          <a:ext cx="8910736" cy="557616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635367">
                  <a:extLst>
                    <a:ext uri="{9D8B030D-6E8A-4147-A177-3AD203B41FA5}">
                      <a16:colId xmlns:a16="http://schemas.microsoft.com/office/drawing/2014/main" val="2199111778"/>
                    </a:ext>
                  </a:extLst>
                </a:gridCol>
                <a:gridCol w="1275369">
                  <a:extLst>
                    <a:ext uri="{9D8B030D-6E8A-4147-A177-3AD203B41FA5}">
                      <a16:colId xmlns:a16="http://schemas.microsoft.com/office/drawing/2014/main" val="2820151051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тыс.руб.)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424829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физической культуры и спорта в Приаргунском муниципальном округе (далее – ПМО)»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1 695,8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7303200"/>
                  </a:ext>
                </a:extLst>
              </a:tr>
              <a:tr h="368032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«Комплексное развитие сельских территорий ПМО»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2 462,6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659133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содействия занятости населения ПМО»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256594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«Снижение рисков и последствий ЧС природного и техногенного характера на территории ПМО»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3100668"/>
                  </a:ext>
                </a:extLst>
              </a:tr>
              <a:tr h="376708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«Комплексные меры противодействия распространению пьянства и алкоголизма, злоупотреблению наркотиками среди населения ПМО»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9020479"/>
                  </a:ext>
                </a:extLst>
              </a:tr>
              <a:tr h="376708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«Молодежь Приаргунска»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120429"/>
                  </a:ext>
                </a:extLst>
              </a:tr>
              <a:tr h="376708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«Профилактика семейного неблагополучия в ПМО»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0341088"/>
                  </a:ext>
                </a:extLst>
              </a:tr>
              <a:tr h="376708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культуры в ПМО»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164502"/>
                  </a:ext>
                </a:extLst>
              </a:tr>
              <a:tr h="376708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системы образования в ПМО»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5590091"/>
                  </a:ext>
                </a:extLst>
              </a:tr>
              <a:tr h="376708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«Профилактика терроризма и экстремизма, а также минимизация и ликвидация последствий проявлений терроризма и экстремизма на территории ПМО»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5487552"/>
                  </a:ext>
                </a:extLst>
              </a:tr>
              <a:tr h="376708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муниципальной собственностью в ПМО»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532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824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07789E-1C4F-0574-2886-F3847B02A691}"/>
              </a:ext>
            </a:extLst>
          </p:cNvPr>
          <p:cNvSpPr txBox="1"/>
          <p:nvPr/>
        </p:nvSpPr>
        <p:spPr>
          <a:xfrm>
            <a:off x="323528" y="0"/>
            <a:ext cx="8316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увеличения доходов бюджета Приаргунского муниципального округа за 2022 год в сравнении с 2021 годом: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A12EB2-A8A2-0772-4750-FB80B71156DA}"/>
              </a:ext>
            </a:extLst>
          </p:cNvPr>
          <p:cNvSpPr/>
          <p:nvPr/>
        </p:nvSpPr>
        <p:spPr>
          <a:xfrm>
            <a:off x="503548" y="1384995"/>
            <a:ext cx="2783732" cy="60384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объема доходов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DF50ADCA-038E-D4C5-144E-FB6E28366592}"/>
              </a:ext>
            </a:extLst>
          </p:cNvPr>
          <p:cNvSpPr/>
          <p:nvPr/>
        </p:nvSpPr>
        <p:spPr>
          <a:xfrm>
            <a:off x="4726514" y="1398885"/>
            <a:ext cx="3579408" cy="603845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120 622,0 тыс. руб. или на 13,6 % 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F6922FE4-48C0-0415-0E29-DCC71E8F6B2C}"/>
              </a:ext>
            </a:extLst>
          </p:cNvPr>
          <p:cNvSpPr/>
          <p:nvPr/>
        </p:nvSpPr>
        <p:spPr>
          <a:xfrm>
            <a:off x="3517388" y="1556791"/>
            <a:ext cx="1080120" cy="288032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8FA2AE86-97FE-41D9-B00E-4ECA9D920F7F}"/>
              </a:ext>
            </a:extLst>
          </p:cNvPr>
          <p:cNvSpPr/>
          <p:nvPr/>
        </p:nvSpPr>
        <p:spPr>
          <a:xfrm rot="7015840">
            <a:off x="753926" y="2134499"/>
            <a:ext cx="504417" cy="340307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062F1848-4836-A65D-2293-78AED9B71B25}"/>
              </a:ext>
            </a:extLst>
          </p:cNvPr>
          <p:cNvSpPr/>
          <p:nvPr/>
        </p:nvSpPr>
        <p:spPr>
          <a:xfrm rot="3123946">
            <a:off x="2975929" y="2149497"/>
            <a:ext cx="504417" cy="340307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49B77C-4B90-42E9-C2E2-5F53EE1980DB}"/>
              </a:ext>
            </a:extLst>
          </p:cNvPr>
          <p:cNvSpPr/>
          <p:nvPr/>
        </p:nvSpPr>
        <p:spPr>
          <a:xfrm>
            <a:off x="70266" y="2620464"/>
            <a:ext cx="2088232" cy="95255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налоговых поступлений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4793D76-4CF7-5242-E277-735DFF622886}"/>
              </a:ext>
            </a:extLst>
          </p:cNvPr>
          <p:cNvSpPr/>
          <p:nvPr/>
        </p:nvSpPr>
        <p:spPr>
          <a:xfrm>
            <a:off x="49494" y="4144142"/>
            <a:ext cx="2386511" cy="119084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34 156,9 тыс. руб. или на 14 %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21ECC0E6-9E43-C926-1125-BFCE8F118814}"/>
              </a:ext>
            </a:extLst>
          </p:cNvPr>
          <p:cNvSpPr/>
          <p:nvPr/>
        </p:nvSpPr>
        <p:spPr>
          <a:xfrm rot="5400000">
            <a:off x="677664" y="3701771"/>
            <a:ext cx="500227" cy="299192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C9016C8-9A8A-A686-FAF6-637020A14651}"/>
              </a:ext>
            </a:extLst>
          </p:cNvPr>
          <p:cNvSpPr/>
          <p:nvPr/>
        </p:nvSpPr>
        <p:spPr>
          <a:xfrm>
            <a:off x="2810546" y="2606396"/>
            <a:ext cx="2088232" cy="95255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неналоговых поступлений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43DF208-6C8F-C985-5C7E-9EAB4724E410}"/>
              </a:ext>
            </a:extLst>
          </p:cNvPr>
          <p:cNvSpPr/>
          <p:nvPr/>
        </p:nvSpPr>
        <p:spPr>
          <a:xfrm>
            <a:off x="2864192" y="4137700"/>
            <a:ext cx="2386511" cy="119084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3 332,0 тыс. руб. или на 26,7 %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96D9411E-221A-809C-9BFA-958D1B8FD91E}"/>
              </a:ext>
            </a:extLst>
          </p:cNvPr>
          <p:cNvSpPr/>
          <p:nvPr/>
        </p:nvSpPr>
        <p:spPr>
          <a:xfrm rot="5400000">
            <a:off x="881223" y="3543682"/>
            <a:ext cx="3452546" cy="406100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96493F6-193C-54FF-FF2A-7B64E3FFF6B4}"/>
              </a:ext>
            </a:extLst>
          </p:cNvPr>
          <p:cNvSpPr/>
          <p:nvPr/>
        </p:nvSpPr>
        <p:spPr>
          <a:xfrm>
            <a:off x="1182842" y="5535385"/>
            <a:ext cx="2998068" cy="74146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сумм безвозмездных поступлений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94C4FE5-039F-08CA-C8C1-DFEC560C299A}"/>
              </a:ext>
            </a:extLst>
          </p:cNvPr>
          <p:cNvSpPr/>
          <p:nvPr/>
        </p:nvSpPr>
        <p:spPr>
          <a:xfrm rot="5400000">
            <a:off x="3686585" y="3685058"/>
            <a:ext cx="500227" cy="299192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33F999C2-34A9-80E9-1FAF-1A5BF9782F4C}"/>
              </a:ext>
            </a:extLst>
          </p:cNvPr>
          <p:cNvSpPr/>
          <p:nvPr/>
        </p:nvSpPr>
        <p:spPr>
          <a:xfrm>
            <a:off x="4273780" y="5785498"/>
            <a:ext cx="624998" cy="307797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63C41095-69F5-ED55-F6D1-F00A94961D7B}"/>
              </a:ext>
            </a:extLst>
          </p:cNvPr>
          <p:cNvSpPr/>
          <p:nvPr/>
        </p:nvSpPr>
        <p:spPr>
          <a:xfrm>
            <a:off x="4898778" y="5342438"/>
            <a:ext cx="2998068" cy="954872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83 133,1 тыс. руб. или на 13,2 %</a:t>
            </a:r>
          </a:p>
        </p:txBody>
      </p:sp>
    </p:spTree>
    <p:extLst>
      <p:ext uri="{BB962C8B-B14F-4D97-AF65-F5344CB8AC3E}">
        <p14:creationId xmlns:p14="http://schemas.microsoft.com/office/powerpoint/2010/main" val="1741116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BEDBD0-EBD4-E3BD-B408-FBC98D14CD9C}"/>
              </a:ext>
            </a:extLst>
          </p:cNvPr>
          <p:cNvSpPr txBox="1"/>
          <p:nvPr/>
        </p:nvSpPr>
        <p:spPr>
          <a:xfrm>
            <a:off x="323528" y="0"/>
            <a:ext cx="8316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увеличения расходов бюджета Приаргунского муниципального округа за 2022 год в сравнении с 2021 годом: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FF865C-6671-74CA-F7C8-2139E1B313D2}"/>
              </a:ext>
            </a:extLst>
          </p:cNvPr>
          <p:cNvSpPr/>
          <p:nvPr/>
        </p:nvSpPr>
        <p:spPr>
          <a:xfrm>
            <a:off x="503548" y="1556792"/>
            <a:ext cx="3276364" cy="64807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объема расходов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CCA317F1-1541-1F6C-E0B8-4E7C16862861}"/>
              </a:ext>
            </a:extLst>
          </p:cNvPr>
          <p:cNvSpPr/>
          <p:nvPr/>
        </p:nvSpPr>
        <p:spPr>
          <a:xfrm>
            <a:off x="3881840" y="1736812"/>
            <a:ext cx="877636" cy="252028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AEAE61C-4893-75CC-84EB-FC9B59E7E28B}"/>
              </a:ext>
            </a:extLst>
          </p:cNvPr>
          <p:cNvSpPr/>
          <p:nvPr/>
        </p:nvSpPr>
        <p:spPr>
          <a:xfrm>
            <a:off x="4788024" y="1556792"/>
            <a:ext cx="3384376" cy="648072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129 135,4 тыс. руб. или на 15,6 %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095B18B-B140-56B1-6F3C-303593BDD4CC}"/>
              </a:ext>
            </a:extLst>
          </p:cNvPr>
          <p:cNvSpPr/>
          <p:nvPr/>
        </p:nvSpPr>
        <p:spPr>
          <a:xfrm>
            <a:off x="503548" y="2708920"/>
            <a:ext cx="3276364" cy="64807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оказаны на сумму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A3C33CA-F4E5-C1A3-4418-A5B236943D53}"/>
              </a:ext>
            </a:extLst>
          </p:cNvPr>
          <p:cNvSpPr/>
          <p:nvPr/>
        </p:nvSpPr>
        <p:spPr>
          <a:xfrm>
            <a:off x="4835781" y="2708920"/>
            <a:ext cx="3384376" cy="648072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25 669,6 тыс. руб.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E80ED6B6-3114-B264-1A09-92D21C94FE21}"/>
              </a:ext>
            </a:extLst>
          </p:cNvPr>
          <p:cNvSpPr/>
          <p:nvPr/>
        </p:nvSpPr>
        <p:spPr>
          <a:xfrm>
            <a:off x="3910388" y="2906942"/>
            <a:ext cx="877636" cy="252028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2934008-83DF-A416-8CBD-2E4BBC51D6D9}"/>
              </a:ext>
            </a:extLst>
          </p:cNvPr>
          <p:cNvSpPr/>
          <p:nvPr/>
        </p:nvSpPr>
        <p:spPr>
          <a:xfrm>
            <a:off x="503548" y="3788862"/>
            <a:ext cx="3276364" cy="93628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 11 муниципальных программ на сумму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25402E9A-351E-7F2F-E4FF-8345C8202D08}"/>
              </a:ext>
            </a:extLst>
          </p:cNvPr>
          <p:cNvSpPr/>
          <p:nvPr/>
        </p:nvSpPr>
        <p:spPr>
          <a:xfrm>
            <a:off x="3881840" y="4077072"/>
            <a:ext cx="877636" cy="252028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5DAEF55-C1E8-9965-6D43-97C85CEF0F4E}"/>
              </a:ext>
            </a:extLst>
          </p:cNvPr>
          <p:cNvSpPr/>
          <p:nvPr/>
        </p:nvSpPr>
        <p:spPr>
          <a:xfrm>
            <a:off x="4861404" y="3788861"/>
            <a:ext cx="3384376" cy="936281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25 669,6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9774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83568" y="2060848"/>
            <a:ext cx="8001056" cy="15001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Основные понятия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2708920"/>
            <a:ext cx="8280920" cy="2952328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Приаргунского муниципального округа Забайкальского края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48681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(местный) бюджет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процесс формирования и расходования бюджетных денежных средств, которые предназначены для обеспечения функций и задач местного самоуправления.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E4F886-C360-B64C-F7F5-22250496BA76}"/>
              </a:ext>
            </a:extLst>
          </p:cNvPr>
          <p:cNvSpPr txBox="1"/>
          <p:nvPr/>
        </p:nvSpPr>
        <p:spPr>
          <a:xfrm>
            <a:off x="323528" y="39917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органов местного самоуправления по составлению, рассмотрению проектов бюджетов, утверждению, исполнению бюджетов и контролю за их исполнен</a:t>
            </a:r>
            <a:r>
              <a:rPr lang="ru-RU" sz="2200" b="0" i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ием</a:t>
            </a:r>
            <a:br>
              <a:rPr lang="ru-RU" sz="2400" dirty="0"/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0DAE22A-EF47-E599-51E4-CF89840DACFE}"/>
              </a:ext>
            </a:extLst>
          </p:cNvPr>
          <p:cNvSpPr/>
          <p:nvPr/>
        </p:nvSpPr>
        <p:spPr>
          <a:xfrm>
            <a:off x="1583668" y="1186295"/>
            <a:ext cx="5400600" cy="52258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на очередной финансовый год и будущий период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2E16C4-AB40-AE21-3D1E-FC6102AF64B5}"/>
              </a:ext>
            </a:extLst>
          </p:cNvPr>
          <p:cNvSpPr/>
          <p:nvPr/>
        </p:nvSpPr>
        <p:spPr>
          <a:xfrm>
            <a:off x="1583668" y="2061933"/>
            <a:ext cx="5400600" cy="57091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D8C44A-E264-374E-0D46-C322CBEA963D}"/>
              </a:ext>
            </a:extLst>
          </p:cNvPr>
          <p:cNvSpPr/>
          <p:nvPr/>
        </p:nvSpPr>
        <p:spPr>
          <a:xfrm>
            <a:off x="1591058" y="3010514"/>
            <a:ext cx="5400600" cy="53626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бюджета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F02C5A-6912-DC37-4826-B8613672F56D}"/>
              </a:ext>
            </a:extLst>
          </p:cNvPr>
          <p:cNvSpPr/>
          <p:nvPr/>
        </p:nvSpPr>
        <p:spPr>
          <a:xfrm>
            <a:off x="1591058" y="3950506"/>
            <a:ext cx="5400600" cy="53626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4D4F8E-B8CA-D32F-320D-6F169B2FA502}"/>
              </a:ext>
            </a:extLst>
          </p:cNvPr>
          <p:cNvSpPr/>
          <p:nvPr/>
        </p:nvSpPr>
        <p:spPr>
          <a:xfrm>
            <a:off x="1591058" y="4833597"/>
            <a:ext cx="5400600" cy="53626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отчета об исполнении бюджета предыдущего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E22D134-AD3F-293C-7983-BC21DF3DECAC}"/>
              </a:ext>
            </a:extLst>
          </p:cNvPr>
          <p:cNvSpPr/>
          <p:nvPr/>
        </p:nvSpPr>
        <p:spPr>
          <a:xfrm>
            <a:off x="1591058" y="5720756"/>
            <a:ext cx="5400600" cy="53626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отчета об исполнении бюджета предыдущего года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16D75E36-F15F-5AB1-50FB-13569FFF7935}"/>
              </a:ext>
            </a:extLst>
          </p:cNvPr>
          <p:cNvSpPr/>
          <p:nvPr/>
        </p:nvSpPr>
        <p:spPr>
          <a:xfrm>
            <a:off x="3851920" y="1708881"/>
            <a:ext cx="216024" cy="3530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57E6372F-B656-70AE-7747-E582B4E13185}"/>
              </a:ext>
            </a:extLst>
          </p:cNvPr>
          <p:cNvSpPr/>
          <p:nvPr/>
        </p:nvSpPr>
        <p:spPr>
          <a:xfrm>
            <a:off x="3849292" y="2632844"/>
            <a:ext cx="216024" cy="3530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A6419275-C4AB-5C80-CB28-163FBDA02080}"/>
              </a:ext>
            </a:extLst>
          </p:cNvPr>
          <p:cNvSpPr/>
          <p:nvPr/>
        </p:nvSpPr>
        <p:spPr>
          <a:xfrm>
            <a:off x="3849292" y="3559636"/>
            <a:ext cx="216024" cy="3530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DD51A85E-9431-704B-2C88-1E203A98B14C}"/>
              </a:ext>
            </a:extLst>
          </p:cNvPr>
          <p:cNvSpPr/>
          <p:nvPr/>
        </p:nvSpPr>
        <p:spPr>
          <a:xfrm>
            <a:off x="3853574" y="4498009"/>
            <a:ext cx="216024" cy="3530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17C352ED-2543-0A1B-8598-203C41EAB898}"/>
              </a:ext>
            </a:extLst>
          </p:cNvPr>
          <p:cNvSpPr/>
          <p:nvPr/>
        </p:nvSpPr>
        <p:spPr>
          <a:xfrm>
            <a:off x="3849292" y="5369866"/>
            <a:ext cx="216024" cy="33558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изогнутая вправо 16">
            <a:extLst>
              <a:ext uri="{FF2B5EF4-FFF2-40B4-BE49-F238E27FC236}">
                <a16:creationId xmlns:a16="http://schemas.microsoft.com/office/drawing/2014/main" id="{8FF279B2-5FDF-5E96-5298-EA51586A321B}"/>
              </a:ext>
            </a:extLst>
          </p:cNvPr>
          <p:cNvSpPr/>
          <p:nvPr/>
        </p:nvSpPr>
        <p:spPr>
          <a:xfrm rot="10800000">
            <a:off x="6991658" y="1052735"/>
            <a:ext cx="1411546" cy="5136497"/>
          </a:xfrm>
          <a:prstGeom prst="curv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6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3148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поступающие в бюджет.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0051" y="1857363"/>
            <a:ext cx="2428892" cy="414340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за счет налоговых отчислений, имеют законодательно (нормативно) установленные процентные отчисления от налогооблагаемой базы и распределение между бюджетами различного уровня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85678" y="1857363"/>
            <a:ext cx="2500330" cy="414340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за счет неналоговых поступлений, к которым относятся: доходы от использования или продажи имущества, находящегося в муниципальной собственности, сдачи в аренду, штрафы и т.д.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58017" y="1857363"/>
            <a:ext cx="2357454" cy="414340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трансферты: дотации, субсидии, субвенции из федерального и краевого бюджетов и т.д.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1721" y="904947"/>
            <a:ext cx="2357454" cy="57150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904947"/>
            <a:ext cx="2428892" cy="57150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388" y="910873"/>
            <a:ext cx="2357454" cy="57150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6B36097E-CB6A-F486-82FB-5A701A6B6DF9}"/>
              </a:ext>
            </a:extLst>
          </p:cNvPr>
          <p:cNvSpPr/>
          <p:nvPr/>
        </p:nvSpPr>
        <p:spPr>
          <a:xfrm>
            <a:off x="1403648" y="1476451"/>
            <a:ext cx="216024" cy="3809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35F99FCB-C6D0-CA1C-583F-CDBE00A293A3}"/>
              </a:ext>
            </a:extLst>
          </p:cNvPr>
          <p:cNvSpPr/>
          <p:nvPr/>
        </p:nvSpPr>
        <p:spPr>
          <a:xfrm>
            <a:off x="7476884" y="1488303"/>
            <a:ext cx="216024" cy="3809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1951EBB9-0CD3-8B24-5FD2-D220A2E89287}"/>
              </a:ext>
            </a:extLst>
          </p:cNvPr>
          <p:cNvSpPr/>
          <p:nvPr/>
        </p:nvSpPr>
        <p:spPr>
          <a:xfrm>
            <a:off x="4486270" y="1476451"/>
            <a:ext cx="216024" cy="3809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55DC76-A913-F34E-24E5-B5ECCF45E374}"/>
              </a:ext>
            </a:extLst>
          </p:cNvPr>
          <p:cNvSpPr txBox="1"/>
          <p:nvPr/>
        </p:nvSpPr>
        <p:spPr>
          <a:xfrm>
            <a:off x="395536" y="93149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из бюджета.</a:t>
            </a:r>
          </a:p>
          <a:p>
            <a:pPr algn="ctr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расходов бюджета: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3AF24A-731C-9015-0F05-FA118747BB2B}"/>
              </a:ext>
            </a:extLst>
          </p:cNvPr>
          <p:cNvSpPr txBox="1"/>
          <p:nvPr/>
        </p:nvSpPr>
        <p:spPr>
          <a:xfrm>
            <a:off x="395536" y="1628800"/>
            <a:ext cx="8424936" cy="415498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кинематография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государственного и муниципального долга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289328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91801" y="1052736"/>
            <a:ext cx="7960398" cy="365815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Доходы и расходы бюджета Приаргунского муниципального округа Забайкальского края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Кар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54217"/>
            <a:ext cx="6715172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1516" y="0"/>
            <a:ext cx="79609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Приаргунского муниципального округа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856" y="1639946"/>
            <a:ext cx="2570960" cy="92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округа: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18357 человек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69831" y="2378609"/>
            <a:ext cx="1929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округа: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518,6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260648"/>
            <a:ext cx="8286808" cy="15001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ДОХОДЫ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3C0D25-1F86-0CB5-2024-B8BAED965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956" y="2204864"/>
            <a:ext cx="5364088" cy="35778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2754</TotalTime>
  <Words>733</Words>
  <Application>Microsoft Office PowerPoint</Application>
  <PresentationFormat>Экран (4:3)</PresentationFormat>
  <Paragraphs>135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Calibri Light</vt:lpstr>
      <vt:lpstr>Courier New</vt:lpstr>
      <vt:lpstr>Times New Roman</vt:lpstr>
      <vt:lpstr>Ретро</vt:lpstr>
      <vt:lpstr>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USwerY</dc:creator>
  <cp:lastModifiedBy>Приаргунск Комитет по финансам</cp:lastModifiedBy>
  <cp:revision>311</cp:revision>
  <cp:lastPrinted>2023-07-05T06:49:35Z</cp:lastPrinted>
  <dcterms:created xsi:type="dcterms:W3CDTF">2014-10-13T04:08:24Z</dcterms:created>
  <dcterms:modified xsi:type="dcterms:W3CDTF">2023-07-07T01:00:41Z</dcterms:modified>
</cp:coreProperties>
</file>