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0" r:id="rId16"/>
    <p:sldId id="282" r:id="rId17"/>
    <p:sldId id="283" r:id="rId18"/>
    <p:sldId id="284" r:id="rId19"/>
    <p:sldId id="285" r:id="rId20"/>
    <p:sldId id="286" r:id="rId21"/>
    <p:sldId id="281" r:id="rId2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ECC46-0FCF-4556-8EFD-5E942A38B3C4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E96764-E9C1-4BA0-918A-3516054129F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96764-E9C1-4BA0-918A-3516054129F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96764-E9C1-4BA0-918A-3516054129F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9F6099-48B6-43C0-9031-6539102F7EC1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6ADD47-A542-4A14-A66A-0150602D06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1643074"/>
          </a:xfrm>
        </p:spPr>
        <p:txBody>
          <a:bodyPr>
            <a:normAutofit/>
          </a:bodyPr>
          <a:lstStyle/>
          <a:p>
            <a:r>
              <a:rPr lang="ru-RU" b="1" dirty="0"/>
              <a:t>Бюджет Приаргунского муниципального округа Забайкальского края на 202</a:t>
            </a:r>
            <a:r>
              <a:rPr lang="en-US" b="1" dirty="0"/>
              <a:t>5</a:t>
            </a:r>
            <a:r>
              <a:rPr lang="ru-RU" b="1" dirty="0"/>
              <a:t> год и плановый период 202</a:t>
            </a:r>
            <a:r>
              <a:rPr lang="en-US" b="1" dirty="0"/>
              <a:t>6</a:t>
            </a:r>
            <a:r>
              <a:rPr lang="ru-RU" b="1" dirty="0"/>
              <a:t> и 202</a:t>
            </a:r>
            <a:r>
              <a:rPr lang="en-US" b="1" dirty="0"/>
              <a:t>7</a:t>
            </a:r>
            <a:r>
              <a:rPr lang="ru-RU" b="1" dirty="0"/>
              <a:t> годов</a:t>
            </a:r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5"/>
            <a:ext cx="7772400" cy="164307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/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357166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Результат исполнения бюджета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000100" y="1357298"/>
            <a:ext cx="2786082" cy="50006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Дефицит бюджета-</a:t>
            </a:r>
          </a:p>
          <a:p>
            <a:pPr algn="ctr"/>
            <a:r>
              <a:rPr lang="ru-RU" dirty="0"/>
              <a:t>превышение расходов бюджета</a:t>
            </a:r>
          </a:p>
          <a:p>
            <a:pPr algn="ctr"/>
            <a:r>
              <a:rPr lang="ru-RU" dirty="0"/>
              <a:t>над его доходами</a:t>
            </a:r>
          </a:p>
          <a:p>
            <a:pPr algn="ctr"/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28" y="1357298"/>
            <a:ext cx="2786082" cy="50006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2000" b="1" dirty="0"/>
              <a:t>Профицит бюджета- </a:t>
            </a:r>
            <a:r>
              <a:rPr lang="ru-RU" dirty="0"/>
              <a:t>превышение доходов бюджета над его расходами</a:t>
            </a:r>
          </a:p>
        </p:txBody>
      </p:sp>
      <p:sp>
        <p:nvSpPr>
          <p:cNvPr id="5" name="Овал 4"/>
          <p:cNvSpPr/>
          <p:nvPr/>
        </p:nvSpPr>
        <p:spPr>
          <a:xfrm>
            <a:off x="1142976" y="1500174"/>
            <a:ext cx="2286016" cy="214314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РАСХОДЫ</a:t>
            </a:r>
          </a:p>
        </p:txBody>
      </p:sp>
      <p:sp>
        <p:nvSpPr>
          <p:cNvPr id="6" name="Овал 5"/>
          <p:cNvSpPr/>
          <p:nvPr/>
        </p:nvSpPr>
        <p:spPr>
          <a:xfrm>
            <a:off x="1785918" y="2786058"/>
            <a:ext cx="1714512" cy="157163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ДОХОДЫ</a:t>
            </a:r>
          </a:p>
        </p:txBody>
      </p:sp>
      <p:sp>
        <p:nvSpPr>
          <p:cNvPr id="7" name="Овал 6"/>
          <p:cNvSpPr/>
          <p:nvPr/>
        </p:nvSpPr>
        <p:spPr>
          <a:xfrm>
            <a:off x="5214942" y="1428736"/>
            <a:ext cx="2286016" cy="214314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ДОХОДЫ</a:t>
            </a:r>
          </a:p>
        </p:txBody>
      </p:sp>
      <p:sp>
        <p:nvSpPr>
          <p:cNvPr id="8" name="Овал 7"/>
          <p:cNvSpPr/>
          <p:nvPr/>
        </p:nvSpPr>
        <p:spPr>
          <a:xfrm>
            <a:off x="5143504" y="2714620"/>
            <a:ext cx="1857388" cy="164307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РАСХОДЫ</a:t>
            </a:r>
          </a:p>
        </p:txBody>
      </p:sp>
      <p:sp>
        <p:nvSpPr>
          <p:cNvPr id="9" name="Тройная стрелка влево/вправо/вверх 8"/>
          <p:cNvSpPr/>
          <p:nvPr/>
        </p:nvSpPr>
        <p:spPr>
          <a:xfrm>
            <a:off x="3786182" y="2000240"/>
            <a:ext cx="1216152" cy="3000396"/>
          </a:xfrm>
          <a:prstGeom prst="leftRightUp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571472" y="1643050"/>
            <a:ext cx="8072494" cy="18573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/>
              <a:t>2. Общие характеристики бюджета Приаргунского муниципального округа Забайкальского края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Карт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643050"/>
            <a:ext cx="6715172" cy="466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357290" y="285728"/>
            <a:ext cx="657229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/>
              <a:t>Приаргунский район,</a:t>
            </a:r>
          </a:p>
          <a:p>
            <a:pPr algn="ctr"/>
            <a:r>
              <a:rPr lang="ru-RU" sz="3200" dirty="0"/>
              <a:t>Характеристика района</a:t>
            </a:r>
          </a:p>
          <a:p>
            <a:pPr algn="ctr"/>
            <a:r>
              <a:rPr lang="ru-RU" dirty="0"/>
              <a:t>2025 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00892" y="2357430"/>
            <a:ext cx="17145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В состав входит 22 населенных пункта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2214554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Численность </a:t>
            </a:r>
            <a:r>
              <a:rPr lang="ru-RU" dirty="0"/>
              <a:t>населения района 15 082 человек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724136" y="565310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Территория</a:t>
            </a:r>
            <a:r>
              <a:rPr lang="ru-RU" dirty="0"/>
              <a:t>-518,5 тыс.га.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5293" y="188640"/>
            <a:ext cx="69294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Изменение показателей развития экономики</a:t>
            </a:r>
          </a:p>
          <a:p>
            <a:pPr algn="ctr"/>
            <a:r>
              <a:rPr lang="ru-RU" sz="2400" dirty="0"/>
              <a:t>Приаргунского округа в 202</a:t>
            </a:r>
            <a:r>
              <a:rPr lang="en-US" sz="2400" dirty="0"/>
              <a:t>1</a:t>
            </a:r>
            <a:r>
              <a:rPr lang="ru-RU" sz="2400" dirty="0"/>
              <a:t>-202</a:t>
            </a:r>
            <a:r>
              <a:rPr lang="en-US" sz="2400" dirty="0"/>
              <a:t>4</a:t>
            </a:r>
            <a:r>
              <a:rPr lang="ru-RU" sz="2400" dirty="0"/>
              <a:t> годах</a:t>
            </a:r>
          </a:p>
          <a:p>
            <a:pPr algn="ctr"/>
            <a:r>
              <a:rPr lang="ru-RU" sz="1600" dirty="0"/>
              <a:t>(в % к соответствующему периоду предыдущего года)</a:t>
            </a: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97883"/>
              </p:ext>
            </p:extLst>
          </p:nvPr>
        </p:nvGraphicFramePr>
        <p:xfrm>
          <a:off x="323528" y="1484784"/>
          <a:ext cx="8424936" cy="4608513"/>
        </p:xfrm>
        <a:graphic>
          <a:graphicData uri="http://schemas.openxmlformats.org/drawingml/2006/table">
            <a:tbl>
              <a:tblPr/>
              <a:tblGrid>
                <a:gridCol w="3568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4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3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4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42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8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i="1" dirty="0">
                          <a:latin typeface="Calibri"/>
                          <a:ea typeface="Calibri"/>
                          <a:cs typeface="Times New Roman"/>
                        </a:rPr>
                        <a:t>Показатели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latin typeface="Calibri"/>
                          <a:ea typeface="Calibri"/>
                          <a:cs typeface="Times New Roman"/>
                        </a:rPr>
                        <a:t>2021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latin typeface="Calibri"/>
                          <a:ea typeface="Calibri"/>
                          <a:cs typeface="Times New Roman"/>
                        </a:rPr>
                        <a:t>2022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latin typeface="Calibri"/>
                          <a:ea typeface="Calibri"/>
                          <a:cs typeface="Times New Roman"/>
                        </a:rPr>
                        <a:t>2023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 dirty="0">
                          <a:latin typeface="Calibri"/>
                          <a:ea typeface="Calibri"/>
                          <a:cs typeface="Times New Roman"/>
                        </a:rPr>
                        <a:t>2024 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6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Calibri"/>
                          <a:ea typeface="Calibri"/>
                          <a:cs typeface="Times New Roman"/>
                        </a:rPr>
                        <a:t>Объем отгруженных товаров собственного производства,</a:t>
                      </a:r>
                      <a:r>
                        <a:rPr lang="ru-RU" sz="1400" i="1" baseline="0" dirty="0">
                          <a:latin typeface="Calibri"/>
                          <a:ea typeface="Calibri"/>
                          <a:cs typeface="Times New Roman"/>
                        </a:rPr>
                        <a:t> выполненных работ и услуг собственными силами 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105,3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223,2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198,9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123,2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8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Calibri"/>
                          <a:ea typeface="Calibri"/>
                          <a:cs typeface="Times New Roman"/>
                        </a:rPr>
                        <a:t>Валовая продукция сельского хозяйства (во всех категориях хозяйств)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98,3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99,1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96,1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99,6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9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Calibri"/>
                          <a:ea typeface="Calibri"/>
                          <a:cs typeface="Times New Roman"/>
                        </a:rPr>
                        <a:t>Объем инвестиций (в основной капитал) за счет всех источников финансирования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105,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241,5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96,2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101,2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Calibri"/>
                          <a:ea typeface="Calibri"/>
                          <a:cs typeface="Times New Roman"/>
                        </a:rPr>
                        <a:t>Реальные денежные доходы населения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111,0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113,6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117,7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123,6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7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Calibri"/>
                          <a:ea typeface="Calibri"/>
                          <a:cs typeface="Times New Roman"/>
                        </a:rPr>
                        <a:t>Оборот розничной</a:t>
                      </a:r>
                      <a:r>
                        <a:rPr lang="ru-RU" sz="1400" i="1" baseline="0" dirty="0">
                          <a:latin typeface="Calibri"/>
                          <a:ea typeface="Calibri"/>
                          <a:cs typeface="Times New Roman"/>
                        </a:rPr>
                        <a:t> торговли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109,8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144,6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125,4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107,1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i="1" dirty="0">
                          <a:latin typeface="Calibri"/>
                          <a:ea typeface="Calibri"/>
                          <a:cs typeface="Times New Roman"/>
                        </a:rPr>
                        <a:t>Уровень безработицы, к экономически</a:t>
                      </a:r>
                      <a:r>
                        <a:rPr lang="ru-RU" sz="1400" i="1" baseline="0" dirty="0">
                          <a:latin typeface="Calibri"/>
                          <a:ea typeface="Calibri"/>
                          <a:cs typeface="Times New Roman"/>
                        </a:rPr>
                        <a:t> активному населению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dirty="0">
                          <a:latin typeface="Calibri"/>
                          <a:ea typeface="Calibri"/>
                          <a:cs typeface="Times New Roman"/>
                        </a:rPr>
                        <a:t>1,4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dirty="0">
                          <a:latin typeface="Calibri"/>
                          <a:ea typeface="Calibri"/>
                          <a:cs typeface="Times New Roman"/>
                        </a:rPr>
                        <a:t>0,7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571480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Основные направления бюджетной политики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00034" y="1643050"/>
            <a:ext cx="6929486" cy="11430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Сохранение и развитие доходного потенциала Приаргунского муниципального округа Забайкальского края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57290" y="3214686"/>
            <a:ext cx="6500858" cy="11430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Проведение взвешенной долговой политики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14546" y="4857760"/>
            <a:ext cx="6500858" cy="114300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Повышение эффективности бюджетных расходов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5536" y="419688"/>
            <a:ext cx="83913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/>
              <a:t>Основные характеристики бюджета</a:t>
            </a:r>
          </a:p>
          <a:p>
            <a:pPr algn="ctr"/>
            <a:r>
              <a:rPr lang="ru-RU" sz="2800" dirty="0"/>
              <a:t> в расчете на 1 жителя, тыс. рублей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86116" y="1928802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2025 год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929190" y="192880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2026 год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43702" y="192880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2027 год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85786" y="2571744"/>
            <a:ext cx="2214578" cy="92869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Численность населения, чел.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214678" y="2571744"/>
            <a:ext cx="1500198" cy="8572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15082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29190" y="2571744"/>
            <a:ext cx="1500198" cy="8572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15082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72264" y="2571744"/>
            <a:ext cx="1500198" cy="85725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15082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85786" y="3714752"/>
            <a:ext cx="2214578" cy="9286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Доходы бюджета в расчете на 1 жителя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78" y="3714752"/>
            <a:ext cx="1500198" cy="9286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83,4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857752" y="3714752"/>
            <a:ext cx="1571636" cy="9286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75,2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643702" y="3721346"/>
            <a:ext cx="1571636" cy="92869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83,7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85786" y="4929198"/>
            <a:ext cx="2214578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Расходы бюджета в расчете на 1 жителя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3143240" y="4929198"/>
            <a:ext cx="1571636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83,3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857752" y="4929198"/>
            <a:ext cx="1571636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75,1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72264" y="4929198"/>
            <a:ext cx="1571636" cy="107157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/>
              <a:t>823,6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9FE608-53F2-9C5B-68AC-394FE3B094BC}"/>
              </a:ext>
            </a:extLst>
          </p:cNvPr>
          <p:cNvSpPr txBox="1"/>
          <p:nvPr/>
        </p:nvSpPr>
        <p:spPr>
          <a:xfrm>
            <a:off x="1439652" y="246125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Меры социально поддержки граждан Приаргунского муниципального округа на 202</a:t>
            </a:r>
            <a:r>
              <a:rPr lang="en-US" sz="2400" dirty="0"/>
              <a:t>5</a:t>
            </a:r>
            <a:r>
              <a:rPr lang="ru-RU" sz="2400" dirty="0"/>
              <a:t> год и плановый период 202</a:t>
            </a:r>
            <a:r>
              <a:rPr lang="en-US" sz="2400" dirty="0"/>
              <a:t>6</a:t>
            </a:r>
            <a:r>
              <a:rPr lang="ru-RU" sz="2400" dirty="0"/>
              <a:t>-202</a:t>
            </a:r>
            <a:r>
              <a:rPr lang="en-US" sz="2400" dirty="0"/>
              <a:t>7</a:t>
            </a:r>
            <a:r>
              <a:rPr lang="ru-RU" sz="2400" dirty="0"/>
              <a:t> годов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0B6B39AC-5AE6-BF10-E880-7DAAA1A3A1CE}"/>
              </a:ext>
            </a:extLst>
          </p:cNvPr>
          <p:cNvSpPr/>
          <p:nvPr/>
        </p:nvSpPr>
        <p:spPr>
          <a:xfrm>
            <a:off x="395536" y="1808819"/>
            <a:ext cx="2952328" cy="108708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Вознаграждение приемным родителям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006D36B7-0C96-EC8F-285E-B409AC7DE6B7}"/>
              </a:ext>
            </a:extLst>
          </p:cNvPr>
          <p:cNvSpPr/>
          <p:nvPr/>
        </p:nvSpPr>
        <p:spPr>
          <a:xfrm>
            <a:off x="5076056" y="1808820"/>
            <a:ext cx="316835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11 586,2 </a:t>
            </a:r>
            <a:r>
              <a:rPr lang="ru-RU" sz="2000" dirty="0" err="1"/>
              <a:t>тыс.руб</a:t>
            </a:r>
            <a:r>
              <a:rPr lang="ru-RU" sz="2000" dirty="0"/>
              <a:t>.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4C7420A8-B9BD-1E07-E741-5EC9AD9F4641}"/>
              </a:ext>
            </a:extLst>
          </p:cNvPr>
          <p:cNvCxnSpPr/>
          <p:nvPr/>
        </p:nvCxnSpPr>
        <p:spPr>
          <a:xfrm>
            <a:off x="3491880" y="2348880"/>
            <a:ext cx="1368152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19D90FF8-EA39-DCAA-18DB-993F4A4CB3A5}"/>
              </a:ext>
            </a:extLst>
          </p:cNvPr>
          <p:cNvSpPr/>
          <p:nvPr/>
        </p:nvSpPr>
        <p:spPr>
          <a:xfrm>
            <a:off x="395536" y="3962095"/>
            <a:ext cx="2952328" cy="108708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Увеличение пенсии муниципальных служащих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B35D1204-02C7-724E-6B3B-4DD15B790196}"/>
              </a:ext>
            </a:extLst>
          </p:cNvPr>
          <p:cNvSpPr/>
          <p:nvPr/>
        </p:nvSpPr>
        <p:spPr>
          <a:xfrm>
            <a:off x="5076056" y="3962095"/>
            <a:ext cx="3168352" cy="108012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6928,3 </a:t>
            </a:r>
            <a:r>
              <a:rPr lang="ru-RU" sz="2000" dirty="0" err="1"/>
              <a:t>тыс.руб</a:t>
            </a:r>
            <a:r>
              <a:rPr lang="ru-RU" sz="2000" dirty="0"/>
              <a:t>.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57142D7A-DBA4-2C67-6DC8-2412C3F4ED25}"/>
              </a:ext>
            </a:extLst>
          </p:cNvPr>
          <p:cNvCxnSpPr/>
          <p:nvPr/>
        </p:nvCxnSpPr>
        <p:spPr>
          <a:xfrm>
            <a:off x="3491880" y="4502155"/>
            <a:ext cx="1368152" cy="0"/>
          </a:xfrm>
          <a:prstGeom prst="straightConnector1">
            <a:avLst/>
          </a:prstGeom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897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002091F-08F9-918D-DFA2-39881216D1E6}"/>
              </a:ext>
            </a:extLst>
          </p:cNvPr>
          <p:cNvSpPr txBox="1"/>
          <p:nvPr/>
        </p:nvSpPr>
        <p:spPr>
          <a:xfrm>
            <a:off x="539552" y="117595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Целевые программы, финансируемые за счет средств местного бюджета Приаргунского муниципального округа на 2025 год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B7E07E3D-DF6A-51C5-1D33-9B69BC2A3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654073"/>
              </p:ext>
            </p:extLst>
          </p:nvPr>
        </p:nvGraphicFramePr>
        <p:xfrm>
          <a:off x="359532" y="825481"/>
          <a:ext cx="8388932" cy="577186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49684">
                  <a:extLst>
                    <a:ext uri="{9D8B030D-6E8A-4147-A177-3AD203B41FA5}">
                      <a16:colId xmlns:a16="http://schemas.microsoft.com/office/drawing/2014/main" val="877152201"/>
                    </a:ext>
                  </a:extLst>
                </a:gridCol>
                <a:gridCol w="1339248">
                  <a:extLst>
                    <a:ext uri="{9D8B030D-6E8A-4147-A177-3AD203B41FA5}">
                      <a16:colId xmlns:a16="http://schemas.microsoft.com/office/drawing/2014/main" val="2118003946"/>
                    </a:ext>
                  </a:extLst>
                </a:gridCol>
              </a:tblGrid>
              <a:tr h="6804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целевой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872837"/>
                  </a:ext>
                </a:extLst>
              </a:tr>
              <a:tr h="41558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«Развитие физической культуры и спорта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968426"/>
                  </a:ext>
                </a:extLst>
              </a:tr>
              <a:tr h="68046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«Формирование комфортной городской среды на территории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1057,3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05801"/>
                  </a:ext>
                </a:extLst>
              </a:tr>
              <a:tr h="41558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Программа содействия занятости населения ПМО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250,0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609778"/>
                  </a:ext>
                </a:extLst>
              </a:tr>
              <a:tr h="68046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«Снижение рисков и смягчение последствий ЧС природного и техногенного характера на территории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920834"/>
                  </a:ext>
                </a:extLst>
              </a:tr>
              <a:tr h="972092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«Комплексные меры противодействия распространению пьянства и алкоголизма, злоупотреблению наркотиками среди населения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162,0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853299"/>
                  </a:ext>
                </a:extLst>
              </a:tr>
              <a:tr h="68046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«Поддержка социально-ориентированных некоммерческих организаций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459909"/>
                  </a:ext>
                </a:extLst>
              </a:tr>
              <a:tr h="41558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«Молодежь </a:t>
                      </a:r>
                      <a:r>
                        <a:rPr lang="ru-RU" dirty="0" err="1"/>
                        <a:t>Приаргунья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186850"/>
                  </a:ext>
                </a:extLst>
              </a:tr>
              <a:tr h="41558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«Профилактика семейного неблагополучия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341358"/>
                  </a:ext>
                </a:extLst>
              </a:tr>
              <a:tr h="41558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«Развитие культуры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434,0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3841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857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DD9CC115-FFCE-307F-28A3-D63B06C5B0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42630"/>
              </p:ext>
            </p:extLst>
          </p:nvPr>
        </p:nvGraphicFramePr>
        <p:xfrm>
          <a:off x="395536" y="476673"/>
          <a:ext cx="8280920" cy="613687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028344">
                  <a:extLst>
                    <a:ext uri="{9D8B030D-6E8A-4147-A177-3AD203B41FA5}">
                      <a16:colId xmlns:a16="http://schemas.microsoft.com/office/drawing/2014/main" val="877152201"/>
                    </a:ext>
                  </a:extLst>
                </a:gridCol>
                <a:gridCol w="1252576">
                  <a:extLst>
                    <a:ext uri="{9D8B030D-6E8A-4147-A177-3AD203B41FA5}">
                      <a16:colId xmlns:a16="http://schemas.microsoft.com/office/drawing/2014/main" val="2118003946"/>
                    </a:ext>
                  </a:extLst>
                </a:gridCol>
              </a:tblGrid>
              <a:tr h="63639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целевой программы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 (тыс.руб.)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872837"/>
                  </a:ext>
                </a:extLst>
              </a:tr>
              <a:tr h="448429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«Развитие системы образования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1528,6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968426"/>
                  </a:ext>
                </a:extLst>
              </a:tr>
              <a:tr h="418634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«Развитие малого и среднего предпринимательства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05801"/>
                  </a:ext>
                </a:extLst>
              </a:tr>
              <a:tr h="909130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«Профилактика терроризма и экстремизма, а также минимизация и (или) ликвидация последствий проявлений терроризма и экстремизма на территории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7609778"/>
                  </a:ext>
                </a:extLst>
              </a:tr>
              <a:tr h="451137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«Управление муниципальной собственностью в ПМО»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320,0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920834"/>
                  </a:ext>
                </a:extLst>
              </a:tr>
              <a:tr h="451137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</a:t>
                      </a:r>
                      <a:r>
                        <a:rPr lang="ru-RU" dirty="0" err="1"/>
                        <a:t>Приобритение</a:t>
                      </a:r>
                      <a:r>
                        <a:rPr lang="ru-RU" dirty="0"/>
                        <a:t> транспортных средств в Приаргунском муниципальном округе Забайкальского края»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1767,5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5965370"/>
                  </a:ext>
                </a:extLst>
              </a:tr>
              <a:tr h="451137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«Развитие единой дежурно-диспетчерской службы в Приаргунском муниципальном округе Забайкальского края»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580975"/>
                  </a:ext>
                </a:extLst>
              </a:tr>
              <a:tr h="451137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«Ликвидация несанкционированных свалок на территории Приаргунского муниципального округа Забайкальского края»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321916"/>
                  </a:ext>
                </a:extLst>
              </a:tr>
              <a:tr h="451137">
                <a:tc>
                  <a:txBody>
                    <a:bodyPr/>
                    <a:lstStyle/>
                    <a:p>
                      <a:pPr algn="just"/>
                      <a:r>
                        <a:rPr lang="ru-RU" dirty="0"/>
                        <a:t>«Содержание объектов размещения отходов на территории Приаргунского муниципального округа Забайкальского края»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4660,0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869445"/>
                  </a:ext>
                </a:extLst>
              </a:tr>
              <a:tr h="429558">
                <a:tc>
                  <a:txBody>
                    <a:bodyPr/>
                    <a:lstStyle/>
                    <a:p>
                      <a:pPr algn="r"/>
                      <a:r>
                        <a:rPr lang="ru-RU" b="1" dirty="0"/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18462,7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204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14873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0D8524-6406-86CC-80D8-1B92FA36575A}"/>
              </a:ext>
            </a:extLst>
          </p:cNvPr>
          <p:cNvSpPr txBox="1"/>
          <p:nvPr/>
        </p:nvSpPr>
        <p:spPr>
          <a:xfrm>
            <a:off x="251520" y="332657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Прогнозируемые поступления доходов в бюджет Приаргунского муниципального округа в 202</a:t>
            </a:r>
            <a:r>
              <a:rPr lang="en-US" sz="2400" dirty="0"/>
              <a:t>5</a:t>
            </a:r>
            <a:r>
              <a:rPr lang="ru-RU" sz="2400" dirty="0"/>
              <a:t> году и на плановый период 202</a:t>
            </a:r>
            <a:r>
              <a:rPr lang="en-US" sz="2400" dirty="0"/>
              <a:t>6</a:t>
            </a:r>
            <a:r>
              <a:rPr lang="ru-RU" sz="2400" dirty="0"/>
              <a:t>-202</a:t>
            </a:r>
            <a:r>
              <a:rPr lang="en-US" sz="2400" dirty="0"/>
              <a:t>7</a:t>
            </a:r>
            <a:r>
              <a:rPr lang="ru-RU" sz="2400" dirty="0"/>
              <a:t> годов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2AA9565E-695F-9213-65DD-58412CD1A7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485886"/>
              </p:ext>
            </p:extLst>
          </p:nvPr>
        </p:nvGraphicFramePr>
        <p:xfrm>
          <a:off x="251520" y="1700808"/>
          <a:ext cx="8568951" cy="345638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526162">
                  <a:extLst>
                    <a:ext uri="{9D8B030D-6E8A-4147-A177-3AD203B41FA5}">
                      <a16:colId xmlns:a16="http://schemas.microsoft.com/office/drawing/2014/main" val="1562095869"/>
                    </a:ext>
                  </a:extLst>
                </a:gridCol>
                <a:gridCol w="1744122">
                  <a:extLst>
                    <a:ext uri="{9D8B030D-6E8A-4147-A177-3AD203B41FA5}">
                      <a16:colId xmlns:a16="http://schemas.microsoft.com/office/drawing/2014/main" val="3674281942"/>
                    </a:ext>
                  </a:extLst>
                </a:gridCol>
                <a:gridCol w="1668291">
                  <a:extLst>
                    <a:ext uri="{9D8B030D-6E8A-4147-A177-3AD203B41FA5}">
                      <a16:colId xmlns:a16="http://schemas.microsoft.com/office/drawing/2014/main" val="3549199601"/>
                    </a:ext>
                  </a:extLst>
                </a:gridCol>
                <a:gridCol w="1630376">
                  <a:extLst>
                    <a:ext uri="{9D8B030D-6E8A-4147-A177-3AD203B41FA5}">
                      <a16:colId xmlns:a16="http://schemas.microsoft.com/office/drawing/2014/main" val="133327488"/>
                    </a:ext>
                  </a:extLst>
                </a:gridCol>
              </a:tblGrid>
              <a:tr h="92229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Наименование доходов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202</a:t>
                      </a:r>
                      <a:r>
                        <a:rPr lang="en-US" sz="2000" dirty="0"/>
                        <a:t>5</a:t>
                      </a:r>
                      <a:r>
                        <a:rPr lang="ru-RU" sz="2000" dirty="0"/>
                        <a:t> год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(в 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202</a:t>
                      </a:r>
                      <a:r>
                        <a:rPr lang="en-US" sz="2000" dirty="0"/>
                        <a:t>6</a:t>
                      </a:r>
                      <a:r>
                        <a:rPr lang="ru-RU" sz="2000" dirty="0"/>
                        <a:t> год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(в 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202</a:t>
                      </a:r>
                      <a:r>
                        <a:rPr lang="en-US" sz="2000" dirty="0"/>
                        <a:t>7</a:t>
                      </a:r>
                      <a:r>
                        <a:rPr lang="ru-RU" sz="2000" dirty="0"/>
                        <a:t> год</a:t>
                      </a:r>
                      <a:br>
                        <a:rPr lang="ru-RU" sz="2000" dirty="0"/>
                      </a:br>
                      <a:r>
                        <a:rPr lang="ru-RU" sz="2000" dirty="0"/>
                        <a:t>(в тыс.руб.)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301971"/>
                  </a:ext>
                </a:extLst>
              </a:tr>
              <a:tr h="563670">
                <a:tc>
                  <a:txBody>
                    <a:bodyPr/>
                    <a:lstStyle/>
                    <a:p>
                      <a:r>
                        <a:rPr lang="ru-RU" sz="2000" dirty="0"/>
                        <a:t>Налоговые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425 042,2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505 680,8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569 168,2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502920"/>
                  </a:ext>
                </a:extLst>
              </a:tr>
              <a:tr h="540349">
                <a:tc>
                  <a:txBody>
                    <a:bodyPr/>
                    <a:lstStyle/>
                    <a:p>
                      <a:r>
                        <a:rPr lang="ru-RU" sz="2000" dirty="0"/>
                        <a:t>Неналоговые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105 82,7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10 242,7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10 242,7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217109"/>
                  </a:ext>
                </a:extLst>
              </a:tr>
              <a:tr h="715038">
                <a:tc>
                  <a:txBody>
                    <a:bodyPr/>
                    <a:lstStyle/>
                    <a:p>
                      <a:r>
                        <a:rPr lang="ru-RU" sz="2000" dirty="0"/>
                        <a:t>Безвозмездные поступления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822 355,6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618 677,8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683 248,9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6485327"/>
                  </a:ext>
                </a:extLst>
              </a:tr>
              <a:tr h="715038"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/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1 257 980,5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1 134 601,3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1 262 659,8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782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01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642910" y="1643050"/>
            <a:ext cx="8001056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i="1" dirty="0"/>
              <a:t>1.Основные понятия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EB3473-4887-3294-C517-9E87CB8CF4B0}"/>
              </a:ext>
            </a:extLst>
          </p:cNvPr>
          <p:cNvSpPr txBox="1"/>
          <p:nvPr/>
        </p:nvSpPr>
        <p:spPr>
          <a:xfrm>
            <a:off x="251520" y="332657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Прогнозируемые расходы бюджета Приаргунского муниципального округа в 2025 году и на плановый период 2026-2027 годов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FD378596-C205-3440-D2B5-E68F6E414A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770348"/>
              </p:ext>
            </p:extLst>
          </p:nvPr>
        </p:nvGraphicFramePr>
        <p:xfrm>
          <a:off x="395536" y="1532986"/>
          <a:ext cx="8352928" cy="510806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76135812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766736383"/>
                    </a:ext>
                  </a:extLst>
                </a:gridCol>
                <a:gridCol w="1544030">
                  <a:extLst>
                    <a:ext uri="{9D8B030D-6E8A-4147-A177-3AD203B41FA5}">
                      <a16:colId xmlns:a16="http://schemas.microsoft.com/office/drawing/2014/main" val="760407860"/>
                    </a:ext>
                  </a:extLst>
                </a:gridCol>
                <a:gridCol w="1552314">
                  <a:extLst>
                    <a:ext uri="{9D8B030D-6E8A-4147-A177-3AD203B41FA5}">
                      <a16:colId xmlns:a16="http://schemas.microsoft.com/office/drawing/2014/main" val="1964887557"/>
                    </a:ext>
                  </a:extLst>
                </a:gridCol>
              </a:tblGrid>
              <a:tr h="37233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2025 год</a:t>
                      </a:r>
                      <a:br>
                        <a:rPr lang="ru-RU" dirty="0"/>
                      </a:br>
                      <a:r>
                        <a:rPr lang="ru-RU" dirty="0"/>
                        <a:t>(в 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2026 год</a:t>
                      </a:r>
                      <a:br>
                        <a:rPr lang="ru-RU" dirty="0"/>
                      </a:br>
                      <a:r>
                        <a:rPr lang="ru-RU" dirty="0"/>
                        <a:t>(в тыс.руб.)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2027 год</a:t>
                      </a:r>
                      <a:br>
                        <a:rPr lang="ru-RU" dirty="0"/>
                      </a:br>
                      <a:r>
                        <a:rPr lang="ru-RU" dirty="0"/>
                        <a:t>(в тыс. руб.)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866069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Общегосударственные расходы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192 083,1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183 047,5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191 183,8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656006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Национальная безопасность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6 901,6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6 414,2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6 414,2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06989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/>
                        <a:t>Национальная оборона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1 495,4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1 650,6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1 710,2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82095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Национальная экономика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139 022,0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51 292,9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131 369,6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46354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ЖКХ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7 343,0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11 349,4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11 349,4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8997387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823 298,8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792 142,4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831 566,6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2214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Культура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62 588,2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62 344,2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62 334,2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116036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Социальная политика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18 514,5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19 482,5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19 844,2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407984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 и 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350,0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4139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СМИ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5006,1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5006,1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5006,1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392738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r>
                        <a:rPr lang="ru-RU" dirty="0"/>
                        <a:t>Обслуживание гос.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долга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6,1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262350"/>
                  </a:ext>
                </a:extLst>
              </a:tr>
              <a:tr h="372332">
                <a:tc>
                  <a:txBody>
                    <a:bodyPr/>
                    <a:lstStyle/>
                    <a:p>
                      <a:pPr algn="r"/>
                      <a:r>
                        <a:rPr lang="ru-RU" b="1" dirty="0"/>
                        <a:t>Итого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1 256610,1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1 133230,9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1 261 289,4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5441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969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988840"/>
            <a:ext cx="8249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Информация подготовлена на основании решения Совета Приаргунского муниципального округа Забайкальского края от 27 декабря 2024 года № 514 «О бюджете Приаргунского муниципального округа Забайкальского края на 2025 год и плановый период 2026-2027 годов»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285852" y="2071678"/>
            <a:ext cx="6357982" cy="412911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Бюджет  Приаргунского муниципального округа Забайкальского края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224" y="714356"/>
            <a:ext cx="74295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b="1" i="1" dirty="0"/>
              <a:t>Бюджет</a:t>
            </a:r>
            <a:r>
              <a:rPr lang="ru-RU" sz="2000" dirty="0"/>
              <a:t>-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500043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Бюджетный процесс - </a:t>
            </a:r>
            <a:r>
              <a:rPr lang="ru-RU" sz="2400" dirty="0"/>
              <a:t>ежегодное формирование и исполнение бюджета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7158" y="1571612"/>
            <a:ext cx="5429288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Утверждение бюджета на очередной год и плановый период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28662" y="2428868"/>
            <a:ext cx="5929354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Исполнение бюджета в текущем году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571604" y="3286124"/>
            <a:ext cx="6000792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Формирование отчета об исполнении бюджета предыдущего года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57422" y="4143380"/>
            <a:ext cx="5786478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Утверждение отчета об исполнении бюджета предыдущего года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00364" y="5000636"/>
            <a:ext cx="5857916" cy="7143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Рассмотрение проекта бюджета на очередной год и плановый период</a:t>
            </a:r>
          </a:p>
        </p:txBody>
      </p:sp>
      <p:sp>
        <p:nvSpPr>
          <p:cNvPr id="14" name="Выгнутая вправо стрелка 13"/>
          <p:cNvSpPr/>
          <p:nvPr/>
        </p:nvSpPr>
        <p:spPr>
          <a:xfrm rot="8763089">
            <a:off x="498865" y="1574040"/>
            <a:ext cx="1616234" cy="485292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7659268" y="4607727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7">
            <a:extLst>
              <a:ext uri="{FF2B5EF4-FFF2-40B4-BE49-F238E27FC236}">
                <a16:creationId xmlns:a16="http://schemas.microsoft.com/office/drawing/2014/main" id="{B57D4528-DC5A-4CFE-89AF-88DB23C27B64}"/>
              </a:ext>
            </a:extLst>
          </p:cNvPr>
          <p:cNvSpPr/>
          <p:nvPr/>
        </p:nvSpPr>
        <p:spPr>
          <a:xfrm>
            <a:off x="5350836" y="2026498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7">
            <a:extLst>
              <a:ext uri="{FF2B5EF4-FFF2-40B4-BE49-F238E27FC236}">
                <a16:creationId xmlns:a16="http://schemas.microsoft.com/office/drawing/2014/main" id="{7C1F3CD1-4D15-4584-A852-A88816C295D4}"/>
              </a:ext>
            </a:extLst>
          </p:cNvPr>
          <p:cNvSpPr/>
          <p:nvPr/>
        </p:nvSpPr>
        <p:spPr>
          <a:xfrm>
            <a:off x="6373384" y="2893215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7">
            <a:extLst>
              <a:ext uri="{FF2B5EF4-FFF2-40B4-BE49-F238E27FC236}">
                <a16:creationId xmlns:a16="http://schemas.microsoft.com/office/drawing/2014/main" id="{3E4FADBC-1D17-48FD-8C2A-43FD30E04769}"/>
              </a:ext>
            </a:extLst>
          </p:cNvPr>
          <p:cNvSpPr/>
          <p:nvPr/>
        </p:nvSpPr>
        <p:spPr>
          <a:xfrm>
            <a:off x="7087764" y="3723556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357166"/>
            <a:ext cx="6692052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На чем основывается составление проекта бюджета</a:t>
            </a:r>
          </a:p>
        </p:txBody>
      </p:sp>
      <p:sp>
        <p:nvSpPr>
          <p:cNvPr id="3" name="Овал 2"/>
          <p:cNvSpPr/>
          <p:nvPr/>
        </p:nvSpPr>
        <p:spPr>
          <a:xfrm>
            <a:off x="3286116" y="3071810"/>
            <a:ext cx="2357454" cy="200026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Проект бюджета</a:t>
            </a:r>
          </a:p>
        </p:txBody>
      </p:sp>
      <p:sp>
        <p:nvSpPr>
          <p:cNvPr id="6" name="Овал 5"/>
          <p:cNvSpPr/>
          <p:nvPr/>
        </p:nvSpPr>
        <p:spPr>
          <a:xfrm>
            <a:off x="142844" y="4143380"/>
            <a:ext cx="3643338" cy="242889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Прогноз социально-экономического развития Приаргунского муниципального округа Забайкальского края</a:t>
            </a:r>
          </a:p>
        </p:txBody>
      </p:sp>
      <p:sp>
        <p:nvSpPr>
          <p:cNvPr id="7" name="Овал 6"/>
          <p:cNvSpPr/>
          <p:nvPr/>
        </p:nvSpPr>
        <p:spPr>
          <a:xfrm>
            <a:off x="5286380" y="4071942"/>
            <a:ext cx="3643338" cy="250033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Основные направления бюджетной и налоговой политики Приаргунского муниципального округа Забайкальского края</a:t>
            </a:r>
          </a:p>
        </p:txBody>
      </p:sp>
      <p:sp>
        <p:nvSpPr>
          <p:cNvPr id="15" name="Овал 14"/>
          <p:cNvSpPr/>
          <p:nvPr/>
        </p:nvSpPr>
        <p:spPr>
          <a:xfrm>
            <a:off x="214282" y="1500174"/>
            <a:ext cx="3643338" cy="235745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Бюджетное послание Президента Российской Федерации</a:t>
            </a:r>
          </a:p>
        </p:txBody>
      </p:sp>
      <p:sp>
        <p:nvSpPr>
          <p:cNvPr id="16" name="Овал 15"/>
          <p:cNvSpPr/>
          <p:nvPr/>
        </p:nvSpPr>
        <p:spPr>
          <a:xfrm>
            <a:off x="5143504" y="1500174"/>
            <a:ext cx="3786214" cy="2357454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Закон Забайкальского края  №</a:t>
            </a:r>
            <a:r>
              <a:rPr lang="en-US" dirty="0"/>
              <a:t> </a:t>
            </a:r>
            <a:r>
              <a:rPr lang="ru-RU" dirty="0"/>
              <a:t>2303-ЗЗК от 27.12.2022</a:t>
            </a:r>
            <a:r>
              <a:rPr lang="en-US" dirty="0"/>
              <a:t> </a:t>
            </a:r>
            <a:r>
              <a:rPr lang="ru-RU" dirty="0"/>
              <a:t>г.</a:t>
            </a:r>
            <a:br>
              <a:rPr lang="ru-RU" dirty="0"/>
            </a:br>
            <a:r>
              <a:rPr lang="ru-RU" dirty="0"/>
              <a:t> «О бюджете Забайкальского края на 2024 год и плановый период 2025 и 2026 годов»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8662" y="642918"/>
            <a:ext cx="742955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Основные этапы подготовки бюджета Приаргунского муниципального округа Забайкальского края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0100" y="2071678"/>
            <a:ext cx="7286676" cy="415498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accent2"/>
                </a:solidFill>
              </a:rPr>
              <a:t>1.</a:t>
            </a:r>
            <a:r>
              <a:rPr lang="ru-RU" sz="2400" dirty="0"/>
              <a:t>Бюджетное послание Президента РФ.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2.</a:t>
            </a:r>
            <a:r>
              <a:rPr lang="ru-RU" sz="2400" dirty="0"/>
              <a:t>Составление прогноза социально-экономического развития округа.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3.</a:t>
            </a:r>
            <a:r>
              <a:rPr lang="ru-RU" sz="2400" dirty="0"/>
              <a:t>Формирование основных направлений бюджетной и налоговой политики округа.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4.</a:t>
            </a:r>
            <a:r>
              <a:rPr lang="ru-RU" sz="2400" dirty="0"/>
              <a:t>Прогнозирование доходов бюджета округа.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5.</a:t>
            </a:r>
            <a:r>
              <a:rPr lang="ru-RU" sz="2400" dirty="0"/>
              <a:t>Составление реестра расходных обязательств.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6.</a:t>
            </a:r>
            <a:r>
              <a:rPr lang="ru-RU" sz="2400" dirty="0"/>
              <a:t>Составление проекта бюджета.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7.</a:t>
            </a:r>
            <a:r>
              <a:rPr lang="ru-RU" sz="2400" dirty="0"/>
              <a:t>Публичные слушания проекта бюджета.</a:t>
            </a:r>
          </a:p>
          <a:p>
            <a:r>
              <a:rPr lang="ru-RU" sz="2400" dirty="0">
                <a:solidFill>
                  <a:schemeClr val="accent2"/>
                </a:solidFill>
              </a:rPr>
              <a:t>8.</a:t>
            </a:r>
            <a:r>
              <a:rPr lang="ru-RU" sz="2400" dirty="0"/>
              <a:t>Рассмотрение и утверждение проекта Сессией Приаргунского муниципального округа.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Доходы бюджета </a:t>
            </a:r>
          </a:p>
          <a:p>
            <a:pPr algn="ctr"/>
            <a:r>
              <a:rPr lang="ru-RU" sz="2800" dirty="0"/>
              <a:t>– поступающие в бюджет денежные средства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42910" y="2428868"/>
            <a:ext cx="2428892" cy="41434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Формируется за счет налоговых отчислений, имеют законодательно (нормативно) установленные процентные отчисления от налогооблагаемой базы и распределение между бюджетами различного уровня.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00430" y="2428868"/>
            <a:ext cx="2500330" cy="41434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Формируется за счет неналоговых поступлений, к которым относятся: доходы от использования или продажи имущества, находящегося государственной и муниципальной собственности, сдачи в аренду, штрафы и т.д.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388" y="2428868"/>
            <a:ext cx="2357454" cy="41434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Дотации, субсидии, субвенции из федерального и краевого бюджета и иные межбюджетные трансферты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1643050"/>
            <a:ext cx="2357454" cy="5715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Налоговые доходы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00430" y="1643050"/>
            <a:ext cx="2428892" cy="5715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Неналоговые доходы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388" y="1643050"/>
            <a:ext cx="2357454" cy="5715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Безвозмездные поступления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500043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/>
              <a:t>Межбюджетные трансферты - </a:t>
            </a:r>
            <a:r>
              <a:rPr lang="ru-RU" sz="2000" dirty="0"/>
              <a:t>денежные средства, перечисляемые из одного бюджета бюджетной системы Российской федерации другому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714612" y="1571612"/>
            <a:ext cx="3786214" cy="2857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Виды межбюджетных трансфертов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1472" y="2357430"/>
            <a:ext cx="1928826" cy="357190"/>
          </a:xfrm>
          <a:prstGeom prst="roundRect">
            <a:avLst>
              <a:gd name="adj" fmla="val 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Субвенции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14612" y="2357430"/>
            <a:ext cx="1928826" cy="35719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Субсидии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57224" y="2928934"/>
            <a:ext cx="7715304" cy="21431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Определение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7158" y="3286124"/>
            <a:ext cx="2286016" cy="164307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Предоставляются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14612" y="3214686"/>
            <a:ext cx="2714644" cy="171451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57224" y="5072074"/>
            <a:ext cx="7786742" cy="2857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Аналогия в семейном бюджете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7158" y="5429264"/>
            <a:ext cx="2428892" cy="1214446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Вы даете своему ребенку деньги и посылаете его купить в магазин продукты (по списку)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000100" y="1928802"/>
            <a:ext cx="5643602" cy="21431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Целевые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500958" y="1928802"/>
            <a:ext cx="1285884" cy="21431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Нецелевые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429520" y="2285992"/>
            <a:ext cx="1428760" cy="42862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Дотации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358082" y="3214686"/>
            <a:ext cx="1571636" cy="171451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400" dirty="0"/>
              <a:t>Предоставляются без определения конкретной цели их использования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500958" y="5429264"/>
            <a:ext cx="1357322" cy="114300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Вы даете своему ребенку «карманные деньги»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786314" y="2214554"/>
            <a:ext cx="2357454" cy="50006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Иные межбюджетные трансферты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500694" y="3214686"/>
            <a:ext cx="1571636" cy="171451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Целевое назначение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429256" y="5429264"/>
            <a:ext cx="1785950" cy="114300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Вы даете своему ребенку деньги на питание в школьной столовой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2857488" y="5429264"/>
            <a:ext cx="2500330" cy="121444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/>
              <a:t>Вы «добавляете» денег для того, чтобы ваш ребенок купил себе новый телефон ( а остальные он накопил  сам)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357166"/>
            <a:ext cx="7643866" cy="58785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i="1" dirty="0"/>
              <a:t>Расходы бюджета</a:t>
            </a:r>
          </a:p>
          <a:p>
            <a:pPr algn="ctr"/>
            <a:r>
              <a:rPr lang="ru-RU" sz="2400" i="1" dirty="0"/>
              <a:t>- выплачиваемые из бюджета денежные средства</a:t>
            </a:r>
          </a:p>
          <a:p>
            <a:pPr algn="ctr"/>
            <a:endParaRPr lang="ru-RU" sz="2400" dirty="0"/>
          </a:p>
          <a:p>
            <a:pPr algn="ctr"/>
            <a:r>
              <a:rPr lang="ru-RU" sz="2000" b="1" dirty="0"/>
              <a:t>Расходы бюджета по основным функциям государства: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Общегосударственные вопросы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Национальная безопасность и правоохранительная деятельность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Национальная экономика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Жилищно-коммунальное хозяйство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Охрана окружающей среды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Образование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Культура, кинематография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Социальная политика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Физическая культура и спорт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Средства массовой информации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Обслуживание государственного и муниципального долга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Межбюджетные трансферты общего характера</a:t>
            </a:r>
          </a:p>
          <a:p>
            <a:pPr>
              <a:buFont typeface="Arial" pitchFamily="34" charset="0"/>
              <a:buChar char="•"/>
            </a:pP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3346</TotalTime>
  <Words>1230</Words>
  <Application>Microsoft Office PowerPoint</Application>
  <PresentationFormat>Экран (4:3)</PresentationFormat>
  <Paragraphs>295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Constantia</vt:lpstr>
      <vt:lpstr>Wingdings 2</vt:lpstr>
      <vt:lpstr>Бумажная</vt:lpstr>
      <vt:lpstr>Бюджет для граждан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USwerY</dc:creator>
  <cp:lastModifiedBy>MSI</cp:lastModifiedBy>
  <cp:revision>405</cp:revision>
  <cp:lastPrinted>2025-02-12T07:11:16Z</cp:lastPrinted>
  <dcterms:created xsi:type="dcterms:W3CDTF">2014-10-13T04:08:24Z</dcterms:created>
  <dcterms:modified xsi:type="dcterms:W3CDTF">2025-02-13T23:45:53Z</dcterms:modified>
</cp:coreProperties>
</file>