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08788" cy="99409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6600"/>
    <a:srgbClr val="0B90BF"/>
    <a:srgbClr val="333399"/>
    <a:srgbClr val="66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046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738" y="0"/>
            <a:ext cx="2950475" cy="497046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5CB71326-5A66-4047-8E6F-466ACF3D2997}" type="datetimeFigureOut">
              <a:rPr lang="ru-RU" smtClean="0"/>
              <a:pPr/>
              <a:t>12.08.2025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70462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77" tIns="45789" rIns="91577" bIns="45789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880" y="4721940"/>
            <a:ext cx="5447030" cy="4473416"/>
          </a:xfrm>
          <a:prstGeom prst="rect">
            <a:avLst/>
          </a:prstGeom>
        </p:spPr>
        <p:txBody>
          <a:bodyPr vert="horz" lIns="91577" tIns="45789" rIns="91577" bIns="45789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2153"/>
            <a:ext cx="2950475" cy="497046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738" y="9442153"/>
            <a:ext cx="2950475" cy="497046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4D125163-8B83-4ADF-8AB7-6C2FDB91F6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1918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71575" y="1244600"/>
            <a:ext cx="4465638" cy="33480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FDC95A-E73C-4092-8ABF-AE007264C1A2}" type="slidenum">
              <a:rPr lang="en-GB" smtClean="0">
                <a:solidFill>
                  <a:prstClr val="black"/>
                </a:solidFill>
              </a:rPr>
              <a:pPr/>
              <a:t>1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72564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02C252-D258-485D-B551-BAAD5DA64259}" type="slidenum">
              <a:rPr lang="ru-R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762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12.08.2025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12.08.2025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12.08.2025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12.08.2025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12.08.2025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12.08.2025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2.xml"/><Relationship Id="rId7" Type="http://schemas.openxmlformats.org/officeDocument/2006/relationships/image" Target="../media/image1.emf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9EAC4781-456F-478B-B0A5-74814EB39A08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143907" y="1157"/>
          <a:ext cx="851" cy="11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8" name="think-cell Slide" r:id="rId6" imgW="360" imgH="360" progId="">
                  <p:embed/>
                </p:oleObj>
              </mc:Choice>
              <mc:Fallback>
                <p:oleObj name="think-cell Slide" r:id="rId6" imgW="360" imgH="36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907" y="1157"/>
                        <a:ext cx="851" cy="113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 hidden="1">
            <a:extLst>
              <a:ext uri="{FF2B5EF4-FFF2-40B4-BE49-F238E27FC236}">
                <a16:creationId xmlns:a16="http://schemas.microsoft.com/office/drawing/2014/main" id="{EA61ADFC-61B4-422B-BB74-F16AE85C7AB1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1143128" y="2"/>
            <a:ext cx="85045" cy="1133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ru-RU" sz="1700">
              <a:solidFill>
                <a:prstClr val="white"/>
              </a:solidFill>
              <a:sym typeface="Arial" panose="020B0604020202020204" pitchFamily="34" charset="0"/>
            </a:endParaRPr>
          </a:p>
        </p:txBody>
      </p:sp>
      <p:sp>
        <p:nvSpPr>
          <p:cNvPr id="13" name="Заголовок 1">
            <a:extLst>
              <a:ext uri="{FF2B5EF4-FFF2-40B4-BE49-F238E27FC236}">
                <a16:creationId xmlns:a16="http://schemas.microsoft.com/office/drawing/2014/main" id="{116963A7-BC97-48B9-8DF6-0262C0929D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142852"/>
            <a:ext cx="8893652" cy="935534"/>
          </a:xfrm>
        </p:spPr>
        <p:txBody>
          <a:bodyPr>
            <a:noAutofit/>
          </a:bodyPr>
          <a:lstStyle/>
          <a:p>
            <a:r>
              <a:rPr lang="ru-RU" sz="2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РЕЙТИНГ МУНИЦИПАЛЬНЫХ ОБРАЗОВАНИЙ ПО УРОВНЮ ОТКРЫТОСТИ БЮДЖЕТНЫХ ДАННЫХ ЗА 2024 ГОД</a:t>
            </a:r>
          </a:p>
        </p:txBody>
      </p:sp>
      <p:sp>
        <p:nvSpPr>
          <p:cNvPr id="29" name="Slide Number Placeholder 2">
            <a:extLst>
              <a:ext uri="{FF2B5EF4-FFF2-40B4-BE49-F238E27FC236}">
                <a16:creationId xmlns:a16="http://schemas.microsoft.com/office/drawing/2014/main" id="{A3562278-64DB-48FE-8465-6EA8171C0F4A}"/>
              </a:ext>
            </a:extLst>
          </p:cNvPr>
          <p:cNvSpPr txBox="1">
            <a:spLocks/>
          </p:cNvSpPr>
          <p:nvPr/>
        </p:nvSpPr>
        <p:spPr>
          <a:xfrm>
            <a:off x="8722703" y="6503967"/>
            <a:ext cx="400050" cy="365125"/>
          </a:xfrm>
          <a:prstGeom prst="rect">
            <a:avLst/>
          </a:prstGeom>
        </p:spPr>
        <p:txBody>
          <a:bodyPr vert="horz" lIns="76635" tIns="38318" rIns="76635" bIns="38318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i="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1600" b="1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TextBox 1"/>
          <p:cNvSpPr txBox="1"/>
          <p:nvPr/>
        </p:nvSpPr>
        <p:spPr>
          <a:xfrm>
            <a:off x="4690361" y="3974648"/>
            <a:ext cx="3818374" cy="1835348"/>
          </a:xfrm>
          <a:prstGeom prst="rect">
            <a:avLst/>
          </a:prstGeom>
        </p:spPr>
        <p:txBody>
          <a:bodyPr wrap="square" lIns="54768" tIns="27384" rIns="54768" bIns="27384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defTabSz="273071">
              <a:spcAft>
                <a:spcPts val="360"/>
              </a:spcAft>
            </a:pPr>
            <a:endParaRPr lang="ru-RU" sz="1200" dirty="0">
              <a:solidFill>
                <a:srgbClr val="AD0101"/>
              </a:solidFill>
            </a:endParaRPr>
          </a:p>
          <a:p>
            <a:pPr algn="ctr" defTabSz="273071">
              <a:spcAft>
                <a:spcPts val="360"/>
              </a:spcAft>
            </a:pPr>
            <a:endParaRPr lang="ru-RU" sz="1200" dirty="0">
              <a:solidFill>
                <a:srgbClr val="AD0101"/>
              </a:solidFill>
            </a:endParaRPr>
          </a:p>
          <a:p>
            <a:pPr algn="ctr" defTabSz="273071">
              <a:spcAft>
                <a:spcPts val="360"/>
              </a:spcAft>
            </a:pPr>
            <a:endParaRPr lang="ru-RU" sz="1200" dirty="0">
              <a:solidFill>
                <a:srgbClr val="AD0101"/>
              </a:solidFill>
            </a:endParaRPr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460729" y="1296827"/>
            <a:ext cx="2527096" cy="5014910"/>
          </a:xfrm>
          <a:prstGeom prst="round2Diag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768" tIns="27384" rIns="54768" bIns="27384" rtlCol="0" anchor="t" anchorCtr="0"/>
          <a:lstStyle/>
          <a:p>
            <a:pPr algn="ctr" defTabSz="273071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ВЫСОКИЙ УРОВЕНЬ ОТКРЫТОСТИ</a:t>
            </a:r>
          </a:p>
          <a:p>
            <a:pPr algn="ctr" defTabSz="273071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9 МО:</a:t>
            </a:r>
          </a:p>
          <a:p>
            <a:pPr algn="ctr" defTabSz="273071"/>
            <a:endParaRPr lang="ru-RU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  <a:tabLst>
                <a:tab pos="265113" algn="l"/>
              </a:tabLst>
            </a:pP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Карымский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  <a:tabLst>
                <a:tab pos="265113" algn="l"/>
              </a:tabLst>
            </a:pP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Ононский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  <a:tabLst>
                <a:tab pos="265113" algn="l"/>
              </a:tabLst>
            </a:pP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Кыринский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  <a:tabLst>
                <a:tab pos="265113" algn="l"/>
              </a:tabLst>
            </a:pP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Хилокский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  <a:tabLst>
                <a:tab pos="265113" algn="l"/>
              </a:tabLst>
            </a:pP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Шелопугинский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  <a:tabLst>
                <a:tab pos="265113" algn="l"/>
              </a:tabLst>
            </a:pP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Каларский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  <a:tabLst>
                <a:tab pos="265113" algn="l"/>
              </a:tabLst>
            </a:pP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Тунгокоченский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  <a:tabLst>
                <a:tab pos="265113" algn="l"/>
              </a:tabLst>
            </a:pP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Александрово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-Заводский</a:t>
            </a:r>
          </a:p>
          <a:p>
            <a:pPr marL="285750" indent="-285750">
              <a:buFont typeface="Wingdings" panose="05000000000000000000" pitchFamily="2" charset="2"/>
              <a:buChar char="ü"/>
              <a:tabLst>
                <a:tab pos="265113" algn="l"/>
              </a:tabLst>
            </a:pP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п. Агинское </a:t>
            </a:r>
          </a:p>
          <a:p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9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с двумя скругленными противолежащими углами 16"/>
          <p:cNvSpPr/>
          <p:nvPr/>
        </p:nvSpPr>
        <p:spPr>
          <a:xfrm>
            <a:off x="6412176" y="1271126"/>
            <a:ext cx="2436888" cy="5040611"/>
          </a:xfrm>
          <a:prstGeom prst="round2DiagRect">
            <a:avLst/>
          </a:prstGeom>
          <a:solidFill>
            <a:srgbClr val="FF3300">
              <a:alpha val="8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768" tIns="27384" rIns="54768" bIns="27384" rtlCol="0" anchor="t" anchorCtr="0"/>
          <a:lstStyle/>
          <a:p>
            <a:pPr algn="ctr" defTabSz="273071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НИЗКИЙ  УРОВЕНЬ ОТКРЫТОСТИ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МО:</a:t>
            </a:r>
          </a:p>
          <a:p>
            <a:pPr algn="ctr" defTabSz="273071"/>
            <a:endParaRPr lang="ru-RU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ctr" defTabSz="273071">
              <a:buFont typeface="Wingdings" panose="05000000000000000000" pitchFamily="2" charset="2"/>
              <a:buChar char="ü"/>
            </a:pPr>
            <a:r>
              <a:rPr lang="ru-RU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Калганский </a:t>
            </a:r>
          </a:p>
        </p:txBody>
      </p:sp>
      <p:sp>
        <p:nvSpPr>
          <p:cNvPr id="19" name="Прямоугольник с двумя скругленными противолежащими углами 18"/>
          <p:cNvSpPr/>
          <p:nvPr/>
        </p:nvSpPr>
        <p:spPr>
          <a:xfrm>
            <a:off x="3099809" y="997897"/>
            <a:ext cx="3200383" cy="5688632"/>
          </a:xfrm>
          <a:prstGeom prst="round2DiagRect">
            <a:avLst/>
          </a:prstGeom>
          <a:solidFill>
            <a:srgbClr val="FFC000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768" tIns="27384" rIns="54768" bIns="27384" rtlCol="0" anchor="ctr"/>
          <a:lstStyle/>
          <a:p>
            <a:pPr algn="ctr" defTabSz="273071"/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СРЕДНИЙ УРОВЕНЬ ОТКРЫТОСТИ</a:t>
            </a:r>
          </a:p>
          <a:p>
            <a:pPr algn="ctr" defTabSz="273071"/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 МО:</a:t>
            </a:r>
          </a:p>
          <a:p>
            <a:pPr marL="528637" indent="-171450" defTabSz="273071">
              <a:buFont typeface="Wingdings" panose="05000000000000000000" pitchFamily="2" charset="2"/>
              <a:buChar char="ü"/>
            </a:pPr>
            <a:r>
              <a:rPr lang="ru-RU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г. Чита</a:t>
            </a:r>
          </a:p>
          <a:p>
            <a:pPr marL="528637" indent="-171450" defTabSz="273071">
              <a:buFont typeface="Wingdings" panose="05000000000000000000" pitchFamily="2" charset="2"/>
              <a:buChar char="ü"/>
            </a:pPr>
            <a:r>
              <a:rPr lang="ru-RU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Читинский</a:t>
            </a:r>
          </a:p>
          <a:p>
            <a:pPr marL="528637" indent="-171450" defTabSz="273071">
              <a:buFont typeface="Wingdings" panose="05000000000000000000" pitchFamily="2" charset="2"/>
              <a:buChar char="ü"/>
            </a:pPr>
            <a:r>
              <a:rPr lang="ru-RU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Забайкальский</a:t>
            </a:r>
          </a:p>
          <a:p>
            <a:pPr marL="528637" indent="-171450" defTabSz="273071">
              <a:buFont typeface="Wingdings" panose="05000000000000000000" pitchFamily="2" charset="2"/>
              <a:buChar char="ü"/>
            </a:pPr>
            <a:r>
              <a:rPr lang="ru-RU" sz="1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Оловяннинский</a:t>
            </a:r>
            <a:endParaRPr lang="ru-RU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28637" indent="-171450" defTabSz="273071">
              <a:buFont typeface="Wingdings" panose="05000000000000000000" pitchFamily="2" charset="2"/>
              <a:buChar char="ü"/>
            </a:pPr>
            <a:r>
              <a:rPr lang="ru-RU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Приаргунский</a:t>
            </a:r>
          </a:p>
          <a:p>
            <a:pPr marL="528637" indent="-171450" defTabSz="273071">
              <a:buFont typeface="Wingdings" panose="05000000000000000000" pitchFamily="2" charset="2"/>
              <a:buChar char="ü"/>
            </a:pPr>
            <a:r>
              <a:rPr lang="ru-RU" sz="1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Балейский</a:t>
            </a:r>
            <a:r>
              <a:rPr lang="ru-RU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528637" indent="-171450" defTabSz="273071">
              <a:buFont typeface="Wingdings" panose="05000000000000000000" pitchFamily="2" charset="2"/>
              <a:buChar char="ü"/>
            </a:pPr>
            <a:r>
              <a:rPr lang="ru-RU" sz="1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Могочинский</a:t>
            </a:r>
            <a:endParaRPr lang="ru-RU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28637" indent="-171450" defTabSz="273071">
              <a:buFont typeface="Wingdings" panose="05000000000000000000" pitchFamily="2" charset="2"/>
              <a:buChar char="ü"/>
            </a:pPr>
            <a:r>
              <a:rPr lang="ru-RU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Чернышевский</a:t>
            </a:r>
          </a:p>
          <a:p>
            <a:pPr marL="528637" indent="-171450" defTabSz="273071">
              <a:buFont typeface="Wingdings" panose="05000000000000000000" pitchFamily="2" charset="2"/>
              <a:buChar char="ü"/>
            </a:pPr>
            <a:r>
              <a:rPr lang="ru-RU" sz="1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Газимуро</a:t>
            </a:r>
            <a:r>
              <a:rPr lang="ru-RU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-Заводский</a:t>
            </a:r>
          </a:p>
          <a:p>
            <a:pPr marL="528637" indent="-171450" defTabSz="273071">
              <a:buFont typeface="Wingdings" panose="05000000000000000000" pitchFamily="2" charset="2"/>
              <a:buChar char="ü"/>
            </a:pPr>
            <a:r>
              <a:rPr lang="ru-RU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Сретенский</a:t>
            </a:r>
          </a:p>
          <a:p>
            <a:pPr marL="528637" indent="-171450" defTabSz="273071">
              <a:buFont typeface="Wingdings" panose="05000000000000000000" pitchFamily="2" charset="2"/>
              <a:buChar char="ü"/>
            </a:pPr>
            <a:r>
              <a:rPr lang="ru-RU" sz="1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Тунгиро-Олёкминский</a:t>
            </a:r>
            <a:endParaRPr lang="ru-RU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28637" indent="-171450" defTabSz="273071">
              <a:buFont typeface="Wingdings" panose="05000000000000000000" pitchFamily="2" charset="2"/>
              <a:buChar char="ü"/>
            </a:pPr>
            <a:r>
              <a:rPr lang="ru-RU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Агинский, </a:t>
            </a:r>
          </a:p>
          <a:p>
            <a:pPr marL="528637" indent="-171450" defTabSz="273071">
              <a:buFont typeface="Wingdings" panose="05000000000000000000" pitchFamily="2" charset="2"/>
              <a:buChar char="ü"/>
            </a:pPr>
            <a:r>
              <a:rPr lang="ru-RU" sz="1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Красночикойский</a:t>
            </a:r>
            <a:endParaRPr lang="ru-RU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28637" indent="-171450" defTabSz="273071">
              <a:buFont typeface="Wingdings" panose="05000000000000000000" pitchFamily="2" charset="2"/>
              <a:buChar char="ü"/>
            </a:pPr>
            <a:r>
              <a:rPr lang="ru-RU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п. Горный ЗАТО</a:t>
            </a:r>
          </a:p>
          <a:p>
            <a:pPr marL="528637" indent="-171450" defTabSz="273071">
              <a:buFont typeface="Wingdings" panose="05000000000000000000" pitchFamily="2" charset="2"/>
              <a:buChar char="ü"/>
            </a:pPr>
            <a:r>
              <a:rPr lang="ru-RU" sz="1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Могойтуйский</a:t>
            </a:r>
            <a:endParaRPr lang="ru-RU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28637" indent="-171450" defTabSz="273071">
              <a:buFont typeface="Wingdings" panose="05000000000000000000" pitchFamily="2" charset="2"/>
              <a:buChar char="ü"/>
            </a:pPr>
            <a:r>
              <a:rPr lang="ru-RU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Краснокаменский</a:t>
            </a:r>
          </a:p>
          <a:p>
            <a:pPr marL="528637" indent="-171450" defTabSz="273071">
              <a:buFont typeface="Wingdings" panose="05000000000000000000" pitchFamily="2" charset="2"/>
              <a:buChar char="ü"/>
            </a:pPr>
            <a:r>
              <a:rPr lang="ru-RU" sz="1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Шилкинский</a:t>
            </a:r>
            <a:endParaRPr lang="ru-RU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28637" indent="-171450" defTabSz="273071">
              <a:buFont typeface="Wingdings" panose="05000000000000000000" pitchFamily="2" charset="2"/>
              <a:buChar char="ü"/>
            </a:pPr>
            <a:r>
              <a:rPr lang="ru-RU" sz="1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Акшинский</a:t>
            </a:r>
            <a:endParaRPr lang="ru-RU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28637" indent="-171450" defTabSz="273071">
              <a:buFont typeface="Wingdings" panose="05000000000000000000" pitchFamily="2" charset="2"/>
              <a:buChar char="ü"/>
            </a:pPr>
            <a:r>
              <a:rPr lang="ru-RU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Нерчинский</a:t>
            </a:r>
          </a:p>
          <a:p>
            <a:pPr marL="528637" indent="-171450" defTabSz="273071">
              <a:buFont typeface="Wingdings" panose="05000000000000000000" pitchFamily="2" charset="2"/>
              <a:buChar char="ü"/>
            </a:pPr>
            <a:r>
              <a:rPr lang="ru-RU" sz="1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Нерчинско</a:t>
            </a:r>
            <a:r>
              <a:rPr lang="ru-RU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-Заводский</a:t>
            </a:r>
          </a:p>
          <a:p>
            <a:pPr marL="528637" indent="-171450" defTabSz="273071">
              <a:buFont typeface="Wingdings" panose="05000000000000000000" pitchFamily="2" charset="2"/>
              <a:buChar char="ü"/>
            </a:pPr>
            <a:r>
              <a:rPr lang="ru-RU" sz="1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Дульдургинский</a:t>
            </a:r>
            <a:endParaRPr lang="ru-RU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28637" indent="-171450" defTabSz="273071">
              <a:buFont typeface="Wingdings" panose="05000000000000000000" pitchFamily="2" charset="2"/>
              <a:buChar char="ü"/>
            </a:pPr>
            <a:r>
              <a:rPr lang="ru-RU" sz="1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Улётовский</a:t>
            </a:r>
            <a:endParaRPr lang="ru-RU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28637" indent="-171450" defTabSz="273071">
              <a:buFont typeface="Wingdings" panose="05000000000000000000" pitchFamily="2" charset="2"/>
              <a:buChar char="ü"/>
            </a:pPr>
            <a:r>
              <a:rPr lang="ru-RU" sz="1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Борзинский</a:t>
            </a:r>
            <a:endParaRPr lang="ru-RU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28637" indent="-171450" defTabSz="273071">
              <a:buFont typeface="Wingdings" panose="05000000000000000000" pitchFamily="2" charset="2"/>
              <a:buChar char="ü"/>
            </a:pPr>
            <a:r>
              <a:rPr lang="ru-RU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Петровск-Забайкальский   </a:t>
            </a:r>
            <a:r>
              <a:rPr lang="ru-RU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 defTabSz="273071"/>
            <a:endParaRPr lang="ru-RU" sz="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442243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wVnPXHhtzp9iA99fNcWyA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</TotalTime>
  <Words>73</Words>
  <Application>Microsoft Office PowerPoint</Application>
  <PresentationFormat>Экран (4:3)</PresentationFormat>
  <Paragraphs>53</Paragraphs>
  <Slides>1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Wingdings</vt:lpstr>
      <vt:lpstr>Тема Office</vt:lpstr>
      <vt:lpstr>think-cell Slide</vt:lpstr>
      <vt:lpstr>РЕЙТИНГ МУНИЦИПАЛЬНЫХ ОБРАЗОВАНИЙ ПО УРОВНЮ ОТКРЫТОСТИ БЮДЖЕТНЫХ ДАННЫХ ЗА 2024 ГОД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РЕЙТИНГ УРОВНЯ ОТКРЫТОСТИ БЮДЖЕТНЫХ ДАННЫХ МУНИЦИПАЛЬНЫХ ОБРАЗОВАНИЙ ЗА 2021</dc:title>
  <dc:creator>Макарова Дарья Сергеевна</dc:creator>
  <cp:lastModifiedBy>MSI</cp:lastModifiedBy>
  <cp:revision>28</cp:revision>
  <cp:lastPrinted>2025-05-14T01:20:42Z</cp:lastPrinted>
  <dcterms:created xsi:type="dcterms:W3CDTF">2022-06-27T05:53:54Z</dcterms:created>
  <dcterms:modified xsi:type="dcterms:W3CDTF">2025-08-12T02:14:01Z</dcterms:modified>
</cp:coreProperties>
</file>