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40" r:id="rId1"/>
    <p:sldMasterId id="2147484360" r:id="rId2"/>
  </p:sldMasterIdLst>
  <p:notesMasterIdLst>
    <p:notesMasterId r:id="rId4"/>
  </p:notesMasterIdLst>
  <p:handoutMasterIdLst>
    <p:handoutMasterId r:id="rId5"/>
  </p:handoutMasterIdLst>
  <p:sldIdLst>
    <p:sldId id="2141411481" r:id="rId3"/>
  </p:sldIdLst>
  <p:sldSz cx="12192000" cy="6858000"/>
  <p:notesSz cx="9939338" cy="6807200"/>
  <p:defaultTextStyle>
    <a:defPPr>
      <a:defRPr lang="ru-RU"/>
    </a:defPPr>
    <a:lvl1pPr marL="0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9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orient="horz" pos="829" userDrawn="1">
          <p15:clr>
            <a:srgbClr val="A4A3A4"/>
          </p15:clr>
        </p15:guide>
        <p15:guide id="14" orient="horz" pos="3279" userDrawn="1">
          <p15:clr>
            <a:srgbClr val="A4A3A4"/>
          </p15:clr>
        </p15:guide>
        <p15:guide id="15" orient="horz" pos="4178" userDrawn="1">
          <p15:clr>
            <a:srgbClr val="A4A3A4"/>
          </p15:clr>
        </p15:guide>
        <p15:guide id="16" pos="3659" userDrawn="1">
          <p15:clr>
            <a:srgbClr val="A4A3A4"/>
          </p15:clr>
        </p15:guide>
        <p15:guide id="17" pos="166" userDrawn="1">
          <p15:clr>
            <a:srgbClr val="A4A3A4"/>
          </p15:clr>
        </p15:guide>
        <p15:guide id="18" orient="horz" pos="1101" userDrawn="1">
          <p15:clr>
            <a:srgbClr val="A4A3A4"/>
          </p15:clr>
        </p15:guide>
        <p15:guide id="19" orient="horz" pos="1480" userDrawn="1">
          <p15:clr>
            <a:srgbClr val="A4A3A4"/>
          </p15:clr>
        </p15:guide>
        <p15:guide id="20" orient="horz" pos="1865" userDrawn="1">
          <p15:clr>
            <a:srgbClr val="A4A3A4"/>
          </p15:clr>
        </p15:guide>
        <p15:guide id="21" orient="horz" pos="2228" userDrawn="1">
          <p15:clr>
            <a:srgbClr val="A4A3A4"/>
          </p15:clr>
        </p15:guide>
        <p15:guide id="22" orient="horz" pos="2591" userDrawn="1">
          <p15:clr>
            <a:srgbClr val="A4A3A4"/>
          </p15:clr>
        </p15:guide>
        <p15:guide id="23" orient="horz" pos="2916" userDrawn="1">
          <p15:clr>
            <a:srgbClr val="A4A3A4"/>
          </p15:clr>
        </p15:guide>
        <p15:guide id="24" orient="horz" pos="3612" userDrawn="1">
          <p15:clr>
            <a:srgbClr val="A4A3A4"/>
          </p15:clr>
        </p15:guide>
        <p15:guide id="25" orient="horz" pos="3975" userDrawn="1">
          <p15:clr>
            <a:srgbClr val="A4A3A4"/>
          </p15:clr>
        </p15:guide>
        <p15:guide id="26" pos="4052" userDrawn="1">
          <p15:clr>
            <a:srgbClr val="A4A3A4"/>
          </p15:clr>
        </p15:guide>
        <p15:guide id="2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 userDrawn="1">
          <p15:clr>
            <a:srgbClr val="A4A3A4"/>
          </p15:clr>
        </p15:guide>
        <p15:guide id="2" pos="313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  <p:cmAuthor id="2" name="Эльвира" initials="Э" lastIdx="1" clrIdx="1">
    <p:extLst>
      <p:ext uri="{19B8F6BF-5375-455C-9EA6-DF929625EA0E}">
        <p15:presenceInfo xmlns:p15="http://schemas.microsoft.com/office/powerpoint/2012/main" userId="Эльвир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CFF"/>
    <a:srgbClr val="B0E0A7"/>
    <a:srgbClr val="00CC99"/>
    <a:srgbClr val="00CAFF"/>
    <a:srgbClr val="39505E"/>
    <a:srgbClr val="69A3E5"/>
    <a:srgbClr val="ACCCF0"/>
    <a:srgbClr val="4BFFD8"/>
    <a:srgbClr val="000000"/>
    <a:srgbClr val="B0F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7459" autoAdjust="0"/>
  </p:normalViewPr>
  <p:slideViewPr>
    <p:cSldViewPr snapToGrid="0">
      <p:cViewPr varScale="1">
        <p:scale>
          <a:sx n="115" d="100"/>
          <a:sy n="115" d="100"/>
        </p:scale>
        <p:origin x="456" y="102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notesViewPr>
    <p:cSldViewPr snapToGrid="0">
      <p:cViewPr varScale="1">
        <p:scale>
          <a:sx n="110" d="100"/>
          <a:sy n="110" d="100"/>
        </p:scale>
        <p:origin x="-1422" y="-96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87" y="10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/>
          <a:lstStyle>
            <a:lvl1pPr algn="r">
              <a:defRPr sz="1000"/>
            </a:lvl1pPr>
          </a:lstStyle>
          <a:p>
            <a:fld id="{B14BF506-F78A-4E1F-A9DE-6AC03BB48BAE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9" y="6465892"/>
            <a:ext cx="4306889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87" y="6465892"/>
            <a:ext cx="4308476" cy="341313"/>
          </a:xfrm>
          <a:prstGeom prst="rect">
            <a:avLst/>
          </a:prstGeom>
        </p:spPr>
        <p:txBody>
          <a:bodyPr vert="horz" lIns="86808" tIns="43404" rIns="86808" bIns="43404" rtlCol="0" anchor="b"/>
          <a:lstStyle>
            <a:lvl1pPr algn="r">
              <a:defRPr sz="10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39" y="4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/>
          <a:lstStyle>
            <a:lvl1pPr algn="r">
              <a:defRPr sz="500"/>
            </a:lvl1pPr>
          </a:lstStyle>
          <a:p>
            <a:fld id="{D63B7CCF-0311-44C0-B04E-3BEADBC90B6F}" type="datetimeFigureOut">
              <a:rPr lang="ru-RU" smtClean="0"/>
              <a:t>01.10.2025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6275" tIns="23140" rIns="46275" bIns="2314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29" y="3275570"/>
            <a:ext cx="7952098" cy="2681221"/>
          </a:xfrm>
          <a:prstGeom prst="rect">
            <a:avLst/>
          </a:prstGeom>
        </p:spPr>
        <p:txBody>
          <a:bodyPr vert="horz" lIns="46275" tIns="23140" rIns="46275" bIns="2314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l">
              <a:defRPr sz="5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39" y="6466087"/>
            <a:ext cx="4307257" cy="341123"/>
          </a:xfrm>
          <a:prstGeom prst="rect">
            <a:avLst/>
          </a:prstGeom>
        </p:spPr>
        <p:txBody>
          <a:bodyPr vert="horz" lIns="46275" tIns="23140" rIns="46275" bIns="23140" rtlCol="0" anchor="b"/>
          <a:lstStyle>
            <a:lvl1pPr algn="r">
              <a:defRPr sz="5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1pPr>
    <a:lvl2pPr marL="23282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2pPr>
    <a:lvl3pPr marL="465659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3pPr>
    <a:lvl4pPr marL="69848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4pPr>
    <a:lvl5pPr marL="931318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 rtl="0" eaLnBrk="1" latinLnBrk="0" hangingPunct="1">
      <a:defRPr sz="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863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5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6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2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BC43AC4-2EB5-457E-B5AD-27B79D3EA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36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9">
            <a:extLst>
              <a:ext uri="{FF2B5EF4-FFF2-40B4-BE49-F238E27FC236}">
                <a16:creationId xmlns:a16="http://schemas.microsoft.com/office/drawing/2014/main" id="{3A645976-7A57-427B-B953-0FCCF78D8A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3" y="202348"/>
            <a:ext cx="2498383" cy="914353"/>
          </a:xfrm>
          <a:prstGeom prst="rect">
            <a:avLst/>
          </a:prstGeom>
        </p:spPr>
      </p:pic>
      <p:pic>
        <p:nvPicPr>
          <p:cNvPr id="16" name="Рисунок 12">
            <a:extLst>
              <a:ext uri="{FF2B5EF4-FFF2-40B4-BE49-F238E27FC236}">
                <a16:creationId xmlns:a16="http://schemas.microsoft.com/office/drawing/2014/main" id="{A746FD16-AFF1-46AF-B44F-039E4EA1ED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E04043-47FA-4807-A461-9E4BEB63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AF2ACF-3F8B-4E1A-A1DC-EE772C0D14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1956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67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800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834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415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425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D39C9-8829-44E1-A668-BAE11A76C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964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74E996-E2D0-4A08-BA18-36DF41474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5D6948E1-4C02-4B5B-9100-1BA4B150A4CC}"/>
              </a:ext>
            </a:extLst>
          </p:cNvPr>
          <p:cNvSpPr/>
          <p:nvPr/>
        </p:nvSpPr>
        <p:spPr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id="{FC12757C-C0AC-4FD9-8B96-452ADD6A9140}"/>
              </a:ext>
            </a:extLst>
          </p:cNvPr>
          <p:cNvSpPr/>
          <p:nvPr/>
        </p:nvSpPr>
        <p:spPr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9E9D2BC2-B4B2-4DE3-B844-A12ED413C3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5" y="151761"/>
            <a:ext cx="2500516" cy="915135"/>
          </a:xfrm>
          <a:prstGeom prst="rect">
            <a:avLst/>
          </a:prstGeom>
        </p:spPr>
      </p:pic>
      <p:pic>
        <p:nvPicPr>
          <p:cNvPr id="10" name="Рисунок 12">
            <a:extLst>
              <a:ext uri="{FF2B5EF4-FFF2-40B4-BE49-F238E27FC236}">
                <a16:creationId xmlns:a16="http://schemas.microsoft.com/office/drawing/2014/main" id="{741D2D1E-FD2D-4CC9-A796-B8F1EA62C9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3286" b="1"/>
          <a:stretch/>
        </p:blipFill>
        <p:spPr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B3EDBF59-574B-41B7-9E99-C2A78D509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51" y="503150"/>
            <a:ext cx="6697452" cy="585170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F99B30B-DA95-4856-9A31-1BD87C5CD4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7530661" y="1315429"/>
            <a:ext cx="3994231" cy="39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355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46DE59E-E569-4F2B-A446-DDECD0B3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5689"/>
          <a:stretch/>
        </p:blipFill>
        <p:spPr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934174-04ED-DD40-6C12-A9ABA3B0E9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b="88978"/>
          <a:stretch/>
        </p:blipFill>
        <p:spPr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4C4F42-3DD4-50FF-2B51-33B21ED455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3" b="82953"/>
          <a:stretch/>
        </p:blipFill>
        <p:spPr>
          <a:xfrm>
            <a:off x="4408528" y="5844688"/>
            <a:ext cx="7783472" cy="10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53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660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bg>
      <p:bgPr>
        <a:gradFill>
          <a:gsLst>
            <a:gs pos="100000">
              <a:schemeClr val="tx1"/>
            </a:gs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390"/>
          <a:stretch/>
        </p:blipFill>
        <p:spPr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>
            <a:extLst>
              <a:ext uri="{FF2B5EF4-FFF2-40B4-BE49-F238E27FC236}">
                <a16:creationId xmlns:a16="http://schemas.microsoft.com/office/drawing/2014/main" id="{C8B3E92D-5807-47A2-8A40-D247F86C4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>
            <a:extLst>
              <a:ext uri="{FF2B5EF4-FFF2-40B4-BE49-F238E27FC236}">
                <a16:creationId xmlns:a16="http://schemas.microsoft.com/office/drawing/2014/main" id="{BB7AF5DC-3786-4D67-A20D-5694F04E1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7001" b="1"/>
          <a:stretch/>
        </p:blipFill>
        <p:spPr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98A1CF8B-A32E-4032-847A-0187F2FC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48800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  <a:effectLst/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4088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6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4D6B36-8DA3-4C7E-B61C-5AB9FF829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796">
          <p15:clr>
            <a:srgbClr val="FBAE40"/>
          </p15:clr>
        </p15:guide>
        <p15:guide id="3" pos="3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288AA24-53B2-455B-8D9D-EEA54F27B8AD}"/>
              </a:ext>
            </a:extLst>
          </p:cNvPr>
          <p:cNvSpPr/>
          <p:nvPr userDrawn="1"/>
        </p:nvSpPr>
        <p:spPr>
          <a:xfrm>
            <a:off x="0" y="822960"/>
            <a:ext cx="12192000" cy="6035040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44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8"/>
            <a:ext cx="2743200" cy="365125"/>
          </a:xfrm>
        </p:spPr>
        <p:txBody>
          <a:bodyPr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 userDrawn="1"/>
        </p:nvSpPr>
        <p:spPr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/>
            <a:endParaRPr lang="ru-RU" sz="1244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15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82" y="200453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 userDrawn="1">
          <p15:clr>
            <a:srgbClr val="FBAE40"/>
          </p15:clr>
        </p15:guide>
        <p15:guide id="2" pos="796" userDrawn="1">
          <p15:clr>
            <a:srgbClr val="FBAE40"/>
          </p15:clr>
        </p15:guide>
        <p15:guide id="3" pos="3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4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6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18" r:id="rId7"/>
    <p:sldLayoutId id="2147484336" r:id="rId8"/>
    <p:sldLayoutId id="2147484306" r:id="rId9"/>
    <p:sldLayoutId id="2147484307" r:id="rId10"/>
    <p:sldLayoutId id="21474843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8CDE0F-CEF4-4D20-8F93-1EFA50CDBB76}"/>
              </a:ext>
            </a:extLst>
          </p:cNvPr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8CDE0F-CEF4-4D20-8F93-1EFA50CDB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9DE8448-79F6-4E64-8908-A1978A95A67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CF2D9C-37A4-49FE-A982-490E5B54EA15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CF2D9C-37A4-49FE-A982-490E5B54E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15CC6A5-3E80-402A-AAB1-001E02757063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1" y="1"/>
            <a:ext cx="195384" cy="158751"/>
          </a:xfrm>
          <a:prstGeom prst="rect">
            <a:avLst/>
          </a:prstGeom>
          <a:solidFill>
            <a:srgbClr val="0077BE"/>
          </a:solidFill>
          <a:ln w="9525" cap="rnd" cmpd="sng" algn="ctr">
            <a:solidFill>
              <a:srgbClr val="0077B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9" dirty="0" err="1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9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55" Type="http://schemas.openxmlformats.org/officeDocument/2006/relationships/image" Target="NULL"/><Relationship Id="rId7" Type="http://schemas.openxmlformats.org/officeDocument/2006/relationships/image" Target="../media/image29.svg"/><Relationship Id="rId59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8" Type="http://schemas.openxmlformats.org/officeDocument/2006/relationships/image" Target="../media/image14.png"/><Relationship Id="rId57" Type="http://schemas.openxmlformats.org/officeDocument/2006/relationships/hyperlink" Target="https://pos.gosuslugi.ru/lkp/polls/preview/550862/?id=550862&amp;hash=69d08ee4e94792a124bdc47483e49b07&amp;expired_at=1759318436" TargetMode="External"/><Relationship Id="rId5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1582361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62" y="2595497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33" name="Graphic 7">
            <a:extLst>
              <a:ext uri="{FF2B5EF4-FFF2-40B4-BE49-F238E27FC236}">
                <a16:creationId xmlns:a16="http://schemas.microsoft.com/office/drawing/2014/main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1084222" y="453382"/>
            <a:ext cx="582841" cy="626386"/>
          </a:xfrm>
          <a:prstGeom prst="rect">
            <a:avLst/>
          </a:prstGeom>
        </p:spPr>
      </p:pic>
      <p:sp>
        <p:nvSpPr>
          <p:cNvPr id="35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722362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работы с обращениями граждан в </a:t>
            </a:r>
            <a:r>
              <a:rPr lang="ru-RU" sz="1400" b="1" dirty="0" err="1">
                <a:solidFill>
                  <a:schemeClr val="tx1"/>
                </a:solidFill>
              </a:rPr>
              <a:t>Росреестре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en-US" sz="1400" b="1" dirty="0" smtClean="0">
                <a:solidFill>
                  <a:schemeClr val="tx1"/>
                </a:solidFill>
              </a:rPr>
              <a:t>IV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37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0572" y="2939655"/>
            <a:ext cx="265772" cy="274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6344" y="2952364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38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1391" y="4583973"/>
            <a:ext cx="265772" cy="2748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544017" y="4562003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40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553006" y="4924391"/>
            <a:ext cx="5273365" cy="151664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 smtClean="0">
                <a:solidFill>
                  <a:srgbClr val="FF0000"/>
                </a:solidFill>
                <a:hlinkClick r:id="rId57"/>
              </a:rPr>
              <a:t>https://pos.gosuslugi.ru/lkp/polls/preview/550862/?id=550862&amp;hash=69d08ee4e94792a124bdc47483e49b07&amp;expired_at=1759318436</a:t>
            </a:r>
            <a:endParaRPr lang="ru-RU" sz="1200" dirty="0">
              <a:solidFill>
                <a:srgbClr val="FF0000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</a:t>
            </a:r>
            <a:r>
              <a:rPr lang="ru-RU" sz="1400" dirty="0">
                <a:solidFill>
                  <a:srgbClr val="39505E"/>
                </a:solidFill>
              </a:rPr>
              <a:t>Общественное голосование на портале Госуслуг «Мой выбор, мое будущее</a:t>
            </a:r>
            <a:r>
              <a:rPr lang="ru-RU" sz="1400" dirty="0" smtClean="0">
                <a:solidFill>
                  <a:srgbClr val="39505E"/>
                </a:solidFill>
              </a:rPr>
              <a:t>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</a:t>
            </a:r>
            <a:r>
              <a:rPr lang="ru-RU" sz="1400" dirty="0" smtClean="0">
                <a:solidFill>
                  <a:srgbClr val="39505E"/>
                </a:solidFill>
              </a:rPr>
              <a:t/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dirty="0" smtClean="0">
                <a:solidFill>
                  <a:srgbClr val="39505E"/>
                </a:solidFill>
              </a:rPr>
              <a:t>с </a:t>
            </a:r>
            <a:r>
              <a:rPr lang="ru-RU" sz="1400" dirty="0">
                <a:solidFill>
                  <a:srgbClr val="39505E"/>
                </a:solidFill>
              </a:rPr>
              <a:t>обращениями граждан в </a:t>
            </a:r>
            <a:r>
              <a:rPr lang="ru-RU" sz="1400" dirty="0" err="1">
                <a:solidFill>
                  <a:srgbClr val="39505E"/>
                </a:solidFill>
              </a:rPr>
              <a:t>Росреестре</a:t>
            </a:r>
            <a:r>
              <a:rPr lang="ru-RU" sz="1400" dirty="0">
                <a:solidFill>
                  <a:srgbClr val="39505E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в </a:t>
            </a:r>
            <a:r>
              <a:rPr lang="en-US" sz="1400" dirty="0" smtClean="0">
                <a:solidFill>
                  <a:srgbClr val="39505E"/>
                </a:solidFill>
              </a:rPr>
              <a:t>I</a:t>
            </a:r>
            <a:r>
              <a:rPr lang="en-US" sz="1400" dirty="0">
                <a:solidFill>
                  <a:srgbClr val="39505E"/>
                </a:solidFill>
              </a:rPr>
              <a:t>V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sp>
        <p:nvSpPr>
          <p:cNvPr id="36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334050" y="267478"/>
            <a:ext cx="5186146" cy="6500326"/>
          </a:xfrm>
          <a:prstGeom prst="roundRect">
            <a:avLst>
              <a:gd name="adj" fmla="val 6834"/>
            </a:avLst>
          </a:prstGeom>
          <a:solidFill>
            <a:schemeClr val="bg1"/>
          </a:solidFill>
          <a:ln w="222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114300">
              <a:schemeClr val="accent1">
                <a:satMod val="175000"/>
                <a:alpha val="3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900" dirty="0">
              <a:solidFill>
                <a:srgbClr val="404040"/>
              </a:solidFill>
              <a:latin typeface="+mj-lt"/>
            </a:endParaRPr>
          </a:p>
        </p:txBody>
      </p:sp>
      <p:sp>
        <p:nvSpPr>
          <p:cNvPr id="64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7300597" y="610608"/>
            <a:ext cx="3772908" cy="3119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Уважаемый заявитель!</a:t>
            </a:r>
          </a:p>
          <a:p>
            <a:pPr algn="ctr"/>
            <a:endParaRPr lang="ru-RU" sz="1400" dirty="0">
              <a:solidFill>
                <a:srgbClr val="39505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6434" y="2551160"/>
            <a:ext cx="497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9505E"/>
                </a:solidFill>
              </a:rPr>
              <a:t>Пройти опрос можно </a:t>
            </a:r>
            <a:r>
              <a:rPr lang="ru-RU" sz="1400" dirty="0" smtClean="0">
                <a:solidFill>
                  <a:srgbClr val="39505E"/>
                </a:solidFill>
              </a:rPr>
              <a:t>любым удобным для Вас способом</a:t>
            </a:r>
            <a:r>
              <a:rPr lang="ru-RU" sz="1400" dirty="0">
                <a:solidFill>
                  <a:srgbClr val="39505E"/>
                </a:solidFill>
              </a:rPr>
              <a:t>:</a:t>
            </a:r>
          </a:p>
        </p:txBody>
      </p:sp>
      <p:pic>
        <p:nvPicPr>
          <p:cNvPr id="66" name="Graphic 7">
            <a:extLst>
              <a:ext uri="{FF2B5EF4-FFF2-40B4-BE49-F238E27FC236}">
                <a16:creationId xmlns:a16="http://schemas.microsoft.com/office/drawing/2014/main" id="{03326617-B241-48EE-9640-99B3BA836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5"/>
              </a:ext>
            </a:extLst>
          </a:blip>
          <a:srcRect/>
          <a:stretch/>
        </p:blipFill>
        <p:spPr>
          <a:xfrm>
            <a:off x="6802458" y="453382"/>
            <a:ext cx="582841" cy="626386"/>
          </a:xfrm>
          <a:prstGeom prst="rect">
            <a:avLst/>
          </a:prstGeom>
        </p:spPr>
      </p:pic>
      <p:sp>
        <p:nvSpPr>
          <p:cNvPr id="67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440598" y="1177667"/>
            <a:ext cx="4975030" cy="135451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39505E"/>
                </a:solidFill>
              </a:rPr>
              <a:t>Федеральная </a:t>
            </a:r>
            <a:r>
              <a:rPr lang="ru-RU" sz="1400" dirty="0">
                <a:solidFill>
                  <a:srgbClr val="39505E"/>
                </a:solidFill>
              </a:rPr>
              <a:t>служба государственной регистрации кадастра и картографии </a:t>
            </a:r>
            <a:r>
              <a:rPr lang="ru-RU" sz="1400" dirty="0" smtClean="0">
                <a:solidFill>
                  <a:schemeClr val="accent1"/>
                </a:solidFill>
              </a:rPr>
              <a:t>в </a:t>
            </a:r>
            <a:r>
              <a:rPr lang="ru-RU" sz="1400" dirty="0">
                <a:solidFill>
                  <a:schemeClr val="accent1"/>
                </a:solidFill>
              </a:rPr>
              <a:t>целях повышения качества предоставления государственных услуг </a:t>
            </a: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и функций </a:t>
            </a:r>
            <a:r>
              <a:rPr lang="ru-RU" sz="1400" dirty="0" smtClean="0">
                <a:solidFill>
                  <a:srgbClr val="39505E"/>
                </a:solidFill>
              </a:rPr>
              <a:t>проводит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опрос </a:t>
            </a:r>
            <a:r>
              <a:rPr lang="ru-RU" sz="1400" dirty="0">
                <a:solidFill>
                  <a:srgbClr val="39505E"/>
                </a:solidFill>
              </a:rPr>
              <a:t>на тему</a:t>
            </a:r>
            <a:r>
              <a:rPr lang="ru-RU" sz="1400" dirty="0" smtClean="0">
                <a:solidFill>
                  <a:srgbClr val="39505E"/>
                </a:solidFill>
              </a:rPr>
              <a:t>: </a:t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«Опрос по оценке качества работы с обращениями граждан в </a:t>
            </a:r>
            <a:r>
              <a:rPr lang="ru-RU" sz="1400" b="1" dirty="0" err="1">
                <a:solidFill>
                  <a:schemeClr val="tx1"/>
                </a:solidFill>
              </a:rPr>
              <a:t>Росреестре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 I</a:t>
            </a:r>
            <a:r>
              <a:rPr lang="en-US" sz="1400" b="1" dirty="0">
                <a:solidFill>
                  <a:schemeClr val="tx1"/>
                </a:solidFill>
              </a:rPr>
              <a:t>V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квартале 2025»</a:t>
            </a:r>
          </a:p>
        </p:txBody>
      </p:sp>
      <p:pic>
        <p:nvPicPr>
          <p:cNvPr id="68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3896" y="2877916"/>
            <a:ext cx="265772" cy="27483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809712" y="2877916"/>
            <a:ext cx="227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Отсканировать </a:t>
            </a:r>
            <a:r>
              <a:rPr lang="en-US" sz="1400" b="1" dirty="0" smtClean="0"/>
              <a:t>QR </a:t>
            </a:r>
            <a:r>
              <a:rPr lang="ru-RU" sz="1400" b="1" dirty="0" smtClean="0"/>
              <a:t>код:</a:t>
            </a:r>
            <a:endParaRPr lang="ru-RU" sz="1400" b="1" dirty="0"/>
          </a:p>
        </p:txBody>
      </p:sp>
      <p:pic>
        <p:nvPicPr>
          <p:cNvPr id="71" name="Graphic 12">
            <a:extLst>
              <a:ext uri="{FF2B5EF4-FFF2-40B4-BE49-F238E27FC236}">
                <a16:creationId xmlns:a16="http://schemas.microsoft.com/office/drawing/2014/main" id="{1AF6F8FE-02B7-424E-BEBC-74217A36389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4825" y="4459626"/>
            <a:ext cx="265772" cy="27483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300597" y="4426681"/>
            <a:ext cx="341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На официальном сайте Росреестра:</a:t>
            </a:r>
            <a:endParaRPr lang="ru-RU" sz="1400" b="1" dirty="0"/>
          </a:p>
        </p:txBody>
      </p:sp>
      <p:sp>
        <p:nvSpPr>
          <p:cNvPr id="73" name="Rectangle: Rounded Corners 23">
            <a:extLst>
              <a:ext uri="{FF2B5EF4-FFF2-40B4-BE49-F238E27FC236}">
                <a16:creationId xmlns:a16="http://schemas.microsoft.com/office/drawing/2014/main" id="{113C067B-0314-994D-8A13-BF96E96D6B42}"/>
              </a:ext>
            </a:extLst>
          </p:cNvPr>
          <p:cNvSpPr/>
          <p:nvPr/>
        </p:nvSpPr>
        <p:spPr>
          <a:xfrm>
            <a:off x="6259695" y="4853093"/>
            <a:ext cx="5260501" cy="146418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rgbClr val="39505E"/>
                </a:solidFill>
              </a:rPr>
              <a:t>Перейти по ссылке: </a:t>
            </a:r>
            <a:r>
              <a:rPr lang="en-US" sz="1200" u="sng" dirty="0">
                <a:solidFill>
                  <a:srgbClr val="FF0000"/>
                </a:solidFill>
                <a:hlinkClick r:id="rId57"/>
              </a:rPr>
              <a:t>https://pos.gosuslugi.ru/lkp/polls/preview/550862/?</a:t>
            </a:r>
            <a:r>
              <a:rPr lang="en-US" sz="1200" u="sng" dirty="0" smtClean="0">
                <a:solidFill>
                  <a:srgbClr val="FF0000"/>
                </a:solidFill>
                <a:hlinkClick r:id="rId57"/>
              </a:rPr>
              <a:t>id=550862&amp;hash=69d08ee4e94792a124bdc47483e49b07&amp;expired_at=1759318436</a:t>
            </a:r>
            <a:endParaRPr lang="ru-RU" sz="1200" u="sng" dirty="0" smtClean="0">
              <a:solidFill>
                <a:srgbClr val="FF0000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Раздел:</a:t>
            </a:r>
            <a:r>
              <a:rPr lang="ru-RU" sz="1400" dirty="0" smtClean="0">
                <a:solidFill>
                  <a:srgbClr val="39505E"/>
                </a:solidFill>
              </a:rPr>
              <a:t> «Общественное голосование на портале Госуслуг «Мой выбор, мое будущее»»</a:t>
            </a:r>
          </a:p>
          <a:p>
            <a:pPr algn="ctr"/>
            <a:endParaRPr lang="ru-RU" sz="200" dirty="0" smtClean="0">
              <a:solidFill>
                <a:srgbClr val="39505E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Опрос</a:t>
            </a:r>
            <a:r>
              <a:rPr lang="ru-RU" sz="1400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rgbClr val="39505E"/>
                </a:solidFill>
              </a:rPr>
              <a:t>«Опрос по оценке качества работы </a:t>
            </a:r>
            <a:r>
              <a:rPr lang="ru-RU" sz="1400" dirty="0" smtClean="0">
                <a:solidFill>
                  <a:srgbClr val="39505E"/>
                </a:solidFill>
              </a:rPr>
              <a:t/>
            </a:r>
            <a:br>
              <a:rPr lang="ru-RU" sz="1400" dirty="0" smtClean="0">
                <a:solidFill>
                  <a:srgbClr val="39505E"/>
                </a:solidFill>
              </a:rPr>
            </a:br>
            <a:r>
              <a:rPr lang="ru-RU" sz="1400" dirty="0" smtClean="0">
                <a:solidFill>
                  <a:srgbClr val="39505E"/>
                </a:solidFill>
              </a:rPr>
              <a:t>с </a:t>
            </a:r>
            <a:r>
              <a:rPr lang="ru-RU" sz="1400" dirty="0">
                <a:solidFill>
                  <a:srgbClr val="39505E"/>
                </a:solidFill>
              </a:rPr>
              <a:t>обращениями граждан в </a:t>
            </a:r>
            <a:r>
              <a:rPr lang="ru-RU" sz="1400" dirty="0" err="1">
                <a:solidFill>
                  <a:srgbClr val="39505E"/>
                </a:solidFill>
              </a:rPr>
              <a:t>Росреестре</a:t>
            </a:r>
            <a:r>
              <a:rPr lang="ru-RU" sz="1400" dirty="0">
                <a:solidFill>
                  <a:srgbClr val="39505E"/>
                </a:solidFill>
              </a:rPr>
              <a:t> </a:t>
            </a:r>
            <a:r>
              <a:rPr lang="ru-RU" sz="1400" dirty="0" smtClean="0">
                <a:solidFill>
                  <a:srgbClr val="39505E"/>
                </a:solidFill>
              </a:rPr>
              <a:t>в I</a:t>
            </a:r>
            <a:r>
              <a:rPr lang="en-US" sz="1400" dirty="0">
                <a:solidFill>
                  <a:srgbClr val="39505E"/>
                </a:solidFill>
              </a:rPr>
              <a:t>V</a:t>
            </a:r>
            <a:r>
              <a:rPr lang="ru-RU" sz="1400" dirty="0" smtClean="0">
                <a:solidFill>
                  <a:srgbClr val="39505E"/>
                </a:solidFill>
              </a:rPr>
              <a:t> </a:t>
            </a:r>
            <a:r>
              <a:rPr lang="ru-RU" sz="1400" dirty="0">
                <a:solidFill>
                  <a:srgbClr val="39505E"/>
                </a:solidFill>
              </a:rPr>
              <a:t>квартале 2025»</a:t>
            </a:r>
          </a:p>
          <a:p>
            <a:r>
              <a:rPr lang="en-US" sz="1100" dirty="0">
                <a:solidFill>
                  <a:srgbClr val="39505E"/>
                </a:solidFill>
              </a:rPr>
              <a:t/>
            </a:r>
            <a:br>
              <a:rPr lang="en-US" sz="1100" dirty="0">
                <a:solidFill>
                  <a:srgbClr val="39505E"/>
                </a:solidFill>
              </a:rPr>
            </a:br>
            <a:endParaRPr lang="ru-RU" sz="1100" dirty="0">
              <a:solidFill>
                <a:srgbClr val="39505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24" y="3260141"/>
            <a:ext cx="1247368" cy="1247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8302229" y="3205757"/>
            <a:ext cx="1249788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9L7N2pp3aLYD2.DBwTWw"/>
</p:tagLst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2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22698</TotalTime>
  <Words>210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1_Шаблон</vt:lpstr>
      <vt:lpstr>2_Шаблон</vt:lpstr>
      <vt:lpstr>think-cell Slide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Башарина Дана Юрьевна</cp:lastModifiedBy>
  <cp:revision>1500</cp:revision>
  <cp:lastPrinted>2023-10-06T12:33:15Z</cp:lastPrinted>
  <dcterms:created xsi:type="dcterms:W3CDTF">2020-12-17T18:43:20Z</dcterms:created>
  <dcterms:modified xsi:type="dcterms:W3CDTF">2025-10-01T10:16:21Z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