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0" r:id="rId16"/>
    <p:sldId id="282" r:id="rId17"/>
    <p:sldId id="283" r:id="rId18"/>
    <p:sldId id="284" r:id="rId19"/>
    <p:sldId id="285" r:id="rId20"/>
    <p:sldId id="286" r:id="rId21"/>
    <p:sldId id="281" r:id="rId2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76" d="100"/>
          <a:sy n="76" d="100"/>
        </p:scale>
        <p:origin x="1642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ECC46-0FCF-4556-8EFD-5E942A38B3C4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96764-E9C1-4BA0-918A-3516054129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96764-E9C1-4BA0-918A-3516054129F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96764-E9C1-4BA0-918A-3516054129F1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341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738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694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610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11939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417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902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906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53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76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661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86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528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64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753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07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F6099-48B6-43C0-9031-6539102F7EC1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86ADD47-A542-4A14-A66A-0150602D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674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  <p:sldLayoutId id="2147483946" r:id="rId12"/>
    <p:sldLayoutId id="2147483947" r:id="rId13"/>
    <p:sldLayoutId id="2147483948" r:id="rId14"/>
    <p:sldLayoutId id="2147483949" r:id="rId15"/>
    <p:sldLayoutId id="214748395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96752"/>
            <a:ext cx="7776864" cy="122413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Бюджет для граждан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392996"/>
            <a:ext cx="6400800" cy="2952328"/>
          </a:xfrm>
        </p:spPr>
        <p:txBody>
          <a:bodyPr>
            <a:normAutofit/>
          </a:bodyPr>
          <a:lstStyle/>
          <a:p>
            <a:pPr algn="ctr"/>
            <a:r>
              <a:rPr lang="ru-RU" sz="35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Приаргунского муниципального округа Забайкальского края на 2026 год и плановый период 2027 и 2028 годов</a:t>
            </a:r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4DCB0F55-8EA3-4520-99CA-97DEF2FD34C1}"/>
              </a:ext>
            </a:extLst>
          </p:cNvPr>
          <p:cNvSpPr/>
          <p:nvPr/>
        </p:nvSpPr>
        <p:spPr>
          <a:xfrm>
            <a:off x="1714520" y="116632"/>
            <a:ext cx="5389696" cy="13603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882720" y="276665"/>
            <a:ext cx="5053296" cy="120032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600" dirty="0"/>
              <a:t>Результат исполнения бюджета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951263" y="1628800"/>
            <a:ext cx="2786082" cy="500066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sz="2000" b="1" dirty="0"/>
              <a:t>Дефицит бюджета-</a:t>
            </a:r>
          </a:p>
          <a:p>
            <a:pPr algn="ctr"/>
            <a:r>
              <a:rPr lang="ru-RU" dirty="0"/>
              <a:t>превышение расходов бюджета</a:t>
            </a:r>
          </a:p>
          <a:p>
            <a:pPr algn="ctr"/>
            <a:r>
              <a:rPr lang="ru-RU" dirty="0"/>
              <a:t>над его доходами</a:t>
            </a:r>
          </a:p>
          <a:p>
            <a:pPr algn="ctr"/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129395" y="1628800"/>
            <a:ext cx="2786082" cy="500066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sz="2000" b="1" dirty="0"/>
              <a:t>Профицит бюджета- </a:t>
            </a:r>
            <a:r>
              <a:rPr lang="ru-RU" dirty="0"/>
              <a:t>превышение доходов бюджета над его расходами</a:t>
            </a:r>
          </a:p>
        </p:txBody>
      </p:sp>
      <p:sp>
        <p:nvSpPr>
          <p:cNvPr id="5" name="Овал 4"/>
          <p:cNvSpPr/>
          <p:nvPr/>
        </p:nvSpPr>
        <p:spPr>
          <a:xfrm>
            <a:off x="1142976" y="1500174"/>
            <a:ext cx="2492920" cy="214314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РАСХОДЫ</a:t>
            </a:r>
          </a:p>
        </p:txBody>
      </p:sp>
      <p:sp>
        <p:nvSpPr>
          <p:cNvPr id="6" name="Овал 5"/>
          <p:cNvSpPr/>
          <p:nvPr/>
        </p:nvSpPr>
        <p:spPr>
          <a:xfrm>
            <a:off x="1785918" y="2786058"/>
            <a:ext cx="1714512" cy="1571636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ДОХОДЫ</a:t>
            </a:r>
          </a:p>
        </p:txBody>
      </p:sp>
      <p:sp>
        <p:nvSpPr>
          <p:cNvPr id="7" name="Овал 6"/>
          <p:cNvSpPr/>
          <p:nvPr/>
        </p:nvSpPr>
        <p:spPr>
          <a:xfrm>
            <a:off x="5235070" y="1500174"/>
            <a:ext cx="2700535" cy="214314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ДОХОДЫ</a:t>
            </a:r>
          </a:p>
        </p:txBody>
      </p:sp>
      <p:sp>
        <p:nvSpPr>
          <p:cNvPr id="8" name="Овал 7"/>
          <p:cNvSpPr/>
          <p:nvPr/>
        </p:nvSpPr>
        <p:spPr>
          <a:xfrm>
            <a:off x="5232990" y="2844957"/>
            <a:ext cx="1857388" cy="164307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РАСХОДЫ</a:t>
            </a:r>
          </a:p>
        </p:txBody>
      </p:sp>
      <p:sp>
        <p:nvSpPr>
          <p:cNvPr id="10" name="Стрелка: изогнутая вправо 9">
            <a:extLst>
              <a:ext uri="{FF2B5EF4-FFF2-40B4-BE49-F238E27FC236}">
                <a16:creationId xmlns:a16="http://schemas.microsoft.com/office/drawing/2014/main" id="{1E582F16-360E-498A-9A15-2C9126578DF6}"/>
              </a:ext>
            </a:extLst>
          </p:cNvPr>
          <p:cNvSpPr/>
          <p:nvPr/>
        </p:nvSpPr>
        <p:spPr>
          <a:xfrm>
            <a:off x="-7441" y="548680"/>
            <a:ext cx="1721961" cy="480914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Стрелка: изогнутая влево 10">
            <a:extLst>
              <a:ext uri="{FF2B5EF4-FFF2-40B4-BE49-F238E27FC236}">
                <a16:creationId xmlns:a16="http://schemas.microsoft.com/office/drawing/2014/main" id="{C85790AD-F0CE-4BFF-B056-AC915E91901F}"/>
              </a:ext>
            </a:extLst>
          </p:cNvPr>
          <p:cNvSpPr/>
          <p:nvPr/>
        </p:nvSpPr>
        <p:spPr>
          <a:xfrm>
            <a:off x="7110506" y="452923"/>
            <a:ext cx="1721961" cy="500066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800"/>
                            </p:stCondLst>
                            <p:childTnLst>
                              <p:par>
                                <p:cTn id="73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11111E-6 5.55112E-17 L 1.11111E-6 -0.07222 " pathEditMode="relative" rAng="0" ptsTypes="AA">
                                      <p:cBhvr>
                                        <p:cTn id="7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9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4.72222E-6 -7.40741E-7 L -4.72222E-6 -0.07222 " pathEditMode="relative" rAng="0" ptsTypes="AA">
                                      <p:cBhvr>
                                        <p:cTn id="8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8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571472" y="1643050"/>
            <a:ext cx="8072494" cy="185738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2. Общие характеристики бюджета Приаргунского муниципального округа Забайкальского края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 descr="Карт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643050"/>
            <a:ext cx="6715172" cy="466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357290" y="285728"/>
            <a:ext cx="657229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Приаргунский район,</a:t>
            </a:r>
          </a:p>
          <a:p>
            <a:pPr algn="ctr"/>
            <a:r>
              <a:rPr lang="ru-RU" sz="3200" dirty="0"/>
              <a:t>Характеристика района</a:t>
            </a:r>
          </a:p>
          <a:p>
            <a:pPr algn="ctr"/>
            <a:r>
              <a:rPr lang="ru-RU" dirty="0"/>
              <a:t>2026 г.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00892" y="2357430"/>
            <a:ext cx="1714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 состав входит 22 населенных пункта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2214554"/>
            <a:ext cx="20717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Численность </a:t>
            </a:r>
            <a:r>
              <a:rPr lang="ru-RU" dirty="0"/>
              <a:t>населения района 14 796 человек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24136" y="5653102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Территория</a:t>
            </a:r>
            <a:r>
              <a:rPr lang="ru-RU" dirty="0"/>
              <a:t>-518,5 тыс.га.</a:t>
            </a:r>
          </a:p>
        </p:txBody>
      </p:sp>
    </p:spTree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5293" y="188640"/>
            <a:ext cx="69294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Изменение показателей развития экономики</a:t>
            </a:r>
          </a:p>
          <a:p>
            <a:pPr algn="ctr"/>
            <a:r>
              <a:rPr lang="ru-RU" sz="2400" dirty="0"/>
              <a:t>Приаргунского округа в 2022-2025 годах</a:t>
            </a:r>
          </a:p>
          <a:p>
            <a:pPr algn="ctr"/>
            <a:r>
              <a:rPr lang="ru-RU" sz="1600" dirty="0"/>
              <a:t>(в % к соответствующему периоду предыдущего года)</a:t>
            </a: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805849"/>
              </p:ext>
            </p:extLst>
          </p:nvPr>
        </p:nvGraphicFramePr>
        <p:xfrm>
          <a:off x="323528" y="1484784"/>
          <a:ext cx="8424936" cy="4608513"/>
        </p:xfrm>
        <a:graphic>
          <a:graphicData uri="http://schemas.openxmlformats.org/drawingml/2006/table">
            <a:tbl>
              <a:tblPr/>
              <a:tblGrid>
                <a:gridCol w="3568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4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63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2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2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8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i="1" dirty="0">
                          <a:latin typeface="Calibri"/>
                          <a:ea typeface="Calibri"/>
                          <a:cs typeface="Times New Roman"/>
                        </a:rPr>
                        <a:t>Показатели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i="1" dirty="0">
                          <a:latin typeface="Calibri"/>
                          <a:ea typeface="Calibri"/>
                          <a:cs typeface="Times New Roman"/>
                        </a:rPr>
                        <a:t>2022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i="1" dirty="0">
                          <a:latin typeface="Calibri"/>
                          <a:ea typeface="Calibri"/>
                          <a:cs typeface="Times New Roman"/>
                        </a:rPr>
                        <a:t>2023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i="1" dirty="0">
                          <a:latin typeface="Calibri"/>
                          <a:ea typeface="Calibri"/>
                          <a:cs typeface="Times New Roman"/>
                        </a:rPr>
                        <a:t>2024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i="1" dirty="0">
                          <a:latin typeface="Calibri"/>
                          <a:ea typeface="Calibri"/>
                          <a:cs typeface="Times New Roman"/>
                        </a:rPr>
                        <a:t>2025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6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Calibri"/>
                          <a:ea typeface="Calibri"/>
                          <a:cs typeface="Times New Roman"/>
                        </a:rPr>
                        <a:t>Объем отгруженных товаров собственного производства,</a:t>
                      </a:r>
                      <a:r>
                        <a:rPr lang="ru-RU" sz="1400" i="1" baseline="0" dirty="0">
                          <a:latin typeface="Calibri"/>
                          <a:ea typeface="Calibri"/>
                          <a:cs typeface="Times New Roman"/>
                        </a:rPr>
                        <a:t> выполненных работ и услуг собственными силами </a:t>
                      </a:r>
                      <a:endParaRPr lang="ru-RU" sz="14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223,2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198,9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123,2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105,8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Calibri"/>
                          <a:ea typeface="Calibri"/>
                          <a:cs typeface="Times New Roman"/>
                        </a:rPr>
                        <a:t>Валовая продукция сельского хозяйства (во всех категориях хозяйств)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99,1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96,1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99,6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136,0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89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Calibri"/>
                          <a:ea typeface="Calibri"/>
                          <a:cs typeface="Times New Roman"/>
                        </a:rPr>
                        <a:t>Объем инвестиций (в основной капитал) за счет всех источников финансирования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241,5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96,2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101,2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108,0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Calibri"/>
                          <a:ea typeface="Calibri"/>
                          <a:cs typeface="Times New Roman"/>
                        </a:rPr>
                        <a:t>Реальные денежные доходы населения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113,6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117,7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123,6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118,8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Calibri"/>
                          <a:ea typeface="Calibri"/>
                          <a:cs typeface="Times New Roman"/>
                        </a:rPr>
                        <a:t>Оборот розничной</a:t>
                      </a:r>
                      <a:r>
                        <a:rPr lang="ru-RU" sz="1400" i="1" baseline="0" dirty="0">
                          <a:latin typeface="Calibri"/>
                          <a:ea typeface="Calibri"/>
                          <a:cs typeface="Times New Roman"/>
                        </a:rPr>
                        <a:t> торговли</a:t>
                      </a:r>
                      <a:endParaRPr lang="ru-RU" sz="14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144,6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125,4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107,1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133,9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2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latin typeface="Calibri"/>
                          <a:ea typeface="Calibri"/>
                          <a:cs typeface="Times New Roman"/>
                        </a:rPr>
                        <a:t>Уровень безработицы, к экономически</a:t>
                      </a:r>
                      <a:r>
                        <a:rPr lang="ru-RU" sz="1400" i="1" baseline="0" dirty="0">
                          <a:latin typeface="Calibri"/>
                          <a:ea typeface="Calibri"/>
                          <a:cs typeface="Times New Roman"/>
                        </a:rPr>
                        <a:t> активному населению</a:t>
                      </a:r>
                      <a:endParaRPr lang="ru-RU" sz="14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0,7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1,0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571480"/>
            <a:ext cx="664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Основные направления бюджетной политики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00034" y="1643050"/>
            <a:ext cx="6929486" cy="11430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Сохранение и развитие доходного потенциала Приаргунского муниципального округа Забайкальского края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57290" y="3214686"/>
            <a:ext cx="6500858" cy="11430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Проведение взвешенной долговой политики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14546" y="4857760"/>
            <a:ext cx="6500858" cy="11430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Повышение эффективности бюджетных расходов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419688"/>
            <a:ext cx="83913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Основные характеристики бюджета</a:t>
            </a:r>
          </a:p>
          <a:p>
            <a:pPr algn="ctr"/>
            <a:r>
              <a:rPr lang="ru-RU" sz="2800" dirty="0"/>
              <a:t> в расчете на 1 жителя, тыс. рублей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19050" y="1902552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2026 год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29190" y="192880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2027 год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43702" y="192880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2028 год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85786" y="2571744"/>
            <a:ext cx="2214578" cy="92869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Численность населения, чел.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41546" y="2571744"/>
            <a:ext cx="1500198" cy="85725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14 796</a:t>
            </a:r>
            <a:endParaRPr lang="ru-RU" i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974485" y="2594429"/>
            <a:ext cx="1500198" cy="85725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14 796</a:t>
            </a:r>
            <a:endParaRPr lang="ru-RU" i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736688" y="2594429"/>
            <a:ext cx="1500198" cy="85725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14 796</a:t>
            </a:r>
            <a:endParaRPr lang="ru-RU" i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85786" y="3714752"/>
            <a:ext cx="2214578" cy="92869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Доходы бюджета в расчете на 1 жителя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78" y="3730505"/>
            <a:ext cx="1500198" cy="92869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80 088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938766" y="3714752"/>
            <a:ext cx="1571636" cy="92869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76275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738140" y="3743625"/>
            <a:ext cx="1571636" cy="92869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78087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85786" y="4929198"/>
            <a:ext cx="2214578" cy="10715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Расходы бюджета в расчете на 1 жителя 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143240" y="4929198"/>
            <a:ext cx="1571636" cy="10715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79995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950632" y="4955434"/>
            <a:ext cx="1571636" cy="10715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76183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738140" y="4955434"/>
            <a:ext cx="1571636" cy="107157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77994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9FE608-53F2-9C5B-68AC-394FE3B094BC}"/>
              </a:ext>
            </a:extLst>
          </p:cNvPr>
          <p:cNvSpPr txBox="1"/>
          <p:nvPr/>
        </p:nvSpPr>
        <p:spPr>
          <a:xfrm>
            <a:off x="1439652" y="246125"/>
            <a:ext cx="62646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Меры социальной поддержки граждан Приаргунского муниципального округа на 2026 год и плановый период 2027-2028 годов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0B6B39AC-5AE6-BF10-E880-7DAAA1A3A1CE}"/>
              </a:ext>
            </a:extLst>
          </p:cNvPr>
          <p:cNvSpPr/>
          <p:nvPr/>
        </p:nvSpPr>
        <p:spPr>
          <a:xfrm>
            <a:off x="395536" y="1808819"/>
            <a:ext cx="2952328" cy="108708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Вознаграждение приемным родителям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006D36B7-0C96-EC8F-285E-B409AC7DE6B7}"/>
              </a:ext>
            </a:extLst>
          </p:cNvPr>
          <p:cNvSpPr/>
          <p:nvPr/>
        </p:nvSpPr>
        <p:spPr>
          <a:xfrm>
            <a:off x="5076056" y="1808820"/>
            <a:ext cx="3168352" cy="10801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10955,6 </a:t>
            </a:r>
            <a:r>
              <a:rPr lang="ru-RU" sz="2000" dirty="0" err="1"/>
              <a:t>тыс.руб</a:t>
            </a:r>
            <a:r>
              <a:rPr lang="ru-RU" sz="2000" dirty="0"/>
              <a:t>.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4C7420A8-B9BD-1E07-E741-5EC9AD9F4641}"/>
              </a:ext>
            </a:extLst>
          </p:cNvPr>
          <p:cNvCxnSpPr/>
          <p:nvPr/>
        </p:nvCxnSpPr>
        <p:spPr>
          <a:xfrm>
            <a:off x="3491880" y="2348880"/>
            <a:ext cx="1368152" cy="0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19D90FF8-EA39-DCAA-18DB-993F4A4CB3A5}"/>
              </a:ext>
            </a:extLst>
          </p:cNvPr>
          <p:cNvSpPr/>
          <p:nvPr/>
        </p:nvSpPr>
        <p:spPr>
          <a:xfrm>
            <a:off x="395536" y="3962095"/>
            <a:ext cx="2952328" cy="108708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Доплата к пенсиям муниципальных служащих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B35D1204-02C7-724E-6B3B-4DD15B790196}"/>
              </a:ext>
            </a:extLst>
          </p:cNvPr>
          <p:cNvSpPr/>
          <p:nvPr/>
        </p:nvSpPr>
        <p:spPr>
          <a:xfrm>
            <a:off x="5076056" y="3962095"/>
            <a:ext cx="3168352" cy="10801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9394,5 </a:t>
            </a:r>
            <a:r>
              <a:rPr lang="ru-RU" sz="2000" dirty="0" err="1"/>
              <a:t>тыс.руб</a:t>
            </a:r>
            <a:r>
              <a:rPr lang="ru-RU" sz="2000" dirty="0"/>
              <a:t>.</a:t>
            </a: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57142D7A-DBA4-2C67-6DC8-2412C3F4ED25}"/>
              </a:ext>
            </a:extLst>
          </p:cNvPr>
          <p:cNvCxnSpPr/>
          <p:nvPr/>
        </p:nvCxnSpPr>
        <p:spPr>
          <a:xfrm>
            <a:off x="3491880" y="4502155"/>
            <a:ext cx="1368152" cy="0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89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02091F-08F9-918D-DFA2-39881216D1E6}"/>
              </a:ext>
            </a:extLst>
          </p:cNvPr>
          <p:cNvSpPr txBox="1"/>
          <p:nvPr/>
        </p:nvSpPr>
        <p:spPr>
          <a:xfrm>
            <a:off x="539552" y="117595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Целевые программы, финансируемые за счет средств местного бюджета Приаргунского муниципального округа на 2026 год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B7E07E3D-DF6A-51C5-1D33-9B69BC2A3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382227"/>
              </p:ext>
            </p:extLst>
          </p:nvPr>
        </p:nvGraphicFramePr>
        <p:xfrm>
          <a:off x="359532" y="825481"/>
          <a:ext cx="8388932" cy="577186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049684">
                  <a:extLst>
                    <a:ext uri="{9D8B030D-6E8A-4147-A177-3AD203B41FA5}">
                      <a16:colId xmlns:a16="http://schemas.microsoft.com/office/drawing/2014/main" val="877152201"/>
                    </a:ext>
                  </a:extLst>
                </a:gridCol>
                <a:gridCol w="1339248">
                  <a:extLst>
                    <a:ext uri="{9D8B030D-6E8A-4147-A177-3AD203B41FA5}">
                      <a16:colId xmlns:a16="http://schemas.microsoft.com/office/drawing/2014/main" val="2118003946"/>
                    </a:ext>
                  </a:extLst>
                </a:gridCol>
              </a:tblGrid>
              <a:tr h="680464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Наименование целевой программы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Сумма (тыс.руб.)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872837"/>
                  </a:ext>
                </a:extLst>
              </a:tr>
              <a:tr h="41558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«Развитие физической культуры и спорта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350,0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968426"/>
                  </a:ext>
                </a:extLst>
              </a:tr>
              <a:tr h="68046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«Формирование комфортной городской среды на территории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1736,7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05801"/>
                  </a:ext>
                </a:extLst>
              </a:tr>
              <a:tr h="41558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Программа содействия занятости населения ПМО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250,0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609778"/>
                  </a:ext>
                </a:extLst>
              </a:tr>
              <a:tr h="68046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«Снижение рисков и смягчение последствий ЧС природного и техногенного характера на территории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920834"/>
                  </a:ext>
                </a:extLst>
              </a:tr>
              <a:tr h="972092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«Комплексные меры противодействия распространению пьянства и алкоголизма, злоупотреблению наркотиками среди населения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162,0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4853299"/>
                  </a:ext>
                </a:extLst>
              </a:tr>
              <a:tr h="68046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«Поддержка социально-ориентированных некоммерческих организаций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459909"/>
                  </a:ext>
                </a:extLst>
              </a:tr>
              <a:tr h="41558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«Молодежь </a:t>
                      </a:r>
                      <a:r>
                        <a:rPr lang="ru-RU" dirty="0" err="1"/>
                        <a:t>Приаргунья</a:t>
                      </a:r>
                      <a:r>
                        <a:rPr lang="ru-RU" dirty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13,0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186850"/>
                  </a:ext>
                </a:extLst>
              </a:tr>
              <a:tr h="41558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«Профилактика семейного неблагополучия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341358"/>
                  </a:ext>
                </a:extLst>
              </a:tr>
              <a:tr h="41558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«Развитие культуры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900,0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38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78577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3">
            <a:extLst>
              <a:ext uri="{FF2B5EF4-FFF2-40B4-BE49-F238E27FC236}">
                <a16:creationId xmlns:a16="http://schemas.microsoft.com/office/drawing/2014/main" id="{DD9CC115-FFCE-307F-28A3-D63B06C5B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106093"/>
              </p:ext>
            </p:extLst>
          </p:nvPr>
        </p:nvGraphicFramePr>
        <p:xfrm>
          <a:off x="323528" y="476673"/>
          <a:ext cx="8352928" cy="604618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6984776">
                  <a:extLst>
                    <a:ext uri="{9D8B030D-6E8A-4147-A177-3AD203B41FA5}">
                      <a16:colId xmlns:a16="http://schemas.microsoft.com/office/drawing/2014/main" val="8771522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118003946"/>
                    </a:ext>
                  </a:extLst>
                </a:gridCol>
              </a:tblGrid>
              <a:tr h="63639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Наименование целевой программы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Сумма (тыс.руб.)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872837"/>
                  </a:ext>
                </a:extLst>
              </a:tr>
              <a:tr h="448429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«Развитие системы образования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10522,6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968426"/>
                  </a:ext>
                </a:extLst>
              </a:tr>
              <a:tr h="418634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«Развитие малого и среднего предпринимательства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05801"/>
                  </a:ext>
                </a:extLst>
              </a:tr>
              <a:tr h="909130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«Профилактика терроризма и экстремизма, а также минимизация и (или) ликвидация последствий проявлений терроризма и экстремизма на территории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609778"/>
                  </a:ext>
                </a:extLst>
              </a:tr>
              <a:tr h="451137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«Управление муниципальной собственностью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250,0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920834"/>
                  </a:ext>
                </a:extLst>
              </a:tr>
              <a:tr h="451137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«Комплексное развитие сельских территорий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336,2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965370"/>
                  </a:ext>
                </a:extLst>
              </a:tr>
              <a:tr h="451137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«Развитие и укрепление системы отдыха и оздоровление детей в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550,0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580975"/>
                  </a:ext>
                </a:extLst>
              </a:tr>
              <a:tr h="451137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«Ликвидация несанкционированных свалок на территории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321916"/>
                  </a:ext>
                </a:extLst>
              </a:tr>
              <a:tr h="451137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«Модернизация объектов коммунальной инфраструктуры на территории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2089,8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69445"/>
                  </a:ext>
                </a:extLst>
              </a:tr>
              <a:tr h="372566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«Патриотическое воспитание граждан ПМО»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350,0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153570"/>
                  </a:ext>
                </a:extLst>
              </a:tr>
              <a:tr h="429558">
                <a:tc>
                  <a:txBody>
                    <a:bodyPr/>
                    <a:lstStyle/>
                    <a:p>
                      <a:pPr algn="r"/>
                      <a:r>
                        <a:rPr lang="ru-RU" b="1" dirty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17700,3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204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14873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0D8524-6406-86CC-80D8-1B92FA36575A}"/>
              </a:ext>
            </a:extLst>
          </p:cNvPr>
          <p:cNvSpPr txBox="1"/>
          <p:nvPr/>
        </p:nvSpPr>
        <p:spPr>
          <a:xfrm>
            <a:off x="251520" y="332657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Прогнозируемые поступления доходов в бюджет Приаргунского муниципального округа в 2026 году и на плановый период 2027-2028 годов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2AA9565E-695F-9213-65DD-58412CD1A7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49865"/>
              </p:ext>
            </p:extLst>
          </p:nvPr>
        </p:nvGraphicFramePr>
        <p:xfrm>
          <a:off x="251520" y="1700808"/>
          <a:ext cx="8568951" cy="353993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526162">
                  <a:extLst>
                    <a:ext uri="{9D8B030D-6E8A-4147-A177-3AD203B41FA5}">
                      <a16:colId xmlns:a16="http://schemas.microsoft.com/office/drawing/2014/main" val="1562095869"/>
                    </a:ext>
                  </a:extLst>
                </a:gridCol>
                <a:gridCol w="1744122">
                  <a:extLst>
                    <a:ext uri="{9D8B030D-6E8A-4147-A177-3AD203B41FA5}">
                      <a16:colId xmlns:a16="http://schemas.microsoft.com/office/drawing/2014/main" val="3674281942"/>
                    </a:ext>
                  </a:extLst>
                </a:gridCol>
                <a:gridCol w="1668291">
                  <a:extLst>
                    <a:ext uri="{9D8B030D-6E8A-4147-A177-3AD203B41FA5}">
                      <a16:colId xmlns:a16="http://schemas.microsoft.com/office/drawing/2014/main" val="3549199601"/>
                    </a:ext>
                  </a:extLst>
                </a:gridCol>
                <a:gridCol w="1630376">
                  <a:extLst>
                    <a:ext uri="{9D8B030D-6E8A-4147-A177-3AD203B41FA5}">
                      <a16:colId xmlns:a16="http://schemas.microsoft.com/office/drawing/2014/main" val="133327488"/>
                    </a:ext>
                  </a:extLst>
                </a:gridCol>
              </a:tblGrid>
              <a:tr h="9222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Наименование доходов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2026 год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(в тыс.руб.)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2027 год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(в тыс.руб.)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2028 год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(в тыс.руб.)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301971"/>
                  </a:ext>
                </a:extLst>
              </a:tr>
              <a:tr h="563670">
                <a:tc>
                  <a:txBody>
                    <a:bodyPr/>
                    <a:lstStyle/>
                    <a:p>
                      <a:r>
                        <a:rPr lang="ru-RU" sz="2000" dirty="0"/>
                        <a:t>Налоговые поступления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479601,7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531262,4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579301,5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502920"/>
                  </a:ext>
                </a:extLst>
              </a:tr>
              <a:tr h="540349">
                <a:tc>
                  <a:txBody>
                    <a:bodyPr/>
                    <a:lstStyle/>
                    <a:p>
                      <a:r>
                        <a:rPr lang="ru-RU" sz="2000" dirty="0"/>
                        <a:t>Неналоговые поступления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9907,7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9732,7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9732,7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4217109"/>
                  </a:ext>
                </a:extLst>
              </a:tr>
              <a:tr h="715038">
                <a:tc>
                  <a:txBody>
                    <a:bodyPr/>
                    <a:lstStyle/>
                    <a:p>
                      <a:r>
                        <a:rPr lang="ru-RU" sz="2000" dirty="0"/>
                        <a:t>Безвозмездные поступления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695472,7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587573,4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566341,1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485327"/>
                  </a:ext>
                </a:extLst>
              </a:tr>
              <a:tr h="715038"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1 184982,1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1128568,2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1 155375,3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782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01921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115616" y="764704"/>
            <a:ext cx="5760640" cy="36724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7200" i="1" dirty="0"/>
              <a:t>1.Основные               понятия: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EB3473-4887-3294-C517-9E87CB8CF4B0}"/>
              </a:ext>
            </a:extLst>
          </p:cNvPr>
          <p:cNvSpPr txBox="1"/>
          <p:nvPr/>
        </p:nvSpPr>
        <p:spPr>
          <a:xfrm>
            <a:off x="251520" y="332657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Прогнозируемые расходы бюджета Приаргунского муниципального округа в 2026 году и на плановый период 2027-2028 годов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FD378596-C205-3440-D2B5-E68F6E414A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697272"/>
              </p:ext>
            </p:extLst>
          </p:nvPr>
        </p:nvGraphicFramePr>
        <p:xfrm>
          <a:off x="395536" y="1532986"/>
          <a:ext cx="8352928" cy="538238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600400">
                  <a:extLst>
                    <a:ext uri="{9D8B030D-6E8A-4147-A177-3AD203B41FA5}">
                      <a16:colId xmlns:a16="http://schemas.microsoft.com/office/drawing/2014/main" val="276135812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766736383"/>
                    </a:ext>
                  </a:extLst>
                </a:gridCol>
                <a:gridCol w="1544030">
                  <a:extLst>
                    <a:ext uri="{9D8B030D-6E8A-4147-A177-3AD203B41FA5}">
                      <a16:colId xmlns:a16="http://schemas.microsoft.com/office/drawing/2014/main" val="760407860"/>
                    </a:ext>
                  </a:extLst>
                </a:gridCol>
                <a:gridCol w="1552314">
                  <a:extLst>
                    <a:ext uri="{9D8B030D-6E8A-4147-A177-3AD203B41FA5}">
                      <a16:colId xmlns:a16="http://schemas.microsoft.com/office/drawing/2014/main" val="1964887557"/>
                    </a:ext>
                  </a:extLst>
                </a:gridCol>
              </a:tblGrid>
              <a:tr h="372332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Наименование показателя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2026 год</a:t>
                      </a:r>
                      <a:br>
                        <a:rPr lang="ru-RU" dirty="0"/>
                      </a:br>
                      <a:r>
                        <a:rPr lang="ru-RU" dirty="0"/>
                        <a:t>(в тыс.руб.)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2027 год</a:t>
                      </a:r>
                      <a:br>
                        <a:rPr lang="ru-RU" dirty="0"/>
                      </a:br>
                      <a:r>
                        <a:rPr lang="ru-RU" dirty="0"/>
                        <a:t>(в тыс.руб.)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2028 год</a:t>
                      </a:r>
                      <a:br>
                        <a:rPr lang="ru-RU" dirty="0"/>
                      </a:br>
                      <a:r>
                        <a:rPr lang="ru-RU" dirty="0"/>
                        <a:t>(в тыс. руб.)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866069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Общегосударственные расходы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199289,8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204397,6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204348,1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656006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Национальная безопасность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7416,7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7646,7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</a:t>
                      </a:r>
                      <a:r>
                        <a:rPr lang="en-US" dirty="0"/>
                        <a:t>646,7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06989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Национальная оборона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2015,6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2213,6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</a:t>
                      </a:r>
                      <a:r>
                        <a:rPr lang="en-US" dirty="0"/>
                        <a:t>775,3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682095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Национальная экономика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121363,5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106589,0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115083,9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46354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ЖКХ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16092,4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21535,0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21535,0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997387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Образование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694118,1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665628,1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684647,4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2214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79002,5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58016,2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58016,2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116036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Социальная политика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21570,8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21512,5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20294,6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407984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Физическая культура и спорт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37284,1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34202,3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34202,3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34139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СМИ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5452,1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5452,1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5452,1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392738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r>
                        <a:rPr lang="ru-RU" dirty="0"/>
                        <a:t>Обслуживание гос.</a:t>
                      </a:r>
                      <a:r>
                        <a:rPr lang="en-US" dirty="0"/>
                        <a:t> </a:t>
                      </a:r>
                      <a:r>
                        <a:rPr lang="ru-RU" dirty="0"/>
                        <a:t>долга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262350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pPr algn="r"/>
                      <a:r>
                        <a:rPr lang="ru-RU" b="1" dirty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1 183611,7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 </a:t>
                      </a:r>
                      <a:r>
                        <a:rPr lang="en-US" b="1" dirty="0"/>
                        <a:t>127197,8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 </a:t>
                      </a:r>
                      <a:r>
                        <a:rPr lang="en-US" b="1" dirty="0"/>
                        <a:t>154004,9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544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969496"/>
      </p:ext>
    </p:extLst>
  </p:cSld>
  <p:clrMapOvr>
    <a:masterClrMapping/>
  </p:clrMapOvr>
  <p:transition spd="slow">
    <p:cov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988840"/>
            <a:ext cx="8249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Информация подготовлена на основании решения Совета Приаргунского муниципального округа Забайкальского края от 25 декабря 2025 года № 26 «О бюджете Приаргунского муниципального округа Забайкальского края на 2026 год и плановый период 2027-2028 годов»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611560" y="2708920"/>
            <a:ext cx="5950444" cy="341986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Бюджет  Приаргунского муниципального округа </a:t>
            </a:r>
          </a:p>
          <a:p>
            <a:pPr algn="ctr"/>
            <a:r>
              <a:rPr lang="ru-RU" sz="4000" dirty="0"/>
              <a:t>Забайкальского края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404664"/>
            <a:ext cx="6984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</a:rPr>
              <a:t>Бюджет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419615"/>
            <a:ext cx="6102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5">
                    <a:lumMod val="75000"/>
                  </a:schemeClr>
                </a:solidFill>
              </a:rPr>
              <a:t>Бюджетный процесс -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ежегодное формирование и исполнение бюджета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58" y="1571612"/>
            <a:ext cx="5429288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Утверждение бюджета на очередной год и плановый период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28662" y="2428868"/>
            <a:ext cx="5929354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Исполнение бюджета в текущем году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571604" y="3286124"/>
            <a:ext cx="6000792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Формирование отчета об исполнении бюджета предыдущего года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57422" y="4143380"/>
            <a:ext cx="5786478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Утверждение отчета об исполнении бюджета предыдущего года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906510" y="5000636"/>
            <a:ext cx="5857916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Рассмотрение проекта бюджета на очередной год и плановый период</a:t>
            </a:r>
          </a:p>
        </p:txBody>
      </p:sp>
      <p:sp>
        <p:nvSpPr>
          <p:cNvPr id="14" name="Выгнутая вправо стрелка 13"/>
          <p:cNvSpPr/>
          <p:nvPr/>
        </p:nvSpPr>
        <p:spPr>
          <a:xfrm rot="8763089">
            <a:off x="418449" y="1664171"/>
            <a:ext cx="1489287" cy="478738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7659268" y="4607727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7">
            <a:extLst>
              <a:ext uri="{FF2B5EF4-FFF2-40B4-BE49-F238E27FC236}">
                <a16:creationId xmlns:a16="http://schemas.microsoft.com/office/drawing/2014/main" id="{B57D4528-DC5A-4CFE-89AF-88DB23C27B64}"/>
              </a:ext>
            </a:extLst>
          </p:cNvPr>
          <p:cNvSpPr/>
          <p:nvPr/>
        </p:nvSpPr>
        <p:spPr>
          <a:xfrm>
            <a:off x="5350836" y="2026498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7">
            <a:extLst>
              <a:ext uri="{FF2B5EF4-FFF2-40B4-BE49-F238E27FC236}">
                <a16:creationId xmlns:a16="http://schemas.microsoft.com/office/drawing/2014/main" id="{7C1F3CD1-4D15-4584-A852-A88816C295D4}"/>
              </a:ext>
            </a:extLst>
          </p:cNvPr>
          <p:cNvSpPr/>
          <p:nvPr/>
        </p:nvSpPr>
        <p:spPr>
          <a:xfrm>
            <a:off x="6373384" y="2893215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7">
            <a:extLst>
              <a:ext uri="{FF2B5EF4-FFF2-40B4-BE49-F238E27FC236}">
                <a16:creationId xmlns:a16="http://schemas.microsoft.com/office/drawing/2014/main" id="{3E4FADBC-1D17-48FD-8C2A-43FD30E04769}"/>
              </a:ext>
            </a:extLst>
          </p:cNvPr>
          <p:cNvSpPr/>
          <p:nvPr/>
        </p:nvSpPr>
        <p:spPr>
          <a:xfrm>
            <a:off x="7087764" y="3723556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000"/>
                            </p:stCondLst>
                            <p:childTnLst>
                              <p:par>
                                <p:cTn id="39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000"/>
                            </p:stCondLst>
                            <p:childTnLst>
                              <p:par>
                                <p:cTn id="4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0960" y="296034"/>
            <a:ext cx="6093320" cy="954107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На чем основывается составление проекта бюджета</a:t>
            </a:r>
          </a:p>
        </p:txBody>
      </p:sp>
      <p:sp>
        <p:nvSpPr>
          <p:cNvPr id="3" name="Овал 2"/>
          <p:cNvSpPr/>
          <p:nvPr/>
        </p:nvSpPr>
        <p:spPr>
          <a:xfrm>
            <a:off x="3286116" y="3071810"/>
            <a:ext cx="2357454" cy="2000264"/>
          </a:xfrm>
          <a:prstGeom prst="ellipse">
            <a:avLst/>
          </a:prstGeo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Проект бюджета</a:t>
            </a:r>
          </a:p>
        </p:txBody>
      </p:sp>
      <p:sp>
        <p:nvSpPr>
          <p:cNvPr id="6" name="Овал 5"/>
          <p:cNvSpPr/>
          <p:nvPr/>
        </p:nvSpPr>
        <p:spPr>
          <a:xfrm>
            <a:off x="142844" y="4143380"/>
            <a:ext cx="3643338" cy="2428892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Прогноз социально-экономического развития Приаргунского муниципального округа Забайкальского края</a:t>
            </a:r>
          </a:p>
        </p:txBody>
      </p:sp>
      <p:sp>
        <p:nvSpPr>
          <p:cNvPr id="7" name="Овал 6"/>
          <p:cNvSpPr/>
          <p:nvPr/>
        </p:nvSpPr>
        <p:spPr>
          <a:xfrm>
            <a:off x="5286380" y="4071942"/>
            <a:ext cx="3643338" cy="2597418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Основные направления бюджетной и налоговой политики Приаргунского муниципального округа Забайкальского края</a:t>
            </a:r>
          </a:p>
        </p:txBody>
      </p:sp>
      <p:sp>
        <p:nvSpPr>
          <p:cNvPr id="15" name="Овал 14"/>
          <p:cNvSpPr/>
          <p:nvPr/>
        </p:nvSpPr>
        <p:spPr>
          <a:xfrm>
            <a:off x="214282" y="1357298"/>
            <a:ext cx="3643338" cy="250033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Бюджетное послание Президента Российской Федерации</a:t>
            </a:r>
          </a:p>
        </p:txBody>
      </p:sp>
      <p:sp>
        <p:nvSpPr>
          <p:cNvPr id="16" name="Овал 15"/>
          <p:cNvSpPr/>
          <p:nvPr/>
        </p:nvSpPr>
        <p:spPr>
          <a:xfrm>
            <a:off x="5143504" y="1357298"/>
            <a:ext cx="3786214" cy="250033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  Закон Забайкальского края  №</a:t>
            </a:r>
            <a:r>
              <a:rPr lang="en-US" dirty="0"/>
              <a:t> </a:t>
            </a:r>
            <a:r>
              <a:rPr lang="ru-RU" dirty="0"/>
              <a:t>2613-ЗЗК от 24.12. 2025</a:t>
            </a:r>
            <a:r>
              <a:rPr lang="en-US" dirty="0"/>
              <a:t> </a:t>
            </a:r>
            <a:r>
              <a:rPr lang="ru-RU" dirty="0"/>
              <a:t>г.</a:t>
            </a:r>
            <a:br>
              <a:rPr lang="ru-RU" dirty="0"/>
            </a:br>
            <a:r>
              <a:rPr lang="ru-RU" dirty="0"/>
              <a:t> «О бюджете Забайкальского края на 2026 год и плановый период 2027 и 2028 годов»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25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750"/>
                            </p:stCondLst>
                            <p:childTnLst>
                              <p:par>
                                <p:cTn id="3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332656"/>
            <a:ext cx="6379642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i="1" dirty="0"/>
              <a:t>Основные этапы подготовки бюджета Приаргунского муниципального округа Забайкальского края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0100" y="2071678"/>
            <a:ext cx="7286676" cy="41549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2"/>
                </a:solidFill>
              </a:rPr>
              <a:t>1.</a:t>
            </a:r>
            <a:r>
              <a:rPr lang="ru-RU" sz="2400" dirty="0"/>
              <a:t>Бюджетное послание Президента РФ.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2.</a:t>
            </a:r>
            <a:r>
              <a:rPr lang="ru-RU" sz="2400" dirty="0"/>
              <a:t>Составление прогноза социально-экономического развития округа.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3.</a:t>
            </a:r>
            <a:r>
              <a:rPr lang="ru-RU" sz="2400" dirty="0"/>
              <a:t>Формирование основных направлений бюджетной и налоговой политики округа.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4.</a:t>
            </a:r>
            <a:r>
              <a:rPr lang="ru-RU" sz="2400" dirty="0"/>
              <a:t>Прогнозирование доходов бюджета округа.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5.</a:t>
            </a:r>
            <a:r>
              <a:rPr lang="ru-RU" sz="2400" dirty="0"/>
              <a:t>Составление реестра расходных обязательств.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6.</a:t>
            </a:r>
            <a:r>
              <a:rPr lang="ru-RU" sz="2400" dirty="0"/>
              <a:t>Составление проекта бюджета.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7.</a:t>
            </a:r>
            <a:r>
              <a:rPr lang="ru-RU" sz="2400" dirty="0"/>
              <a:t>Публичные слушания проекта бюджета.</a:t>
            </a:r>
          </a:p>
          <a:p>
            <a:r>
              <a:rPr lang="ru-RU" sz="2400" dirty="0">
                <a:solidFill>
                  <a:schemeClr val="accent2"/>
                </a:solidFill>
              </a:rPr>
              <a:t>8.</a:t>
            </a:r>
            <a:r>
              <a:rPr lang="ru-RU" sz="2400" dirty="0"/>
              <a:t>Рассмотрение и утверждение проекта Сессией Приаргунского муниципального округа.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6632"/>
            <a:ext cx="6912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Доходы бюджета </a:t>
            </a:r>
          </a:p>
          <a:p>
            <a:pPr algn="ctr"/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– поступающие в бюджет денежные средства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42910" y="2428868"/>
            <a:ext cx="2428892" cy="41434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Формируется за счет налоговых отчислений, имеют законодательно (нормативно) установленные процентные отчисления от налогооблагаемой базы и распределение между бюджетами различного уровня.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00430" y="2428868"/>
            <a:ext cx="2500330" cy="41434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Формируется за счет неналоговых поступлений, к которым относятся: доходы от использования или продажи имущества, находящегося государственной и муниципальной собственности, сдачи в аренду, штрафы и т.д.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429388" y="2428868"/>
            <a:ext cx="2357454" cy="41434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Дотации, субсидии, субвенции из федерального и краевого бюджета и иные межбюджетные трансферты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2910" y="1643050"/>
            <a:ext cx="2357454" cy="5715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Налоговые доходы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00430" y="1643050"/>
            <a:ext cx="2428892" cy="5715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Неналоговые доходы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9388" y="1643050"/>
            <a:ext cx="2357454" cy="5715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Безвозмездные поступления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261" y="55883"/>
            <a:ext cx="6810003" cy="1015663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Межбюджетные трансферты -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денежные средства, перечисляемые из одного бюджета бюджетной системы РФ другому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2880" y="2005575"/>
            <a:ext cx="1928826" cy="357190"/>
          </a:xfrm>
          <a:prstGeom prst="roundRect">
            <a:avLst>
              <a:gd name="adj" fmla="val 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Субвенции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74088" y="1997875"/>
            <a:ext cx="1928826" cy="35719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Субсидии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9545" y="2749431"/>
            <a:ext cx="2286016" cy="205785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Предоставляются на финансирование «переданных» другим публично-правовым образованиям полномочий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99356" y="2749431"/>
            <a:ext cx="2239052" cy="205785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Предоставляются на условиях долевого софинансирования расходов других бюджетов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52447" y="5275717"/>
            <a:ext cx="2428892" cy="1383395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Вы даете своему ребенку деньги и посылаете его купить в магазин продукты (по списку)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39552" y="1502711"/>
            <a:ext cx="5747272" cy="31269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Целевые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500958" y="1378229"/>
            <a:ext cx="1285884" cy="52307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Нецелевые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421855" y="1964522"/>
            <a:ext cx="1428760" cy="428628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Дотации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073638" y="2801285"/>
            <a:ext cx="2070362" cy="1275787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dirty="0"/>
              <a:t>Предоставляются без определения конкретной цели их использования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500958" y="5223516"/>
            <a:ext cx="1357322" cy="1348756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Вы даете своему ребенку «карманные деньги»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697967" y="1903754"/>
            <a:ext cx="2357454" cy="50006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Иные межбюджетные трансферты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170205" y="2742570"/>
            <a:ext cx="1571636" cy="205785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Целевое назначение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269470" y="5275717"/>
            <a:ext cx="1894817" cy="133227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Вы даете своему ребенку деньги на питание в школьной столовой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857488" y="5275717"/>
            <a:ext cx="2286016" cy="1367993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/>
              <a:t>Вы «добавляете» денег для того, чтобы ваш ребенок купил себе новый телефон ( а остальные он накопил  сам)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78628" y="4937764"/>
            <a:ext cx="8285859" cy="24794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Аналогия в семейном бюджете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03934" y="940066"/>
            <a:ext cx="3044330" cy="50006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Виды межбюджетных трансфертов</a:t>
            </a:r>
          </a:p>
        </p:txBody>
      </p:sp>
      <p:cxnSp>
        <p:nvCxnSpPr>
          <p:cNvPr id="20" name="Соединитель: изогнутый 19">
            <a:extLst>
              <a:ext uri="{FF2B5EF4-FFF2-40B4-BE49-F238E27FC236}">
                <a16:creationId xmlns:a16="http://schemas.microsoft.com/office/drawing/2014/main" id="{12B839A8-F226-4D82-BDB2-9F385CC15780}"/>
              </a:ext>
            </a:extLst>
          </p:cNvPr>
          <p:cNvCxnSpPr>
            <a:cxnSpLocks/>
          </p:cNvCxnSpPr>
          <p:nvPr/>
        </p:nvCxnSpPr>
        <p:spPr>
          <a:xfrm>
            <a:off x="6948265" y="1268759"/>
            <a:ext cx="445538" cy="367990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Соединитель: изогнутый 36">
            <a:extLst>
              <a:ext uri="{FF2B5EF4-FFF2-40B4-BE49-F238E27FC236}">
                <a16:creationId xmlns:a16="http://schemas.microsoft.com/office/drawing/2014/main" id="{FA634816-2702-4BB9-8B63-4825B7BCAE40}"/>
              </a:ext>
            </a:extLst>
          </p:cNvPr>
          <p:cNvCxnSpPr>
            <a:cxnSpLocks/>
          </p:cNvCxnSpPr>
          <p:nvPr/>
        </p:nvCxnSpPr>
        <p:spPr>
          <a:xfrm rot="5400000">
            <a:off x="3654223" y="1149217"/>
            <a:ext cx="303393" cy="196030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25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250"/>
                            </p:stCondLst>
                            <p:childTnLst>
                              <p:par>
                                <p:cTn id="3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25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75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75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75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275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47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25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10" grpId="0" animBg="1"/>
      <p:bldP spid="11" grpId="0" animBg="1"/>
      <p:bldP spid="15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1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lt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357166"/>
            <a:ext cx="7643866" cy="58785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i="1" dirty="0"/>
              <a:t>Расходы бюджета</a:t>
            </a:r>
          </a:p>
          <a:p>
            <a:pPr algn="ctr"/>
            <a:r>
              <a:rPr lang="ru-RU" sz="2400" i="1" dirty="0"/>
              <a:t>- выплачиваемые из бюджета денежные средства</a:t>
            </a:r>
          </a:p>
          <a:p>
            <a:pPr algn="ctr"/>
            <a:endParaRPr lang="ru-RU" sz="2400" dirty="0"/>
          </a:p>
          <a:p>
            <a:pPr algn="ctr"/>
            <a:r>
              <a:rPr lang="ru-RU" sz="2000" b="1" dirty="0"/>
              <a:t>Расходы бюджета по основным функциям государства: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Общегосударственные вопросы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Национальная безопасность и правоохранительная деятельность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Национальная экономика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Жилищно-коммунальное хозяйство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Охрана окружающей среды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Образование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Культура, кинематография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Социальная политика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Физическая культура и спорт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Средства массовой информации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Обслуживание государственного и муниципального долга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/>
              <a:t>Межбюджетные трансферты общего характера</a:t>
            </a:r>
          </a:p>
          <a:p>
            <a:pPr>
              <a:buFont typeface="Arial" pitchFamily="34" charset="0"/>
              <a:buChar char="•"/>
            </a:pP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switch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3738</TotalTime>
  <Words>1177</Words>
  <Application>Microsoft Office PowerPoint</Application>
  <PresentationFormat>Экран (4:3)</PresentationFormat>
  <Paragraphs>297</Paragraphs>
  <Slides>21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Wingdings 3</vt:lpstr>
      <vt:lpstr>Аспект</vt:lpstr>
      <vt:lpstr>Бюджет для граждан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USwerY</dc:creator>
  <cp:lastModifiedBy>MSI</cp:lastModifiedBy>
  <cp:revision>428</cp:revision>
  <cp:lastPrinted>2026-01-16T02:05:38Z</cp:lastPrinted>
  <dcterms:created xsi:type="dcterms:W3CDTF">2014-10-13T04:08:24Z</dcterms:created>
  <dcterms:modified xsi:type="dcterms:W3CDTF">2026-01-19T23:04:08Z</dcterms:modified>
</cp:coreProperties>
</file>