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heme/themeOverride1.xml" ContentType="application/vnd.openxmlformats-officedocument.themeOverride+xml"/>
  <Override PartName="/ppt/charts/chart7.xml" ContentType="application/vnd.openxmlformats-officedocument.drawingml.chart+xml"/>
  <Override PartName="/ppt/theme/themeOverride2.xml" ContentType="application/vnd.openxmlformats-officedocument.themeOverride+xml"/>
  <Override PartName="/ppt/charts/chart8.xml" ContentType="application/vnd.openxmlformats-officedocument.drawingml.chart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charts/chart9.xml" ContentType="application/vnd.openxmlformats-officedocument.drawingml.chart+xml"/>
  <Override PartName="/ppt/drawings/drawing2.xml" ContentType="application/vnd.openxmlformats-officedocument.drawingml.chartshape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1" r:id="rId2"/>
    <p:sldMasterId id="2147483733" r:id="rId3"/>
  </p:sldMasterIdLst>
  <p:notesMasterIdLst>
    <p:notesMasterId r:id="rId47"/>
  </p:notesMasterIdLst>
  <p:sldIdLst>
    <p:sldId id="257" r:id="rId4"/>
    <p:sldId id="258" r:id="rId5"/>
    <p:sldId id="259" r:id="rId6"/>
    <p:sldId id="260" r:id="rId7"/>
    <p:sldId id="263" r:id="rId8"/>
    <p:sldId id="316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317" r:id="rId18"/>
    <p:sldId id="274" r:id="rId19"/>
    <p:sldId id="275" r:id="rId20"/>
    <p:sldId id="278" r:id="rId21"/>
    <p:sldId id="281" r:id="rId22"/>
    <p:sldId id="279" r:id="rId23"/>
    <p:sldId id="318" r:id="rId24"/>
    <p:sldId id="283" r:id="rId25"/>
    <p:sldId id="284" r:id="rId26"/>
    <p:sldId id="286" r:id="rId27"/>
    <p:sldId id="282" r:id="rId28"/>
    <p:sldId id="287" r:id="rId29"/>
    <p:sldId id="288" r:id="rId30"/>
    <p:sldId id="290" r:id="rId31"/>
    <p:sldId id="289" r:id="rId32"/>
    <p:sldId id="291" r:id="rId33"/>
    <p:sldId id="292" r:id="rId34"/>
    <p:sldId id="293" r:id="rId35"/>
    <p:sldId id="294" r:id="rId36"/>
    <p:sldId id="346" r:id="rId37"/>
    <p:sldId id="354" r:id="rId38"/>
    <p:sldId id="353" r:id="rId39"/>
    <p:sldId id="341" r:id="rId40"/>
    <p:sldId id="355" r:id="rId41"/>
    <p:sldId id="356" r:id="rId42"/>
    <p:sldId id="312" r:id="rId43"/>
    <p:sldId id="313" r:id="rId44"/>
    <p:sldId id="314" r:id="rId45"/>
    <p:sldId id="315" r:id="rId46"/>
  </p:sldIdLst>
  <p:sldSz cx="9144000" cy="6858000" type="screen4x3"/>
  <p:notesSz cx="6742113" cy="987266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conomUser" initials="E" lastIdx="2" clrIdx="0">
    <p:extLst>
      <p:ext uri="{19B8F6BF-5375-455C-9EA6-DF929625EA0E}">
        <p15:presenceInfo xmlns:p15="http://schemas.microsoft.com/office/powerpoint/2012/main" userId="Econom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CAE5"/>
    <a:srgbClr val="FFCC00"/>
    <a:srgbClr val="FFFF66"/>
    <a:srgbClr val="FFFF99"/>
    <a:srgbClr val="B3116E"/>
    <a:srgbClr val="9966FF"/>
    <a:srgbClr val="7D1EB2"/>
    <a:srgbClr val="F468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53" autoAdjust="0"/>
    <p:restoredTop sz="94660"/>
  </p:normalViewPr>
  <p:slideViewPr>
    <p:cSldViewPr>
      <p:cViewPr varScale="1">
        <p:scale>
          <a:sx n="114" d="100"/>
          <a:sy n="114" d="100"/>
        </p:scale>
        <p:origin x="1500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63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commentAuthors" Target="commentAuthors.xml"/><Relationship Id="rId8" Type="http://schemas.openxmlformats.org/officeDocument/2006/relationships/slide" Target="slides/slide5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image" Target="../media/image44.jpeg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1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2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3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bg1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0-5818-4B8E-9B4C-251FDD431B64}"/>
              </c:ext>
            </c:extLst>
          </c:dPt>
          <c:dPt>
            <c:idx val="1"/>
            <c:bubble3D val="0"/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</c:spPr>
            <c:extLst>
              <c:ext xmlns:c16="http://schemas.microsoft.com/office/drawing/2014/chart" uri="{C3380CC4-5D6E-409C-BE32-E72D297353CC}">
                <c16:uniqueId val="{00000001-5818-4B8E-9B4C-251FDD431B64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2-5818-4B8E-9B4C-251FDD431B64}"/>
              </c:ext>
            </c:extLst>
          </c:dPt>
          <c:dLbls>
            <c:dLbl>
              <c:idx val="0"/>
              <c:layout>
                <c:manualLayout>
                  <c:x val="9.2149483390734331E-3"/>
                  <c:y val="-1.7111101494912136E-2"/>
                </c:manualLayout>
              </c:layout>
              <c:spPr/>
              <c:txPr>
                <a:bodyPr/>
                <a:lstStyle/>
                <a:p>
                  <a:pPr>
                    <a:defRPr sz="1199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818-4B8E-9B4C-251FDD431B64}"/>
                </c:ext>
              </c:extLst>
            </c:dLbl>
            <c:dLbl>
              <c:idx val="1"/>
              <c:layout>
                <c:manualLayout>
                  <c:x val="8.5842661000629553E-2"/>
                  <c:y val="-0.26215689613064191"/>
                </c:manualLayout>
              </c:layout>
              <c:spPr/>
              <c:txPr>
                <a:bodyPr/>
                <a:lstStyle/>
                <a:p>
                  <a:pPr>
                    <a:defRPr sz="1199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818-4B8E-9B4C-251FDD431B64}"/>
                </c:ext>
              </c:extLst>
            </c:dLbl>
            <c:dLbl>
              <c:idx val="2"/>
              <c:layout>
                <c:manualLayout>
                  <c:x val="9.7257712106062523E-3"/>
                  <c:y val="2.3956540698158228E-2"/>
                </c:manualLayout>
              </c:layout>
              <c:spPr/>
              <c:txPr>
                <a:bodyPr/>
                <a:lstStyle/>
                <a:p>
                  <a:pPr>
                    <a:defRPr sz="1199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818-4B8E-9B4C-251FDD431B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99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Лиц моложе трудоспособного возраста </c:v>
                </c:pt>
                <c:pt idx="1">
                  <c:v>Лица трудоспособного возраста     </c:v>
                </c:pt>
                <c:pt idx="2">
                  <c:v>Лиц старше трудоспособного возраста 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0.246</c:v>
                </c:pt>
                <c:pt idx="1">
                  <c:v>0.52</c:v>
                </c:pt>
                <c:pt idx="2">
                  <c:v>0.23400000000000001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818-4B8E-9B4C-251FDD431B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4">
          <a:noFill/>
        </a:ln>
      </c:spPr>
    </c:plotArea>
    <c:legend>
      <c:legendPos val="b"/>
      <c:layout>
        <c:manualLayout>
          <c:xMode val="edge"/>
          <c:yMode val="edge"/>
          <c:x val="7.7126504561379164E-2"/>
          <c:y val="0.62169203157905661"/>
          <c:w val="0.89571796917455804"/>
          <c:h val="0.31646405859346638"/>
        </c:manualLayout>
      </c:layout>
      <c:overlay val="0"/>
      <c:txPr>
        <a:bodyPr/>
        <a:lstStyle/>
        <a:p>
          <a:pPr>
            <a:defRPr sz="1199" b="1" i="0" baseline="0">
              <a:latin typeface="Arial" pitchFamily="34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798"/>
      </a:pPr>
      <a:endParaRPr lang="ru-RU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видов</c:v>
                </c:pt>
              </c:strCache>
            </c:strRef>
          </c:tx>
          <c:spPr>
            <a:solidFill>
              <a:schemeClr val="bg1">
                <a:lumMod val="40000"/>
                <a:lumOff val="60000"/>
              </a:schemeClr>
            </a:solidFill>
          </c:spPr>
          <c:explosion val="25"/>
          <c:dPt>
            <c:idx val="0"/>
            <c:bubble3D val="0"/>
            <c:spPr>
              <a:solidFill>
                <a:schemeClr val="tx2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0-807E-4D41-9B09-9D82C1B60F71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807E-4D41-9B09-9D82C1B60F71}"/>
              </c:ext>
            </c:extLst>
          </c:dPt>
          <c:dPt>
            <c:idx val="2"/>
            <c:bubble3D val="0"/>
            <c:spPr>
              <a:solidFill>
                <a:srgbClr val="E67A04"/>
              </a:solidFill>
            </c:spPr>
            <c:extLst>
              <c:ext xmlns:c16="http://schemas.microsoft.com/office/drawing/2014/chart" uri="{C3380CC4-5D6E-409C-BE32-E72D297353CC}">
                <c16:uniqueId val="{00000002-807E-4D41-9B09-9D82C1B60F71}"/>
              </c:ext>
            </c:extLst>
          </c:dPt>
          <c:dPt>
            <c:idx val="3"/>
            <c:bubble3D val="0"/>
            <c:spPr>
              <a:solidFill>
                <a:srgbClr val="F468BB"/>
              </a:solidFill>
            </c:spPr>
            <c:extLst>
              <c:ext xmlns:c16="http://schemas.microsoft.com/office/drawing/2014/chart" uri="{C3380CC4-5D6E-409C-BE32-E72D297353CC}">
                <c16:uniqueId val="{00000003-807E-4D41-9B09-9D82C1B60F71}"/>
              </c:ext>
            </c:extLst>
          </c:dPt>
          <c:dPt>
            <c:idx val="4"/>
            <c:bubble3D val="0"/>
            <c:spPr>
              <a:solidFill>
                <a:srgbClr val="7D1EB2"/>
              </a:solidFill>
            </c:spPr>
            <c:extLst>
              <c:ext xmlns:c16="http://schemas.microsoft.com/office/drawing/2014/chart" uri="{C3380CC4-5D6E-409C-BE32-E72D297353CC}">
                <c16:uniqueId val="{00000004-807E-4D41-9B09-9D82C1B60F71}"/>
              </c:ext>
            </c:extLst>
          </c:dPt>
          <c:dPt>
            <c:idx val="5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5-807E-4D41-9B09-9D82C1B60F71}"/>
              </c:ext>
            </c:extLst>
          </c:dPt>
          <c:dPt>
            <c:idx val="6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6-807E-4D41-9B09-9D82C1B60F71}"/>
              </c:ext>
            </c:extLst>
          </c:dPt>
          <c:dLbls>
            <c:dLbl>
              <c:idx val="0"/>
              <c:layout>
                <c:manualLayout>
                  <c:x val="-3.6293125053288654E-2"/>
                  <c:y val="-5.7904527559055133E-2"/>
                </c:manualLayout>
              </c:layout>
              <c:spPr/>
              <c:txPr>
                <a:bodyPr/>
                <a:lstStyle/>
                <a:p>
                  <a:pPr>
                    <a:defRPr sz="1200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07E-4D41-9B09-9D82C1B60F71}"/>
                </c:ext>
              </c:extLst>
            </c:dLbl>
            <c:dLbl>
              <c:idx val="1"/>
              <c:layout>
                <c:manualLayout>
                  <c:x val="-3.0424994768023218E-2"/>
                  <c:y val="2.6036909448818934E-2"/>
                </c:manualLayout>
              </c:layout>
              <c:spPr/>
              <c:txPr>
                <a:bodyPr/>
                <a:lstStyle/>
                <a:p>
                  <a:pPr>
                    <a:defRPr sz="1200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07E-4D41-9B09-9D82C1B60F71}"/>
                </c:ext>
              </c:extLst>
            </c:dLbl>
            <c:dLbl>
              <c:idx val="2"/>
              <c:layout>
                <c:manualLayout>
                  <c:x val="1.8016893471784784E-2"/>
                  <c:y val="1.3580462598425201E-2"/>
                </c:manualLayout>
              </c:layout>
              <c:spPr/>
              <c:txPr>
                <a:bodyPr/>
                <a:lstStyle/>
                <a:p>
                  <a:pPr>
                    <a:defRPr sz="1200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07E-4D41-9B09-9D82C1B60F71}"/>
                </c:ext>
              </c:extLst>
            </c:dLbl>
            <c:dLbl>
              <c:idx val="3"/>
              <c:layout>
                <c:manualLayout>
                  <c:x val="4.0798618529565102E-2"/>
                  <c:y val="8.7144563473633085E-2"/>
                </c:manualLayout>
              </c:layout>
              <c:spPr/>
              <c:txPr>
                <a:bodyPr/>
                <a:lstStyle/>
                <a:p>
                  <a:pPr>
                    <a:defRPr sz="1200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7E-4D41-9B09-9D82C1B60F71}"/>
                </c:ext>
              </c:extLst>
            </c:dLbl>
            <c:dLbl>
              <c:idx val="4"/>
              <c:layout>
                <c:manualLayout>
                  <c:x val="-4.6343675489048117E-3"/>
                  <c:y val="1.7082297059513508E-2"/>
                </c:manualLayout>
              </c:layout>
              <c:spPr/>
              <c:txPr>
                <a:bodyPr/>
                <a:lstStyle/>
                <a:p>
                  <a:pPr>
                    <a:defRPr sz="1200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07E-4D41-9B09-9D82C1B60F71}"/>
                </c:ext>
              </c:extLst>
            </c:dLbl>
            <c:dLbl>
              <c:idx val="6"/>
              <c:layout>
                <c:manualLayout>
                  <c:x val="3.8273258099527412E-2"/>
                  <c:y val="-1.8018456066989201E-2"/>
                </c:manualLayout>
              </c:layout>
              <c:spPr/>
              <c:txPr>
                <a:bodyPr/>
                <a:lstStyle/>
                <a:p>
                  <a:pPr>
                    <a:defRPr sz="1200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07E-4D41-9B09-9D82C1B60F71}"/>
                </c:ext>
              </c:extLst>
            </c:dLbl>
            <c:dLbl>
              <c:idx val="7"/>
              <c:layout>
                <c:manualLayout>
                  <c:x val="4.5894206199311262E-2"/>
                  <c:y val="-1.5689714566929133E-2"/>
                </c:manualLayout>
              </c:layout>
              <c:spPr/>
              <c:txPr>
                <a:bodyPr/>
                <a:lstStyle/>
                <a:p>
                  <a:pPr>
                    <a:defRPr sz="1200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07E-4D41-9B09-9D82C1B60F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с/хозяйство</c:v>
                </c:pt>
                <c:pt idx="1">
                  <c:v>лесное хозяйство</c:v>
                </c:pt>
                <c:pt idx="2">
                  <c:v>обрабатывающие производства</c:v>
                </c:pt>
                <c:pt idx="3">
                  <c:v>оптовая и розничная торговля</c:v>
                </c:pt>
                <c:pt idx="4">
                  <c:v>гостиницы и ресторыны</c:v>
                </c:pt>
                <c:pt idx="5">
                  <c:v>транспорт и связь</c:v>
                </c:pt>
                <c:pt idx="6">
                  <c:v>прочие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25.3</c:v>
                </c:pt>
                <c:pt idx="1">
                  <c:v>9.5</c:v>
                </c:pt>
                <c:pt idx="2">
                  <c:v>2.6</c:v>
                </c:pt>
                <c:pt idx="3">
                  <c:v>40.5</c:v>
                </c:pt>
                <c:pt idx="4">
                  <c:v>2.5</c:v>
                </c:pt>
                <c:pt idx="5">
                  <c:v>7.2</c:v>
                </c:pt>
                <c:pt idx="6">
                  <c:v>12.4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07E-4D41-9B09-9D82C1B60F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9">
          <a:noFill/>
        </a:ln>
      </c:spPr>
    </c:plotArea>
    <c:legend>
      <c:legendPos val="r"/>
      <c:layout>
        <c:manualLayout>
          <c:xMode val="edge"/>
          <c:yMode val="edge"/>
          <c:x val="0.63314410349278127"/>
          <c:y val="4.6416810511298701E-2"/>
          <c:w val="0.35498490897024149"/>
          <c:h val="0.76682162477438065"/>
        </c:manualLayout>
      </c:layout>
      <c:overlay val="0"/>
      <c:txPr>
        <a:bodyPr/>
        <a:lstStyle/>
        <a:p>
          <a:pPr>
            <a:defRPr sz="1200" baseline="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9,6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0-01D1-4FD7-9F03-C3008ACF9616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</c:spPr>
            <c:extLst>
              <c:ext xmlns:c16="http://schemas.microsoft.com/office/drawing/2014/chart" uri="{C3380CC4-5D6E-409C-BE32-E72D297353CC}">
                <c16:uniqueId val="{00000001-01D1-4FD7-9F03-C3008ACF9616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2-01D1-4FD7-9F03-C3008ACF9616}"/>
              </c:ext>
            </c:extLst>
          </c:dPt>
          <c:dPt>
            <c:idx val="3"/>
            <c:bubble3D val="0"/>
            <c:spPr>
              <a:solidFill>
                <a:srgbClr val="F468BB"/>
              </a:solidFill>
            </c:spPr>
            <c:extLst>
              <c:ext xmlns:c16="http://schemas.microsoft.com/office/drawing/2014/chart" uri="{C3380CC4-5D6E-409C-BE32-E72D297353CC}">
                <c16:uniqueId val="{00000003-01D1-4FD7-9F03-C3008ACF9616}"/>
              </c:ext>
            </c:extLst>
          </c:dPt>
          <c:dPt>
            <c:idx val="4"/>
            <c:bubble3D val="0"/>
            <c:spPr>
              <a:solidFill>
                <a:srgbClr val="E67A04"/>
              </a:solidFill>
            </c:spPr>
            <c:extLst>
              <c:ext xmlns:c16="http://schemas.microsoft.com/office/drawing/2014/chart" uri="{C3380CC4-5D6E-409C-BE32-E72D297353CC}">
                <c16:uniqueId val="{00000004-01D1-4FD7-9F03-C3008ACF9616}"/>
              </c:ext>
            </c:extLst>
          </c:dPt>
          <c:dPt>
            <c:idx val="5"/>
            <c:bubble3D val="0"/>
            <c:spPr>
              <a:solidFill>
                <a:srgbClr val="7D1EB2"/>
              </a:solidFill>
            </c:spPr>
            <c:extLst>
              <c:ext xmlns:c16="http://schemas.microsoft.com/office/drawing/2014/chart" uri="{C3380CC4-5D6E-409C-BE32-E72D297353CC}">
                <c16:uniqueId val="{00000005-01D1-4FD7-9F03-C3008ACF9616}"/>
              </c:ext>
            </c:extLst>
          </c:dPt>
          <c:dLbls>
            <c:dLbl>
              <c:idx val="0"/>
              <c:layout>
                <c:manualLayout>
                  <c:x val="-2.1029248940705281E-2"/>
                  <c:y val="-0.11404481503677541"/>
                </c:manualLayout>
              </c:layout>
              <c:spPr/>
              <c:txPr>
                <a:bodyPr/>
                <a:lstStyle/>
                <a:p>
                  <a:pPr>
                    <a:defRPr sz="1400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1D1-4FD7-9F03-C3008ACF9616}"/>
                </c:ext>
              </c:extLst>
            </c:dLbl>
            <c:dLbl>
              <c:idx val="1"/>
              <c:layout>
                <c:manualLayout>
                  <c:x val="2.8930708256162372E-2"/>
                  <c:y val="-8.6238286462342703E-2"/>
                </c:manualLayout>
              </c:layout>
              <c:spPr/>
              <c:txPr>
                <a:bodyPr/>
                <a:lstStyle/>
                <a:p>
                  <a:pPr>
                    <a:defRPr sz="1400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1D1-4FD7-9F03-C3008ACF9616}"/>
                </c:ext>
              </c:extLst>
            </c:dLbl>
            <c:dLbl>
              <c:idx val="2"/>
              <c:layout>
                <c:manualLayout>
                  <c:x val="1.8016893471784784E-2"/>
                  <c:y val="1.3580462598425201E-2"/>
                </c:manualLayout>
              </c:layout>
              <c:spPr/>
              <c:txPr>
                <a:bodyPr/>
                <a:lstStyle/>
                <a:p>
                  <a:pPr>
                    <a:defRPr sz="1400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1D1-4FD7-9F03-C3008ACF9616}"/>
                </c:ext>
              </c:extLst>
            </c:dLbl>
            <c:dLbl>
              <c:idx val="3"/>
              <c:layout>
                <c:manualLayout>
                  <c:x val="-1.776665295974077E-2"/>
                  <c:y val="3.6634561787055431E-2"/>
                </c:manualLayout>
              </c:layout>
              <c:spPr/>
              <c:txPr>
                <a:bodyPr/>
                <a:lstStyle/>
                <a:p>
                  <a:pPr>
                    <a:defRPr sz="1400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1D1-4FD7-9F03-C3008ACF9616}"/>
                </c:ext>
              </c:extLst>
            </c:dLbl>
            <c:dLbl>
              <c:idx val="4"/>
              <c:layout>
                <c:manualLayout>
                  <c:x val="-3.685834195685847E-2"/>
                  <c:y val="-1.4997811852120357E-2"/>
                </c:manualLayout>
              </c:layout>
              <c:spPr/>
              <c:txPr>
                <a:bodyPr/>
                <a:lstStyle/>
                <a:p>
                  <a:pPr>
                    <a:defRPr sz="1400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1D1-4FD7-9F03-C3008ACF9616}"/>
                </c:ext>
              </c:extLst>
            </c:dLbl>
            <c:dLbl>
              <c:idx val="5"/>
              <c:layout>
                <c:manualLayout>
                  <c:x val="2.9106984728181013E-3"/>
                  <c:y val="-1.0767708368197423E-2"/>
                </c:manualLayout>
              </c:layout>
              <c:spPr/>
              <c:txPr>
                <a:bodyPr/>
                <a:lstStyle/>
                <a:p>
                  <a:pPr>
                    <a:defRPr sz="1400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1D1-4FD7-9F03-C3008ACF9616}"/>
                </c:ext>
              </c:extLst>
            </c:dLbl>
            <c:dLbl>
              <c:idx val="6"/>
              <c:layout>
                <c:manualLayout>
                  <c:x val="3.8273258099527412E-2"/>
                  <c:y val="-1.8018456066989201E-2"/>
                </c:manualLayout>
              </c:layout>
              <c:spPr/>
              <c:txPr>
                <a:bodyPr/>
                <a:lstStyle/>
                <a:p>
                  <a:pPr>
                    <a:defRPr sz="1400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1D1-4FD7-9F03-C3008ACF9616}"/>
                </c:ext>
              </c:extLst>
            </c:dLbl>
            <c:dLbl>
              <c:idx val="7"/>
              <c:layout>
                <c:manualLayout>
                  <c:x val="4.5894206199311352E-2"/>
                  <c:y val="-1.5689714566929133E-2"/>
                </c:manualLayout>
              </c:layout>
              <c:spPr/>
              <c:txPr>
                <a:bodyPr/>
                <a:lstStyle/>
                <a:p>
                  <a:pPr>
                    <a:defRPr sz="1400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1D1-4FD7-9F03-C3008ACF96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НДФЛ</c:v>
                </c:pt>
                <c:pt idx="1">
                  <c:v>Прочие налоги</c:v>
                </c:pt>
                <c:pt idx="2">
                  <c:v>Земельный налог</c:v>
                </c:pt>
                <c:pt idx="3">
                  <c:v>НДПИ</c:v>
                </c:pt>
                <c:pt idx="4">
                  <c:v>Неналоговые доходы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96.9</c:v>
                </c:pt>
                <c:pt idx="1">
                  <c:v>101</c:v>
                </c:pt>
                <c:pt idx="2">
                  <c:v>78.400000000000006</c:v>
                </c:pt>
                <c:pt idx="3">
                  <c:v>100</c:v>
                </c:pt>
                <c:pt idx="4">
                  <c:v>70.400000000000006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1D1-4FD7-9F03-C3008ACF96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9">
          <a:noFill/>
        </a:ln>
      </c:spPr>
    </c:plotArea>
    <c:legend>
      <c:legendPos val="r"/>
      <c:layout>
        <c:manualLayout>
          <c:xMode val="edge"/>
          <c:yMode val="edge"/>
          <c:x val="0.66183060027280571"/>
          <c:y val="0.1210416715928527"/>
          <c:w val="0.32812974617054702"/>
          <c:h val="0.74237544631245411"/>
        </c:manualLayout>
      </c:layout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F468BB"/>
              </a:solidFill>
            </c:spPr>
            <c:extLst>
              <c:ext xmlns:c16="http://schemas.microsoft.com/office/drawing/2014/chart" uri="{C3380CC4-5D6E-409C-BE32-E72D297353CC}">
                <c16:uniqueId val="{00000000-D193-49A1-BD97-48C4DA8D6E82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1-D193-49A1-BD97-48C4DA8D6E82}"/>
              </c:ext>
            </c:extLst>
          </c:dPt>
          <c:dLbls>
            <c:dLbl>
              <c:idx val="0"/>
              <c:layout>
                <c:manualLayout>
                  <c:x val="-9.587737667295454E-2"/>
                  <c:y val="-0.32793819666790797"/>
                </c:manualLayout>
              </c:layout>
              <c:spPr/>
              <c:txPr>
                <a:bodyPr/>
                <a:lstStyle/>
                <a:p>
                  <a:pPr>
                    <a:defRPr sz="1201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193-49A1-BD97-48C4DA8D6E82}"/>
                </c:ext>
              </c:extLst>
            </c:dLbl>
            <c:dLbl>
              <c:idx val="1"/>
              <c:layout>
                <c:manualLayout>
                  <c:x val="8.9983580356891468E-2"/>
                  <c:y val="-0.1283428566344017"/>
                </c:manualLayout>
              </c:layout>
              <c:spPr/>
              <c:txPr>
                <a:bodyPr/>
                <a:lstStyle/>
                <a:p>
                  <a:pPr>
                    <a:defRPr sz="1201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193-49A1-BD97-48C4DA8D6E82}"/>
                </c:ext>
              </c:extLst>
            </c:dLbl>
            <c:dLbl>
              <c:idx val="2"/>
              <c:layout>
                <c:manualLayout>
                  <c:x val="0.11554734659111957"/>
                  <c:y val="8.7368168836341686E-2"/>
                </c:manualLayout>
              </c:layout>
              <c:spPr/>
              <c:txPr>
                <a:bodyPr/>
                <a:lstStyle/>
                <a:p>
                  <a:pPr>
                    <a:defRPr sz="1201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193-49A1-BD97-48C4DA8D6E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Женщины </c:v>
                </c:pt>
                <c:pt idx="1">
                  <c:v>Мужчины 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0.51400000000000001</c:v>
                </c:pt>
                <c:pt idx="1">
                  <c:v>0.48599999999999999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193-49A1-BD97-48C4DA8D6E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5">
          <a:noFill/>
        </a:ln>
      </c:spPr>
    </c:plotArea>
    <c:legend>
      <c:legendPos val="b"/>
      <c:layout>
        <c:manualLayout>
          <c:xMode val="edge"/>
          <c:yMode val="edge"/>
          <c:x val="9.5128745270477558E-2"/>
          <c:y val="0.72203516813919388"/>
          <c:w val="0.8999998636534069"/>
          <c:h val="0.12101438024472289"/>
        </c:manualLayout>
      </c:layout>
      <c:overlay val="0"/>
      <c:txPr>
        <a:bodyPr/>
        <a:lstStyle/>
        <a:p>
          <a:pPr>
            <a:defRPr sz="1201" b="1" i="0" baseline="0">
              <a:latin typeface="Arial" pitchFamily="34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2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9492209732181979E-2"/>
          <c:y val="0.10660814594103257"/>
          <c:w val="0.53894338650683971"/>
          <c:h val="0.7466851604115566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видов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tx2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0-7A11-4931-8A7B-281C5FCEEEC2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1-7A11-4931-8A7B-281C5FCEEEC2}"/>
              </c:ext>
            </c:extLst>
          </c:dPt>
          <c:dPt>
            <c:idx val="2"/>
            <c:bubble3D val="0"/>
            <c:spPr>
              <a:solidFill>
                <a:srgbClr val="7D1EB2"/>
              </a:solidFill>
            </c:spPr>
            <c:extLst>
              <c:ext xmlns:c16="http://schemas.microsoft.com/office/drawing/2014/chart" uri="{C3380CC4-5D6E-409C-BE32-E72D297353CC}">
                <c16:uniqueId val="{00000002-7A11-4931-8A7B-281C5FCEEEC2}"/>
              </c:ext>
            </c:extLst>
          </c:dPt>
          <c:dPt>
            <c:idx val="3"/>
            <c:bubble3D val="0"/>
            <c:spPr>
              <a:solidFill>
                <a:srgbClr val="F468BB"/>
              </a:solidFill>
            </c:spPr>
            <c:extLst>
              <c:ext xmlns:c16="http://schemas.microsoft.com/office/drawing/2014/chart" uri="{C3380CC4-5D6E-409C-BE32-E72D297353CC}">
                <c16:uniqueId val="{00000003-7A11-4931-8A7B-281C5FCEEEC2}"/>
              </c:ext>
            </c:extLst>
          </c:dPt>
          <c:dPt>
            <c:idx val="4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4-7A11-4931-8A7B-281C5FCEEEC2}"/>
              </c:ext>
            </c:extLst>
          </c:dPt>
          <c:dPt>
            <c:idx val="5"/>
            <c:bubble3D val="0"/>
            <c:spPr>
              <a:solidFill>
                <a:schemeClr val="bg1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7A11-4931-8A7B-281C5FCEEEC2}"/>
              </c:ext>
            </c:extLst>
          </c:dPt>
          <c:dPt>
            <c:idx val="6"/>
            <c:bubble3D val="0"/>
            <c:spPr>
              <a:solidFill>
                <a:srgbClr val="E67A04"/>
              </a:solidFill>
            </c:spPr>
            <c:extLst>
              <c:ext xmlns:c16="http://schemas.microsoft.com/office/drawing/2014/chart" uri="{C3380CC4-5D6E-409C-BE32-E72D297353CC}">
                <c16:uniqueId val="{00000006-7A11-4931-8A7B-281C5FCEEEC2}"/>
              </c:ext>
            </c:extLst>
          </c:dPt>
          <c:dPt>
            <c:idx val="7"/>
            <c:bubble3D val="0"/>
            <c:spPr>
              <a:solidFill>
                <a:schemeClr val="tx1">
                  <a:lumMod val="1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7A11-4931-8A7B-281C5FCEEEC2}"/>
              </c:ext>
            </c:extLst>
          </c:dPt>
          <c:dLbls>
            <c:dLbl>
              <c:idx val="0"/>
              <c:layout>
                <c:manualLayout>
                  <c:x val="-4.0717965097895152E-3"/>
                  <c:y val="-3.7855239190994455E-2"/>
                </c:manualLayout>
              </c:layout>
              <c:spPr/>
              <c:txPr>
                <a:bodyPr/>
                <a:lstStyle/>
                <a:p>
                  <a:pPr>
                    <a:defRPr sz="1200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A11-4931-8A7B-281C5FCEEEC2}"/>
                </c:ext>
              </c:extLst>
            </c:dLbl>
            <c:dLbl>
              <c:idx val="1"/>
              <c:layout>
                <c:manualLayout>
                  <c:x val="1.5363143411415902E-2"/>
                  <c:y val="-2.208135458577418E-2"/>
                </c:manualLayout>
              </c:layout>
              <c:spPr/>
              <c:txPr>
                <a:bodyPr/>
                <a:lstStyle/>
                <a:p>
                  <a:pPr>
                    <a:defRPr sz="1200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A11-4931-8A7B-281C5FCEEEC2}"/>
                </c:ext>
              </c:extLst>
            </c:dLbl>
            <c:dLbl>
              <c:idx val="2"/>
              <c:layout>
                <c:manualLayout>
                  <c:x val="1.8016893471784784E-2"/>
                  <c:y val="1.3580462598425201E-2"/>
                </c:manualLayout>
              </c:layout>
              <c:spPr/>
              <c:txPr>
                <a:bodyPr/>
                <a:lstStyle/>
                <a:p>
                  <a:pPr>
                    <a:defRPr sz="1200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A11-4931-8A7B-281C5FCEEEC2}"/>
                </c:ext>
              </c:extLst>
            </c:dLbl>
            <c:dLbl>
              <c:idx val="3"/>
              <c:layout>
                <c:manualLayout>
                  <c:x val="4.0798618529565102E-2"/>
                  <c:y val="8.7144563473633085E-2"/>
                </c:manualLayout>
              </c:layout>
              <c:spPr/>
              <c:txPr>
                <a:bodyPr/>
                <a:lstStyle/>
                <a:p>
                  <a:pPr>
                    <a:defRPr sz="1200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A11-4931-8A7B-281C5FCEEEC2}"/>
                </c:ext>
              </c:extLst>
            </c:dLbl>
            <c:dLbl>
              <c:idx val="4"/>
              <c:layout>
                <c:manualLayout>
                  <c:x val="-4.6343675489048117E-3"/>
                  <c:y val="1.7082297059513508E-2"/>
                </c:manualLayout>
              </c:layout>
              <c:spPr/>
              <c:txPr>
                <a:bodyPr/>
                <a:lstStyle/>
                <a:p>
                  <a:pPr>
                    <a:defRPr sz="1200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A11-4931-8A7B-281C5FCEEEC2}"/>
                </c:ext>
              </c:extLst>
            </c:dLbl>
            <c:dLbl>
              <c:idx val="5"/>
              <c:layout>
                <c:manualLayout>
                  <c:x val="2.4403672027894396E-2"/>
                  <c:y val="-9.2491246992214254E-2"/>
                </c:manualLayout>
              </c:layout>
              <c:spPr/>
              <c:txPr>
                <a:bodyPr/>
                <a:lstStyle/>
                <a:p>
                  <a:pPr>
                    <a:defRPr sz="1200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A11-4931-8A7B-281C5FCEEEC2}"/>
                </c:ext>
              </c:extLst>
            </c:dLbl>
            <c:dLbl>
              <c:idx val="6"/>
              <c:layout>
                <c:manualLayout>
                  <c:x val="-5.8190649756864662E-3"/>
                  <c:y val="-2.2028310837627092E-2"/>
                </c:manualLayout>
              </c:layout>
              <c:spPr/>
              <c:txPr>
                <a:bodyPr/>
                <a:lstStyle/>
                <a:p>
                  <a:pPr>
                    <a:defRPr sz="1200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A11-4931-8A7B-281C5FCEEEC2}"/>
                </c:ext>
              </c:extLst>
            </c:dLbl>
            <c:dLbl>
              <c:idx val="7"/>
              <c:layout>
                <c:manualLayout>
                  <c:x val="2.0456327502072439E-2"/>
                  <c:y val="-4.3758566328523332E-2"/>
                </c:manualLayout>
              </c:layout>
              <c:spPr/>
              <c:txPr>
                <a:bodyPr/>
                <a:lstStyle/>
                <a:p>
                  <a:pPr>
                    <a:defRPr sz="1200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A11-4931-8A7B-281C5FCEEE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высшее профессиональное</c:v>
                </c:pt>
                <c:pt idx="1">
                  <c:v>неполное высшее профессиональное</c:v>
                </c:pt>
                <c:pt idx="2">
                  <c:v>среднее профессиональное</c:v>
                </c:pt>
                <c:pt idx="3">
                  <c:v>начальное профессиональное</c:v>
                </c:pt>
                <c:pt idx="4">
                  <c:v>среднее (полное)</c:v>
                </c:pt>
                <c:pt idx="5">
                  <c:v>основное общее</c:v>
                </c:pt>
                <c:pt idx="6">
                  <c:v>начальное общее</c:v>
                </c:pt>
                <c:pt idx="7">
                  <c:v>не имеют начального общего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6.9</c:v>
                </c:pt>
                <c:pt idx="1">
                  <c:v>1.7</c:v>
                </c:pt>
                <c:pt idx="2">
                  <c:v>26.1</c:v>
                </c:pt>
                <c:pt idx="3">
                  <c:v>7.7</c:v>
                </c:pt>
                <c:pt idx="4">
                  <c:v>19.5</c:v>
                </c:pt>
                <c:pt idx="5">
                  <c:v>23.5</c:v>
                </c:pt>
                <c:pt idx="6">
                  <c:v>14.1</c:v>
                </c:pt>
                <c:pt idx="7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A11-4931-8A7B-281C5FCEEE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7">
          <a:noFill/>
        </a:ln>
      </c:spPr>
    </c:plotArea>
    <c:legend>
      <c:legendPos val="r"/>
      <c:layout>
        <c:manualLayout>
          <c:xMode val="edge"/>
          <c:yMode val="edge"/>
          <c:x val="0.64878378338300935"/>
          <c:y val="3.0377184160391167E-2"/>
          <c:w val="0.34104103088808813"/>
          <c:h val="0.96962281583960885"/>
        </c:manualLayout>
      </c:layout>
      <c:overlay val="0"/>
      <c:txPr>
        <a:bodyPr/>
        <a:lstStyle/>
        <a:p>
          <a:pPr>
            <a:defRPr lang="ru-RU" sz="1200" b="1" i="0" u="none" strike="noStrike" kern="1200" baseline="0">
              <a:solidFill>
                <a:srgbClr val="EAEAEA"/>
              </a:solidFill>
              <a:latin typeface="Arial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0219908291342688E-2"/>
          <c:y val="0.10203104827432972"/>
          <c:w val="0.5403489640775756"/>
          <c:h val="0.7676428705682986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bg2"/>
              </a:solidFill>
            </c:spPr>
            <c:extLst>
              <c:ext xmlns:c16="http://schemas.microsoft.com/office/drawing/2014/chart" uri="{C3380CC4-5D6E-409C-BE32-E72D297353CC}">
                <c16:uniqueId val="{00000000-66E4-464B-9A56-4335F6F21307}"/>
              </c:ext>
            </c:extLst>
          </c:dPt>
          <c:dPt>
            <c:idx val="1"/>
            <c:bubble3D val="0"/>
            <c:spPr>
              <a:solidFill>
                <a:srgbClr val="E67A04"/>
              </a:solidFill>
            </c:spPr>
            <c:extLst>
              <c:ext xmlns:c16="http://schemas.microsoft.com/office/drawing/2014/chart" uri="{C3380CC4-5D6E-409C-BE32-E72D297353CC}">
                <c16:uniqueId val="{00000001-66E4-464B-9A56-4335F6F21307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2-66E4-464B-9A56-4335F6F21307}"/>
              </c:ext>
            </c:extLst>
          </c:dPt>
          <c:dPt>
            <c:idx val="3"/>
            <c:bubble3D val="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03-66E4-464B-9A56-4335F6F21307}"/>
              </c:ext>
            </c:extLst>
          </c:dPt>
          <c:dPt>
            <c:idx val="4"/>
            <c:bubble3D val="0"/>
            <c:spPr>
              <a:solidFill>
                <a:schemeClr val="tx2">
                  <a:lumMod val="2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4-66E4-464B-9A56-4335F6F21307}"/>
              </c:ext>
            </c:extLst>
          </c:dPt>
          <c:dPt>
            <c:idx val="5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5-66E4-464B-9A56-4335F6F21307}"/>
              </c:ext>
            </c:extLst>
          </c:dPt>
          <c:dPt>
            <c:idx val="6"/>
            <c:bubble3D val="0"/>
            <c:spPr>
              <a:solidFill>
                <a:srgbClr val="F468BB"/>
              </a:solidFill>
            </c:spPr>
            <c:extLst>
              <c:ext xmlns:c16="http://schemas.microsoft.com/office/drawing/2014/chart" uri="{C3380CC4-5D6E-409C-BE32-E72D297353CC}">
                <c16:uniqueId val="{00000006-66E4-464B-9A56-4335F6F21307}"/>
              </c:ext>
            </c:extLst>
          </c:dPt>
          <c:dPt>
            <c:idx val="7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7-66E4-464B-9A56-4335F6F21307}"/>
              </c:ext>
            </c:extLst>
          </c:dPt>
          <c:dLbls>
            <c:dLbl>
              <c:idx val="0"/>
              <c:layout>
                <c:manualLayout>
                  <c:x val="-7.3902740492672161E-2"/>
                  <c:y val="6.9964889812619113E-2"/>
                </c:manualLayout>
              </c:layout>
              <c:tx>
                <c:rich>
                  <a:bodyPr/>
                  <a:lstStyle/>
                  <a:p>
                    <a:pPr>
                      <a:defRPr sz="1200" b="1" i="0" baseline="0"/>
                    </a:pPr>
                    <a:r>
                      <a:rPr lang="en-US" dirty="0"/>
                      <a:t>21%</a:t>
                    </a:r>
                  </a:p>
                </c:rich>
              </c:tx>
              <c:spPr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6E4-464B-9A56-4335F6F21307}"/>
                </c:ext>
              </c:extLst>
            </c:dLbl>
            <c:dLbl>
              <c:idx val="1"/>
              <c:layout>
                <c:manualLayout>
                  <c:x val="-0.14346905610572938"/>
                  <c:y val="-9.718912289650905E-2"/>
                </c:manualLayout>
              </c:layout>
              <c:spPr/>
              <c:txPr>
                <a:bodyPr/>
                <a:lstStyle/>
                <a:p>
                  <a:pPr>
                    <a:defRPr sz="1200" b="1" i="0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6E4-464B-9A56-4335F6F21307}"/>
                </c:ext>
              </c:extLst>
            </c:dLbl>
            <c:dLbl>
              <c:idx val="2"/>
              <c:layout>
                <c:manualLayout>
                  <c:x val="-7.2224626425687694E-2"/>
                  <c:y val="-0.15758494006305723"/>
                </c:manualLayout>
              </c:layout>
              <c:spPr/>
              <c:txPr>
                <a:bodyPr/>
                <a:lstStyle/>
                <a:p>
                  <a:pPr>
                    <a:defRPr sz="1200" b="1" i="0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6E4-464B-9A56-4335F6F2130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6E4-464B-9A56-4335F6F21307}"/>
                </c:ext>
              </c:extLst>
            </c:dLbl>
            <c:dLbl>
              <c:idx val="4"/>
              <c:layout>
                <c:manualLayout>
                  <c:x val="3.6296489164624091E-3"/>
                  <c:y val="-0.19808722738051937"/>
                </c:manualLayout>
              </c:layout>
              <c:spPr/>
              <c:txPr>
                <a:bodyPr/>
                <a:lstStyle/>
                <a:p>
                  <a:pPr>
                    <a:defRPr sz="1200" b="1" i="0" baseline="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6E4-464B-9A56-4335F6F21307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9,7%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6E4-464B-9A56-4335F6F21307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20%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6E4-464B-9A56-4335F6F213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Сельское хозяйство, охота и лесное хозяйство</c:v>
                </c:pt>
                <c:pt idx="1">
                  <c:v>Добыча полезных ископаемых</c:v>
                </c:pt>
                <c:pt idx="2">
                  <c:v>Обрабатывающие производства</c:v>
                </c:pt>
                <c:pt idx="3">
                  <c:v>Оптовая и розничная торговля</c:v>
                </c:pt>
                <c:pt idx="4">
                  <c:v>Транспорт и связь</c:v>
                </c:pt>
                <c:pt idx="5">
                  <c:v>Образование</c:v>
                </c:pt>
                <c:pt idx="6">
                  <c:v>Здравоохранение и предоставление социальных услуг</c:v>
                </c:pt>
                <c:pt idx="7">
                  <c:v>Прочие</c:v>
                </c:pt>
              </c:strCache>
            </c:strRef>
          </c:cat>
          <c:val>
            <c:numRef>
              <c:f>Лист1!$B$2:$B$9</c:f>
              <c:numCache>
                <c:formatCode>0.0%</c:formatCode>
                <c:ptCount val="8"/>
                <c:pt idx="0">
                  <c:v>0.22</c:v>
                </c:pt>
                <c:pt idx="1">
                  <c:v>0.16600000000000001</c:v>
                </c:pt>
                <c:pt idx="2">
                  <c:v>2.1000000000000001E-2</c:v>
                </c:pt>
                <c:pt idx="3">
                  <c:v>9.1999999999999998E-2</c:v>
                </c:pt>
                <c:pt idx="4">
                  <c:v>0.06</c:v>
                </c:pt>
                <c:pt idx="5">
                  <c:v>0.16600000000000001</c:v>
                </c:pt>
                <c:pt idx="6">
                  <c:v>9.8000000000000004E-2</c:v>
                </c:pt>
                <c:pt idx="7">
                  <c:v>0.17699999999999999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6E4-464B-9A56-4335F6F213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7">
          <a:noFill/>
        </a:ln>
      </c:spPr>
    </c:plotArea>
    <c:legend>
      <c:legendPos val="r"/>
      <c:layout>
        <c:manualLayout>
          <c:xMode val="edge"/>
          <c:yMode val="edge"/>
          <c:x val="0.55927752766667271"/>
          <c:y val="1.6237391813626604E-2"/>
          <c:w val="0.43127425131084129"/>
          <c:h val="0.98311858744929603"/>
        </c:manualLayout>
      </c:layout>
      <c:overlay val="0"/>
      <c:txPr>
        <a:bodyPr/>
        <a:lstStyle/>
        <a:p>
          <a:pPr>
            <a:defRPr sz="1400" b="1" i="0" baseline="0">
              <a:latin typeface="Arial" pitchFamily="34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rgbClr val="F468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pPr>
            <a:r>
              <a:rPr lang="ru-RU" dirty="0">
                <a:solidFill>
                  <a:schemeClr val="tx2"/>
                </a:solidFill>
              </a:rPr>
              <a:t>Объемы промышленного производства за 2022 год, %</a:t>
            </a:r>
          </a:p>
        </c:rich>
      </c:tx>
      <c:layout>
        <c:manualLayout>
          <c:xMode val="edge"/>
          <c:yMode val="edge"/>
          <c:x val="0.18096731219185885"/>
          <c:y val="1.8716690613496109E-2"/>
        </c:manualLayout>
      </c:layout>
      <c:overlay val="0"/>
    </c:title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0955956778375494E-2"/>
          <c:y val="0.33334548314991774"/>
          <c:w val="0.55372891860608575"/>
          <c:h val="0.6127155618900753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Объемы промышленного производства за 2013 год, %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7D1EB2"/>
              </a:solidFill>
            </c:spPr>
            <c:extLst>
              <c:ext xmlns:c16="http://schemas.microsoft.com/office/drawing/2014/chart" uri="{C3380CC4-5D6E-409C-BE32-E72D297353CC}">
                <c16:uniqueId val="{00000000-4BEF-45A9-ABA2-4060B82D40BF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1-4BEF-45A9-ABA2-4060B82D40BF}"/>
              </c:ext>
            </c:extLst>
          </c:dPt>
          <c:dPt>
            <c:idx val="2"/>
            <c:bubble3D val="0"/>
            <c:explosion val="26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2-4BEF-45A9-ABA2-4060B82D40BF}"/>
              </c:ext>
            </c:extLst>
          </c:dPt>
          <c:dLbls>
            <c:dLbl>
              <c:idx val="0"/>
              <c:layout>
                <c:manualLayout>
                  <c:x val="-3.6247867454068376E-2"/>
                  <c:y val="-0.22961195866141743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/>
                      <a:t>90,2</a:t>
                    </a:r>
                  </a:p>
                </c:rich>
              </c:tx>
              <c:spPr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BEF-45A9-ABA2-4060B82D40BF}"/>
                </c:ext>
              </c:extLst>
            </c:dLbl>
            <c:dLbl>
              <c:idx val="1"/>
              <c:layout>
                <c:manualLayout>
                  <c:x val="-6.4320127952756087E-2"/>
                  <c:y val="-9.7303149606299249E-3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/>
                      <a:t>5,7</a:t>
                    </a:r>
                  </a:p>
                </c:rich>
              </c:tx>
              <c:spPr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BEF-45A9-ABA2-4060B82D40BF}"/>
                </c:ext>
              </c:extLst>
            </c:dLbl>
            <c:dLbl>
              <c:idx val="2"/>
              <c:layout>
                <c:manualLayout>
                  <c:x val="0.10204650590551213"/>
                  <c:y val="-9.7303149606299249E-3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/>
                      <a:t>4,1</a:t>
                    </a:r>
                  </a:p>
                </c:rich>
              </c:tx>
              <c:spPr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BEF-45A9-ABA2-4060B82D40BF}"/>
                </c:ext>
              </c:extLst>
            </c:dLbl>
            <c:spPr>
              <a:noFill/>
              <a:ln w="21177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Добыча полезных ископаемых</c:v>
                </c:pt>
                <c:pt idx="1">
                  <c:v>Обрабатывающие производства</c:v>
                </c:pt>
                <c:pt idx="2">
                  <c:v>Производство и распределение электроэнергии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108.4</c:v>
                </c:pt>
                <c:pt idx="1">
                  <c:v>5.7</c:v>
                </c:pt>
                <c:pt idx="2">
                  <c:v>4.0999999999999996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BEF-45A9-ABA2-4060B82D40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1177">
          <a:noFill/>
        </a:ln>
      </c:spPr>
    </c:plotArea>
    <c:legend>
      <c:legendPos val="r"/>
      <c:layout>
        <c:manualLayout>
          <c:xMode val="edge"/>
          <c:yMode val="edge"/>
          <c:x val="0.55573502534386443"/>
          <c:y val="0.28906255640741857"/>
          <c:w val="0.31502425172918636"/>
          <c:h val="0.60677079841445525"/>
        </c:manualLayout>
      </c:layout>
      <c:overlay val="0"/>
      <c:txPr>
        <a:bodyPr/>
        <a:lstStyle/>
        <a:p>
          <a:pPr>
            <a:defRPr sz="1175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508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4.6260797980552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FCF-477E-B6DE-331A0FEB305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13506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FCF-477E-B6DE-331A0FEB305F}"/>
            </c:ext>
          </c:extLst>
        </c:ser>
        <c:ser>
          <c:idx val="2"/>
          <c:order val="1"/>
          <c:tx>
            <c:strRef>
              <c:f>Лист1!$C$1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3064392022285589E-2"/>
                  <c:y val="-2.02390991164916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FCF-477E-B6DE-331A0FEB305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12714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FCF-477E-B6DE-331A0FEB305F}"/>
            </c:ext>
          </c:extLst>
        </c:ser>
        <c:ser>
          <c:idx val="3"/>
          <c:order val="2"/>
          <c:tx>
            <c:strRef>
              <c:f>Лист1!$D$1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6330490027856928E-2"/>
                  <c:y val="-4.04781982329832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FCF-477E-B6DE-331A0FEB305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14292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FCF-477E-B6DE-331A0FEB305F}"/>
            </c:ext>
          </c:extLst>
        </c:ser>
        <c:ser>
          <c:idx val="4"/>
          <c:order val="3"/>
          <c:tx>
            <c:strRef>
              <c:f>Лист1!$E$1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4697441025071289E-2"/>
                  <c:y val="-4.91520978543367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FCF-477E-B6DE-331A0FEB305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14124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FCF-477E-B6DE-331A0FEB305F}"/>
            </c:ext>
          </c:extLst>
        </c:ser>
        <c:ser>
          <c:idx val="5"/>
          <c:order val="4"/>
          <c:tx>
            <c:strRef>
              <c:f>Лист1!$F$1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3064392022285589E-2"/>
                  <c:y val="-4.04781982329832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FCF-477E-B6DE-331A0FEB305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General</c:formatCode>
                <c:ptCount val="1"/>
                <c:pt idx="0">
                  <c:v>14292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1FCF-477E-B6DE-331A0FEB305F}"/>
            </c:ext>
          </c:extLst>
        </c:ser>
        <c:ser>
          <c:idx val="6"/>
          <c:order val="5"/>
          <c:tx>
            <c:strRef>
              <c:f>Лист1!$G$1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4495735041785479E-2"/>
                  <c:y val="-5.49346976019058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FCF-477E-B6DE-331A0FEB305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General</c:formatCode>
                <c:ptCount val="1"/>
                <c:pt idx="0">
                  <c:v>11110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1FCF-477E-B6DE-331A0FEB305F}"/>
            </c:ext>
          </c:extLst>
        </c:ser>
        <c:ser>
          <c:idx val="7"/>
          <c:order val="6"/>
          <c:tx>
            <c:strRef>
              <c:f>Лист1!$H$1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4745886320661841E-2"/>
                  <c:y val="-3.29383336492023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1FCF-477E-B6DE-331A0FEB305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General</c:formatCode>
                <c:ptCount val="1"/>
                <c:pt idx="0">
                  <c:v>12540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1FCF-477E-B6DE-331A0FEB305F}"/>
            </c:ext>
          </c:extLst>
        </c:ser>
        <c:ser>
          <c:idx val="8"/>
          <c:order val="7"/>
          <c:tx>
            <c:strRef>
              <c:f>Лист1!$I$1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98426467466211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1FCF-477E-B6DE-331A0FEB305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General</c:formatCode>
                <c:ptCount val="1"/>
                <c:pt idx="0">
                  <c:v>14323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1FCF-477E-B6DE-331A0FEB305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54503424"/>
        <c:axId val="154513408"/>
        <c:axId val="0"/>
      </c:bar3DChart>
      <c:catAx>
        <c:axId val="154503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54513408"/>
        <c:crosses val="autoZero"/>
        <c:auto val="1"/>
        <c:lblAlgn val="ctr"/>
        <c:lblOffset val="100"/>
        <c:noMultiLvlLbl val="0"/>
      </c:catAx>
      <c:valAx>
        <c:axId val="1545134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15450342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8.7474604031895248E-2"/>
          <c:y val="0.80328983054170455"/>
          <c:w val="0.83203557690509633"/>
          <c:h val="0.1794190623699763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322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A7-456E-9FC0-ABC6812D0C9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1980438867688159E-2"/>
                  <c:y val="-2.8125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CA7-456E-9FC0-ABC6812D0C9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205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CA7-456E-9FC0-ABC6812D0C9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9934796225627196E-3"/>
                  <c:y val="-3.4375000000000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CA7-456E-9FC0-ABC6812D0C9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359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CA7-456E-9FC0-ABC6812D0C98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973918490250878E-2"/>
                  <c:y val="-6.25000000000000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CA7-456E-9FC0-ABC6812D0C9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309.7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CA7-456E-9FC0-ABC6812D0C98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7970658301532164E-2"/>
                  <c:y val="-9.37499999999999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CA7-456E-9FC0-ABC6812D0C9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General</c:formatCode>
                <c:ptCount val="1"/>
                <c:pt idx="0">
                  <c:v>270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CA7-456E-9FC0-ABC6812D0C98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General</c:formatCode>
                <c:ptCount val="1"/>
                <c:pt idx="0">
                  <c:v>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CA7-456E-9FC0-ABC6812D0C98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General</c:formatCode>
                <c:ptCount val="1"/>
                <c:pt idx="0">
                  <c:v>216.3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CA7-456E-9FC0-ABC6812D0C98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99673981128136E-2"/>
                  <c:y val="-9.37499999999999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CA7-456E-9FC0-ABC6812D0C9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CA7-456E-9FC0-ABC6812D0C9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54800128"/>
        <c:axId val="154801664"/>
        <c:axId val="0"/>
      </c:bar3DChart>
      <c:catAx>
        <c:axId val="154800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54801664"/>
        <c:crosses val="autoZero"/>
        <c:auto val="1"/>
        <c:lblAlgn val="ctr"/>
        <c:lblOffset val="100"/>
        <c:noMultiLvlLbl val="0"/>
      </c:catAx>
      <c:valAx>
        <c:axId val="1548016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154800128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779160849252718"/>
          <c:y val="6.3906249999999998E-2"/>
          <c:w val="0.87129895074659514"/>
          <c:h val="0.7653171751968503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11240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ED-4448-9324-B35F642B130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5469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DED-4448-9324-B35F642B130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5670.7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DED-4448-9324-B35F642B1302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5719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DED-4448-9324-B35F642B1302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General</c:formatCode>
                <c:ptCount val="1"/>
                <c:pt idx="0">
                  <c:v>5670.7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DED-4448-9324-B35F642B1302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General</c:formatCode>
                <c:ptCount val="1"/>
                <c:pt idx="0">
                  <c:v>7580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DED-4448-9324-B35F642B1302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6666666666666666E-2"/>
                  <c:y val="6.25000000000000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DED-4448-9324-B35F642B130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General</c:formatCode>
                <c:ptCount val="1"/>
                <c:pt idx="0">
                  <c:v>8446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DED-4448-9324-B35F642B1302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6513772238365268E-2"/>
                  <c:y val="-6.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DED-4448-9324-B35F642B130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General</c:formatCode>
                <c:ptCount val="1"/>
                <c:pt idx="0">
                  <c:v>8519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DED-4448-9324-B35F642B130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one"/>
        <c:axId val="154936832"/>
        <c:axId val="154938368"/>
        <c:axId val="0"/>
      </c:bar3DChart>
      <c:catAx>
        <c:axId val="154936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54938368"/>
        <c:crosses val="autoZero"/>
        <c:auto val="1"/>
        <c:lblAlgn val="ctr"/>
        <c:lblOffset val="100"/>
        <c:noMultiLvlLbl val="0"/>
      </c:catAx>
      <c:valAx>
        <c:axId val="1549383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15493683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7.4145255338181212E-2"/>
          <c:y val="0.83786909448818891"/>
          <c:w val="0.87716485109901876"/>
          <c:h val="0.1621309055118110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5"/>
    </mc:Choice>
    <mc:Fallback>
      <c:style val="25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79442847421852"/>
          <c:y val="8.2404010065752098E-2"/>
          <c:w val="0.65076580761687719"/>
          <c:h val="0.711940676480330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7D1EB2">
                <a:alpha val="72000"/>
              </a:srgbClr>
            </a:solidFill>
          </c:spPr>
          <c:invertIfNegative val="0"/>
          <c:dLbls>
            <c:dLbl>
              <c:idx val="0"/>
              <c:layout>
                <c:manualLayout>
                  <c:x val="1.1584117478679273E-2"/>
                  <c:y val="-4.1237233959616523E-2"/>
                </c:manualLayout>
              </c:layout>
              <c:spPr/>
              <c:txPr>
                <a:bodyPr/>
                <a:lstStyle/>
                <a:p>
                  <a:pPr>
                    <a:defRPr sz="1048" baseline="0">
                      <a:latin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457-4B45-8D20-4C1B8AFE14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48" baseline="0">
                    <a:latin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           Производство хлеба и хлебобулочных изделий (тонн)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490.8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457-4B45-8D20-4C1B8AFE141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FF0000">
                <a:alpha val="78000"/>
              </a:srgbClr>
            </a:solidFill>
          </c:spPr>
          <c:invertIfNegative val="0"/>
          <c:dLbls>
            <c:dLbl>
              <c:idx val="0"/>
              <c:layout>
                <c:manualLayout>
                  <c:x val="7.0981548541285185E-3"/>
                  <c:y val="-1.8117642472908698E-2"/>
                </c:manualLayout>
              </c:layout>
              <c:spPr/>
              <c:txPr>
                <a:bodyPr/>
                <a:lstStyle/>
                <a:p>
                  <a:pPr>
                    <a:defRPr sz="1048" baseline="0">
                      <a:latin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457-4B45-8D20-4C1B8AFE14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98" baseline="0">
                    <a:latin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           Производство хлеба и хлебобулочных изделий (тонн)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558.4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457-4B45-8D20-4C1B8AFE141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bg2">
                <a:lumMod val="60000"/>
                <a:lumOff val="40000"/>
                <a:alpha val="72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184455520670998E-2"/>
                  <c:y val="-2.7406252436267275E-2"/>
                </c:manualLayout>
              </c:layout>
              <c:spPr/>
              <c:txPr>
                <a:bodyPr/>
                <a:lstStyle/>
                <a:p>
                  <a:pPr>
                    <a:defRPr sz="1048" baseline="0">
                      <a:latin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457-4B45-8D20-4C1B8AFE14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48" baseline="0">
                    <a:latin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           Производство хлеба и хлебобулочных изделий (тонн)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566.4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457-4B45-8D20-4C1B8AFE1413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tx2">
                <a:lumMod val="9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2061556356234477E-2"/>
                  <c:y val="-1.3576050518437684E-2"/>
                </c:manualLayout>
              </c:layout>
              <c:spPr/>
              <c:txPr>
                <a:bodyPr/>
                <a:lstStyle/>
                <a:p>
                  <a:pPr>
                    <a:defRPr sz="1098" baseline="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457-4B45-8D20-4C1B8AFE14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98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           Производство хлеба и хлебобулочных изделий (тонн)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412.2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457-4B45-8D20-4C1B8AFE1413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5867136978248089E-2"/>
                  <c:y val="-5.1550450523581504E-3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048" b="0" i="0" u="none" strike="noStrike" kern="1200" baseline="0" dirty="0">
                      <a:solidFill>
                        <a:srgbClr val="EAEAEA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457-4B45-8D20-4C1B8AFE14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048" b="0" i="0" u="none" strike="noStrike" kern="1200" baseline="0">
                    <a:solidFill>
                      <a:srgbClr val="EAEAEA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           Производство хлеба и хлебобулочных изделий (тонн)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436.6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457-4B45-8D20-4C1B8AFE1413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4E67C8"/>
            </a:solidFill>
          </c:spPr>
          <c:invertIfNegative val="0"/>
          <c:dLbls>
            <c:dLbl>
              <c:idx val="0"/>
              <c:layout>
                <c:manualLayout>
                  <c:x val="1.8812463256907809E-2"/>
                  <c:y val="-2.0618556701030927E-2"/>
                </c:manualLayout>
              </c:layout>
              <c:spPr/>
              <c:txPr>
                <a:bodyPr/>
                <a:lstStyle/>
                <a:p>
                  <a:pPr algn="ctr" rtl="0">
                    <a:defRPr lang="ru-RU" sz="1048" b="0" i="0" u="none" strike="noStrike" kern="1200" baseline="0">
                      <a:solidFill>
                        <a:srgbClr val="EAEAEA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457-4B45-8D20-4C1B8AFE14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 rtl="0">
                  <a:defRPr lang="ru-RU" sz="1048" b="0" i="0" u="none" strike="noStrike" kern="1200" baseline="0">
                    <a:solidFill>
                      <a:srgbClr val="EAEAEA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           Производство хлеба и хлебобулочных изделий (тонн)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  <c:pt idx="0">
                  <c:v>952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7457-4B45-8D20-4C1B8AFE1413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1.8465089440276982E-2"/>
                  <c:y val="-4.4554455445544552E-2"/>
                </c:manualLayout>
              </c:layout>
              <c:spPr/>
              <c:txPr>
                <a:bodyPr/>
                <a:lstStyle/>
                <a:p>
                  <a:pPr>
                    <a:defRPr sz="1049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457-4B45-8D20-4C1B8AFE14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49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           Производство хлеба и хлебобулочных изделий (тонн)</c:v>
                </c:pt>
              </c:strCache>
            </c:strRef>
          </c:cat>
          <c:val>
            <c:numRef>
              <c:f>Лист1!$H$2</c:f>
              <c:numCache>
                <c:formatCode>General</c:formatCode>
                <c:ptCount val="1"/>
                <c:pt idx="0">
                  <c:v>679.5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7457-4B45-8D20-4C1B8AFE14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3235520"/>
        <c:axId val="1"/>
        <c:axId val="0"/>
      </c:bar3DChart>
      <c:catAx>
        <c:axId val="1732355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93" baseline="0">
                <a:latin typeface="Arial" pitchFamily="34" charset="0"/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93" baseline="0">
                <a:latin typeface="Arial" pitchFamily="34" charset="0"/>
              </a:defRPr>
            </a:pPr>
            <a:endParaRPr lang="ru-RU"/>
          </a:p>
        </c:txPr>
        <c:crossAx val="173235520"/>
        <c:crosses val="autoZero"/>
        <c:crossBetween val="between"/>
      </c:valAx>
      <c:spPr>
        <a:noFill/>
        <a:ln w="25387">
          <a:noFill/>
        </a:ln>
      </c:spPr>
    </c:plotArea>
    <c:legend>
      <c:legendPos val="r"/>
      <c:layout>
        <c:manualLayout>
          <c:xMode val="edge"/>
          <c:yMode val="edge"/>
          <c:x val="0.86056208642933718"/>
          <c:y val="2.1058583893229562E-2"/>
          <c:w val="0.13269232191046543"/>
          <c:h val="0.81892398585311965"/>
        </c:manualLayout>
      </c:layout>
      <c:overlay val="0"/>
      <c:txPr>
        <a:bodyPr/>
        <a:lstStyle/>
        <a:p>
          <a:pPr>
            <a:defRPr sz="1593" baseline="0">
              <a:latin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93"/>
      </a:pPr>
      <a:endParaRPr lang="ru-RU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651B69-2F49-45C6-AC71-A979C9255A38}" type="doc">
      <dgm:prSet loTypeId="urn:microsoft.com/office/officeart/2005/8/layout/target3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11B8B2B2-F190-4F4B-AF34-94060B12FE17}">
      <dgm:prSet phldrT="[Текст]" custT="1"/>
      <dgm:spPr/>
      <dgm:t>
        <a:bodyPr/>
        <a:lstStyle/>
        <a:p>
          <a:r>
            <a:rPr lang="ru-RU" sz="1400" dirty="0">
              <a:latin typeface="+mj-lt"/>
            </a:rPr>
            <a:t>Федеральная автомобильная дорога М-55 «Байкал»</a:t>
          </a:r>
        </a:p>
      </dgm:t>
    </dgm:pt>
    <dgm:pt modelId="{F78156BE-3F0E-4450-8003-02D1669B8661}" type="parTrans" cxnId="{E4AD38E1-4B8B-4A55-A7BB-F598612F5637}">
      <dgm:prSet/>
      <dgm:spPr/>
      <dgm:t>
        <a:bodyPr/>
        <a:lstStyle/>
        <a:p>
          <a:endParaRPr lang="ru-RU"/>
        </a:p>
      </dgm:t>
    </dgm:pt>
    <dgm:pt modelId="{E10C71E5-F675-4250-B15E-0226F239110B}" type="sibTrans" cxnId="{E4AD38E1-4B8B-4A55-A7BB-F598612F5637}">
      <dgm:prSet/>
      <dgm:spPr/>
      <dgm:t>
        <a:bodyPr/>
        <a:lstStyle/>
        <a:p>
          <a:endParaRPr lang="ru-RU"/>
        </a:p>
      </dgm:t>
    </dgm:pt>
    <dgm:pt modelId="{4928E9B4-4822-48DB-BF98-51E897900A58}">
      <dgm:prSet phldrT="[Текст]" custT="1"/>
      <dgm:spPr/>
      <dgm:t>
        <a:bodyPr/>
        <a:lstStyle/>
        <a:p>
          <a:pPr algn="ctr"/>
          <a:r>
            <a:rPr lang="ru-RU" sz="2000" dirty="0">
              <a:latin typeface="+mj-lt"/>
            </a:rPr>
            <a:t>107 км</a:t>
          </a:r>
        </a:p>
      </dgm:t>
    </dgm:pt>
    <dgm:pt modelId="{8D4B0FC1-69D9-4FBC-98FE-875593B9F666}" type="parTrans" cxnId="{57AF2278-3037-498B-9D34-F4D68D73C66C}">
      <dgm:prSet/>
      <dgm:spPr/>
      <dgm:t>
        <a:bodyPr/>
        <a:lstStyle/>
        <a:p>
          <a:endParaRPr lang="ru-RU"/>
        </a:p>
      </dgm:t>
    </dgm:pt>
    <dgm:pt modelId="{1EB205B2-B717-4FB4-A1C6-F229D94C19A1}" type="sibTrans" cxnId="{57AF2278-3037-498B-9D34-F4D68D73C66C}">
      <dgm:prSet/>
      <dgm:spPr/>
      <dgm:t>
        <a:bodyPr/>
        <a:lstStyle/>
        <a:p>
          <a:endParaRPr lang="ru-RU"/>
        </a:p>
      </dgm:t>
    </dgm:pt>
    <dgm:pt modelId="{92FECD4B-CFF8-46A4-96CC-7B45FB90AEB5}">
      <dgm:prSet phldrT="[Текст]" custT="1"/>
      <dgm:spPr/>
      <dgm:t>
        <a:bodyPr/>
        <a:lstStyle/>
        <a:p>
          <a:r>
            <a:rPr lang="ru-RU" sz="1400" dirty="0">
              <a:latin typeface="+mj-lt"/>
            </a:rPr>
            <a:t>Региональные автомобильные дороги</a:t>
          </a:r>
        </a:p>
      </dgm:t>
    </dgm:pt>
    <dgm:pt modelId="{76B1C2AE-07BF-4CBA-98AE-446875A25552}" type="parTrans" cxnId="{58C0CC67-6355-4813-AC6A-B89847C065AA}">
      <dgm:prSet/>
      <dgm:spPr/>
      <dgm:t>
        <a:bodyPr/>
        <a:lstStyle/>
        <a:p>
          <a:endParaRPr lang="ru-RU"/>
        </a:p>
      </dgm:t>
    </dgm:pt>
    <dgm:pt modelId="{41ECBD73-128A-4635-B84E-54589DE1BE04}" type="sibTrans" cxnId="{58C0CC67-6355-4813-AC6A-B89847C065AA}">
      <dgm:prSet/>
      <dgm:spPr/>
      <dgm:t>
        <a:bodyPr/>
        <a:lstStyle/>
        <a:p>
          <a:endParaRPr lang="ru-RU"/>
        </a:p>
      </dgm:t>
    </dgm:pt>
    <dgm:pt modelId="{AAB7300D-B4B1-42C7-B6FD-CFE26B60FF49}">
      <dgm:prSet phldrT="[Текст]" custT="1"/>
      <dgm:spPr/>
      <dgm:t>
        <a:bodyPr/>
        <a:lstStyle/>
        <a:p>
          <a:pPr algn="ctr"/>
          <a:r>
            <a:rPr lang="ru-RU" sz="2000" dirty="0">
              <a:latin typeface="+mj-lt"/>
            </a:rPr>
            <a:t>98,5 км</a:t>
          </a:r>
        </a:p>
      </dgm:t>
    </dgm:pt>
    <dgm:pt modelId="{A12B6579-F523-4BA0-B6D6-4589638306B9}" type="parTrans" cxnId="{5F8F225A-F17C-4675-8EC6-FF6A93CB68B6}">
      <dgm:prSet/>
      <dgm:spPr/>
      <dgm:t>
        <a:bodyPr/>
        <a:lstStyle/>
        <a:p>
          <a:endParaRPr lang="ru-RU"/>
        </a:p>
      </dgm:t>
    </dgm:pt>
    <dgm:pt modelId="{59519E07-9430-40DA-93E8-7A51A87412F1}" type="sibTrans" cxnId="{5F8F225A-F17C-4675-8EC6-FF6A93CB68B6}">
      <dgm:prSet/>
      <dgm:spPr/>
      <dgm:t>
        <a:bodyPr/>
        <a:lstStyle/>
        <a:p>
          <a:endParaRPr lang="ru-RU"/>
        </a:p>
      </dgm:t>
    </dgm:pt>
    <dgm:pt modelId="{F28DE9A1-1E9F-479F-977A-ACEC49962BF8}">
      <dgm:prSet phldrT="[Текст]" custT="1"/>
      <dgm:spPr/>
      <dgm:t>
        <a:bodyPr/>
        <a:lstStyle/>
        <a:p>
          <a:r>
            <a:rPr lang="ru-RU" sz="1400" dirty="0">
              <a:latin typeface="+mj-lt"/>
            </a:rPr>
            <a:t>Автомобильные дороги общего пользования местного значения</a:t>
          </a:r>
        </a:p>
      </dgm:t>
    </dgm:pt>
    <dgm:pt modelId="{AA1D73AB-FF2F-47E4-96AB-50A37DD8C166}" type="parTrans" cxnId="{7A510D42-A053-462C-9164-DF5A65406458}">
      <dgm:prSet/>
      <dgm:spPr/>
      <dgm:t>
        <a:bodyPr/>
        <a:lstStyle/>
        <a:p>
          <a:endParaRPr lang="ru-RU"/>
        </a:p>
      </dgm:t>
    </dgm:pt>
    <dgm:pt modelId="{C1EC204B-8CF1-4B40-AFDD-074A1B4FD8C8}" type="sibTrans" cxnId="{7A510D42-A053-462C-9164-DF5A65406458}">
      <dgm:prSet/>
      <dgm:spPr/>
      <dgm:t>
        <a:bodyPr/>
        <a:lstStyle/>
        <a:p>
          <a:endParaRPr lang="ru-RU"/>
        </a:p>
      </dgm:t>
    </dgm:pt>
    <dgm:pt modelId="{22803992-F8D3-401B-9089-7845118BF675}">
      <dgm:prSet phldrT="[Текст]" custT="1"/>
      <dgm:spPr/>
      <dgm:t>
        <a:bodyPr/>
        <a:lstStyle/>
        <a:p>
          <a:pPr algn="ctr"/>
          <a:r>
            <a:rPr lang="ru-RU" sz="2000" dirty="0">
              <a:latin typeface="+mj-lt"/>
            </a:rPr>
            <a:t>313,728</a:t>
          </a:r>
          <a:r>
            <a:rPr lang="ru-RU" sz="2000" b="0" dirty="0">
              <a:solidFill>
                <a:srgbClr val="FF0000"/>
              </a:solidFill>
              <a:latin typeface="+mj-lt"/>
            </a:rPr>
            <a:t> </a:t>
          </a:r>
          <a:r>
            <a:rPr lang="ru-RU" sz="2000" dirty="0">
              <a:latin typeface="+mj-lt"/>
            </a:rPr>
            <a:t>км</a:t>
          </a:r>
        </a:p>
      </dgm:t>
    </dgm:pt>
    <dgm:pt modelId="{AF5FB28C-7EB1-4337-98BA-B0EEFF85B377}" type="parTrans" cxnId="{15FD2F61-80C4-401D-B37F-8A1B37F9B146}">
      <dgm:prSet/>
      <dgm:spPr/>
      <dgm:t>
        <a:bodyPr/>
        <a:lstStyle/>
        <a:p>
          <a:endParaRPr lang="ru-RU"/>
        </a:p>
      </dgm:t>
    </dgm:pt>
    <dgm:pt modelId="{4AEEED89-C346-4256-9162-DF35A61B3590}" type="sibTrans" cxnId="{15FD2F61-80C4-401D-B37F-8A1B37F9B146}">
      <dgm:prSet/>
      <dgm:spPr/>
      <dgm:t>
        <a:bodyPr/>
        <a:lstStyle/>
        <a:p>
          <a:endParaRPr lang="ru-RU"/>
        </a:p>
      </dgm:t>
    </dgm:pt>
    <dgm:pt modelId="{EC073B15-E530-488A-9883-DBC5B5FF7E71}" type="pres">
      <dgm:prSet presAssocID="{BF651B69-2F49-45C6-AC71-A979C9255A38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FF7BBD5E-D651-4392-9C30-23008B4BFA71}" type="pres">
      <dgm:prSet presAssocID="{11B8B2B2-F190-4F4B-AF34-94060B12FE17}" presName="circle1" presStyleLbl="node1" presStyleIdx="0" presStyleCnt="3"/>
      <dgm:spPr/>
    </dgm:pt>
    <dgm:pt modelId="{F7BA1C35-97E2-440F-B591-DCE8701E55FD}" type="pres">
      <dgm:prSet presAssocID="{11B8B2B2-F190-4F4B-AF34-94060B12FE17}" presName="space" presStyleCnt="0"/>
      <dgm:spPr/>
    </dgm:pt>
    <dgm:pt modelId="{EA793736-F611-4719-9A31-E44775692D47}" type="pres">
      <dgm:prSet presAssocID="{11B8B2B2-F190-4F4B-AF34-94060B12FE17}" presName="rect1" presStyleLbl="alignAcc1" presStyleIdx="0" presStyleCnt="3"/>
      <dgm:spPr/>
    </dgm:pt>
    <dgm:pt modelId="{560751E3-5CEC-4227-9D58-AF6883EA109D}" type="pres">
      <dgm:prSet presAssocID="{92FECD4B-CFF8-46A4-96CC-7B45FB90AEB5}" presName="vertSpace2" presStyleLbl="node1" presStyleIdx="0" presStyleCnt="3"/>
      <dgm:spPr/>
    </dgm:pt>
    <dgm:pt modelId="{F447DC1B-BF7B-47FB-9994-B73E0C94B232}" type="pres">
      <dgm:prSet presAssocID="{92FECD4B-CFF8-46A4-96CC-7B45FB90AEB5}" presName="circle2" presStyleLbl="node1" presStyleIdx="1" presStyleCnt="3"/>
      <dgm:spPr/>
    </dgm:pt>
    <dgm:pt modelId="{3A55CF34-D6C0-42E5-802A-DF54BB6D6F94}" type="pres">
      <dgm:prSet presAssocID="{92FECD4B-CFF8-46A4-96CC-7B45FB90AEB5}" presName="rect2" presStyleLbl="alignAcc1" presStyleIdx="1" presStyleCnt="3"/>
      <dgm:spPr/>
    </dgm:pt>
    <dgm:pt modelId="{DDB76DCD-765D-47F7-A09A-00DB19E09F1D}" type="pres">
      <dgm:prSet presAssocID="{F28DE9A1-1E9F-479F-977A-ACEC49962BF8}" presName="vertSpace3" presStyleLbl="node1" presStyleIdx="1" presStyleCnt="3"/>
      <dgm:spPr/>
    </dgm:pt>
    <dgm:pt modelId="{2F605E53-8E82-4E15-AA0F-4EF48C389803}" type="pres">
      <dgm:prSet presAssocID="{F28DE9A1-1E9F-479F-977A-ACEC49962BF8}" presName="circle3" presStyleLbl="node1" presStyleIdx="2" presStyleCnt="3"/>
      <dgm:spPr/>
    </dgm:pt>
    <dgm:pt modelId="{AF8B97E9-19B0-4538-A525-EA5E4B69CD13}" type="pres">
      <dgm:prSet presAssocID="{F28DE9A1-1E9F-479F-977A-ACEC49962BF8}" presName="rect3" presStyleLbl="alignAcc1" presStyleIdx="2" presStyleCnt="3"/>
      <dgm:spPr/>
    </dgm:pt>
    <dgm:pt modelId="{6832A48B-404B-485E-835F-CFAF274E4548}" type="pres">
      <dgm:prSet presAssocID="{11B8B2B2-F190-4F4B-AF34-94060B12FE17}" presName="rect1ParTx" presStyleLbl="alignAcc1" presStyleIdx="2" presStyleCnt="3">
        <dgm:presLayoutVars>
          <dgm:chMax val="1"/>
          <dgm:bulletEnabled val="1"/>
        </dgm:presLayoutVars>
      </dgm:prSet>
      <dgm:spPr/>
    </dgm:pt>
    <dgm:pt modelId="{A8D1C0B6-6338-4C41-8319-89F85175EB0C}" type="pres">
      <dgm:prSet presAssocID="{11B8B2B2-F190-4F4B-AF34-94060B12FE17}" presName="rect1ChTx" presStyleLbl="alignAcc1" presStyleIdx="2" presStyleCnt="3">
        <dgm:presLayoutVars>
          <dgm:bulletEnabled val="1"/>
        </dgm:presLayoutVars>
      </dgm:prSet>
      <dgm:spPr/>
    </dgm:pt>
    <dgm:pt modelId="{CE210EF9-9A11-46D4-A1C5-2257C30F73D1}" type="pres">
      <dgm:prSet presAssocID="{92FECD4B-CFF8-46A4-96CC-7B45FB90AEB5}" presName="rect2ParTx" presStyleLbl="alignAcc1" presStyleIdx="2" presStyleCnt="3">
        <dgm:presLayoutVars>
          <dgm:chMax val="1"/>
          <dgm:bulletEnabled val="1"/>
        </dgm:presLayoutVars>
      </dgm:prSet>
      <dgm:spPr/>
    </dgm:pt>
    <dgm:pt modelId="{E188FDCC-A259-41A6-8559-FE5E511BB325}" type="pres">
      <dgm:prSet presAssocID="{92FECD4B-CFF8-46A4-96CC-7B45FB90AEB5}" presName="rect2ChTx" presStyleLbl="alignAcc1" presStyleIdx="2" presStyleCnt="3">
        <dgm:presLayoutVars>
          <dgm:bulletEnabled val="1"/>
        </dgm:presLayoutVars>
      </dgm:prSet>
      <dgm:spPr/>
    </dgm:pt>
    <dgm:pt modelId="{B4B0A66A-5467-48DA-B3BD-2323B19802FF}" type="pres">
      <dgm:prSet presAssocID="{F28DE9A1-1E9F-479F-977A-ACEC49962BF8}" presName="rect3ParTx" presStyleLbl="alignAcc1" presStyleIdx="2" presStyleCnt="3">
        <dgm:presLayoutVars>
          <dgm:chMax val="1"/>
          <dgm:bulletEnabled val="1"/>
        </dgm:presLayoutVars>
      </dgm:prSet>
      <dgm:spPr/>
    </dgm:pt>
    <dgm:pt modelId="{776B7443-0DDB-4A55-B6AF-B0D6A7E7CD4A}" type="pres">
      <dgm:prSet presAssocID="{F28DE9A1-1E9F-479F-977A-ACEC49962BF8}" presName="rect3ChTx" presStyleLbl="alignAcc1" presStyleIdx="2" presStyleCnt="3">
        <dgm:presLayoutVars>
          <dgm:bulletEnabled val="1"/>
        </dgm:presLayoutVars>
      </dgm:prSet>
      <dgm:spPr/>
    </dgm:pt>
  </dgm:ptLst>
  <dgm:cxnLst>
    <dgm:cxn modelId="{47C13917-EAF3-4BDE-AD8B-A4C2CD166EC3}" type="presOf" srcId="{AAB7300D-B4B1-42C7-B6FD-CFE26B60FF49}" destId="{E188FDCC-A259-41A6-8559-FE5E511BB325}" srcOrd="0" destOrd="0" presId="urn:microsoft.com/office/officeart/2005/8/layout/target3"/>
    <dgm:cxn modelId="{15FD2F61-80C4-401D-B37F-8A1B37F9B146}" srcId="{F28DE9A1-1E9F-479F-977A-ACEC49962BF8}" destId="{22803992-F8D3-401B-9089-7845118BF675}" srcOrd="0" destOrd="0" parTransId="{AF5FB28C-7EB1-4337-98BA-B0EEFF85B377}" sibTransId="{4AEEED89-C346-4256-9162-DF35A61B3590}"/>
    <dgm:cxn modelId="{7A510D42-A053-462C-9164-DF5A65406458}" srcId="{BF651B69-2F49-45C6-AC71-A979C9255A38}" destId="{F28DE9A1-1E9F-479F-977A-ACEC49962BF8}" srcOrd="2" destOrd="0" parTransId="{AA1D73AB-FF2F-47E4-96AB-50A37DD8C166}" sibTransId="{C1EC204B-8CF1-4B40-AFDD-074A1B4FD8C8}"/>
    <dgm:cxn modelId="{808D8F42-6E27-4C2B-A3EC-65BE29DBFE84}" type="presOf" srcId="{F28DE9A1-1E9F-479F-977A-ACEC49962BF8}" destId="{B4B0A66A-5467-48DA-B3BD-2323B19802FF}" srcOrd="1" destOrd="0" presId="urn:microsoft.com/office/officeart/2005/8/layout/target3"/>
    <dgm:cxn modelId="{58C0CC67-6355-4813-AC6A-B89847C065AA}" srcId="{BF651B69-2F49-45C6-AC71-A979C9255A38}" destId="{92FECD4B-CFF8-46A4-96CC-7B45FB90AEB5}" srcOrd="1" destOrd="0" parTransId="{76B1C2AE-07BF-4CBA-98AE-446875A25552}" sibTransId="{41ECBD73-128A-4635-B84E-54589DE1BE04}"/>
    <dgm:cxn modelId="{AAA4FC4C-09AE-4638-B3D5-4B2C00758C1D}" type="presOf" srcId="{22803992-F8D3-401B-9089-7845118BF675}" destId="{776B7443-0DDB-4A55-B6AF-B0D6A7E7CD4A}" srcOrd="0" destOrd="0" presId="urn:microsoft.com/office/officeart/2005/8/layout/target3"/>
    <dgm:cxn modelId="{925CCE56-80B8-40A2-A864-3269E34C958E}" type="presOf" srcId="{92FECD4B-CFF8-46A4-96CC-7B45FB90AEB5}" destId="{CE210EF9-9A11-46D4-A1C5-2257C30F73D1}" srcOrd="1" destOrd="0" presId="urn:microsoft.com/office/officeart/2005/8/layout/target3"/>
    <dgm:cxn modelId="{57AF2278-3037-498B-9D34-F4D68D73C66C}" srcId="{11B8B2B2-F190-4F4B-AF34-94060B12FE17}" destId="{4928E9B4-4822-48DB-BF98-51E897900A58}" srcOrd="0" destOrd="0" parTransId="{8D4B0FC1-69D9-4FBC-98FE-875593B9F666}" sibTransId="{1EB205B2-B717-4FB4-A1C6-F229D94C19A1}"/>
    <dgm:cxn modelId="{5F8F225A-F17C-4675-8EC6-FF6A93CB68B6}" srcId="{92FECD4B-CFF8-46A4-96CC-7B45FB90AEB5}" destId="{AAB7300D-B4B1-42C7-B6FD-CFE26B60FF49}" srcOrd="0" destOrd="0" parTransId="{A12B6579-F523-4BA0-B6D6-4589638306B9}" sibTransId="{59519E07-9430-40DA-93E8-7A51A87412F1}"/>
    <dgm:cxn modelId="{988ED97A-6293-4547-A295-C27FA04AE6A7}" type="presOf" srcId="{4928E9B4-4822-48DB-BF98-51E897900A58}" destId="{A8D1C0B6-6338-4C41-8319-89F85175EB0C}" srcOrd="0" destOrd="0" presId="urn:microsoft.com/office/officeart/2005/8/layout/target3"/>
    <dgm:cxn modelId="{69DAEB9A-FCCF-41AC-960D-364E7D9C12AF}" type="presOf" srcId="{F28DE9A1-1E9F-479F-977A-ACEC49962BF8}" destId="{AF8B97E9-19B0-4538-A525-EA5E4B69CD13}" srcOrd="0" destOrd="0" presId="urn:microsoft.com/office/officeart/2005/8/layout/target3"/>
    <dgm:cxn modelId="{10B889B2-EBF8-4F1E-BD80-3E077D9E7512}" type="presOf" srcId="{92FECD4B-CFF8-46A4-96CC-7B45FB90AEB5}" destId="{3A55CF34-D6C0-42E5-802A-DF54BB6D6F94}" srcOrd="0" destOrd="0" presId="urn:microsoft.com/office/officeart/2005/8/layout/target3"/>
    <dgm:cxn modelId="{293ABACB-4D37-4734-B168-50666AD5EDBC}" type="presOf" srcId="{11B8B2B2-F190-4F4B-AF34-94060B12FE17}" destId="{6832A48B-404B-485E-835F-CFAF274E4548}" srcOrd="1" destOrd="0" presId="urn:microsoft.com/office/officeart/2005/8/layout/target3"/>
    <dgm:cxn modelId="{A4D082D3-EC9D-4A43-988E-7E524CF104D6}" type="presOf" srcId="{BF651B69-2F49-45C6-AC71-A979C9255A38}" destId="{EC073B15-E530-488A-9883-DBC5B5FF7E71}" srcOrd="0" destOrd="0" presId="urn:microsoft.com/office/officeart/2005/8/layout/target3"/>
    <dgm:cxn modelId="{C2513CDE-4312-436B-AD6E-2B8C46C33ACF}" type="presOf" srcId="{11B8B2B2-F190-4F4B-AF34-94060B12FE17}" destId="{EA793736-F611-4719-9A31-E44775692D47}" srcOrd="0" destOrd="0" presId="urn:microsoft.com/office/officeart/2005/8/layout/target3"/>
    <dgm:cxn modelId="{E4AD38E1-4B8B-4A55-A7BB-F598612F5637}" srcId="{BF651B69-2F49-45C6-AC71-A979C9255A38}" destId="{11B8B2B2-F190-4F4B-AF34-94060B12FE17}" srcOrd="0" destOrd="0" parTransId="{F78156BE-3F0E-4450-8003-02D1669B8661}" sibTransId="{E10C71E5-F675-4250-B15E-0226F239110B}"/>
    <dgm:cxn modelId="{DC2C00B7-6EFE-4B1B-9CB3-4F346591E96F}" type="presParOf" srcId="{EC073B15-E530-488A-9883-DBC5B5FF7E71}" destId="{FF7BBD5E-D651-4392-9C30-23008B4BFA71}" srcOrd="0" destOrd="0" presId="urn:microsoft.com/office/officeart/2005/8/layout/target3"/>
    <dgm:cxn modelId="{63EB6BEA-C918-42A7-9254-4463B78F68CD}" type="presParOf" srcId="{EC073B15-E530-488A-9883-DBC5B5FF7E71}" destId="{F7BA1C35-97E2-440F-B591-DCE8701E55FD}" srcOrd="1" destOrd="0" presId="urn:microsoft.com/office/officeart/2005/8/layout/target3"/>
    <dgm:cxn modelId="{199BFE47-3907-402B-BF7C-A3E362DA7029}" type="presParOf" srcId="{EC073B15-E530-488A-9883-DBC5B5FF7E71}" destId="{EA793736-F611-4719-9A31-E44775692D47}" srcOrd="2" destOrd="0" presId="urn:microsoft.com/office/officeart/2005/8/layout/target3"/>
    <dgm:cxn modelId="{57ABF1BC-6518-4EFE-A7D0-DFFEA727F382}" type="presParOf" srcId="{EC073B15-E530-488A-9883-DBC5B5FF7E71}" destId="{560751E3-5CEC-4227-9D58-AF6883EA109D}" srcOrd="3" destOrd="0" presId="urn:microsoft.com/office/officeart/2005/8/layout/target3"/>
    <dgm:cxn modelId="{7B2AE8FA-A99F-4962-BA43-DA6EEB94F6E6}" type="presParOf" srcId="{EC073B15-E530-488A-9883-DBC5B5FF7E71}" destId="{F447DC1B-BF7B-47FB-9994-B73E0C94B232}" srcOrd="4" destOrd="0" presId="urn:microsoft.com/office/officeart/2005/8/layout/target3"/>
    <dgm:cxn modelId="{7BE7C429-BAB9-4FAA-9061-7328D3609046}" type="presParOf" srcId="{EC073B15-E530-488A-9883-DBC5B5FF7E71}" destId="{3A55CF34-D6C0-42E5-802A-DF54BB6D6F94}" srcOrd="5" destOrd="0" presId="urn:microsoft.com/office/officeart/2005/8/layout/target3"/>
    <dgm:cxn modelId="{4A682CE5-F626-4586-A632-035DA70A570A}" type="presParOf" srcId="{EC073B15-E530-488A-9883-DBC5B5FF7E71}" destId="{DDB76DCD-765D-47F7-A09A-00DB19E09F1D}" srcOrd="6" destOrd="0" presId="urn:microsoft.com/office/officeart/2005/8/layout/target3"/>
    <dgm:cxn modelId="{0C5D1165-BA0E-48AE-BF9D-6FB3E8CB5ECC}" type="presParOf" srcId="{EC073B15-E530-488A-9883-DBC5B5FF7E71}" destId="{2F605E53-8E82-4E15-AA0F-4EF48C389803}" srcOrd="7" destOrd="0" presId="urn:microsoft.com/office/officeart/2005/8/layout/target3"/>
    <dgm:cxn modelId="{BF450D93-6EC0-4FAE-8943-74CADFB4E635}" type="presParOf" srcId="{EC073B15-E530-488A-9883-DBC5B5FF7E71}" destId="{AF8B97E9-19B0-4538-A525-EA5E4B69CD13}" srcOrd="8" destOrd="0" presId="urn:microsoft.com/office/officeart/2005/8/layout/target3"/>
    <dgm:cxn modelId="{5EC06A14-64BD-4FD8-8760-06E83B8807AA}" type="presParOf" srcId="{EC073B15-E530-488A-9883-DBC5B5FF7E71}" destId="{6832A48B-404B-485E-835F-CFAF274E4548}" srcOrd="9" destOrd="0" presId="urn:microsoft.com/office/officeart/2005/8/layout/target3"/>
    <dgm:cxn modelId="{6F3E2A68-9072-4625-8F24-206314BC649C}" type="presParOf" srcId="{EC073B15-E530-488A-9883-DBC5B5FF7E71}" destId="{A8D1C0B6-6338-4C41-8319-89F85175EB0C}" srcOrd="10" destOrd="0" presId="urn:microsoft.com/office/officeart/2005/8/layout/target3"/>
    <dgm:cxn modelId="{79B91B10-8FC5-4CBD-8133-162E3626C60F}" type="presParOf" srcId="{EC073B15-E530-488A-9883-DBC5B5FF7E71}" destId="{CE210EF9-9A11-46D4-A1C5-2257C30F73D1}" srcOrd="11" destOrd="0" presId="urn:microsoft.com/office/officeart/2005/8/layout/target3"/>
    <dgm:cxn modelId="{D62A6667-DF2F-4F20-B75F-13FB750C6BF2}" type="presParOf" srcId="{EC073B15-E530-488A-9883-DBC5B5FF7E71}" destId="{E188FDCC-A259-41A6-8559-FE5E511BB325}" srcOrd="12" destOrd="0" presId="urn:microsoft.com/office/officeart/2005/8/layout/target3"/>
    <dgm:cxn modelId="{6182F6BC-0B9E-456F-B5B2-889E0AFC6D0C}" type="presParOf" srcId="{EC073B15-E530-488A-9883-DBC5B5FF7E71}" destId="{B4B0A66A-5467-48DA-B3BD-2323B19802FF}" srcOrd="13" destOrd="0" presId="urn:microsoft.com/office/officeart/2005/8/layout/target3"/>
    <dgm:cxn modelId="{182F81C8-D16F-4CA3-A595-2DA73B703EBE}" type="presParOf" srcId="{EC073B15-E530-488A-9883-DBC5B5FF7E71}" destId="{776B7443-0DDB-4A55-B6AF-B0D6A7E7CD4A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C5D876-433B-405C-8B19-3A4DD45972A2}" type="doc">
      <dgm:prSet loTypeId="urn:microsoft.com/office/officeart/2005/8/layout/process4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448FCB86-75D2-4AA4-A0F0-0EA0E4B83033}">
      <dgm:prSet custT="1"/>
      <dgm:spPr>
        <a:xfrm rot="10800000">
          <a:off x="0" y="2558573"/>
          <a:ext cx="7820767" cy="860489"/>
        </a:xfrm>
      </dgm:spPr>
      <dgm:t>
        <a:bodyPr/>
        <a:lstStyle/>
        <a:p>
          <a:pPr rtl="0"/>
          <a:r>
            <a:rPr lang="ru-RU" sz="1600" b="1" dirty="0">
              <a:latin typeface="Arial" pitchFamily="34" charset="0"/>
              <a:ea typeface="+mn-ea"/>
              <a:cs typeface="Arial" pitchFamily="34" charset="0"/>
            </a:rPr>
            <a:t>Баляга-Петровск-Забайкальский </a:t>
          </a:r>
        </a:p>
      </dgm:t>
    </dgm:pt>
    <dgm:pt modelId="{1453D8F4-DCC2-4D7C-B5DC-DD0D824CBF69}" type="parTrans" cxnId="{4B799C45-90AF-4DF3-BD6A-34F9785F066D}">
      <dgm:prSet/>
      <dgm:spPr/>
      <dgm:t>
        <a:bodyPr/>
        <a:lstStyle/>
        <a:p>
          <a:endParaRPr lang="ru-RU" sz="2800" b="1"/>
        </a:p>
      </dgm:t>
    </dgm:pt>
    <dgm:pt modelId="{38D60180-4A1A-4894-8259-B647DF0591E8}" type="sibTrans" cxnId="{4B799C45-90AF-4DF3-BD6A-34F9785F066D}">
      <dgm:prSet/>
      <dgm:spPr/>
      <dgm:t>
        <a:bodyPr/>
        <a:lstStyle/>
        <a:p>
          <a:endParaRPr lang="ru-RU" sz="2800" b="1"/>
        </a:p>
      </dgm:t>
    </dgm:pt>
    <dgm:pt modelId="{CD4E016E-DD80-4E74-AA38-4C2B4B24085C}" type="pres">
      <dgm:prSet presAssocID="{78C5D876-433B-405C-8B19-3A4DD45972A2}" presName="Name0" presStyleCnt="0">
        <dgm:presLayoutVars>
          <dgm:dir/>
          <dgm:animLvl val="lvl"/>
          <dgm:resizeHandles val="exact"/>
        </dgm:presLayoutVars>
      </dgm:prSet>
      <dgm:spPr/>
    </dgm:pt>
    <dgm:pt modelId="{BA901E68-1894-4A67-8CBE-6B39696EB8B2}" type="pres">
      <dgm:prSet presAssocID="{448FCB86-75D2-4AA4-A0F0-0EA0E4B83033}" presName="boxAndChildren" presStyleCnt="0"/>
      <dgm:spPr/>
    </dgm:pt>
    <dgm:pt modelId="{A612408A-ADE0-4D72-8A77-A3D0A63B5314}" type="pres">
      <dgm:prSet presAssocID="{448FCB86-75D2-4AA4-A0F0-0EA0E4B83033}" presName="parentTextBox" presStyleLbl="node1" presStyleIdx="0" presStyleCnt="1" custLinFactY="100000" custLinFactNeighborX="-207" custLinFactNeighborY="116997"/>
      <dgm:spPr/>
    </dgm:pt>
  </dgm:ptLst>
  <dgm:cxnLst>
    <dgm:cxn modelId="{4B799C45-90AF-4DF3-BD6A-34F9785F066D}" srcId="{78C5D876-433B-405C-8B19-3A4DD45972A2}" destId="{448FCB86-75D2-4AA4-A0F0-0EA0E4B83033}" srcOrd="0" destOrd="0" parTransId="{1453D8F4-DCC2-4D7C-B5DC-DD0D824CBF69}" sibTransId="{38D60180-4A1A-4894-8259-B647DF0591E8}"/>
    <dgm:cxn modelId="{A5C1C6D5-4A22-4E46-B8C0-63CDB952E8FD}" type="presOf" srcId="{448FCB86-75D2-4AA4-A0F0-0EA0E4B83033}" destId="{A612408A-ADE0-4D72-8A77-A3D0A63B5314}" srcOrd="0" destOrd="0" presId="urn:microsoft.com/office/officeart/2005/8/layout/process4"/>
    <dgm:cxn modelId="{E8B980E8-2556-4C79-AC45-A1580A96FFEE}" type="presOf" srcId="{78C5D876-433B-405C-8B19-3A4DD45972A2}" destId="{CD4E016E-DD80-4E74-AA38-4C2B4B24085C}" srcOrd="0" destOrd="0" presId="urn:microsoft.com/office/officeart/2005/8/layout/process4"/>
    <dgm:cxn modelId="{E2F6D29A-C752-4516-9131-300642091005}" type="presParOf" srcId="{CD4E016E-DD80-4E74-AA38-4C2B4B24085C}" destId="{BA901E68-1894-4A67-8CBE-6B39696EB8B2}" srcOrd="0" destOrd="0" presId="urn:microsoft.com/office/officeart/2005/8/layout/process4"/>
    <dgm:cxn modelId="{09A93DFB-56ED-4C09-B0A4-451DC4C903B7}" type="presParOf" srcId="{BA901E68-1894-4A67-8CBE-6B39696EB8B2}" destId="{A612408A-ADE0-4D72-8A77-A3D0A63B5314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4F40D07-922B-47A2-B4A8-6B4F00CD051B}" type="doc">
      <dgm:prSet loTypeId="urn:microsoft.com/office/officeart/2005/8/layout/chevron2" loCatId="list" qsTypeId="urn:microsoft.com/office/officeart/2005/8/quickstyle/3d4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EF66D541-F78E-4690-869A-2F5E809C5421}">
      <dgm:prSet phldrT="[Текст]" custT="1"/>
      <dgm:spPr>
        <a:xfrm rot="5400000">
          <a:off x="-185592" y="185943"/>
          <a:ext cx="1237285" cy="866100"/>
        </a:xfrm>
      </dgm:spPr>
      <dgm:t>
        <a:bodyPr/>
        <a:lstStyle/>
        <a:p>
          <a:r>
            <a:rPr lang="ru-RU" sz="1600" b="1" dirty="0">
              <a:solidFill>
                <a:schemeClr val="tx1"/>
              </a:solidFill>
              <a:latin typeface="Trebuchet MS"/>
              <a:ea typeface="+mn-ea"/>
              <a:cs typeface="+mn-cs"/>
            </a:rPr>
            <a:t>1</a:t>
          </a:r>
        </a:p>
      </dgm:t>
    </dgm:pt>
    <dgm:pt modelId="{85298BA0-EC5B-4ED0-B125-6F2D7A70FCBB}" type="parTrans" cxnId="{B8D194A9-7A8C-44D9-ABA9-FACD5C13B691}">
      <dgm:prSet/>
      <dgm:spPr/>
      <dgm:t>
        <a:bodyPr/>
        <a:lstStyle/>
        <a:p>
          <a:endParaRPr lang="ru-RU"/>
        </a:p>
      </dgm:t>
    </dgm:pt>
    <dgm:pt modelId="{7AB969FB-295C-40F0-81EE-8B801D198400}" type="sibTrans" cxnId="{B8D194A9-7A8C-44D9-ABA9-FACD5C13B691}">
      <dgm:prSet/>
      <dgm:spPr/>
      <dgm:t>
        <a:bodyPr/>
        <a:lstStyle/>
        <a:p>
          <a:endParaRPr lang="ru-RU"/>
        </a:p>
      </dgm:t>
    </dgm:pt>
    <dgm:pt modelId="{D1818AAE-ACD5-4BE0-BD4C-407F97A30FF7}">
      <dgm:prSet phldrT="[Текст]" custT="1"/>
      <dgm:spPr>
        <a:xfrm rot="5400000">
          <a:off x="2959890" y="-2093790"/>
          <a:ext cx="804235" cy="4991815"/>
        </a:xfrm>
      </dgm:spPr>
      <dgm:t>
        <a:bodyPr/>
        <a:lstStyle/>
        <a:p>
          <a:r>
            <a:rPr lang="ru-RU" sz="1600" dirty="0">
              <a:latin typeface="+mj-lt"/>
              <a:ea typeface="+mn-ea"/>
              <a:cs typeface="+mn-cs"/>
            </a:rPr>
            <a:t>сельскохозяйственных предприятий</a:t>
          </a:r>
        </a:p>
      </dgm:t>
    </dgm:pt>
    <dgm:pt modelId="{75B7EA6D-0B6C-4A09-B9E9-D85E58851E58}" type="parTrans" cxnId="{B4E3E092-D1CE-4BAF-88E4-4E64C3E568F4}">
      <dgm:prSet/>
      <dgm:spPr/>
      <dgm:t>
        <a:bodyPr/>
        <a:lstStyle/>
        <a:p>
          <a:endParaRPr lang="ru-RU"/>
        </a:p>
      </dgm:t>
    </dgm:pt>
    <dgm:pt modelId="{47CD4194-622C-4967-9837-8ACBE4CCC378}" type="sibTrans" cxnId="{B4E3E092-D1CE-4BAF-88E4-4E64C3E568F4}">
      <dgm:prSet/>
      <dgm:spPr/>
      <dgm:t>
        <a:bodyPr/>
        <a:lstStyle/>
        <a:p>
          <a:endParaRPr lang="ru-RU"/>
        </a:p>
      </dgm:t>
    </dgm:pt>
    <dgm:pt modelId="{32BD5667-FF87-4FF9-BAB3-A673C7671D33}">
      <dgm:prSet phldrT="[Текст]" custT="1"/>
      <dgm:spPr>
        <a:xfrm rot="5400000">
          <a:off x="-185592" y="1223133"/>
          <a:ext cx="1237285" cy="866100"/>
        </a:xfrm>
      </dgm:spPr>
      <dgm:t>
        <a:bodyPr/>
        <a:lstStyle/>
        <a:p>
          <a:r>
            <a:rPr lang="ru-RU" sz="1600" b="1" dirty="0">
              <a:latin typeface="Trebuchet MS"/>
              <a:ea typeface="+mn-ea"/>
              <a:cs typeface="+mn-cs"/>
            </a:rPr>
            <a:t>30</a:t>
          </a:r>
        </a:p>
      </dgm:t>
    </dgm:pt>
    <dgm:pt modelId="{D1C14E5F-11B0-4D5A-995B-5243C3422797}" type="parTrans" cxnId="{93C154B5-CEEE-4D45-B83D-892DF8EA5D47}">
      <dgm:prSet/>
      <dgm:spPr/>
      <dgm:t>
        <a:bodyPr/>
        <a:lstStyle/>
        <a:p>
          <a:endParaRPr lang="ru-RU"/>
        </a:p>
      </dgm:t>
    </dgm:pt>
    <dgm:pt modelId="{DB7B4965-4FE8-4284-99F4-6468597FB916}" type="sibTrans" cxnId="{93C154B5-CEEE-4D45-B83D-892DF8EA5D47}">
      <dgm:prSet/>
      <dgm:spPr/>
      <dgm:t>
        <a:bodyPr/>
        <a:lstStyle/>
        <a:p>
          <a:endParaRPr lang="ru-RU"/>
        </a:p>
      </dgm:t>
    </dgm:pt>
    <dgm:pt modelId="{E0C5D935-4FE4-464E-B9FE-306B56C04250}">
      <dgm:prSet phldrT="[Текст]" custT="1"/>
      <dgm:spPr>
        <a:xfrm rot="5400000">
          <a:off x="2959890" y="-1056248"/>
          <a:ext cx="804235" cy="4991815"/>
        </a:xfrm>
      </dgm:spPr>
      <dgm:t>
        <a:bodyPr/>
        <a:lstStyle/>
        <a:p>
          <a:r>
            <a:rPr lang="ru-RU" sz="1600" dirty="0">
              <a:latin typeface="+mj-lt"/>
              <a:ea typeface="+mn-ea"/>
              <a:cs typeface="+mn-cs"/>
            </a:rPr>
            <a:t>крестьянско-фермерских хозяйств</a:t>
          </a:r>
        </a:p>
      </dgm:t>
    </dgm:pt>
    <dgm:pt modelId="{BDD6DDDB-D2BC-4EC7-8015-92A1C3B7C03A}" type="parTrans" cxnId="{F19A5E18-D223-4218-832B-682140E9BA03}">
      <dgm:prSet/>
      <dgm:spPr/>
      <dgm:t>
        <a:bodyPr/>
        <a:lstStyle/>
        <a:p>
          <a:endParaRPr lang="ru-RU"/>
        </a:p>
      </dgm:t>
    </dgm:pt>
    <dgm:pt modelId="{1E7B7D6F-2094-4893-99D5-574567FEAE6C}" type="sibTrans" cxnId="{F19A5E18-D223-4218-832B-682140E9BA03}">
      <dgm:prSet/>
      <dgm:spPr/>
      <dgm:t>
        <a:bodyPr/>
        <a:lstStyle/>
        <a:p>
          <a:endParaRPr lang="ru-RU"/>
        </a:p>
      </dgm:t>
    </dgm:pt>
    <dgm:pt modelId="{B84A8E82-5952-470F-B503-4A3A70A0EC8C}">
      <dgm:prSet phldrT="[Текст]" custT="1"/>
      <dgm:spPr>
        <a:xfrm rot="5400000">
          <a:off x="-185592" y="2260324"/>
          <a:ext cx="1237285" cy="866100"/>
        </a:xfrm>
      </dgm:spPr>
      <dgm:t>
        <a:bodyPr/>
        <a:lstStyle/>
        <a:p>
          <a:r>
            <a:rPr lang="ru-RU" sz="1600" b="1" dirty="0">
              <a:solidFill>
                <a:schemeClr val="tx1"/>
              </a:solidFill>
              <a:latin typeface="Trebuchet MS"/>
              <a:ea typeface="+mn-ea"/>
              <a:cs typeface="+mn-cs"/>
            </a:rPr>
            <a:t>3744</a:t>
          </a:r>
        </a:p>
      </dgm:t>
    </dgm:pt>
    <dgm:pt modelId="{4F0A7677-AD03-41A7-9024-6323619D6989}" type="parTrans" cxnId="{6BBA78F5-7FCE-4D75-BCBC-C3D8A0C32B9C}">
      <dgm:prSet/>
      <dgm:spPr/>
      <dgm:t>
        <a:bodyPr/>
        <a:lstStyle/>
        <a:p>
          <a:endParaRPr lang="ru-RU"/>
        </a:p>
      </dgm:t>
    </dgm:pt>
    <dgm:pt modelId="{06D28D07-EFAA-4917-A2AB-0AC4067EE758}" type="sibTrans" cxnId="{6BBA78F5-7FCE-4D75-BCBC-C3D8A0C32B9C}">
      <dgm:prSet/>
      <dgm:spPr/>
      <dgm:t>
        <a:bodyPr/>
        <a:lstStyle/>
        <a:p>
          <a:endParaRPr lang="ru-RU"/>
        </a:p>
      </dgm:t>
    </dgm:pt>
    <dgm:pt modelId="{B9995536-FB9F-4118-832F-F57190EE4596}">
      <dgm:prSet phldrT="[Текст]" custT="1"/>
      <dgm:spPr>
        <a:xfrm rot="5400000">
          <a:off x="2959890" y="-19058"/>
          <a:ext cx="804235" cy="4991815"/>
        </a:xfrm>
      </dgm:spPr>
      <dgm:t>
        <a:bodyPr/>
        <a:lstStyle/>
        <a:p>
          <a:r>
            <a:rPr lang="ru-RU" sz="1600" dirty="0">
              <a:latin typeface="+mj-lt"/>
              <a:ea typeface="+mn-ea"/>
              <a:cs typeface="+mn-cs"/>
            </a:rPr>
            <a:t>личных подсобных хозяйств</a:t>
          </a:r>
        </a:p>
      </dgm:t>
    </dgm:pt>
    <dgm:pt modelId="{C1B0371D-25E9-4DB3-8381-8229C1EEDA66}" type="parTrans" cxnId="{824BA136-8B08-4611-8A00-4009B3641AC7}">
      <dgm:prSet/>
      <dgm:spPr/>
      <dgm:t>
        <a:bodyPr/>
        <a:lstStyle/>
        <a:p>
          <a:endParaRPr lang="ru-RU"/>
        </a:p>
      </dgm:t>
    </dgm:pt>
    <dgm:pt modelId="{D22E3714-D15F-454B-B7C5-F6F8D4FD8FD0}" type="sibTrans" cxnId="{824BA136-8B08-4611-8A00-4009B3641AC7}">
      <dgm:prSet/>
      <dgm:spPr/>
      <dgm:t>
        <a:bodyPr/>
        <a:lstStyle/>
        <a:p>
          <a:endParaRPr lang="ru-RU"/>
        </a:p>
      </dgm:t>
    </dgm:pt>
    <dgm:pt modelId="{46C3C677-47FD-4FDD-950F-FCD842A65E8C}" type="pres">
      <dgm:prSet presAssocID="{B4F40D07-922B-47A2-B4A8-6B4F00CD051B}" presName="linearFlow" presStyleCnt="0">
        <dgm:presLayoutVars>
          <dgm:dir/>
          <dgm:animLvl val="lvl"/>
          <dgm:resizeHandles val="exact"/>
        </dgm:presLayoutVars>
      </dgm:prSet>
      <dgm:spPr/>
    </dgm:pt>
    <dgm:pt modelId="{C78E5633-648C-4782-A0BA-A07B66F76D4D}" type="pres">
      <dgm:prSet presAssocID="{EF66D541-F78E-4690-869A-2F5E809C5421}" presName="composite" presStyleCnt="0"/>
      <dgm:spPr/>
    </dgm:pt>
    <dgm:pt modelId="{A9FE033B-767E-4645-A2C4-EADF83C0BB74}" type="pres">
      <dgm:prSet presAssocID="{EF66D541-F78E-4690-869A-2F5E809C5421}" presName="parentText" presStyleLbl="alignNode1" presStyleIdx="0" presStyleCnt="3">
        <dgm:presLayoutVars>
          <dgm:chMax val="1"/>
          <dgm:bulletEnabled val="1"/>
        </dgm:presLayoutVars>
      </dgm:prSet>
      <dgm:spPr>
        <a:prstGeom prst="chevron">
          <a:avLst/>
        </a:prstGeom>
      </dgm:spPr>
    </dgm:pt>
    <dgm:pt modelId="{4C5E0A32-8694-4302-BCC0-E00D53102C76}" type="pres">
      <dgm:prSet presAssocID="{EF66D541-F78E-4690-869A-2F5E809C5421}" presName="descendantText" presStyleLbl="alignAcc1" presStyleIdx="0" presStyleCnt="3" custLinFactNeighborY="-44">
        <dgm:presLayoutVars>
          <dgm:bulletEnabled val="1"/>
        </dgm:presLayoutVars>
      </dgm:prSet>
      <dgm:spPr>
        <a:prstGeom prst="round2SameRect">
          <a:avLst/>
        </a:prstGeom>
      </dgm:spPr>
    </dgm:pt>
    <dgm:pt modelId="{A7F0E6CB-E794-4278-B5CA-F236A0E7B2C1}" type="pres">
      <dgm:prSet presAssocID="{7AB969FB-295C-40F0-81EE-8B801D198400}" presName="sp" presStyleCnt="0"/>
      <dgm:spPr/>
    </dgm:pt>
    <dgm:pt modelId="{792E6DA6-612A-4C00-B118-44446C3F9A64}" type="pres">
      <dgm:prSet presAssocID="{32BD5667-FF87-4FF9-BAB3-A673C7671D33}" presName="composite" presStyleCnt="0"/>
      <dgm:spPr/>
    </dgm:pt>
    <dgm:pt modelId="{87BAD009-DCD5-4506-9107-FC3553F22763}" type="pres">
      <dgm:prSet presAssocID="{32BD5667-FF87-4FF9-BAB3-A673C7671D33}" presName="parentText" presStyleLbl="alignNode1" presStyleIdx="1" presStyleCnt="3" custLinFactNeighborX="-3133" custLinFactNeighborY="-10966">
        <dgm:presLayoutVars>
          <dgm:chMax val="1"/>
          <dgm:bulletEnabled val="1"/>
        </dgm:presLayoutVars>
      </dgm:prSet>
      <dgm:spPr>
        <a:prstGeom prst="chevron">
          <a:avLst/>
        </a:prstGeom>
      </dgm:spPr>
    </dgm:pt>
    <dgm:pt modelId="{13090F69-B8E1-4C69-81D0-B459D48A402D}" type="pres">
      <dgm:prSet presAssocID="{32BD5667-FF87-4FF9-BAB3-A673C7671D33}" presName="descendantText" presStyleLbl="alignAcc1" presStyleIdx="1" presStyleCnt="3">
        <dgm:presLayoutVars>
          <dgm:bulletEnabled val="1"/>
        </dgm:presLayoutVars>
      </dgm:prSet>
      <dgm:spPr>
        <a:prstGeom prst="round2SameRect">
          <a:avLst/>
        </a:prstGeom>
      </dgm:spPr>
    </dgm:pt>
    <dgm:pt modelId="{C0D0F0B8-D89B-4999-BDA6-5A86E692F397}" type="pres">
      <dgm:prSet presAssocID="{DB7B4965-4FE8-4284-99F4-6468597FB916}" presName="sp" presStyleCnt="0"/>
      <dgm:spPr/>
    </dgm:pt>
    <dgm:pt modelId="{08816339-28CC-4C7C-B68B-89AFDDCB84B9}" type="pres">
      <dgm:prSet presAssocID="{B84A8E82-5952-470F-B503-4A3A70A0EC8C}" presName="composite" presStyleCnt="0"/>
      <dgm:spPr/>
    </dgm:pt>
    <dgm:pt modelId="{BE0C5DCE-299A-40B5-8632-66988F03CEC6}" type="pres">
      <dgm:prSet presAssocID="{B84A8E82-5952-470F-B503-4A3A70A0EC8C}" presName="parentText" presStyleLbl="alignNode1" presStyleIdx="2" presStyleCnt="3">
        <dgm:presLayoutVars>
          <dgm:chMax val="1"/>
          <dgm:bulletEnabled val="1"/>
        </dgm:presLayoutVars>
      </dgm:prSet>
      <dgm:spPr>
        <a:prstGeom prst="chevron">
          <a:avLst/>
        </a:prstGeom>
      </dgm:spPr>
    </dgm:pt>
    <dgm:pt modelId="{735ECD59-94FE-4AFA-B4F6-F692B246B85C}" type="pres">
      <dgm:prSet presAssocID="{B84A8E82-5952-470F-B503-4A3A70A0EC8C}" presName="descendantText" presStyleLbl="alignAcc1" presStyleIdx="2" presStyleCnt="3">
        <dgm:presLayoutVars>
          <dgm:bulletEnabled val="1"/>
        </dgm:presLayoutVars>
      </dgm:prSet>
      <dgm:spPr>
        <a:prstGeom prst="round2SameRect">
          <a:avLst/>
        </a:prstGeom>
      </dgm:spPr>
    </dgm:pt>
  </dgm:ptLst>
  <dgm:cxnLst>
    <dgm:cxn modelId="{F19A5E18-D223-4218-832B-682140E9BA03}" srcId="{32BD5667-FF87-4FF9-BAB3-A673C7671D33}" destId="{E0C5D935-4FE4-464E-B9FE-306B56C04250}" srcOrd="0" destOrd="0" parTransId="{BDD6DDDB-D2BC-4EC7-8015-92A1C3B7C03A}" sibTransId="{1E7B7D6F-2094-4893-99D5-574567FEAE6C}"/>
    <dgm:cxn modelId="{A5E72D1B-0D01-4A59-A0CC-A6A331E0A7C1}" type="presOf" srcId="{B9995536-FB9F-4118-832F-F57190EE4596}" destId="{735ECD59-94FE-4AFA-B4F6-F692B246B85C}" srcOrd="0" destOrd="0" presId="urn:microsoft.com/office/officeart/2005/8/layout/chevron2"/>
    <dgm:cxn modelId="{9D8B3935-9BE6-4347-8F17-8B2CCBF17393}" type="presOf" srcId="{EF66D541-F78E-4690-869A-2F5E809C5421}" destId="{A9FE033B-767E-4645-A2C4-EADF83C0BB74}" srcOrd="0" destOrd="0" presId="urn:microsoft.com/office/officeart/2005/8/layout/chevron2"/>
    <dgm:cxn modelId="{824BA136-8B08-4611-8A00-4009B3641AC7}" srcId="{B84A8E82-5952-470F-B503-4A3A70A0EC8C}" destId="{B9995536-FB9F-4118-832F-F57190EE4596}" srcOrd="0" destOrd="0" parTransId="{C1B0371D-25E9-4DB3-8381-8229C1EEDA66}" sibTransId="{D22E3714-D15F-454B-B7C5-F6F8D4FD8FD0}"/>
    <dgm:cxn modelId="{7C9DC567-D359-4CAC-BA67-223BD602B19C}" type="presOf" srcId="{32BD5667-FF87-4FF9-BAB3-A673C7671D33}" destId="{87BAD009-DCD5-4506-9107-FC3553F22763}" srcOrd="0" destOrd="0" presId="urn:microsoft.com/office/officeart/2005/8/layout/chevron2"/>
    <dgm:cxn modelId="{5A17204B-0522-4847-A0C6-6024F44DD130}" type="presOf" srcId="{B4F40D07-922B-47A2-B4A8-6B4F00CD051B}" destId="{46C3C677-47FD-4FDD-950F-FCD842A65E8C}" srcOrd="0" destOrd="0" presId="urn:microsoft.com/office/officeart/2005/8/layout/chevron2"/>
    <dgm:cxn modelId="{4A462786-2B96-4D12-B1DB-37F756AC0CF5}" type="presOf" srcId="{E0C5D935-4FE4-464E-B9FE-306B56C04250}" destId="{13090F69-B8E1-4C69-81D0-B459D48A402D}" srcOrd="0" destOrd="0" presId="urn:microsoft.com/office/officeart/2005/8/layout/chevron2"/>
    <dgm:cxn modelId="{EFB3D08F-0124-448C-95B3-34AD40248FDF}" type="presOf" srcId="{B84A8E82-5952-470F-B503-4A3A70A0EC8C}" destId="{BE0C5DCE-299A-40B5-8632-66988F03CEC6}" srcOrd="0" destOrd="0" presId="urn:microsoft.com/office/officeart/2005/8/layout/chevron2"/>
    <dgm:cxn modelId="{B4E3E092-D1CE-4BAF-88E4-4E64C3E568F4}" srcId="{EF66D541-F78E-4690-869A-2F5E809C5421}" destId="{D1818AAE-ACD5-4BE0-BD4C-407F97A30FF7}" srcOrd="0" destOrd="0" parTransId="{75B7EA6D-0B6C-4A09-B9E9-D85E58851E58}" sibTransId="{47CD4194-622C-4967-9837-8ACBE4CCC378}"/>
    <dgm:cxn modelId="{B8D194A9-7A8C-44D9-ABA9-FACD5C13B691}" srcId="{B4F40D07-922B-47A2-B4A8-6B4F00CD051B}" destId="{EF66D541-F78E-4690-869A-2F5E809C5421}" srcOrd="0" destOrd="0" parTransId="{85298BA0-EC5B-4ED0-B125-6F2D7A70FCBB}" sibTransId="{7AB969FB-295C-40F0-81EE-8B801D198400}"/>
    <dgm:cxn modelId="{93C154B5-CEEE-4D45-B83D-892DF8EA5D47}" srcId="{B4F40D07-922B-47A2-B4A8-6B4F00CD051B}" destId="{32BD5667-FF87-4FF9-BAB3-A673C7671D33}" srcOrd="1" destOrd="0" parTransId="{D1C14E5F-11B0-4D5A-995B-5243C3422797}" sibTransId="{DB7B4965-4FE8-4284-99F4-6468597FB916}"/>
    <dgm:cxn modelId="{3145C1CC-8FFE-4D7F-AF57-7584E7793314}" type="presOf" srcId="{D1818AAE-ACD5-4BE0-BD4C-407F97A30FF7}" destId="{4C5E0A32-8694-4302-BCC0-E00D53102C76}" srcOrd="0" destOrd="0" presId="urn:microsoft.com/office/officeart/2005/8/layout/chevron2"/>
    <dgm:cxn modelId="{6BBA78F5-7FCE-4D75-BCBC-C3D8A0C32B9C}" srcId="{B4F40D07-922B-47A2-B4A8-6B4F00CD051B}" destId="{B84A8E82-5952-470F-B503-4A3A70A0EC8C}" srcOrd="2" destOrd="0" parTransId="{4F0A7677-AD03-41A7-9024-6323619D6989}" sibTransId="{06D28D07-EFAA-4917-A2AB-0AC4067EE758}"/>
    <dgm:cxn modelId="{CE079669-62A4-4185-95A2-C4042434E9CB}" type="presParOf" srcId="{46C3C677-47FD-4FDD-950F-FCD842A65E8C}" destId="{C78E5633-648C-4782-A0BA-A07B66F76D4D}" srcOrd="0" destOrd="0" presId="urn:microsoft.com/office/officeart/2005/8/layout/chevron2"/>
    <dgm:cxn modelId="{0012F43D-8CD4-4580-AD3A-62B3509B397A}" type="presParOf" srcId="{C78E5633-648C-4782-A0BA-A07B66F76D4D}" destId="{A9FE033B-767E-4645-A2C4-EADF83C0BB74}" srcOrd="0" destOrd="0" presId="urn:microsoft.com/office/officeart/2005/8/layout/chevron2"/>
    <dgm:cxn modelId="{2E4C727B-D199-4F46-B8C0-A05DFC6B2409}" type="presParOf" srcId="{C78E5633-648C-4782-A0BA-A07B66F76D4D}" destId="{4C5E0A32-8694-4302-BCC0-E00D53102C76}" srcOrd="1" destOrd="0" presId="urn:microsoft.com/office/officeart/2005/8/layout/chevron2"/>
    <dgm:cxn modelId="{2C319A5B-6C3B-41A3-8F99-11330B87EC17}" type="presParOf" srcId="{46C3C677-47FD-4FDD-950F-FCD842A65E8C}" destId="{A7F0E6CB-E794-4278-B5CA-F236A0E7B2C1}" srcOrd="1" destOrd="0" presId="urn:microsoft.com/office/officeart/2005/8/layout/chevron2"/>
    <dgm:cxn modelId="{397561B1-9885-43C3-A8AA-387B6959010B}" type="presParOf" srcId="{46C3C677-47FD-4FDD-950F-FCD842A65E8C}" destId="{792E6DA6-612A-4C00-B118-44446C3F9A64}" srcOrd="2" destOrd="0" presId="urn:microsoft.com/office/officeart/2005/8/layout/chevron2"/>
    <dgm:cxn modelId="{3794493A-A831-4371-8897-0C144FA8152B}" type="presParOf" srcId="{792E6DA6-612A-4C00-B118-44446C3F9A64}" destId="{87BAD009-DCD5-4506-9107-FC3553F22763}" srcOrd="0" destOrd="0" presId="urn:microsoft.com/office/officeart/2005/8/layout/chevron2"/>
    <dgm:cxn modelId="{F587C4C3-F326-46D0-B8F6-8B7FA5010732}" type="presParOf" srcId="{792E6DA6-612A-4C00-B118-44446C3F9A64}" destId="{13090F69-B8E1-4C69-81D0-B459D48A402D}" srcOrd="1" destOrd="0" presId="urn:microsoft.com/office/officeart/2005/8/layout/chevron2"/>
    <dgm:cxn modelId="{C36782E1-3A4A-4681-9E9D-E04FD3299ED8}" type="presParOf" srcId="{46C3C677-47FD-4FDD-950F-FCD842A65E8C}" destId="{C0D0F0B8-D89B-4999-BDA6-5A86E692F397}" srcOrd="3" destOrd="0" presId="urn:microsoft.com/office/officeart/2005/8/layout/chevron2"/>
    <dgm:cxn modelId="{162C7213-C121-4C69-BA56-CC2EC662C648}" type="presParOf" srcId="{46C3C677-47FD-4FDD-950F-FCD842A65E8C}" destId="{08816339-28CC-4C7C-B68B-89AFDDCB84B9}" srcOrd="4" destOrd="0" presId="urn:microsoft.com/office/officeart/2005/8/layout/chevron2"/>
    <dgm:cxn modelId="{C241568A-A9E5-4EB4-9D7D-F7840F546FCF}" type="presParOf" srcId="{08816339-28CC-4C7C-B68B-89AFDDCB84B9}" destId="{BE0C5DCE-299A-40B5-8632-66988F03CEC6}" srcOrd="0" destOrd="0" presId="urn:microsoft.com/office/officeart/2005/8/layout/chevron2"/>
    <dgm:cxn modelId="{456A45F4-BF8B-4E75-A936-727006934EC5}" type="presParOf" srcId="{08816339-28CC-4C7C-B68B-89AFDDCB84B9}" destId="{735ECD59-94FE-4AFA-B4F6-F692B246B85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7BBD5E-D651-4392-9C30-23008B4BFA71}">
      <dsp:nvSpPr>
        <dsp:cNvPr id="0" name=""/>
        <dsp:cNvSpPr/>
      </dsp:nvSpPr>
      <dsp:spPr>
        <a:xfrm>
          <a:off x="0" y="0"/>
          <a:ext cx="2112622" cy="2112622"/>
        </a:xfrm>
        <a:prstGeom prst="pie">
          <a:avLst>
            <a:gd name="adj1" fmla="val 5400000"/>
            <a:gd name="adj2" fmla="val 162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793736-F611-4719-9A31-E44775692D47}">
      <dsp:nvSpPr>
        <dsp:cNvPr id="0" name=""/>
        <dsp:cNvSpPr/>
      </dsp:nvSpPr>
      <dsp:spPr>
        <a:xfrm>
          <a:off x="1056311" y="0"/>
          <a:ext cx="4440760" cy="2112622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+mj-lt"/>
            </a:rPr>
            <a:t>Федеральная автомобильная дорога М-55 «Байкал»</a:t>
          </a:r>
        </a:p>
      </dsp:txBody>
      <dsp:txXfrm>
        <a:off x="1056311" y="0"/>
        <a:ext cx="2220380" cy="633787"/>
      </dsp:txXfrm>
    </dsp:sp>
    <dsp:sp modelId="{F447DC1B-BF7B-47FB-9994-B73E0C94B232}">
      <dsp:nvSpPr>
        <dsp:cNvPr id="0" name=""/>
        <dsp:cNvSpPr/>
      </dsp:nvSpPr>
      <dsp:spPr>
        <a:xfrm>
          <a:off x="369709" y="633787"/>
          <a:ext cx="1373202" cy="1373202"/>
        </a:xfrm>
        <a:prstGeom prst="pie">
          <a:avLst>
            <a:gd name="adj1" fmla="val 5400000"/>
            <a:gd name="adj2" fmla="val 162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A55CF34-D6C0-42E5-802A-DF54BB6D6F94}">
      <dsp:nvSpPr>
        <dsp:cNvPr id="0" name=""/>
        <dsp:cNvSpPr/>
      </dsp:nvSpPr>
      <dsp:spPr>
        <a:xfrm>
          <a:off x="1056311" y="633787"/>
          <a:ext cx="4440760" cy="1373202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+mj-lt"/>
            </a:rPr>
            <a:t>Региональные автомобильные дороги</a:t>
          </a:r>
        </a:p>
      </dsp:txBody>
      <dsp:txXfrm>
        <a:off x="1056311" y="633787"/>
        <a:ext cx="2220380" cy="633785"/>
      </dsp:txXfrm>
    </dsp:sp>
    <dsp:sp modelId="{2F605E53-8E82-4E15-AA0F-4EF48C389803}">
      <dsp:nvSpPr>
        <dsp:cNvPr id="0" name=""/>
        <dsp:cNvSpPr/>
      </dsp:nvSpPr>
      <dsp:spPr>
        <a:xfrm>
          <a:off x="739418" y="1267573"/>
          <a:ext cx="633785" cy="633785"/>
        </a:xfrm>
        <a:prstGeom prst="pie">
          <a:avLst>
            <a:gd name="adj1" fmla="val 5400000"/>
            <a:gd name="adj2" fmla="val 162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F8B97E9-19B0-4538-A525-EA5E4B69CD13}">
      <dsp:nvSpPr>
        <dsp:cNvPr id="0" name=""/>
        <dsp:cNvSpPr/>
      </dsp:nvSpPr>
      <dsp:spPr>
        <a:xfrm>
          <a:off x="1056311" y="1267573"/>
          <a:ext cx="4440760" cy="633785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+mj-lt"/>
            </a:rPr>
            <a:t>Автомобильные дороги общего пользования местного значения</a:t>
          </a:r>
        </a:p>
      </dsp:txBody>
      <dsp:txXfrm>
        <a:off x="1056311" y="1267573"/>
        <a:ext cx="2220380" cy="633785"/>
      </dsp:txXfrm>
    </dsp:sp>
    <dsp:sp modelId="{A8D1C0B6-6338-4C41-8319-89F85175EB0C}">
      <dsp:nvSpPr>
        <dsp:cNvPr id="0" name=""/>
        <dsp:cNvSpPr/>
      </dsp:nvSpPr>
      <dsp:spPr>
        <a:xfrm>
          <a:off x="3276690" y="0"/>
          <a:ext cx="2220380" cy="633787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+mj-lt"/>
            </a:rPr>
            <a:t>107 км</a:t>
          </a:r>
        </a:p>
      </dsp:txBody>
      <dsp:txXfrm>
        <a:off x="3276690" y="0"/>
        <a:ext cx="2220380" cy="633787"/>
      </dsp:txXfrm>
    </dsp:sp>
    <dsp:sp modelId="{E188FDCC-A259-41A6-8559-FE5E511BB325}">
      <dsp:nvSpPr>
        <dsp:cNvPr id="0" name=""/>
        <dsp:cNvSpPr/>
      </dsp:nvSpPr>
      <dsp:spPr>
        <a:xfrm>
          <a:off x="3276690" y="633787"/>
          <a:ext cx="2220380" cy="633785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+mj-lt"/>
            </a:rPr>
            <a:t>98,5 км</a:t>
          </a:r>
        </a:p>
      </dsp:txBody>
      <dsp:txXfrm>
        <a:off x="3276690" y="633787"/>
        <a:ext cx="2220380" cy="633785"/>
      </dsp:txXfrm>
    </dsp:sp>
    <dsp:sp modelId="{776B7443-0DDB-4A55-B6AF-B0D6A7E7CD4A}">
      <dsp:nvSpPr>
        <dsp:cNvPr id="0" name=""/>
        <dsp:cNvSpPr/>
      </dsp:nvSpPr>
      <dsp:spPr>
        <a:xfrm>
          <a:off x="3276690" y="1267573"/>
          <a:ext cx="2220380" cy="633785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+mj-lt"/>
            </a:rPr>
            <a:t>313,728</a:t>
          </a:r>
          <a:r>
            <a:rPr lang="ru-RU" sz="2000" b="0" kern="1200" dirty="0">
              <a:solidFill>
                <a:srgbClr val="FF0000"/>
              </a:solidFill>
              <a:latin typeface="+mj-lt"/>
            </a:rPr>
            <a:t> </a:t>
          </a:r>
          <a:r>
            <a:rPr lang="ru-RU" sz="2000" kern="1200" dirty="0">
              <a:latin typeface="+mj-lt"/>
            </a:rPr>
            <a:t>км</a:t>
          </a:r>
        </a:p>
      </dsp:txBody>
      <dsp:txXfrm>
        <a:off x="3276690" y="1267573"/>
        <a:ext cx="2220380" cy="6337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12408A-ADE0-4D72-8A77-A3D0A63B5314}">
      <dsp:nvSpPr>
        <dsp:cNvPr id="0" name=""/>
        <dsp:cNvSpPr/>
      </dsp:nvSpPr>
      <dsp:spPr>
        <a:xfrm>
          <a:off x="0" y="0"/>
          <a:ext cx="4968552" cy="49123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Arial" pitchFamily="34" charset="0"/>
              <a:ea typeface="+mn-ea"/>
              <a:cs typeface="Arial" pitchFamily="34" charset="0"/>
            </a:rPr>
            <a:t>Баляга-Петровск-Забайкальский </a:t>
          </a:r>
        </a:p>
      </dsp:txBody>
      <dsp:txXfrm>
        <a:off x="0" y="0"/>
        <a:ext cx="4968552" cy="4912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FE033B-767E-4645-A2C4-EADF83C0BB74}">
      <dsp:nvSpPr>
        <dsp:cNvPr id="0" name=""/>
        <dsp:cNvSpPr/>
      </dsp:nvSpPr>
      <dsp:spPr>
        <a:xfrm rot="5400000">
          <a:off x="-119045" y="119366"/>
          <a:ext cx="793635" cy="555544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  <a:latin typeface="Trebuchet MS"/>
              <a:ea typeface="+mn-ea"/>
              <a:cs typeface="+mn-cs"/>
            </a:rPr>
            <a:t>1</a:t>
          </a:r>
        </a:p>
      </dsp:txBody>
      <dsp:txXfrm rot="-5400000">
        <a:off x="1" y="278092"/>
        <a:ext cx="555544" cy="238091"/>
      </dsp:txXfrm>
    </dsp:sp>
    <dsp:sp modelId="{4C5E0A32-8694-4302-BCC0-E00D53102C76}">
      <dsp:nvSpPr>
        <dsp:cNvPr id="0" name=""/>
        <dsp:cNvSpPr/>
      </dsp:nvSpPr>
      <dsp:spPr>
        <a:xfrm rot="5400000">
          <a:off x="2324096" y="-1768457"/>
          <a:ext cx="515862" cy="4052967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+mj-lt"/>
              <a:ea typeface="+mn-ea"/>
              <a:cs typeface="+mn-cs"/>
            </a:rPr>
            <a:t>сельскохозяйственных предприятий</a:t>
          </a:r>
        </a:p>
      </dsp:txBody>
      <dsp:txXfrm rot="-5400000">
        <a:off x="555544" y="25277"/>
        <a:ext cx="4027785" cy="465498"/>
      </dsp:txXfrm>
    </dsp:sp>
    <dsp:sp modelId="{87BAD009-DCD5-4506-9107-FC3553F22763}">
      <dsp:nvSpPr>
        <dsp:cNvPr id="0" name=""/>
        <dsp:cNvSpPr/>
      </dsp:nvSpPr>
      <dsp:spPr>
        <a:xfrm rot="5400000">
          <a:off x="-119045" y="607305"/>
          <a:ext cx="793635" cy="555544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rebuchet MS"/>
              <a:ea typeface="+mn-ea"/>
              <a:cs typeface="+mn-cs"/>
            </a:rPr>
            <a:t>30</a:t>
          </a:r>
        </a:p>
      </dsp:txBody>
      <dsp:txXfrm rot="-5400000">
        <a:off x="1" y="766031"/>
        <a:ext cx="555544" cy="238091"/>
      </dsp:txXfrm>
    </dsp:sp>
    <dsp:sp modelId="{13090F69-B8E1-4C69-81D0-B459D48A402D}">
      <dsp:nvSpPr>
        <dsp:cNvPr id="0" name=""/>
        <dsp:cNvSpPr/>
      </dsp:nvSpPr>
      <dsp:spPr>
        <a:xfrm rot="5400000">
          <a:off x="2324096" y="-1193261"/>
          <a:ext cx="515862" cy="4052967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+mj-lt"/>
              <a:ea typeface="+mn-ea"/>
              <a:cs typeface="+mn-cs"/>
            </a:rPr>
            <a:t>крестьянско-фермерских хозяйств</a:t>
          </a:r>
        </a:p>
      </dsp:txBody>
      <dsp:txXfrm rot="-5400000">
        <a:off x="555544" y="600473"/>
        <a:ext cx="4027785" cy="465498"/>
      </dsp:txXfrm>
    </dsp:sp>
    <dsp:sp modelId="{BE0C5DCE-299A-40B5-8632-66988F03CEC6}">
      <dsp:nvSpPr>
        <dsp:cNvPr id="0" name=""/>
        <dsp:cNvSpPr/>
      </dsp:nvSpPr>
      <dsp:spPr>
        <a:xfrm rot="5400000">
          <a:off x="-119045" y="1269304"/>
          <a:ext cx="793635" cy="555544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  <a:latin typeface="Trebuchet MS"/>
              <a:ea typeface="+mn-ea"/>
              <a:cs typeface="+mn-cs"/>
            </a:rPr>
            <a:t>3744</a:t>
          </a:r>
        </a:p>
      </dsp:txBody>
      <dsp:txXfrm rot="-5400000">
        <a:off x="1" y="1428030"/>
        <a:ext cx="555544" cy="238091"/>
      </dsp:txXfrm>
    </dsp:sp>
    <dsp:sp modelId="{735ECD59-94FE-4AFA-B4F6-F692B246B85C}">
      <dsp:nvSpPr>
        <dsp:cNvPr id="0" name=""/>
        <dsp:cNvSpPr/>
      </dsp:nvSpPr>
      <dsp:spPr>
        <a:xfrm rot="5400000">
          <a:off x="2324096" y="-618293"/>
          <a:ext cx="515862" cy="4052967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latin typeface="+mj-lt"/>
              <a:ea typeface="+mn-ea"/>
              <a:cs typeface="+mn-cs"/>
            </a:rPr>
            <a:t>личных подсобных хозяйств</a:t>
          </a:r>
        </a:p>
      </dsp:txBody>
      <dsp:txXfrm rot="-5400000">
        <a:off x="555544" y="1175441"/>
        <a:ext cx="4027785" cy="4654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</cdr:x>
      <cdr:y>0</cdr:y>
    </cdr:from>
    <cdr:to>
      <cdr:x>0.60854</cdr:x>
      <cdr:y>0.29975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212468" y="-9040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0.75608</cdr:x>
      <cdr:y>0.2665</cdr:y>
    </cdr:from>
    <cdr:to>
      <cdr:x>0.83607</cdr:x>
      <cdr:y>0.69023</cdr:y>
    </cdr:to>
    <cdr:sp macro="" textlink="">
      <cdr:nvSpPr>
        <cdr:cNvPr id="2" name="Цилиндр 1"/>
        <cdr:cNvSpPr/>
      </cdr:nvSpPr>
      <cdr:spPr>
        <a:xfrm xmlns:a="http://schemas.openxmlformats.org/drawingml/2006/main">
          <a:off x="4083321" y="656591"/>
          <a:ext cx="432000" cy="1044000"/>
        </a:xfrm>
        <a:prstGeom xmlns:a="http://schemas.openxmlformats.org/drawingml/2006/main" prst="can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88010185-7802-4663-82DA-CBEB4276B1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B5C5A7C-E649-437A-98FD-18B404768CD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BED8E83-61C4-4C7C-BBA1-54ACA4928A66}" type="datetimeFigureOut">
              <a:rPr lang="ru-RU"/>
              <a:pPr>
                <a:defRPr/>
              </a:pPr>
              <a:t>чт 28.03.24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78706EC1-734F-4777-8F19-FBD97260A63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0762D824-D513-40CC-A92C-9F122A5DA7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45C6CF-36F4-4ADC-8D1B-ADFE3E0203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24A3B24-14DA-404A-996D-DEEFAEF3CB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18971" y="9377316"/>
            <a:ext cx="2921582" cy="49363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0ED3FFF9-8050-4F1D-A337-747C9ED02FF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>
            <a:extLst>
              <a:ext uri="{FF2B5EF4-FFF2-40B4-BE49-F238E27FC236}">
                <a16:creationId xmlns:a16="http://schemas.microsoft.com/office/drawing/2014/main" id="{FEFDBDC3-EA08-4F2A-A9F7-C5328060697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Заметки 2">
            <a:extLst>
              <a:ext uri="{FF2B5EF4-FFF2-40B4-BE49-F238E27FC236}">
                <a16:creationId xmlns:a16="http://schemas.microsoft.com/office/drawing/2014/main" id="{9B6E733E-D805-4036-9791-C0D4CE3D18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78852" name="Номер слайда 3">
            <a:extLst>
              <a:ext uri="{FF2B5EF4-FFF2-40B4-BE49-F238E27FC236}">
                <a16:creationId xmlns:a16="http://schemas.microsoft.com/office/drawing/2014/main" id="{595D5F43-9654-4A14-ABA4-E314388E6E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513C11FA-D98B-4CC8-BF49-A14A9BC92F72}" type="slidenum">
              <a:rPr lang="ru-RU" altLang="ru-RU">
                <a:latin typeface="Calibri" panose="020F0502020204030204" pitchFamily="34" charset="0"/>
              </a:rPr>
              <a:pPr eaLnBrk="1" hangingPunct="1"/>
              <a:t>11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>
            <a:extLst>
              <a:ext uri="{FF2B5EF4-FFF2-40B4-BE49-F238E27FC236}">
                <a16:creationId xmlns:a16="http://schemas.microsoft.com/office/drawing/2014/main" id="{BB29B6F5-62AC-4B83-AD2E-18EB15E7DBE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Заметки 2">
            <a:extLst>
              <a:ext uri="{FF2B5EF4-FFF2-40B4-BE49-F238E27FC236}">
                <a16:creationId xmlns:a16="http://schemas.microsoft.com/office/drawing/2014/main" id="{9B1DAC90-20F6-4441-B1D8-7E54B9CED2D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78CD78E-5B52-48DF-826C-928EC6C7AC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C8855F2B-922E-4CC1-81C3-6681A8DB7A86}" type="slidenum">
              <a:rPr lang="ru-RU" altLang="ru-RU">
                <a:latin typeface="Calibri" panose="020F0502020204030204" pitchFamily="34" charset="0"/>
              </a:rPr>
              <a:pPr eaLnBrk="1" hangingPunct="1"/>
              <a:t>12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Образ слайда 1">
            <a:extLst>
              <a:ext uri="{FF2B5EF4-FFF2-40B4-BE49-F238E27FC236}">
                <a16:creationId xmlns:a16="http://schemas.microsoft.com/office/drawing/2014/main" id="{F9EF24A2-E298-4DF9-A64F-D673BF2A0E0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Заметки 2">
            <a:extLst>
              <a:ext uri="{FF2B5EF4-FFF2-40B4-BE49-F238E27FC236}">
                <a16:creationId xmlns:a16="http://schemas.microsoft.com/office/drawing/2014/main" id="{90B18E60-27E8-4157-AF1D-E6E675B8C18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79876" name="Номер слайда 3">
            <a:extLst>
              <a:ext uri="{FF2B5EF4-FFF2-40B4-BE49-F238E27FC236}">
                <a16:creationId xmlns:a16="http://schemas.microsoft.com/office/drawing/2014/main" id="{0E6B8121-F8DB-49E4-AB89-AE9CBAF171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69354DE5-AB04-4E5B-960F-E3A7EC86A711}" type="slidenum">
              <a:rPr lang="ru-RU" altLang="ru-RU">
                <a:latin typeface="Calibri" panose="020F0502020204030204" pitchFamily="34" charset="0"/>
              </a:rPr>
              <a:pPr eaLnBrk="1" hangingPunct="1"/>
              <a:t>21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>
            <a:extLst>
              <a:ext uri="{FF2B5EF4-FFF2-40B4-BE49-F238E27FC236}">
                <a16:creationId xmlns:a16="http://schemas.microsoft.com/office/drawing/2014/main" id="{2B516D3F-8446-40DA-A368-239CC507CE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Заметки 2">
            <a:extLst>
              <a:ext uri="{FF2B5EF4-FFF2-40B4-BE49-F238E27FC236}">
                <a16:creationId xmlns:a16="http://schemas.microsoft.com/office/drawing/2014/main" id="{72F793ED-A357-4A07-BE82-9949B2DB69B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627BCA3-C8F5-48A6-B208-E190D990F5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5FC04AF4-79D7-48AF-A5C7-9CD996AAF5EF}" type="slidenum">
              <a:rPr lang="ru-RU" altLang="ru-RU">
                <a:latin typeface="Calibri" panose="020F0502020204030204" pitchFamily="34" charset="0"/>
              </a:rPr>
              <a:pPr eaLnBrk="1" hangingPunct="1"/>
              <a:t>25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>
            <a:extLst>
              <a:ext uri="{FF2B5EF4-FFF2-40B4-BE49-F238E27FC236}">
                <a16:creationId xmlns:a16="http://schemas.microsoft.com/office/drawing/2014/main" id="{750DCC2E-CF76-4A56-8370-F491C96C96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Заметки 2">
            <a:extLst>
              <a:ext uri="{FF2B5EF4-FFF2-40B4-BE49-F238E27FC236}">
                <a16:creationId xmlns:a16="http://schemas.microsoft.com/office/drawing/2014/main" id="{6C398D6A-A489-41BA-AAA8-AA82C46A090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80900" name="Номер слайда 3">
            <a:extLst>
              <a:ext uri="{FF2B5EF4-FFF2-40B4-BE49-F238E27FC236}">
                <a16:creationId xmlns:a16="http://schemas.microsoft.com/office/drawing/2014/main" id="{E9D2B0EB-5A4B-467C-A417-7D5A1DCA59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0E4E1725-FF01-471C-BF1F-B5A035FE6B8C}" type="slidenum">
              <a:rPr lang="ru-RU" altLang="ru-RU">
                <a:latin typeface="Calibri" panose="020F0502020204030204" pitchFamily="34" charset="0"/>
              </a:rPr>
              <a:pPr eaLnBrk="1" hangingPunct="1"/>
              <a:t>29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>
            <a:extLst>
              <a:ext uri="{FF2B5EF4-FFF2-40B4-BE49-F238E27FC236}">
                <a16:creationId xmlns:a16="http://schemas.microsoft.com/office/drawing/2014/main" id="{AF4AEFD7-E83D-4424-81B8-0BBD8B164AB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Заметки 2">
            <a:extLst>
              <a:ext uri="{FF2B5EF4-FFF2-40B4-BE49-F238E27FC236}">
                <a16:creationId xmlns:a16="http://schemas.microsoft.com/office/drawing/2014/main" id="{D48C1D50-3AE0-46E5-B4E7-D6370F0DC93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5CC492F-6FCB-4010-A619-B837A97730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E580B859-F854-4212-971F-24B281F405A6}" type="slidenum">
              <a:rPr lang="ru-RU" altLang="ru-RU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35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>
            <a:extLst>
              <a:ext uri="{FF2B5EF4-FFF2-40B4-BE49-F238E27FC236}">
                <a16:creationId xmlns:a16="http://schemas.microsoft.com/office/drawing/2014/main" id="{E83A5F63-37C1-435C-8155-E785A955B15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Заметки 2">
            <a:extLst>
              <a:ext uri="{FF2B5EF4-FFF2-40B4-BE49-F238E27FC236}">
                <a16:creationId xmlns:a16="http://schemas.microsoft.com/office/drawing/2014/main" id="{C84A3123-6076-44FE-9CAF-3F6519F2B7F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266FB4-100F-43AC-A272-A7297BD5B7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18F6A948-196A-4F2C-A842-D646459E063E}" type="slidenum">
              <a:rPr lang="ru-RU" altLang="ru-RU">
                <a:latin typeface="Calibri" panose="020F0502020204030204" pitchFamily="34" charset="0"/>
              </a:rPr>
              <a:pPr eaLnBrk="1" hangingPunct="1"/>
              <a:t>36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Образ слайда 1">
            <a:extLst>
              <a:ext uri="{FF2B5EF4-FFF2-40B4-BE49-F238E27FC236}">
                <a16:creationId xmlns:a16="http://schemas.microsoft.com/office/drawing/2014/main" id="{52263453-7B33-40F0-927F-52E43226AEB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Заметки 2">
            <a:extLst>
              <a:ext uri="{FF2B5EF4-FFF2-40B4-BE49-F238E27FC236}">
                <a16:creationId xmlns:a16="http://schemas.microsoft.com/office/drawing/2014/main" id="{CE538F25-04A7-420C-BEAF-603A9203E3B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B6716AC-F7BA-42B9-BA3E-CA139AA9E6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D14BC6AA-AF52-4F68-96E4-40603B1639B7}" type="slidenum">
              <a:rPr lang="ru-RU" altLang="ru-RU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37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8E9B4032-BE3E-4752-805F-9458CFDDA0AB}"/>
              </a:ext>
            </a:extLst>
          </p:cNvPr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F76F5F2B-2EF9-4861-842E-D95928B779CC}"/>
                </a:ext>
              </a:extLst>
            </p:cNvPr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3209 w 2780"/>
                <a:gd name="T1" fmla="*/ 18 h 953"/>
                <a:gd name="T2" fmla="*/ 3109 w 2780"/>
                <a:gd name="T3" fmla="*/ 24 h 953"/>
                <a:gd name="T4" fmla="*/ 3035 w 2780"/>
                <a:gd name="T5" fmla="*/ 102 h 953"/>
                <a:gd name="T6" fmla="*/ 2910 w 2780"/>
                <a:gd name="T7" fmla="*/ 156 h 953"/>
                <a:gd name="T8" fmla="*/ 2903 w 2780"/>
                <a:gd name="T9" fmla="*/ 222 h 953"/>
                <a:gd name="T10" fmla="*/ 2883 w 2780"/>
                <a:gd name="T11" fmla="*/ 246 h 953"/>
                <a:gd name="T12" fmla="*/ 2863 w 2780"/>
                <a:gd name="T13" fmla="*/ 252 h 953"/>
                <a:gd name="T14" fmla="*/ 2782 w 2780"/>
                <a:gd name="T15" fmla="*/ 210 h 953"/>
                <a:gd name="T16" fmla="*/ 2619 w 2780"/>
                <a:gd name="T17" fmla="*/ 192 h 953"/>
                <a:gd name="T18" fmla="*/ 2592 w 2780"/>
                <a:gd name="T19" fmla="*/ 186 h 953"/>
                <a:gd name="T20" fmla="*/ 2571 w 2780"/>
                <a:gd name="T21" fmla="*/ 192 h 953"/>
                <a:gd name="T22" fmla="*/ 2489 w 2780"/>
                <a:gd name="T23" fmla="*/ 228 h 953"/>
                <a:gd name="T24" fmla="*/ 2448 w 2780"/>
                <a:gd name="T25" fmla="*/ 240 h 953"/>
                <a:gd name="T26" fmla="*/ 2421 w 2780"/>
                <a:gd name="T27" fmla="*/ 246 h 953"/>
                <a:gd name="T28" fmla="*/ 2407 w 2780"/>
                <a:gd name="T29" fmla="*/ 258 h 953"/>
                <a:gd name="T30" fmla="*/ 2407 w 2780"/>
                <a:gd name="T31" fmla="*/ 276 h 953"/>
                <a:gd name="T32" fmla="*/ 2381 w 2780"/>
                <a:gd name="T33" fmla="*/ 300 h 953"/>
                <a:gd name="T34" fmla="*/ 2360 w 2780"/>
                <a:gd name="T35" fmla="*/ 312 h 953"/>
                <a:gd name="T36" fmla="*/ 2346 w 2780"/>
                <a:gd name="T37" fmla="*/ 324 h 953"/>
                <a:gd name="T38" fmla="*/ 2333 w 2780"/>
                <a:gd name="T39" fmla="*/ 336 h 953"/>
                <a:gd name="T40" fmla="*/ 2296 w 2780"/>
                <a:gd name="T41" fmla="*/ 342 h 953"/>
                <a:gd name="T42" fmla="*/ 2219 w 2780"/>
                <a:gd name="T43" fmla="*/ 336 h 953"/>
                <a:gd name="T44" fmla="*/ 2177 w 2780"/>
                <a:gd name="T45" fmla="*/ 330 h 953"/>
                <a:gd name="T46" fmla="*/ 2163 w 2780"/>
                <a:gd name="T47" fmla="*/ 342 h 953"/>
                <a:gd name="T48" fmla="*/ 2149 w 2780"/>
                <a:gd name="T49" fmla="*/ 354 h 953"/>
                <a:gd name="T50" fmla="*/ 2114 w 2780"/>
                <a:gd name="T51" fmla="*/ 360 h 953"/>
                <a:gd name="T52" fmla="*/ 2045 w 2780"/>
                <a:gd name="T53" fmla="*/ 342 h 953"/>
                <a:gd name="T54" fmla="*/ 2017 w 2780"/>
                <a:gd name="T55" fmla="*/ 342 h 953"/>
                <a:gd name="T56" fmla="*/ 1992 w 2780"/>
                <a:gd name="T57" fmla="*/ 354 h 953"/>
                <a:gd name="T58" fmla="*/ 1923 w 2780"/>
                <a:gd name="T59" fmla="*/ 425 h 953"/>
                <a:gd name="T60" fmla="*/ 1873 w 2780"/>
                <a:gd name="T61" fmla="*/ 569 h 953"/>
                <a:gd name="T62" fmla="*/ 1873 w 2780"/>
                <a:gd name="T63" fmla="*/ 593 h 953"/>
                <a:gd name="T64" fmla="*/ 1880 w 2780"/>
                <a:gd name="T65" fmla="*/ 641 h 953"/>
                <a:gd name="T66" fmla="*/ 1901 w 2780"/>
                <a:gd name="T67" fmla="*/ 659 h 953"/>
                <a:gd name="T68" fmla="*/ 1894 w 2780"/>
                <a:gd name="T69" fmla="*/ 671 h 953"/>
                <a:gd name="T70" fmla="*/ 1880 w 2780"/>
                <a:gd name="T71" fmla="*/ 683 h 953"/>
                <a:gd name="T72" fmla="*/ 1786 w 2780"/>
                <a:gd name="T73" fmla="*/ 689 h 953"/>
                <a:gd name="T74" fmla="*/ 1695 w 2780"/>
                <a:gd name="T75" fmla="*/ 629 h 953"/>
                <a:gd name="T76" fmla="*/ 1548 w 2780"/>
                <a:gd name="T77" fmla="*/ 587 h 953"/>
                <a:gd name="T78" fmla="*/ 1368 w 2780"/>
                <a:gd name="T79" fmla="*/ 671 h 953"/>
                <a:gd name="T80" fmla="*/ 1178 w 2780"/>
                <a:gd name="T81" fmla="*/ 731 h 953"/>
                <a:gd name="T82" fmla="*/ 951 w 2780"/>
                <a:gd name="T83" fmla="*/ 743 h 953"/>
                <a:gd name="T84" fmla="*/ 720 w 2780"/>
                <a:gd name="T85" fmla="*/ 701 h 953"/>
                <a:gd name="T86" fmla="*/ 660 w 2780"/>
                <a:gd name="T87" fmla="*/ 695 h 953"/>
                <a:gd name="T88" fmla="*/ 648 w 2780"/>
                <a:gd name="T89" fmla="*/ 701 h 953"/>
                <a:gd name="T90" fmla="*/ 612 w 2780"/>
                <a:gd name="T91" fmla="*/ 731 h 953"/>
                <a:gd name="T92" fmla="*/ 500 w 2780"/>
                <a:gd name="T93" fmla="*/ 809 h 953"/>
                <a:gd name="T94" fmla="*/ 452 w 2780"/>
                <a:gd name="T95" fmla="*/ 821 h 953"/>
                <a:gd name="T96" fmla="*/ 428 w 2780"/>
                <a:gd name="T97" fmla="*/ 821 h 953"/>
                <a:gd name="T98" fmla="*/ 381 w 2780"/>
                <a:gd name="T99" fmla="*/ 827 h 953"/>
                <a:gd name="T100" fmla="*/ 255 w 2780"/>
                <a:gd name="T101" fmla="*/ 851 h 953"/>
                <a:gd name="T102" fmla="*/ 219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3222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BE9571B0-12C7-49C9-99D1-889945D9B5C3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12 w 12"/>
                <a:gd name="T3" fmla="*/ 12 h 18"/>
                <a:gd name="T4" fmla="*/ 6 w 12"/>
                <a:gd name="T5" fmla="*/ 6 h 18"/>
                <a:gd name="T6" fmla="*/ 6 w 12"/>
                <a:gd name="T7" fmla="*/ 6 h 18"/>
                <a:gd name="T8" fmla="*/ 0 w 12"/>
                <a:gd name="T9" fmla="*/ 0 h 18"/>
                <a:gd name="T10" fmla="*/ 12 w 12"/>
                <a:gd name="T11" fmla="*/ 18 h 18"/>
                <a:gd name="T12" fmla="*/ 12 w 12"/>
                <a:gd name="T13" fmla="*/ 18 h 18"/>
                <a:gd name="T14" fmla="*/ 12 w 12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EAEAEA"/>
                </a:solidFill>
                <a:latin typeface="+mn-lt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2C419B95-E826-43C4-AAC9-CC3BCB50C0CD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>
                <a:gd name="T0" fmla="*/ 0 w 6"/>
                <a:gd name="T1" fmla="*/ 12 h 18"/>
                <a:gd name="T2" fmla="*/ 6 w 6"/>
                <a:gd name="T3" fmla="*/ 18 h 18"/>
                <a:gd name="T4" fmla="*/ 0 w 6"/>
                <a:gd name="T5" fmla="*/ 0 h 18"/>
                <a:gd name="T6" fmla="*/ 0 w 6"/>
                <a:gd name="T7" fmla="*/ 12 h 18"/>
                <a:gd name="T8" fmla="*/ 0 w 6"/>
                <a:gd name="T9" fmla="*/ 12 h 18"/>
                <a:gd name="T10" fmla="*/ 0 w 6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EAEAEA"/>
                </a:solidFill>
                <a:latin typeface="+mn-lt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5B68ECCE-6943-489F-91E9-289AA7258C25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>
                <a:gd name="T0" fmla="*/ 280 w 304"/>
                <a:gd name="T1" fmla="*/ 42 h 741"/>
                <a:gd name="T2" fmla="*/ 274 w 304"/>
                <a:gd name="T3" fmla="*/ 42 h 741"/>
                <a:gd name="T4" fmla="*/ 268 w 304"/>
                <a:gd name="T5" fmla="*/ 42 h 741"/>
                <a:gd name="T6" fmla="*/ 256 w 304"/>
                <a:gd name="T7" fmla="*/ 42 h 741"/>
                <a:gd name="T8" fmla="*/ 238 w 304"/>
                <a:gd name="T9" fmla="*/ 48 h 741"/>
                <a:gd name="T10" fmla="*/ 214 w 304"/>
                <a:gd name="T11" fmla="*/ 12 h 741"/>
                <a:gd name="T12" fmla="*/ 196 w 304"/>
                <a:gd name="T13" fmla="*/ 0 h 741"/>
                <a:gd name="T14" fmla="*/ 196 w 304"/>
                <a:gd name="T15" fmla="*/ 0 h 741"/>
                <a:gd name="T16" fmla="*/ 164 w 304"/>
                <a:gd name="T17" fmla="*/ 167 h 741"/>
                <a:gd name="T18" fmla="*/ 144 w 304"/>
                <a:gd name="T19" fmla="*/ 217 h 741"/>
                <a:gd name="T20" fmla="*/ 110 w 304"/>
                <a:gd name="T21" fmla="*/ 281 h 741"/>
                <a:gd name="T22" fmla="*/ 96 w 304"/>
                <a:gd name="T23" fmla="*/ 327 h 741"/>
                <a:gd name="T24" fmla="*/ 124 w 304"/>
                <a:gd name="T25" fmla="*/ 405 h 741"/>
                <a:gd name="T26" fmla="*/ 100 w 304"/>
                <a:gd name="T27" fmla="*/ 463 h 741"/>
                <a:gd name="T28" fmla="*/ 68 w 304"/>
                <a:gd name="T29" fmla="*/ 503 h 741"/>
                <a:gd name="T30" fmla="*/ 30 w 304"/>
                <a:gd name="T31" fmla="*/ 539 h 741"/>
                <a:gd name="T32" fmla="*/ 24 w 304"/>
                <a:gd name="T33" fmla="*/ 613 h 741"/>
                <a:gd name="T34" fmla="*/ 0 w 304"/>
                <a:gd name="T35" fmla="*/ 741 h 741"/>
                <a:gd name="T36" fmla="*/ 202 w 304"/>
                <a:gd name="T37" fmla="*/ 741 h 741"/>
                <a:gd name="T38" fmla="*/ 180 w 304"/>
                <a:gd name="T39" fmla="*/ 639 h 741"/>
                <a:gd name="T40" fmla="*/ 192 w 304"/>
                <a:gd name="T41" fmla="*/ 589 h 741"/>
                <a:gd name="T42" fmla="*/ 178 w 304"/>
                <a:gd name="T43" fmla="*/ 539 h 741"/>
                <a:gd name="T44" fmla="*/ 190 w 304"/>
                <a:gd name="T45" fmla="*/ 499 h 741"/>
                <a:gd name="T46" fmla="*/ 184 w 304"/>
                <a:gd name="T47" fmla="*/ 465 h 741"/>
                <a:gd name="T48" fmla="*/ 192 w 304"/>
                <a:gd name="T49" fmla="*/ 391 h 741"/>
                <a:gd name="T50" fmla="*/ 216 w 304"/>
                <a:gd name="T51" fmla="*/ 313 h 741"/>
                <a:gd name="T52" fmla="*/ 238 w 304"/>
                <a:gd name="T53" fmla="*/ 249 h 741"/>
                <a:gd name="T54" fmla="*/ 268 w 304"/>
                <a:gd name="T55" fmla="*/ 185 h 741"/>
                <a:gd name="T56" fmla="*/ 284 w 304"/>
                <a:gd name="T57" fmla="*/ 159 h 741"/>
                <a:gd name="T58" fmla="*/ 304 w 304"/>
                <a:gd name="T59" fmla="*/ 12 h 741"/>
                <a:gd name="T60" fmla="*/ 298 w 304"/>
                <a:gd name="T61" fmla="*/ 24 h 741"/>
                <a:gd name="T62" fmla="*/ 292 w 304"/>
                <a:gd name="T63" fmla="*/ 30 h 741"/>
                <a:gd name="T64" fmla="*/ 292 w 304"/>
                <a:gd name="T65" fmla="*/ 36 h 741"/>
                <a:gd name="T66" fmla="*/ 286 w 304"/>
                <a:gd name="T67" fmla="*/ 36 h 741"/>
                <a:gd name="T68" fmla="*/ 286 w 304"/>
                <a:gd name="T69" fmla="*/ 42 h 741"/>
                <a:gd name="T70" fmla="*/ 280 w 304"/>
                <a:gd name="T71" fmla="*/ 42 h 741"/>
                <a:gd name="T72" fmla="*/ 280 w 304"/>
                <a:gd name="T73" fmla="*/ 42 h 741"/>
                <a:gd name="T74" fmla="*/ 280 w 304"/>
                <a:gd name="T75" fmla="*/ 42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EAEAEA"/>
                </a:solidFill>
                <a:latin typeface="+mn-lt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54CE2D9A-5516-47A5-A55B-8B3C3DEFBA34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>
                <a:gd name="T0" fmla="*/ 284 w 314"/>
                <a:gd name="T1" fmla="*/ 6 h 767"/>
                <a:gd name="T2" fmla="*/ 278 w 314"/>
                <a:gd name="T3" fmla="*/ 6 h 767"/>
                <a:gd name="T4" fmla="*/ 272 w 314"/>
                <a:gd name="T5" fmla="*/ 12 h 767"/>
                <a:gd name="T6" fmla="*/ 254 w 314"/>
                <a:gd name="T7" fmla="*/ 18 h 767"/>
                <a:gd name="T8" fmla="*/ 230 w 314"/>
                <a:gd name="T9" fmla="*/ 24 h 767"/>
                <a:gd name="T10" fmla="*/ 206 w 314"/>
                <a:gd name="T11" fmla="*/ 42 h 767"/>
                <a:gd name="T12" fmla="*/ 188 w 314"/>
                <a:gd name="T13" fmla="*/ 48 h 767"/>
                <a:gd name="T14" fmla="*/ 176 w 314"/>
                <a:gd name="T15" fmla="*/ 54 h 767"/>
                <a:gd name="T16" fmla="*/ 170 w 314"/>
                <a:gd name="T17" fmla="*/ 54 h 767"/>
                <a:gd name="T18" fmla="*/ 150 w 314"/>
                <a:gd name="T19" fmla="*/ 169 h 767"/>
                <a:gd name="T20" fmla="*/ 110 w 314"/>
                <a:gd name="T21" fmla="*/ 225 h 767"/>
                <a:gd name="T22" fmla="*/ 54 w 314"/>
                <a:gd name="T23" fmla="*/ 383 h 767"/>
                <a:gd name="T24" fmla="*/ 82 w 314"/>
                <a:gd name="T25" fmla="*/ 555 h 767"/>
                <a:gd name="T26" fmla="*/ 40 w 314"/>
                <a:gd name="T27" fmla="*/ 679 h 767"/>
                <a:gd name="T28" fmla="*/ 0 w 314"/>
                <a:gd name="T29" fmla="*/ 767 h 767"/>
                <a:gd name="T30" fmla="*/ 108 w 314"/>
                <a:gd name="T31" fmla="*/ 767 h 767"/>
                <a:gd name="T32" fmla="*/ 120 w 314"/>
                <a:gd name="T33" fmla="*/ 611 h 767"/>
                <a:gd name="T34" fmla="*/ 148 w 314"/>
                <a:gd name="T35" fmla="*/ 499 h 767"/>
                <a:gd name="T36" fmla="*/ 160 w 314"/>
                <a:gd name="T37" fmla="*/ 367 h 767"/>
                <a:gd name="T38" fmla="*/ 218 w 314"/>
                <a:gd name="T39" fmla="*/ 327 h 767"/>
                <a:gd name="T40" fmla="*/ 238 w 314"/>
                <a:gd name="T41" fmla="*/ 221 h 767"/>
                <a:gd name="T42" fmla="*/ 296 w 314"/>
                <a:gd name="T43" fmla="*/ 135 h 767"/>
                <a:gd name="T44" fmla="*/ 314 w 314"/>
                <a:gd name="T45" fmla="*/ 0 h 767"/>
                <a:gd name="T46" fmla="*/ 302 w 314"/>
                <a:gd name="T47" fmla="*/ 0 h 767"/>
                <a:gd name="T48" fmla="*/ 296 w 314"/>
                <a:gd name="T49" fmla="*/ 0 h 767"/>
                <a:gd name="T50" fmla="*/ 290 w 314"/>
                <a:gd name="T51" fmla="*/ 0 h 767"/>
                <a:gd name="T52" fmla="*/ 284 w 314"/>
                <a:gd name="T53" fmla="*/ 6 h 767"/>
                <a:gd name="T54" fmla="*/ 284 w 314"/>
                <a:gd name="T55" fmla="*/ 6 h 767"/>
                <a:gd name="T56" fmla="*/ 284 w 314"/>
                <a:gd name="T57" fmla="*/ 6 h 767"/>
                <a:gd name="T58" fmla="*/ 284 w 314"/>
                <a:gd name="T59" fmla="*/ 6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EAEAEA"/>
                </a:solidFill>
                <a:latin typeface="+mn-lt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B8493A2E-2CEE-42D4-8186-C75E332429BD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>
                <a:gd name="T0" fmla="*/ 257 w 275"/>
                <a:gd name="T1" fmla="*/ 12 h 623"/>
                <a:gd name="T2" fmla="*/ 239 w 275"/>
                <a:gd name="T3" fmla="*/ 6 h 623"/>
                <a:gd name="T4" fmla="*/ 203 w 275"/>
                <a:gd name="T5" fmla="*/ 6 h 623"/>
                <a:gd name="T6" fmla="*/ 203 w 275"/>
                <a:gd name="T7" fmla="*/ 6 h 623"/>
                <a:gd name="T8" fmla="*/ 197 w 275"/>
                <a:gd name="T9" fmla="*/ 6 h 623"/>
                <a:gd name="T10" fmla="*/ 185 w 275"/>
                <a:gd name="T11" fmla="*/ 0 h 623"/>
                <a:gd name="T12" fmla="*/ 173 w 275"/>
                <a:gd name="T13" fmla="*/ 0 h 623"/>
                <a:gd name="T14" fmla="*/ 166 w 275"/>
                <a:gd name="T15" fmla="*/ 0 h 623"/>
                <a:gd name="T16" fmla="*/ 160 w 275"/>
                <a:gd name="T17" fmla="*/ 0 h 623"/>
                <a:gd name="T18" fmla="*/ 144 w 275"/>
                <a:gd name="T19" fmla="*/ 117 h 623"/>
                <a:gd name="T20" fmla="*/ 128 w 275"/>
                <a:gd name="T21" fmla="*/ 185 h 623"/>
                <a:gd name="T22" fmla="*/ 58 w 275"/>
                <a:gd name="T23" fmla="*/ 299 h 623"/>
                <a:gd name="T24" fmla="*/ 54 w 275"/>
                <a:gd name="T25" fmla="*/ 441 h 623"/>
                <a:gd name="T26" fmla="*/ 24 w 275"/>
                <a:gd name="T27" fmla="*/ 523 h 623"/>
                <a:gd name="T28" fmla="*/ 0 w 275"/>
                <a:gd name="T29" fmla="*/ 623 h 623"/>
                <a:gd name="T30" fmla="*/ 78 w 275"/>
                <a:gd name="T31" fmla="*/ 623 h 623"/>
                <a:gd name="T32" fmla="*/ 92 w 275"/>
                <a:gd name="T33" fmla="*/ 555 h 623"/>
                <a:gd name="T34" fmla="*/ 134 w 275"/>
                <a:gd name="T35" fmla="*/ 447 h 623"/>
                <a:gd name="T36" fmla="*/ 158 w 275"/>
                <a:gd name="T37" fmla="*/ 315 h 623"/>
                <a:gd name="T38" fmla="*/ 184 w 275"/>
                <a:gd name="T39" fmla="*/ 257 h 623"/>
                <a:gd name="T40" fmla="*/ 216 w 275"/>
                <a:gd name="T41" fmla="*/ 211 h 623"/>
                <a:gd name="T42" fmla="*/ 222 w 275"/>
                <a:gd name="T43" fmla="*/ 145 h 623"/>
                <a:gd name="T44" fmla="*/ 240 w 275"/>
                <a:gd name="T45" fmla="*/ 111 h 623"/>
                <a:gd name="T46" fmla="*/ 262 w 275"/>
                <a:gd name="T47" fmla="*/ 79 h 623"/>
                <a:gd name="T48" fmla="*/ 275 w 275"/>
                <a:gd name="T49" fmla="*/ 6 h 623"/>
                <a:gd name="T50" fmla="*/ 263 w 275"/>
                <a:gd name="T51" fmla="*/ 12 h 623"/>
                <a:gd name="T52" fmla="*/ 257 w 275"/>
                <a:gd name="T53" fmla="*/ 12 h 623"/>
                <a:gd name="T54" fmla="*/ 257 w 275"/>
                <a:gd name="T55" fmla="*/ 12 h 623"/>
                <a:gd name="T56" fmla="*/ 257 w 275"/>
                <a:gd name="T57" fmla="*/ 12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EAEAEA"/>
                </a:solidFill>
                <a:latin typeface="+mn-lt"/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55C3E7FC-AC66-4563-B10C-0616D4A3FF1F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>
                <a:gd name="T0" fmla="*/ 171 w 213"/>
                <a:gd name="T1" fmla="*/ 12 h 611"/>
                <a:gd name="T2" fmla="*/ 159 w 213"/>
                <a:gd name="T3" fmla="*/ 24 h 611"/>
                <a:gd name="T4" fmla="*/ 153 w 213"/>
                <a:gd name="T5" fmla="*/ 36 h 611"/>
                <a:gd name="T6" fmla="*/ 128 w 213"/>
                <a:gd name="T7" fmla="*/ 60 h 611"/>
                <a:gd name="T8" fmla="*/ 110 w 213"/>
                <a:gd name="T9" fmla="*/ 83 h 611"/>
                <a:gd name="T10" fmla="*/ 86 w 213"/>
                <a:gd name="T11" fmla="*/ 119 h 611"/>
                <a:gd name="T12" fmla="*/ 68 w 213"/>
                <a:gd name="T13" fmla="*/ 167 h 611"/>
                <a:gd name="T14" fmla="*/ 68 w 213"/>
                <a:gd name="T15" fmla="*/ 221 h 611"/>
                <a:gd name="T16" fmla="*/ 68 w 213"/>
                <a:gd name="T17" fmla="*/ 227 h 611"/>
                <a:gd name="T18" fmla="*/ 68 w 213"/>
                <a:gd name="T19" fmla="*/ 233 h 611"/>
                <a:gd name="T20" fmla="*/ 68 w 213"/>
                <a:gd name="T21" fmla="*/ 239 h 611"/>
                <a:gd name="T22" fmla="*/ 68 w 213"/>
                <a:gd name="T23" fmla="*/ 245 h 611"/>
                <a:gd name="T24" fmla="*/ 68 w 213"/>
                <a:gd name="T25" fmla="*/ 251 h 611"/>
                <a:gd name="T26" fmla="*/ 68 w 213"/>
                <a:gd name="T27" fmla="*/ 251 h 611"/>
                <a:gd name="T28" fmla="*/ 68 w 213"/>
                <a:gd name="T29" fmla="*/ 257 h 611"/>
                <a:gd name="T30" fmla="*/ 68 w 213"/>
                <a:gd name="T31" fmla="*/ 269 h 611"/>
                <a:gd name="T32" fmla="*/ 74 w 213"/>
                <a:gd name="T33" fmla="*/ 287 h 611"/>
                <a:gd name="T34" fmla="*/ 80 w 213"/>
                <a:gd name="T35" fmla="*/ 305 h 611"/>
                <a:gd name="T36" fmla="*/ 86 w 213"/>
                <a:gd name="T37" fmla="*/ 311 h 611"/>
                <a:gd name="T38" fmla="*/ 86 w 213"/>
                <a:gd name="T39" fmla="*/ 311 h 611"/>
                <a:gd name="T40" fmla="*/ 92 w 213"/>
                <a:gd name="T41" fmla="*/ 317 h 611"/>
                <a:gd name="T42" fmla="*/ 92 w 213"/>
                <a:gd name="T43" fmla="*/ 323 h 611"/>
                <a:gd name="T44" fmla="*/ 92 w 213"/>
                <a:gd name="T45" fmla="*/ 323 h 611"/>
                <a:gd name="T46" fmla="*/ 24 w 213"/>
                <a:gd name="T47" fmla="*/ 437 h 611"/>
                <a:gd name="T48" fmla="*/ 18 w 213"/>
                <a:gd name="T49" fmla="*/ 471 h 611"/>
                <a:gd name="T50" fmla="*/ 0 w 213"/>
                <a:gd name="T51" fmla="*/ 547 h 611"/>
                <a:gd name="T52" fmla="*/ 50 w 213"/>
                <a:gd name="T53" fmla="*/ 611 h 611"/>
                <a:gd name="T54" fmla="*/ 114 w 213"/>
                <a:gd name="T55" fmla="*/ 611 h 611"/>
                <a:gd name="T56" fmla="*/ 104 w 213"/>
                <a:gd name="T57" fmla="*/ 555 h 611"/>
                <a:gd name="T58" fmla="*/ 120 w 213"/>
                <a:gd name="T59" fmla="*/ 515 h 611"/>
                <a:gd name="T60" fmla="*/ 150 w 213"/>
                <a:gd name="T61" fmla="*/ 449 h 611"/>
                <a:gd name="T62" fmla="*/ 166 w 213"/>
                <a:gd name="T63" fmla="*/ 377 h 611"/>
                <a:gd name="T64" fmla="*/ 156 w 213"/>
                <a:gd name="T65" fmla="*/ 295 h 611"/>
                <a:gd name="T66" fmla="*/ 170 w 213"/>
                <a:gd name="T67" fmla="*/ 203 h 611"/>
                <a:gd name="T68" fmla="*/ 212 w 213"/>
                <a:gd name="T69" fmla="*/ 95 h 611"/>
                <a:gd name="T70" fmla="*/ 213 w 213"/>
                <a:gd name="T71" fmla="*/ 0 h 611"/>
                <a:gd name="T72" fmla="*/ 207 w 213"/>
                <a:gd name="T73" fmla="*/ 0 h 611"/>
                <a:gd name="T74" fmla="*/ 201 w 213"/>
                <a:gd name="T75" fmla="*/ 0 h 611"/>
                <a:gd name="T76" fmla="*/ 195 w 213"/>
                <a:gd name="T77" fmla="*/ 0 h 611"/>
                <a:gd name="T78" fmla="*/ 189 w 213"/>
                <a:gd name="T79" fmla="*/ 0 h 611"/>
                <a:gd name="T80" fmla="*/ 183 w 213"/>
                <a:gd name="T81" fmla="*/ 6 h 611"/>
                <a:gd name="T82" fmla="*/ 177 w 213"/>
                <a:gd name="T83" fmla="*/ 6 h 611"/>
                <a:gd name="T84" fmla="*/ 171 w 213"/>
                <a:gd name="T85" fmla="*/ 12 h 611"/>
                <a:gd name="T86" fmla="*/ 171 w 213"/>
                <a:gd name="T87" fmla="*/ 12 h 611"/>
                <a:gd name="T88" fmla="*/ 171 w 213"/>
                <a:gd name="T89" fmla="*/ 12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EAEAEA"/>
                </a:solidFill>
                <a:latin typeface="+mn-lt"/>
              </a:endParaRPr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18CA5D13-B2D3-412C-BEFD-14FC9D4679A8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>
                <a:gd name="T0" fmla="*/ 149 w 167"/>
                <a:gd name="T1" fmla="*/ 60 h 384"/>
                <a:gd name="T2" fmla="*/ 119 w 167"/>
                <a:gd name="T3" fmla="*/ 30 h 384"/>
                <a:gd name="T4" fmla="*/ 89 w 167"/>
                <a:gd name="T5" fmla="*/ 12 h 384"/>
                <a:gd name="T6" fmla="*/ 59 w 167"/>
                <a:gd name="T7" fmla="*/ 0 h 384"/>
                <a:gd name="T8" fmla="*/ 54 w 167"/>
                <a:gd name="T9" fmla="*/ 70 h 384"/>
                <a:gd name="T10" fmla="*/ 46 w 167"/>
                <a:gd name="T11" fmla="*/ 112 h 384"/>
                <a:gd name="T12" fmla="*/ 52 w 167"/>
                <a:gd name="T13" fmla="*/ 168 h 384"/>
                <a:gd name="T14" fmla="*/ 24 w 167"/>
                <a:gd name="T15" fmla="*/ 194 h 384"/>
                <a:gd name="T16" fmla="*/ 16 w 167"/>
                <a:gd name="T17" fmla="*/ 258 h 384"/>
                <a:gd name="T18" fmla="*/ 2 w 167"/>
                <a:gd name="T19" fmla="*/ 300 h 384"/>
                <a:gd name="T20" fmla="*/ 0 w 167"/>
                <a:gd name="T21" fmla="*/ 352 h 384"/>
                <a:gd name="T22" fmla="*/ 47 w 167"/>
                <a:gd name="T23" fmla="*/ 384 h 384"/>
                <a:gd name="T24" fmla="*/ 149 w 167"/>
                <a:gd name="T25" fmla="*/ 384 h 384"/>
                <a:gd name="T26" fmla="*/ 134 w 167"/>
                <a:gd name="T27" fmla="*/ 350 h 384"/>
                <a:gd name="T28" fmla="*/ 104 w 167"/>
                <a:gd name="T29" fmla="*/ 324 h 384"/>
                <a:gd name="T30" fmla="*/ 138 w 167"/>
                <a:gd name="T31" fmla="*/ 274 h 384"/>
                <a:gd name="T32" fmla="*/ 122 w 167"/>
                <a:gd name="T33" fmla="*/ 220 h 384"/>
                <a:gd name="T34" fmla="*/ 132 w 167"/>
                <a:gd name="T35" fmla="*/ 186 h 384"/>
                <a:gd name="T36" fmla="*/ 140 w 167"/>
                <a:gd name="T37" fmla="*/ 154 h 384"/>
                <a:gd name="T38" fmla="*/ 167 w 167"/>
                <a:gd name="T39" fmla="*/ 90 h 384"/>
                <a:gd name="T40" fmla="*/ 149 w 167"/>
                <a:gd name="T41" fmla="*/ 60 h 384"/>
                <a:gd name="T42" fmla="*/ 149 w 167"/>
                <a:gd name="T43" fmla="*/ 60 h 384"/>
                <a:gd name="T44" fmla="*/ 149 w 167"/>
                <a:gd name="T45" fmla="*/ 6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EAEAEA"/>
                </a:solidFill>
                <a:latin typeface="+mn-lt"/>
              </a:endParaRPr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8B1ACDBD-CB04-45C8-9E49-02FAA735681F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>
                <a:gd name="T0" fmla="*/ 136 w 166"/>
                <a:gd name="T1" fmla="*/ 12 h 300"/>
                <a:gd name="T2" fmla="*/ 100 w 166"/>
                <a:gd name="T3" fmla="*/ 0 h 300"/>
                <a:gd name="T4" fmla="*/ 78 w 166"/>
                <a:gd name="T5" fmla="*/ 64 h 300"/>
                <a:gd name="T6" fmla="*/ 70 w 166"/>
                <a:gd name="T7" fmla="*/ 126 h 300"/>
                <a:gd name="T8" fmla="*/ 46 w 166"/>
                <a:gd name="T9" fmla="*/ 184 h 300"/>
                <a:gd name="T10" fmla="*/ 58 w 166"/>
                <a:gd name="T11" fmla="*/ 232 h 300"/>
                <a:gd name="T12" fmla="*/ 38 w 166"/>
                <a:gd name="T13" fmla="*/ 268 h 300"/>
                <a:gd name="T14" fmla="*/ 0 w 166"/>
                <a:gd name="T15" fmla="*/ 300 h 300"/>
                <a:gd name="T16" fmla="*/ 160 w 166"/>
                <a:gd name="T17" fmla="*/ 300 h 300"/>
                <a:gd name="T18" fmla="*/ 136 w 166"/>
                <a:gd name="T19" fmla="*/ 272 h 300"/>
                <a:gd name="T20" fmla="*/ 98 w 166"/>
                <a:gd name="T21" fmla="*/ 234 h 300"/>
                <a:gd name="T22" fmla="*/ 130 w 166"/>
                <a:gd name="T23" fmla="*/ 188 h 300"/>
                <a:gd name="T24" fmla="*/ 138 w 166"/>
                <a:gd name="T25" fmla="*/ 134 h 300"/>
                <a:gd name="T26" fmla="*/ 144 w 166"/>
                <a:gd name="T27" fmla="*/ 94 h 300"/>
                <a:gd name="T28" fmla="*/ 164 w 166"/>
                <a:gd name="T29" fmla="*/ 60 h 300"/>
                <a:gd name="T30" fmla="*/ 166 w 166"/>
                <a:gd name="T31" fmla="*/ 0 h 300"/>
                <a:gd name="T32" fmla="*/ 136 w 166"/>
                <a:gd name="T33" fmla="*/ 12 h 300"/>
                <a:gd name="T34" fmla="*/ 136 w 166"/>
                <a:gd name="T35" fmla="*/ 12 h 300"/>
                <a:gd name="T36" fmla="*/ 136 w 166"/>
                <a:gd name="T37" fmla="*/ 12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EAEAEA"/>
                </a:solidFill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C8D4B55E-D595-4A73-822E-95C83193464E}"/>
                </a:ext>
              </a:extLst>
            </p:cNvPr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>
                <a:gd name="T0" fmla="*/ 201 w 237"/>
                <a:gd name="T1" fmla="*/ 0 h 282"/>
                <a:gd name="T2" fmla="*/ 183 w 237"/>
                <a:gd name="T3" fmla="*/ 0 h 282"/>
                <a:gd name="T4" fmla="*/ 158 w 237"/>
                <a:gd name="T5" fmla="*/ 50 h 282"/>
                <a:gd name="T6" fmla="*/ 148 w 237"/>
                <a:gd name="T7" fmla="*/ 92 h 282"/>
                <a:gd name="T8" fmla="*/ 120 w 237"/>
                <a:gd name="T9" fmla="*/ 144 h 282"/>
                <a:gd name="T10" fmla="*/ 82 w 237"/>
                <a:gd name="T11" fmla="*/ 182 h 282"/>
                <a:gd name="T12" fmla="*/ 60 w 237"/>
                <a:gd name="T13" fmla="*/ 232 h 282"/>
                <a:gd name="T14" fmla="*/ 0 w 237"/>
                <a:gd name="T15" fmla="*/ 282 h 282"/>
                <a:gd name="T16" fmla="*/ 128 w 237"/>
                <a:gd name="T17" fmla="*/ 282 h 282"/>
                <a:gd name="T18" fmla="*/ 154 w 237"/>
                <a:gd name="T19" fmla="*/ 254 h 282"/>
                <a:gd name="T20" fmla="*/ 158 w 237"/>
                <a:gd name="T21" fmla="*/ 196 h 282"/>
                <a:gd name="T22" fmla="*/ 188 w 237"/>
                <a:gd name="T23" fmla="*/ 148 h 282"/>
                <a:gd name="T24" fmla="*/ 196 w 237"/>
                <a:gd name="T25" fmla="*/ 70 h 282"/>
                <a:gd name="T26" fmla="*/ 237 w 237"/>
                <a:gd name="T27" fmla="*/ 0 h 282"/>
                <a:gd name="T28" fmla="*/ 201 w 237"/>
                <a:gd name="T29" fmla="*/ 0 h 282"/>
                <a:gd name="T30" fmla="*/ 201 w 237"/>
                <a:gd name="T31" fmla="*/ 0 h 282"/>
                <a:gd name="T32" fmla="*/ 201 w 237"/>
                <a:gd name="T3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EAEAEA"/>
                </a:solidFill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5305528-31A6-4E70-91C0-2EF5219ECC02}"/>
                </a:ext>
              </a:extLst>
            </p:cNvPr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>
                <a:gd name="T0" fmla="*/ 167 w 196"/>
                <a:gd name="T1" fmla="*/ 54 h 234"/>
                <a:gd name="T2" fmla="*/ 113 w 196"/>
                <a:gd name="T3" fmla="*/ 24 h 234"/>
                <a:gd name="T4" fmla="*/ 83 w 196"/>
                <a:gd name="T5" fmla="*/ 0 h 234"/>
                <a:gd name="T6" fmla="*/ 80 w 196"/>
                <a:gd name="T7" fmla="*/ 62 h 234"/>
                <a:gd name="T8" fmla="*/ 58 w 196"/>
                <a:gd name="T9" fmla="*/ 100 h 234"/>
                <a:gd name="T10" fmla="*/ 54 w 196"/>
                <a:gd name="T11" fmla="*/ 160 h 234"/>
                <a:gd name="T12" fmla="*/ 36 w 196"/>
                <a:gd name="T13" fmla="*/ 202 h 234"/>
                <a:gd name="T14" fmla="*/ 0 w 196"/>
                <a:gd name="T15" fmla="*/ 234 h 234"/>
                <a:gd name="T16" fmla="*/ 146 w 196"/>
                <a:gd name="T17" fmla="*/ 234 h 234"/>
                <a:gd name="T18" fmla="*/ 170 w 196"/>
                <a:gd name="T19" fmla="*/ 198 h 234"/>
                <a:gd name="T20" fmla="*/ 158 w 196"/>
                <a:gd name="T21" fmla="*/ 138 h 234"/>
                <a:gd name="T22" fmla="*/ 196 w 196"/>
                <a:gd name="T23" fmla="*/ 100 h 234"/>
                <a:gd name="T24" fmla="*/ 191 w 196"/>
                <a:gd name="T25" fmla="*/ 54 h 234"/>
                <a:gd name="T26" fmla="*/ 167 w 196"/>
                <a:gd name="T27" fmla="*/ 54 h 234"/>
                <a:gd name="T28" fmla="*/ 167 w 196"/>
                <a:gd name="T29" fmla="*/ 54 h 234"/>
                <a:gd name="T30" fmla="*/ 167 w 196"/>
                <a:gd name="T31" fmla="*/ 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EAEAEA"/>
                </a:solidFill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417E7467-CD3A-4759-8082-0F8CFF8AFF61}"/>
                </a:ext>
              </a:extLst>
            </p:cNvPr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>
                <a:gd name="T0" fmla="*/ 190 w 190"/>
                <a:gd name="T1" fmla="*/ 0 h 252"/>
                <a:gd name="T2" fmla="*/ 166 w 190"/>
                <a:gd name="T3" fmla="*/ 0 h 252"/>
                <a:gd name="T4" fmla="*/ 158 w 190"/>
                <a:gd name="T5" fmla="*/ 38 h 252"/>
                <a:gd name="T6" fmla="*/ 138 w 190"/>
                <a:gd name="T7" fmla="*/ 120 h 252"/>
                <a:gd name="T8" fmla="*/ 94 w 190"/>
                <a:gd name="T9" fmla="*/ 180 h 252"/>
                <a:gd name="T10" fmla="*/ 62 w 190"/>
                <a:gd name="T11" fmla="*/ 234 h 252"/>
                <a:gd name="T12" fmla="*/ 0 w 190"/>
                <a:gd name="T13" fmla="*/ 252 h 252"/>
                <a:gd name="T14" fmla="*/ 128 w 190"/>
                <a:gd name="T15" fmla="*/ 252 h 252"/>
                <a:gd name="T16" fmla="*/ 142 w 190"/>
                <a:gd name="T17" fmla="*/ 188 h 252"/>
                <a:gd name="T18" fmla="*/ 186 w 190"/>
                <a:gd name="T19" fmla="*/ 90 h 252"/>
                <a:gd name="T20" fmla="*/ 190 w 190"/>
                <a:gd name="T21" fmla="*/ 38 h 252"/>
                <a:gd name="T22" fmla="*/ 190 w 190"/>
                <a:gd name="T23" fmla="*/ 0 h 252"/>
                <a:gd name="T24" fmla="*/ 190 w 190"/>
                <a:gd name="T25" fmla="*/ 0 h 252"/>
                <a:gd name="T26" fmla="*/ 190 w 190"/>
                <a:gd name="T27" fmla="*/ 0 h 252"/>
                <a:gd name="T28" fmla="*/ 190 w 190"/>
                <a:gd name="T29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EAEAEA"/>
                </a:solidFill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6B32EE1F-F35E-4230-85A7-E095D04E7715}"/>
                </a:ext>
              </a:extLst>
            </p:cNvPr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>
                <a:gd name="T0" fmla="*/ 197 w 230"/>
                <a:gd name="T1" fmla="*/ 0 h 132"/>
                <a:gd name="T2" fmla="*/ 191 w 230"/>
                <a:gd name="T3" fmla="*/ 0 h 132"/>
                <a:gd name="T4" fmla="*/ 185 w 230"/>
                <a:gd name="T5" fmla="*/ 0 h 132"/>
                <a:gd name="T6" fmla="*/ 173 w 230"/>
                <a:gd name="T7" fmla="*/ 0 h 132"/>
                <a:gd name="T8" fmla="*/ 161 w 230"/>
                <a:gd name="T9" fmla="*/ 0 h 132"/>
                <a:gd name="T10" fmla="*/ 155 w 230"/>
                <a:gd name="T11" fmla="*/ 0 h 132"/>
                <a:gd name="T12" fmla="*/ 138 w 230"/>
                <a:gd name="T13" fmla="*/ 6 h 132"/>
                <a:gd name="T14" fmla="*/ 132 w 230"/>
                <a:gd name="T15" fmla="*/ 6 h 132"/>
                <a:gd name="T16" fmla="*/ 35 w 230"/>
                <a:gd name="T17" fmla="*/ 18 h 132"/>
                <a:gd name="T18" fmla="*/ 11 w 230"/>
                <a:gd name="T19" fmla="*/ 30 h 132"/>
                <a:gd name="T20" fmla="*/ 23 w 230"/>
                <a:gd name="T21" fmla="*/ 54 h 132"/>
                <a:gd name="T22" fmla="*/ 0 w 230"/>
                <a:gd name="T23" fmla="*/ 100 h 132"/>
                <a:gd name="T24" fmla="*/ 0 w 230"/>
                <a:gd name="T25" fmla="*/ 132 h 132"/>
                <a:gd name="T26" fmla="*/ 162 w 230"/>
                <a:gd name="T27" fmla="*/ 132 h 132"/>
                <a:gd name="T28" fmla="*/ 204 w 230"/>
                <a:gd name="T29" fmla="*/ 88 h 132"/>
                <a:gd name="T30" fmla="*/ 230 w 230"/>
                <a:gd name="T31" fmla="*/ 46 h 132"/>
                <a:gd name="T32" fmla="*/ 214 w 230"/>
                <a:gd name="T33" fmla="*/ 24 h 132"/>
                <a:gd name="T34" fmla="*/ 215 w 230"/>
                <a:gd name="T35" fmla="*/ 0 h 132"/>
                <a:gd name="T36" fmla="*/ 209 w 230"/>
                <a:gd name="T37" fmla="*/ 0 h 132"/>
                <a:gd name="T38" fmla="*/ 203 w 230"/>
                <a:gd name="T39" fmla="*/ 0 h 132"/>
                <a:gd name="T40" fmla="*/ 203 w 230"/>
                <a:gd name="T41" fmla="*/ 0 h 132"/>
                <a:gd name="T42" fmla="*/ 197 w 230"/>
                <a:gd name="T43" fmla="*/ 0 h 132"/>
                <a:gd name="T44" fmla="*/ 197 w 230"/>
                <a:gd name="T45" fmla="*/ 0 h 132"/>
                <a:gd name="T46" fmla="*/ 197 w 230"/>
                <a:gd name="T4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EAEAEA"/>
                </a:solidFill>
                <a:latin typeface="+mn-lt"/>
              </a:endParaRPr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B55CC71A-C1D1-4987-A064-C081602B03A7}"/>
                </a:ext>
              </a:extLst>
            </p:cNvPr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>
                <a:gd name="T0" fmla="*/ 71 w 89"/>
                <a:gd name="T1" fmla="*/ 0 h 102"/>
                <a:gd name="T2" fmla="*/ 66 w 89"/>
                <a:gd name="T3" fmla="*/ 48 h 102"/>
                <a:gd name="T4" fmla="*/ 30 w 89"/>
                <a:gd name="T5" fmla="*/ 72 h 102"/>
                <a:gd name="T6" fmla="*/ 0 w 89"/>
                <a:gd name="T7" fmla="*/ 102 h 102"/>
                <a:gd name="T8" fmla="*/ 66 w 89"/>
                <a:gd name="T9" fmla="*/ 102 h 102"/>
                <a:gd name="T10" fmla="*/ 88 w 89"/>
                <a:gd name="T11" fmla="*/ 56 h 102"/>
                <a:gd name="T12" fmla="*/ 89 w 89"/>
                <a:gd name="T13" fmla="*/ 6 h 102"/>
                <a:gd name="T14" fmla="*/ 71 w 89"/>
                <a:gd name="T15" fmla="*/ 0 h 102"/>
                <a:gd name="T16" fmla="*/ 71 w 89"/>
                <a:gd name="T17" fmla="*/ 0 h 102"/>
                <a:gd name="T18" fmla="*/ 71 w 89"/>
                <a:gd name="T1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EAEAEA"/>
                </a:solidFill>
                <a:latin typeface="+mn-lt"/>
              </a:endParaRPr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8A097759-3B25-4248-9024-7501D46325A0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>
                <a:gd name="T0" fmla="*/ 278 w 278"/>
                <a:gd name="T1" fmla="*/ 24 h 953"/>
                <a:gd name="T2" fmla="*/ 272 w 278"/>
                <a:gd name="T3" fmla="*/ 24 h 953"/>
                <a:gd name="T4" fmla="*/ 272 w 278"/>
                <a:gd name="T5" fmla="*/ 18 h 953"/>
                <a:gd name="T6" fmla="*/ 266 w 278"/>
                <a:gd name="T7" fmla="*/ 18 h 953"/>
                <a:gd name="T8" fmla="*/ 254 w 278"/>
                <a:gd name="T9" fmla="*/ 12 h 953"/>
                <a:gd name="T10" fmla="*/ 236 w 278"/>
                <a:gd name="T11" fmla="*/ 6 h 953"/>
                <a:gd name="T12" fmla="*/ 212 w 278"/>
                <a:gd name="T13" fmla="*/ 0 h 953"/>
                <a:gd name="T14" fmla="*/ 206 w 278"/>
                <a:gd name="T15" fmla="*/ 6 h 953"/>
                <a:gd name="T16" fmla="*/ 198 w 278"/>
                <a:gd name="T17" fmla="*/ 129 h 953"/>
                <a:gd name="T18" fmla="*/ 184 w 278"/>
                <a:gd name="T19" fmla="*/ 209 h 953"/>
                <a:gd name="T20" fmla="*/ 182 w 278"/>
                <a:gd name="T21" fmla="*/ 249 h 953"/>
                <a:gd name="T22" fmla="*/ 200 w 278"/>
                <a:gd name="T23" fmla="*/ 339 h 953"/>
                <a:gd name="T24" fmla="*/ 186 w 278"/>
                <a:gd name="T25" fmla="*/ 481 h 953"/>
                <a:gd name="T26" fmla="*/ 176 w 278"/>
                <a:gd name="T27" fmla="*/ 521 h 953"/>
                <a:gd name="T28" fmla="*/ 156 w 278"/>
                <a:gd name="T29" fmla="*/ 601 h 953"/>
                <a:gd name="T30" fmla="*/ 172 w 278"/>
                <a:gd name="T31" fmla="*/ 681 h 953"/>
                <a:gd name="T32" fmla="*/ 138 w 278"/>
                <a:gd name="T33" fmla="*/ 765 h 953"/>
                <a:gd name="T34" fmla="*/ 96 w 278"/>
                <a:gd name="T35" fmla="*/ 847 h 953"/>
                <a:gd name="T36" fmla="*/ 50 w 278"/>
                <a:gd name="T37" fmla="*/ 899 h 953"/>
                <a:gd name="T38" fmla="*/ 0 w 278"/>
                <a:gd name="T39" fmla="*/ 953 h 953"/>
                <a:gd name="T40" fmla="*/ 278 w 278"/>
                <a:gd name="T41" fmla="*/ 953 h 953"/>
                <a:gd name="T42" fmla="*/ 278 w 278"/>
                <a:gd name="T43" fmla="*/ 24 h 953"/>
                <a:gd name="T44" fmla="*/ 278 w 278"/>
                <a:gd name="T45" fmla="*/ 24 h 953"/>
                <a:gd name="T46" fmla="*/ 278 w 278"/>
                <a:gd name="T47" fmla="*/ 24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EAEAEA"/>
                </a:solidFill>
                <a:latin typeface="+mn-lt"/>
              </a:endParaRPr>
            </a:p>
          </p:txBody>
        </p:sp>
      </p:grpSp>
      <p:sp>
        <p:nvSpPr>
          <p:cNvPr id="146450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 anchor="b"/>
          <a:lstStyle>
            <a:lvl1pPr>
              <a:defRPr sz="5700"/>
            </a:lvl1pPr>
          </a:lstStyle>
          <a:p>
            <a:pPr lvl="0"/>
            <a:r>
              <a:rPr lang="ru-RU" noProof="0"/>
              <a:t>Образец заголовка</a:t>
            </a:r>
          </a:p>
        </p:txBody>
      </p:sp>
      <p:sp>
        <p:nvSpPr>
          <p:cNvPr id="146451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pPr lvl="0"/>
            <a:r>
              <a:rPr lang="ru-RU" noProof="0"/>
              <a:t>Образец подзаголовка</a:t>
            </a:r>
          </a:p>
        </p:txBody>
      </p:sp>
      <p:sp>
        <p:nvSpPr>
          <p:cNvPr id="20" name="Rectangle 20">
            <a:extLst>
              <a:ext uri="{FF2B5EF4-FFF2-40B4-BE49-F238E27FC236}">
                <a16:creationId xmlns:a16="http://schemas.microsoft.com/office/drawing/2014/main" id="{CA9F4BDD-FFCF-42B8-9B09-3C25686BEA86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" name="Rectangle 21">
            <a:extLst>
              <a:ext uri="{FF2B5EF4-FFF2-40B4-BE49-F238E27FC236}">
                <a16:creationId xmlns:a16="http://schemas.microsoft.com/office/drawing/2014/main" id="{65460B56-9C18-4417-AE78-C57AC0768E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Rectangle 22">
            <a:extLst>
              <a:ext uri="{FF2B5EF4-FFF2-40B4-BE49-F238E27FC236}">
                <a16:creationId xmlns:a16="http://schemas.microsoft.com/office/drawing/2014/main" id="{3FA9FACC-9BF0-4E67-B3F1-3BC9CA0FF6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B3CB1D-69EA-4F1C-902F-9F5E0A8C25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61354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0F03D01E-A0F3-4A53-AD29-C0D0D1409A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8191D54A-7576-4AFA-84CC-15A3B23C1C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7ED9135C-3232-4E8A-8302-29ABB01DDA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73E0E1-916C-4411-8D58-F8BA7E3900D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46341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F8795E36-09F4-43E0-AD66-3C673D6D96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A0FF9B07-2388-4D9B-83B9-40DE604F3C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5B0AB903-7C8C-452E-8E11-D20F0F51EA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AE578E-4755-4E7F-BD78-29D3054C1C9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96260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2B338113-6AE6-4BAE-9A0E-4F19CCB603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A60A8C3F-20AE-45E3-BC99-5EFAF464E1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1686DEF6-F40F-412E-A809-9F86841AE3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50CC4F-5B8E-4A8A-91EB-404188D99A9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877675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4DE2B13F-7500-478C-A48E-76EE0124E935}"/>
              </a:ext>
            </a:extLst>
          </p:cNvPr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368FE4FD-4C95-48B9-8729-B8E8B5311BAA}"/>
              </a:ext>
            </a:extLst>
          </p:cNvPr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BD6A53D8-F55C-48E0-91A3-A457FF5D78AF}"/>
              </a:ext>
            </a:extLst>
          </p:cNvPr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3">
            <a:extLst>
              <a:ext uri="{FF2B5EF4-FFF2-40B4-BE49-F238E27FC236}">
                <a16:creationId xmlns:a16="http://schemas.microsoft.com/office/drawing/2014/main" id="{81EE0C31-6D20-4936-AC3A-5276921F23DB}"/>
              </a:ext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F402F1F-5566-496F-87EA-F91204456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C07AE-A495-4185-AFB9-472B26535C46}" type="datetimeFigureOut">
              <a:rPr lang="ru-RU"/>
              <a:pPr>
                <a:defRPr/>
              </a:pPr>
              <a:t>чт 28.03.24</a:t>
            </a:fld>
            <a:endParaRPr lang="ru-RU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DA2056F-4119-42C3-8DD0-A9CC28750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256952F-7ECD-4159-898F-CF1C722C8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E0C77A-6E62-4DE5-803F-E410905D5E3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85390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081654-DC39-4555-BD15-AB36BA14C2E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9D748-4827-4D1C-BCE1-92669B05A88C}" type="datetimeFigureOut">
              <a:rPr lang="ru-RU"/>
              <a:pPr>
                <a:defRPr/>
              </a:pPr>
              <a:t>чт 28.03.24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820E0-ACF7-4A76-8A38-941B690DFD7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C0384-858F-489A-8A28-DE1D0228B93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2A959871-0D1E-4BEA-88AA-21694ABB2FF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90159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FF01387E-2BBD-46D0-A830-977C642B198C}"/>
              </a:ext>
            </a:extLst>
          </p:cNvPr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9C6738A6-4328-40E2-8DCE-CBA2BF033493}"/>
              </a:ext>
            </a:extLst>
          </p:cNvPr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836E8FEE-655E-4D52-9E2E-B201AB27DD30}"/>
              </a:ext>
            </a:extLst>
          </p:cNvPr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9">
            <a:extLst>
              <a:ext uri="{FF2B5EF4-FFF2-40B4-BE49-F238E27FC236}">
                <a16:creationId xmlns:a16="http://schemas.microsoft.com/office/drawing/2014/main" id="{1CF7A777-01AE-4300-ACBC-F75E9A2E58EB}"/>
              </a:ext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402FD00-F16A-46FB-BDE4-85D4BA396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82194-BE65-47AE-B5E2-5376791BA4BE}" type="datetimeFigureOut">
              <a:rPr lang="ru-RU"/>
              <a:pPr>
                <a:defRPr/>
              </a:pPr>
              <a:t>чт 28.03.24</a:t>
            </a:fld>
            <a:endParaRPr lang="ru-RU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32B992F-47A4-4A4C-8287-DF647C577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3C454CB-E3A0-44CC-99CA-4BC5BEAD9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F51B00-2DED-4703-9955-22D938B0A54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698321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9D13BE-20EE-41A3-ACE3-3D1E12227C2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DB898-7C30-439A-872C-A71AB4E503D5}" type="datetimeFigureOut">
              <a:rPr lang="ru-RU"/>
              <a:pPr>
                <a:defRPr/>
              </a:pPr>
              <a:t>чт 28.03.24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F2E8A45-0431-49B8-8875-E81B31FA801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63E871F-F971-4EC7-8984-84B2FA8689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41A72CB1-2B52-446A-9A90-A0FFD3EA2BF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1981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0BA70F4-E48E-4330-B0D8-6145CCE22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75A44-BBDD-46FC-85FB-A093D86010D7}" type="datetimeFigureOut">
              <a:rPr lang="ru-RU"/>
              <a:pPr>
                <a:defRPr/>
              </a:pPr>
              <a:t>чт 28.03.24</a:t>
            </a:fld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134DA17-7E02-4D2E-ACC2-67E760741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E7B3EBF-53A2-4AB2-A56A-815AE3806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3535D1-63FA-4A11-9363-BCF440E7D4B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41747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978C62E-EDC2-45C9-AF87-2680BBC75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A8B68-967D-44EA-B15A-468FC467FD5B}" type="datetimeFigureOut">
              <a:rPr lang="ru-RU"/>
              <a:pPr>
                <a:defRPr/>
              </a:pPr>
              <a:t>чт 28.03.24</a:t>
            </a:fld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821DC51-C769-4C48-910C-D62B7AD22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FF8C1F7-D8B0-4E82-886A-61CB488CB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112C91-FAF2-4F14-BB29-64E7650A1A1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3561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D68862C-10E0-4C9B-A624-16CEACCFD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D12F4-6899-4B0E-9009-0D04DEA0569C}" type="datetimeFigureOut">
              <a:rPr lang="ru-RU"/>
              <a:pPr>
                <a:defRPr/>
              </a:pPr>
              <a:t>чт 28.03.24</a:t>
            </a:fld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E87C732-C03A-4FCC-8324-66C37EB8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6A4C9DF-692B-45BA-8C4F-C6CF8326D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1B49FB-D84B-491B-B410-B7C91E2D0D9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906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CA7AF48F-D3E2-4973-8407-AE80674C68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3C880431-AE45-417F-BAC6-2C57171A61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5BE02F58-CA29-4241-9C34-E51866D06D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74A8F2-02AB-45D2-B143-67A30CF927F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412456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4BBBAF0-0A05-4125-B42B-AAF341FD7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1AB9D-F40E-45A7-B2A8-74F3E7E22FA8}" type="datetimeFigureOut">
              <a:rPr lang="ru-RU"/>
              <a:pPr>
                <a:defRPr/>
              </a:pPr>
              <a:t>чт 28.03.24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FDEBEDC-F0BF-4E3D-AD49-C791C4BBA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D4E9F92-6EBD-4164-A094-C795ED096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4504E4-C3B5-4143-AEEE-3B9E936208C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012539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D7B915B-4BAA-4DEF-8C35-D5A1C4D87B37}"/>
              </a:ext>
            </a:extLst>
          </p:cNvPr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5F745388-19EB-4363-9FBC-A767B1139DCF}"/>
              </a:ext>
            </a:extLst>
          </p:cNvPr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CC78BDE8-2B76-4CE2-9A6C-65002250878C}"/>
              </a:ext>
            </a:extLst>
          </p:cNvPr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10">
            <a:extLst>
              <a:ext uri="{FF2B5EF4-FFF2-40B4-BE49-F238E27FC236}">
                <a16:creationId xmlns:a16="http://schemas.microsoft.com/office/drawing/2014/main" id="{5D1FB6F8-FBB2-44C1-9A7A-254FA932DB9E}"/>
              </a:ext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6DD51174-2FF8-42C9-BC5E-96097AD1F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771B0-A329-42D0-B1F7-EA2549F6302D}" type="datetimeFigureOut">
              <a:rPr lang="ru-RU"/>
              <a:pPr>
                <a:defRPr/>
              </a:pPr>
              <a:t>чт 28.03.24</a:t>
            </a:fld>
            <a:endParaRPr lang="ru-RU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384F9A45-5BA8-4CBA-92DB-7CE9A4BF7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E0816836-64A2-4016-82B8-0C23CD859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F4AE16-486C-48C2-A86C-FEDFCB2FDB3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665169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0327A-055F-403C-9B7B-3A5123123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ED9EB-FA02-4734-A744-D59D2003C8D2}" type="datetimeFigureOut">
              <a:rPr lang="ru-RU"/>
              <a:pPr>
                <a:defRPr/>
              </a:pPr>
              <a:t>чт 28.03.24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5D0C9-BB83-4BD3-B8EE-94874BB99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C23F6-9CC1-480D-9E25-126E97B56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73388C-DD90-4EBD-B089-94DC3787F34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42028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A7508-6D90-412D-B53F-1CD28E597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C1D28-8A45-45C5-98A6-E5625920C6DA}" type="datetimeFigureOut">
              <a:rPr lang="ru-RU"/>
              <a:pPr>
                <a:defRPr/>
              </a:pPr>
              <a:t>чт 28.03.24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EB3A3-EE3D-4854-92DE-33C88034C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73FFD-ED80-453C-A0D4-F65D9F71C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605C8A-B253-43EC-A070-3C8998C4B39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577215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3E1AE9B7-B53F-40C3-96CF-7C69E0A26017}"/>
              </a:ext>
            </a:extLst>
          </p:cNvPr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0B375195-0F94-49CC-85A3-F738619D46E7}"/>
              </a:ext>
            </a:extLst>
          </p:cNvPr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3F0363F4-EC6B-4B3D-8BC6-A1700DCFE66D}"/>
              </a:ext>
            </a:extLst>
          </p:cNvPr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3">
            <a:extLst>
              <a:ext uri="{FF2B5EF4-FFF2-40B4-BE49-F238E27FC236}">
                <a16:creationId xmlns:a16="http://schemas.microsoft.com/office/drawing/2014/main" id="{65788329-2744-4D6E-908F-94CAEE79FE20}"/>
              </a:ext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07E6781-00CE-4332-8960-C403D6FAA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A20DA-09A6-419F-9B8E-F985CA55FDA0}" type="datetimeFigureOut">
              <a:rPr lang="ru-RU"/>
              <a:pPr>
                <a:defRPr/>
              </a:pPr>
              <a:t>чт 28.03.24</a:t>
            </a:fld>
            <a:endParaRPr lang="ru-RU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0C558B2-AA42-47F4-9365-C0B79E19F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F63E7B3-6AA8-4F44-B1DB-3DA054CE4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BEB72D-4085-4CC2-905C-C2EF1A087B3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92428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C7EC4-AFF5-46F6-BB51-697E8DAFDF0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76F87-68AF-4868-B735-2C47998FE24A}" type="datetimeFigureOut">
              <a:rPr lang="ru-RU"/>
              <a:pPr>
                <a:defRPr/>
              </a:pPr>
              <a:t>чт 28.03.24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651FA-CA48-4189-A200-76952A61728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9F485-B5CF-4653-B386-57E99D6AC0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1B7295AE-39AC-4BD3-A1E2-C658BC6F28C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289906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3A38ED26-F78F-4279-85C1-A6D2612C6E27}"/>
              </a:ext>
            </a:extLst>
          </p:cNvPr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CEE5A2AF-9997-4438-BEC9-84B2B353060C}"/>
              </a:ext>
            </a:extLst>
          </p:cNvPr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600AB2B4-C369-421A-B716-13C6937D5BB3}"/>
              </a:ext>
            </a:extLst>
          </p:cNvPr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9">
            <a:extLst>
              <a:ext uri="{FF2B5EF4-FFF2-40B4-BE49-F238E27FC236}">
                <a16:creationId xmlns:a16="http://schemas.microsoft.com/office/drawing/2014/main" id="{672C3FB8-296E-4BCA-99C2-1CDF81F14AE1}"/>
              </a:ext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19D4A57-9434-46E4-9B3E-6A73CF43B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84C8B-1875-4834-9B51-EFE74EBBFE42}" type="datetimeFigureOut">
              <a:rPr lang="ru-RU"/>
              <a:pPr>
                <a:defRPr/>
              </a:pPr>
              <a:t>чт 28.03.24</a:t>
            </a:fld>
            <a:endParaRPr lang="ru-RU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1A7110F-2DC1-40CA-B799-8118D41E8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7547F8B-0AD7-408C-9D6D-10F03735F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D32253-C821-4939-AFF4-BFBBCF5C4D3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11660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050DFDF-5D57-48EB-9D49-B4D324C19E9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69386-4302-4F5A-A28B-5181C4B3E1F8}" type="datetimeFigureOut">
              <a:rPr lang="ru-RU"/>
              <a:pPr>
                <a:defRPr/>
              </a:pPr>
              <a:t>чт 28.03.24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E36A531-3ADE-4B2D-8335-AEC8D3A4FAA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C6BF00A-4A0D-409B-B561-559773451DC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E001C59D-C24E-45C8-8020-B924B44D191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79601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A5DFC16-9A1F-4394-B749-395E589F1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82C2E-9CF1-426E-8371-5C1C5A11803B}" type="datetimeFigureOut">
              <a:rPr lang="ru-RU"/>
              <a:pPr>
                <a:defRPr/>
              </a:pPr>
              <a:t>чт 28.03.24</a:t>
            </a:fld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8B0971E-9FD5-4D33-9A23-409E12155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2453C28-C3A6-4F06-9E07-8ECB9330D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7A48D-6F9B-48AF-8CDF-C6176030222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125653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E6B12BE-9B31-4BEC-B694-F771D7A1A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666B1-37AE-4848-895B-EF4411E98397}" type="datetimeFigureOut">
              <a:rPr lang="ru-RU"/>
              <a:pPr>
                <a:defRPr/>
              </a:pPr>
              <a:t>чт 28.03.24</a:t>
            </a:fld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37CD29F-ED27-4302-8F25-9CC4E02D7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7C67CF1-E803-4E50-A05F-6222CE322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AC9D6E-7C85-4E36-860F-C8295949201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4597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1D803C4D-3F8F-4CD1-885E-4C318A019B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9FA44E19-75BC-4445-9E26-495CB9C3B3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AC07441E-598B-41B7-9F10-92FCE0E80E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2C29A3-9B1A-43B3-BCC7-749C990F74A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26646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01B1C2B-9390-4F25-9C74-34A5EBC7C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A44B0-D30B-4971-97AF-DCCA4121C4A5}" type="datetimeFigureOut">
              <a:rPr lang="ru-RU"/>
              <a:pPr>
                <a:defRPr/>
              </a:pPr>
              <a:t>чт 28.03.24</a:t>
            </a:fld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57D3A9B-3901-46D9-9FF1-F056FFFE0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871ADFC-6DCD-4B7F-8EFB-4FC1249CD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F9DB31-4EA2-47FB-9B50-88170CED29E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86706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28ABA66-959E-43F1-8305-F748E1960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2399A-C5E9-40EA-8A2F-7DCEF2C13AD2}" type="datetimeFigureOut">
              <a:rPr lang="ru-RU"/>
              <a:pPr>
                <a:defRPr/>
              </a:pPr>
              <a:t>чт 28.03.24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A7E1A5C-26FA-46FA-9477-D38FD6496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1531395-85C2-4729-9A53-E542F594A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6A3E80-C237-4419-A6B6-B7A53CD4878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207983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8249262-5AA9-4CDD-8E43-27FE50BCD665}"/>
              </a:ext>
            </a:extLst>
          </p:cNvPr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56A54CCD-26B9-4690-8187-6A838D25A17E}"/>
              </a:ext>
            </a:extLst>
          </p:cNvPr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596DB00A-7FC4-4B4F-AC68-9EACBBBE4D19}"/>
              </a:ext>
            </a:extLst>
          </p:cNvPr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10">
            <a:extLst>
              <a:ext uri="{FF2B5EF4-FFF2-40B4-BE49-F238E27FC236}">
                <a16:creationId xmlns:a16="http://schemas.microsoft.com/office/drawing/2014/main" id="{57A51591-E899-42FF-BBEE-FA09A4272D4A}"/>
              </a:ext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4EB4720C-CEB9-463E-8454-77D00AB60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FF78C-C109-49B0-9C14-03BC24E09733}" type="datetimeFigureOut">
              <a:rPr lang="ru-RU"/>
              <a:pPr>
                <a:defRPr/>
              </a:pPr>
              <a:t>чт 28.03.24</a:t>
            </a:fld>
            <a:endParaRPr lang="ru-RU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0D2472E1-476C-4BD2-BF45-AC22A6918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38C95738-AABB-42F1-AEF6-93F3C1047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BDEDD3-4B6A-4730-870D-AAA4AFEFB67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651363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E3E1D-E0C3-4AA2-BAFF-F3E9E636D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BA83D-0A68-4811-B15B-524E43F5B6C1}" type="datetimeFigureOut">
              <a:rPr lang="ru-RU"/>
              <a:pPr>
                <a:defRPr/>
              </a:pPr>
              <a:t>чт 28.03.24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29467-A2F2-402B-8C77-180293800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52667-6D02-4F84-BF05-F2C4FC88A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84BB4C-AE54-4785-A0BA-9E52D8A54FA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951082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93B3B-E950-4A56-B797-6C22A6E8E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F6001-2EA1-444A-BCE8-F2442C38A5F3}" type="datetimeFigureOut">
              <a:rPr lang="ru-RU"/>
              <a:pPr>
                <a:defRPr/>
              </a:pPr>
              <a:t>чт 28.03.24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B1813-3E9F-47F3-BA12-2331BEFCF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B7C09-23ED-48CD-99BA-BB0A77EA9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3C9188-69CD-4388-95DA-1F6AC54F47D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35025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EC67EC48-44E0-4142-A769-50ED1308CF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8C6D9F57-10C6-4127-ACCF-6362EDF36B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EB5B5CB7-6390-4ADF-9C78-6414DCBAD2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2C374F-2311-4D79-9BCA-64C3615FE10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70025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364EC02E-FB64-42B0-A4FE-6430F97583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0">
            <a:extLst>
              <a:ext uri="{FF2B5EF4-FFF2-40B4-BE49-F238E27FC236}">
                <a16:creationId xmlns:a16="http://schemas.microsoft.com/office/drawing/2014/main" id="{A394F088-6183-448E-BECB-C614A86B7F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89E40FAA-066E-4421-8B5B-C5E160489D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D56E85-28BB-46BC-8454-FA9DA50B0F4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03455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19">
            <a:extLst>
              <a:ext uri="{FF2B5EF4-FFF2-40B4-BE49-F238E27FC236}">
                <a16:creationId xmlns:a16="http://schemas.microsoft.com/office/drawing/2014/main" id="{EB0DA992-0E58-498B-8A33-9D4A328B2F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0">
            <a:extLst>
              <a:ext uri="{FF2B5EF4-FFF2-40B4-BE49-F238E27FC236}">
                <a16:creationId xmlns:a16="http://schemas.microsoft.com/office/drawing/2014/main" id="{A9AAA6C1-0B78-4549-9C45-AC41F80DA4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1">
            <a:extLst>
              <a:ext uri="{FF2B5EF4-FFF2-40B4-BE49-F238E27FC236}">
                <a16:creationId xmlns:a16="http://schemas.microsoft.com/office/drawing/2014/main" id="{CB9CB412-FBC3-4476-B066-9C05C4D85D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8AD723-D707-446B-B16A-7B0FD0305AE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19083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FF2B5EF4-FFF2-40B4-BE49-F238E27FC236}">
                <a16:creationId xmlns:a16="http://schemas.microsoft.com/office/drawing/2014/main" id="{1BA839AD-5400-416E-AF72-4C2497BF96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20">
            <a:extLst>
              <a:ext uri="{FF2B5EF4-FFF2-40B4-BE49-F238E27FC236}">
                <a16:creationId xmlns:a16="http://schemas.microsoft.com/office/drawing/2014/main" id="{E568C29D-EC6A-44CC-9296-9741A5BEA2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1">
            <a:extLst>
              <a:ext uri="{FF2B5EF4-FFF2-40B4-BE49-F238E27FC236}">
                <a16:creationId xmlns:a16="http://schemas.microsoft.com/office/drawing/2014/main" id="{326EE1B5-93B8-4135-89EF-2C0CC06F38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FE2181-06BB-4443-9233-3FD8BCC6D16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5910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229EAA51-DA31-4162-B485-D6D0E35151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DDA1BDBE-2C08-4A6F-A3AF-1C54E14D62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490607DD-DA38-4729-A765-1B1AE14A7B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9047A0-9F27-4476-AD69-4E3E935510E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072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0B220688-D928-425B-85EC-47357D4D04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F4C35685-044B-4247-A28D-232D2E2465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2C7988EF-B66E-4F1B-BD20-0C59F19C0E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876C05-2CDA-45E4-BB2E-59DC6D78778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83987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5D9E9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4B52DA8B-9096-4BA7-89B7-5AD5FEA134C1}"/>
              </a:ext>
            </a:extLst>
          </p:cNvPr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1032" name="Freeform 3">
              <a:extLst>
                <a:ext uri="{FF2B5EF4-FFF2-40B4-BE49-F238E27FC236}">
                  <a16:creationId xmlns:a16="http://schemas.microsoft.com/office/drawing/2014/main" id="{EA450C4B-F0EC-450C-8A40-101BC2F57815}"/>
                </a:ext>
              </a:extLst>
            </p:cNvPr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3209 w 2780"/>
                <a:gd name="T1" fmla="*/ 18 h 953"/>
                <a:gd name="T2" fmla="*/ 3109 w 2780"/>
                <a:gd name="T3" fmla="*/ 24 h 953"/>
                <a:gd name="T4" fmla="*/ 3035 w 2780"/>
                <a:gd name="T5" fmla="*/ 102 h 953"/>
                <a:gd name="T6" fmla="*/ 2910 w 2780"/>
                <a:gd name="T7" fmla="*/ 156 h 953"/>
                <a:gd name="T8" fmla="*/ 2903 w 2780"/>
                <a:gd name="T9" fmla="*/ 222 h 953"/>
                <a:gd name="T10" fmla="*/ 2883 w 2780"/>
                <a:gd name="T11" fmla="*/ 246 h 953"/>
                <a:gd name="T12" fmla="*/ 2863 w 2780"/>
                <a:gd name="T13" fmla="*/ 252 h 953"/>
                <a:gd name="T14" fmla="*/ 2782 w 2780"/>
                <a:gd name="T15" fmla="*/ 210 h 953"/>
                <a:gd name="T16" fmla="*/ 2619 w 2780"/>
                <a:gd name="T17" fmla="*/ 192 h 953"/>
                <a:gd name="T18" fmla="*/ 2592 w 2780"/>
                <a:gd name="T19" fmla="*/ 186 h 953"/>
                <a:gd name="T20" fmla="*/ 2571 w 2780"/>
                <a:gd name="T21" fmla="*/ 192 h 953"/>
                <a:gd name="T22" fmla="*/ 2489 w 2780"/>
                <a:gd name="T23" fmla="*/ 228 h 953"/>
                <a:gd name="T24" fmla="*/ 2448 w 2780"/>
                <a:gd name="T25" fmla="*/ 240 h 953"/>
                <a:gd name="T26" fmla="*/ 2421 w 2780"/>
                <a:gd name="T27" fmla="*/ 246 h 953"/>
                <a:gd name="T28" fmla="*/ 2407 w 2780"/>
                <a:gd name="T29" fmla="*/ 258 h 953"/>
                <a:gd name="T30" fmla="*/ 2407 w 2780"/>
                <a:gd name="T31" fmla="*/ 276 h 953"/>
                <a:gd name="T32" fmla="*/ 2381 w 2780"/>
                <a:gd name="T33" fmla="*/ 300 h 953"/>
                <a:gd name="T34" fmla="*/ 2360 w 2780"/>
                <a:gd name="T35" fmla="*/ 312 h 953"/>
                <a:gd name="T36" fmla="*/ 2346 w 2780"/>
                <a:gd name="T37" fmla="*/ 324 h 953"/>
                <a:gd name="T38" fmla="*/ 2333 w 2780"/>
                <a:gd name="T39" fmla="*/ 336 h 953"/>
                <a:gd name="T40" fmla="*/ 2296 w 2780"/>
                <a:gd name="T41" fmla="*/ 342 h 953"/>
                <a:gd name="T42" fmla="*/ 2219 w 2780"/>
                <a:gd name="T43" fmla="*/ 336 h 953"/>
                <a:gd name="T44" fmla="*/ 2177 w 2780"/>
                <a:gd name="T45" fmla="*/ 330 h 953"/>
                <a:gd name="T46" fmla="*/ 2163 w 2780"/>
                <a:gd name="T47" fmla="*/ 342 h 953"/>
                <a:gd name="T48" fmla="*/ 2149 w 2780"/>
                <a:gd name="T49" fmla="*/ 354 h 953"/>
                <a:gd name="T50" fmla="*/ 2114 w 2780"/>
                <a:gd name="T51" fmla="*/ 360 h 953"/>
                <a:gd name="T52" fmla="*/ 2045 w 2780"/>
                <a:gd name="T53" fmla="*/ 342 h 953"/>
                <a:gd name="T54" fmla="*/ 2017 w 2780"/>
                <a:gd name="T55" fmla="*/ 342 h 953"/>
                <a:gd name="T56" fmla="*/ 1992 w 2780"/>
                <a:gd name="T57" fmla="*/ 354 h 953"/>
                <a:gd name="T58" fmla="*/ 1923 w 2780"/>
                <a:gd name="T59" fmla="*/ 425 h 953"/>
                <a:gd name="T60" fmla="*/ 1873 w 2780"/>
                <a:gd name="T61" fmla="*/ 569 h 953"/>
                <a:gd name="T62" fmla="*/ 1873 w 2780"/>
                <a:gd name="T63" fmla="*/ 593 h 953"/>
                <a:gd name="T64" fmla="*/ 1880 w 2780"/>
                <a:gd name="T65" fmla="*/ 641 h 953"/>
                <a:gd name="T66" fmla="*/ 1901 w 2780"/>
                <a:gd name="T67" fmla="*/ 659 h 953"/>
                <a:gd name="T68" fmla="*/ 1894 w 2780"/>
                <a:gd name="T69" fmla="*/ 671 h 953"/>
                <a:gd name="T70" fmla="*/ 1880 w 2780"/>
                <a:gd name="T71" fmla="*/ 683 h 953"/>
                <a:gd name="T72" fmla="*/ 1786 w 2780"/>
                <a:gd name="T73" fmla="*/ 689 h 953"/>
                <a:gd name="T74" fmla="*/ 1695 w 2780"/>
                <a:gd name="T75" fmla="*/ 629 h 953"/>
                <a:gd name="T76" fmla="*/ 1548 w 2780"/>
                <a:gd name="T77" fmla="*/ 587 h 953"/>
                <a:gd name="T78" fmla="*/ 1368 w 2780"/>
                <a:gd name="T79" fmla="*/ 671 h 953"/>
                <a:gd name="T80" fmla="*/ 1178 w 2780"/>
                <a:gd name="T81" fmla="*/ 731 h 953"/>
                <a:gd name="T82" fmla="*/ 951 w 2780"/>
                <a:gd name="T83" fmla="*/ 743 h 953"/>
                <a:gd name="T84" fmla="*/ 720 w 2780"/>
                <a:gd name="T85" fmla="*/ 701 h 953"/>
                <a:gd name="T86" fmla="*/ 660 w 2780"/>
                <a:gd name="T87" fmla="*/ 695 h 953"/>
                <a:gd name="T88" fmla="*/ 648 w 2780"/>
                <a:gd name="T89" fmla="*/ 701 h 953"/>
                <a:gd name="T90" fmla="*/ 612 w 2780"/>
                <a:gd name="T91" fmla="*/ 731 h 953"/>
                <a:gd name="T92" fmla="*/ 500 w 2780"/>
                <a:gd name="T93" fmla="*/ 809 h 953"/>
                <a:gd name="T94" fmla="*/ 452 w 2780"/>
                <a:gd name="T95" fmla="*/ 821 h 953"/>
                <a:gd name="T96" fmla="*/ 428 w 2780"/>
                <a:gd name="T97" fmla="*/ 821 h 953"/>
                <a:gd name="T98" fmla="*/ 381 w 2780"/>
                <a:gd name="T99" fmla="*/ 827 h 953"/>
                <a:gd name="T100" fmla="*/ 255 w 2780"/>
                <a:gd name="T101" fmla="*/ 851 h 953"/>
                <a:gd name="T102" fmla="*/ 219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3222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412" name="Freeform 4">
              <a:extLst>
                <a:ext uri="{FF2B5EF4-FFF2-40B4-BE49-F238E27FC236}">
                  <a16:creationId xmlns:a16="http://schemas.microsoft.com/office/drawing/2014/main" id="{357BF586-C1BC-4E40-86D4-159FFEC855B4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12 w 12"/>
                <a:gd name="T3" fmla="*/ 12 h 18"/>
                <a:gd name="T4" fmla="*/ 6 w 12"/>
                <a:gd name="T5" fmla="*/ 6 h 18"/>
                <a:gd name="T6" fmla="*/ 6 w 12"/>
                <a:gd name="T7" fmla="*/ 6 h 18"/>
                <a:gd name="T8" fmla="*/ 0 w 12"/>
                <a:gd name="T9" fmla="*/ 0 h 18"/>
                <a:gd name="T10" fmla="*/ 12 w 12"/>
                <a:gd name="T11" fmla="*/ 18 h 18"/>
                <a:gd name="T12" fmla="*/ 12 w 12"/>
                <a:gd name="T13" fmla="*/ 18 h 18"/>
                <a:gd name="T14" fmla="*/ 12 w 12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EAEAEA"/>
                </a:solidFill>
                <a:latin typeface="+mn-lt"/>
              </a:endParaRPr>
            </a:p>
          </p:txBody>
        </p:sp>
        <p:sp>
          <p:nvSpPr>
            <p:cNvPr id="145413" name="Freeform 5">
              <a:extLst>
                <a:ext uri="{FF2B5EF4-FFF2-40B4-BE49-F238E27FC236}">
                  <a16:creationId xmlns:a16="http://schemas.microsoft.com/office/drawing/2014/main" id="{FCFAD5DE-9FF6-49B1-AB37-5609B2929830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>
                <a:gd name="T0" fmla="*/ 0 w 6"/>
                <a:gd name="T1" fmla="*/ 12 h 18"/>
                <a:gd name="T2" fmla="*/ 6 w 6"/>
                <a:gd name="T3" fmla="*/ 18 h 18"/>
                <a:gd name="T4" fmla="*/ 0 w 6"/>
                <a:gd name="T5" fmla="*/ 0 h 18"/>
                <a:gd name="T6" fmla="*/ 0 w 6"/>
                <a:gd name="T7" fmla="*/ 12 h 18"/>
                <a:gd name="T8" fmla="*/ 0 w 6"/>
                <a:gd name="T9" fmla="*/ 12 h 18"/>
                <a:gd name="T10" fmla="*/ 0 w 6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EAEAEA"/>
                </a:solidFill>
                <a:latin typeface="+mn-lt"/>
              </a:endParaRPr>
            </a:p>
          </p:txBody>
        </p:sp>
        <p:sp>
          <p:nvSpPr>
            <p:cNvPr id="145414" name="Freeform 6">
              <a:extLst>
                <a:ext uri="{FF2B5EF4-FFF2-40B4-BE49-F238E27FC236}">
                  <a16:creationId xmlns:a16="http://schemas.microsoft.com/office/drawing/2014/main" id="{F2362EC1-32EC-4844-9A1A-169218FD0A8D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>
                <a:gd name="T0" fmla="*/ 280 w 304"/>
                <a:gd name="T1" fmla="*/ 42 h 741"/>
                <a:gd name="T2" fmla="*/ 274 w 304"/>
                <a:gd name="T3" fmla="*/ 42 h 741"/>
                <a:gd name="T4" fmla="*/ 268 w 304"/>
                <a:gd name="T5" fmla="*/ 42 h 741"/>
                <a:gd name="T6" fmla="*/ 256 w 304"/>
                <a:gd name="T7" fmla="*/ 42 h 741"/>
                <a:gd name="T8" fmla="*/ 238 w 304"/>
                <a:gd name="T9" fmla="*/ 48 h 741"/>
                <a:gd name="T10" fmla="*/ 214 w 304"/>
                <a:gd name="T11" fmla="*/ 12 h 741"/>
                <a:gd name="T12" fmla="*/ 196 w 304"/>
                <a:gd name="T13" fmla="*/ 0 h 741"/>
                <a:gd name="T14" fmla="*/ 196 w 304"/>
                <a:gd name="T15" fmla="*/ 0 h 741"/>
                <a:gd name="T16" fmla="*/ 164 w 304"/>
                <a:gd name="T17" fmla="*/ 167 h 741"/>
                <a:gd name="T18" fmla="*/ 144 w 304"/>
                <a:gd name="T19" fmla="*/ 217 h 741"/>
                <a:gd name="T20" fmla="*/ 110 w 304"/>
                <a:gd name="T21" fmla="*/ 281 h 741"/>
                <a:gd name="T22" fmla="*/ 96 w 304"/>
                <a:gd name="T23" fmla="*/ 327 h 741"/>
                <a:gd name="T24" fmla="*/ 124 w 304"/>
                <a:gd name="T25" fmla="*/ 405 h 741"/>
                <a:gd name="T26" fmla="*/ 100 w 304"/>
                <a:gd name="T27" fmla="*/ 463 h 741"/>
                <a:gd name="T28" fmla="*/ 68 w 304"/>
                <a:gd name="T29" fmla="*/ 503 h 741"/>
                <a:gd name="T30" fmla="*/ 30 w 304"/>
                <a:gd name="T31" fmla="*/ 539 h 741"/>
                <a:gd name="T32" fmla="*/ 24 w 304"/>
                <a:gd name="T33" fmla="*/ 613 h 741"/>
                <a:gd name="T34" fmla="*/ 0 w 304"/>
                <a:gd name="T35" fmla="*/ 741 h 741"/>
                <a:gd name="T36" fmla="*/ 202 w 304"/>
                <a:gd name="T37" fmla="*/ 741 h 741"/>
                <a:gd name="T38" fmla="*/ 180 w 304"/>
                <a:gd name="T39" fmla="*/ 639 h 741"/>
                <a:gd name="T40" fmla="*/ 192 w 304"/>
                <a:gd name="T41" fmla="*/ 589 h 741"/>
                <a:gd name="T42" fmla="*/ 178 w 304"/>
                <a:gd name="T43" fmla="*/ 539 h 741"/>
                <a:gd name="T44" fmla="*/ 190 w 304"/>
                <a:gd name="T45" fmla="*/ 499 h 741"/>
                <a:gd name="T46" fmla="*/ 184 w 304"/>
                <a:gd name="T47" fmla="*/ 465 h 741"/>
                <a:gd name="T48" fmla="*/ 192 w 304"/>
                <a:gd name="T49" fmla="*/ 391 h 741"/>
                <a:gd name="T50" fmla="*/ 216 w 304"/>
                <a:gd name="T51" fmla="*/ 313 h 741"/>
                <a:gd name="T52" fmla="*/ 238 w 304"/>
                <a:gd name="T53" fmla="*/ 249 h 741"/>
                <a:gd name="T54" fmla="*/ 268 w 304"/>
                <a:gd name="T55" fmla="*/ 185 h 741"/>
                <a:gd name="T56" fmla="*/ 284 w 304"/>
                <a:gd name="T57" fmla="*/ 159 h 741"/>
                <a:gd name="T58" fmla="*/ 304 w 304"/>
                <a:gd name="T59" fmla="*/ 12 h 741"/>
                <a:gd name="T60" fmla="*/ 298 w 304"/>
                <a:gd name="T61" fmla="*/ 24 h 741"/>
                <a:gd name="T62" fmla="*/ 292 w 304"/>
                <a:gd name="T63" fmla="*/ 30 h 741"/>
                <a:gd name="T64" fmla="*/ 292 w 304"/>
                <a:gd name="T65" fmla="*/ 36 h 741"/>
                <a:gd name="T66" fmla="*/ 286 w 304"/>
                <a:gd name="T67" fmla="*/ 36 h 741"/>
                <a:gd name="T68" fmla="*/ 286 w 304"/>
                <a:gd name="T69" fmla="*/ 42 h 741"/>
                <a:gd name="T70" fmla="*/ 280 w 304"/>
                <a:gd name="T71" fmla="*/ 42 h 741"/>
                <a:gd name="T72" fmla="*/ 280 w 304"/>
                <a:gd name="T73" fmla="*/ 42 h 741"/>
                <a:gd name="T74" fmla="*/ 280 w 304"/>
                <a:gd name="T75" fmla="*/ 42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EAEAEA"/>
                </a:solidFill>
                <a:latin typeface="+mn-lt"/>
              </a:endParaRPr>
            </a:p>
          </p:txBody>
        </p:sp>
        <p:sp>
          <p:nvSpPr>
            <p:cNvPr id="145415" name="Freeform 7">
              <a:extLst>
                <a:ext uri="{FF2B5EF4-FFF2-40B4-BE49-F238E27FC236}">
                  <a16:creationId xmlns:a16="http://schemas.microsoft.com/office/drawing/2014/main" id="{A83091F9-9594-4DA4-8971-7BD5D3D5BC33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>
                <a:gd name="T0" fmla="*/ 284 w 314"/>
                <a:gd name="T1" fmla="*/ 6 h 767"/>
                <a:gd name="T2" fmla="*/ 278 w 314"/>
                <a:gd name="T3" fmla="*/ 6 h 767"/>
                <a:gd name="T4" fmla="*/ 272 w 314"/>
                <a:gd name="T5" fmla="*/ 12 h 767"/>
                <a:gd name="T6" fmla="*/ 254 w 314"/>
                <a:gd name="T7" fmla="*/ 18 h 767"/>
                <a:gd name="T8" fmla="*/ 230 w 314"/>
                <a:gd name="T9" fmla="*/ 24 h 767"/>
                <a:gd name="T10" fmla="*/ 206 w 314"/>
                <a:gd name="T11" fmla="*/ 42 h 767"/>
                <a:gd name="T12" fmla="*/ 188 w 314"/>
                <a:gd name="T13" fmla="*/ 48 h 767"/>
                <a:gd name="T14" fmla="*/ 176 w 314"/>
                <a:gd name="T15" fmla="*/ 54 h 767"/>
                <a:gd name="T16" fmla="*/ 170 w 314"/>
                <a:gd name="T17" fmla="*/ 54 h 767"/>
                <a:gd name="T18" fmla="*/ 150 w 314"/>
                <a:gd name="T19" fmla="*/ 169 h 767"/>
                <a:gd name="T20" fmla="*/ 110 w 314"/>
                <a:gd name="T21" fmla="*/ 225 h 767"/>
                <a:gd name="T22" fmla="*/ 54 w 314"/>
                <a:gd name="T23" fmla="*/ 383 h 767"/>
                <a:gd name="T24" fmla="*/ 82 w 314"/>
                <a:gd name="T25" fmla="*/ 555 h 767"/>
                <a:gd name="T26" fmla="*/ 40 w 314"/>
                <a:gd name="T27" fmla="*/ 679 h 767"/>
                <a:gd name="T28" fmla="*/ 0 w 314"/>
                <a:gd name="T29" fmla="*/ 767 h 767"/>
                <a:gd name="T30" fmla="*/ 108 w 314"/>
                <a:gd name="T31" fmla="*/ 767 h 767"/>
                <a:gd name="T32" fmla="*/ 120 w 314"/>
                <a:gd name="T33" fmla="*/ 611 h 767"/>
                <a:gd name="T34" fmla="*/ 148 w 314"/>
                <a:gd name="T35" fmla="*/ 499 h 767"/>
                <a:gd name="T36" fmla="*/ 160 w 314"/>
                <a:gd name="T37" fmla="*/ 367 h 767"/>
                <a:gd name="T38" fmla="*/ 218 w 314"/>
                <a:gd name="T39" fmla="*/ 327 h 767"/>
                <a:gd name="T40" fmla="*/ 238 w 314"/>
                <a:gd name="T41" fmla="*/ 221 h 767"/>
                <a:gd name="T42" fmla="*/ 296 w 314"/>
                <a:gd name="T43" fmla="*/ 135 h 767"/>
                <a:gd name="T44" fmla="*/ 314 w 314"/>
                <a:gd name="T45" fmla="*/ 0 h 767"/>
                <a:gd name="T46" fmla="*/ 302 w 314"/>
                <a:gd name="T47" fmla="*/ 0 h 767"/>
                <a:gd name="T48" fmla="*/ 296 w 314"/>
                <a:gd name="T49" fmla="*/ 0 h 767"/>
                <a:gd name="T50" fmla="*/ 290 w 314"/>
                <a:gd name="T51" fmla="*/ 0 h 767"/>
                <a:gd name="T52" fmla="*/ 284 w 314"/>
                <a:gd name="T53" fmla="*/ 6 h 767"/>
                <a:gd name="T54" fmla="*/ 284 w 314"/>
                <a:gd name="T55" fmla="*/ 6 h 767"/>
                <a:gd name="T56" fmla="*/ 284 w 314"/>
                <a:gd name="T57" fmla="*/ 6 h 767"/>
                <a:gd name="T58" fmla="*/ 284 w 314"/>
                <a:gd name="T59" fmla="*/ 6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EAEAEA"/>
                </a:solidFill>
                <a:latin typeface="+mn-lt"/>
              </a:endParaRPr>
            </a:p>
          </p:txBody>
        </p:sp>
        <p:sp>
          <p:nvSpPr>
            <p:cNvPr id="145416" name="Freeform 8">
              <a:extLst>
                <a:ext uri="{FF2B5EF4-FFF2-40B4-BE49-F238E27FC236}">
                  <a16:creationId xmlns:a16="http://schemas.microsoft.com/office/drawing/2014/main" id="{AC51E31D-61C3-476C-BDE2-FC66FB291465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>
                <a:gd name="T0" fmla="*/ 257 w 275"/>
                <a:gd name="T1" fmla="*/ 12 h 623"/>
                <a:gd name="T2" fmla="*/ 239 w 275"/>
                <a:gd name="T3" fmla="*/ 6 h 623"/>
                <a:gd name="T4" fmla="*/ 203 w 275"/>
                <a:gd name="T5" fmla="*/ 6 h 623"/>
                <a:gd name="T6" fmla="*/ 203 w 275"/>
                <a:gd name="T7" fmla="*/ 6 h 623"/>
                <a:gd name="T8" fmla="*/ 197 w 275"/>
                <a:gd name="T9" fmla="*/ 6 h 623"/>
                <a:gd name="T10" fmla="*/ 185 w 275"/>
                <a:gd name="T11" fmla="*/ 0 h 623"/>
                <a:gd name="T12" fmla="*/ 173 w 275"/>
                <a:gd name="T13" fmla="*/ 0 h 623"/>
                <a:gd name="T14" fmla="*/ 166 w 275"/>
                <a:gd name="T15" fmla="*/ 0 h 623"/>
                <a:gd name="T16" fmla="*/ 160 w 275"/>
                <a:gd name="T17" fmla="*/ 0 h 623"/>
                <a:gd name="T18" fmla="*/ 144 w 275"/>
                <a:gd name="T19" fmla="*/ 117 h 623"/>
                <a:gd name="T20" fmla="*/ 128 w 275"/>
                <a:gd name="T21" fmla="*/ 185 h 623"/>
                <a:gd name="T22" fmla="*/ 58 w 275"/>
                <a:gd name="T23" fmla="*/ 299 h 623"/>
                <a:gd name="T24" fmla="*/ 54 w 275"/>
                <a:gd name="T25" fmla="*/ 441 h 623"/>
                <a:gd name="T26" fmla="*/ 24 w 275"/>
                <a:gd name="T27" fmla="*/ 523 h 623"/>
                <a:gd name="T28" fmla="*/ 0 w 275"/>
                <a:gd name="T29" fmla="*/ 623 h 623"/>
                <a:gd name="T30" fmla="*/ 78 w 275"/>
                <a:gd name="T31" fmla="*/ 623 h 623"/>
                <a:gd name="T32" fmla="*/ 92 w 275"/>
                <a:gd name="T33" fmla="*/ 555 h 623"/>
                <a:gd name="T34" fmla="*/ 134 w 275"/>
                <a:gd name="T35" fmla="*/ 447 h 623"/>
                <a:gd name="T36" fmla="*/ 158 w 275"/>
                <a:gd name="T37" fmla="*/ 315 h 623"/>
                <a:gd name="T38" fmla="*/ 184 w 275"/>
                <a:gd name="T39" fmla="*/ 257 h 623"/>
                <a:gd name="T40" fmla="*/ 216 w 275"/>
                <a:gd name="T41" fmla="*/ 211 h 623"/>
                <a:gd name="T42" fmla="*/ 222 w 275"/>
                <a:gd name="T43" fmla="*/ 145 h 623"/>
                <a:gd name="T44" fmla="*/ 240 w 275"/>
                <a:gd name="T45" fmla="*/ 111 h 623"/>
                <a:gd name="T46" fmla="*/ 262 w 275"/>
                <a:gd name="T47" fmla="*/ 79 h 623"/>
                <a:gd name="T48" fmla="*/ 275 w 275"/>
                <a:gd name="T49" fmla="*/ 6 h 623"/>
                <a:gd name="T50" fmla="*/ 263 w 275"/>
                <a:gd name="T51" fmla="*/ 12 h 623"/>
                <a:gd name="T52" fmla="*/ 257 w 275"/>
                <a:gd name="T53" fmla="*/ 12 h 623"/>
                <a:gd name="T54" fmla="*/ 257 w 275"/>
                <a:gd name="T55" fmla="*/ 12 h 623"/>
                <a:gd name="T56" fmla="*/ 257 w 275"/>
                <a:gd name="T57" fmla="*/ 12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EAEAEA"/>
                </a:solidFill>
                <a:latin typeface="+mn-lt"/>
              </a:endParaRPr>
            </a:p>
          </p:txBody>
        </p:sp>
        <p:sp>
          <p:nvSpPr>
            <p:cNvPr id="145417" name="Freeform 9">
              <a:extLst>
                <a:ext uri="{FF2B5EF4-FFF2-40B4-BE49-F238E27FC236}">
                  <a16:creationId xmlns:a16="http://schemas.microsoft.com/office/drawing/2014/main" id="{0DBE03C0-9782-4325-AF10-B389EFB5E5D5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>
                <a:gd name="T0" fmla="*/ 171 w 213"/>
                <a:gd name="T1" fmla="*/ 12 h 611"/>
                <a:gd name="T2" fmla="*/ 159 w 213"/>
                <a:gd name="T3" fmla="*/ 24 h 611"/>
                <a:gd name="T4" fmla="*/ 153 w 213"/>
                <a:gd name="T5" fmla="*/ 36 h 611"/>
                <a:gd name="T6" fmla="*/ 128 w 213"/>
                <a:gd name="T7" fmla="*/ 60 h 611"/>
                <a:gd name="T8" fmla="*/ 110 w 213"/>
                <a:gd name="T9" fmla="*/ 83 h 611"/>
                <a:gd name="T10" fmla="*/ 86 w 213"/>
                <a:gd name="T11" fmla="*/ 119 h 611"/>
                <a:gd name="T12" fmla="*/ 68 w 213"/>
                <a:gd name="T13" fmla="*/ 167 h 611"/>
                <a:gd name="T14" fmla="*/ 68 w 213"/>
                <a:gd name="T15" fmla="*/ 221 h 611"/>
                <a:gd name="T16" fmla="*/ 68 w 213"/>
                <a:gd name="T17" fmla="*/ 227 h 611"/>
                <a:gd name="T18" fmla="*/ 68 w 213"/>
                <a:gd name="T19" fmla="*/ 233 h 611"/>
                <a:gd name="T20" fmla="*/ 68 w 213"/>
                <a:gd name="T21" fmla="*/ 239 h 611"/>
                <a:gd name="T22" fmla="*/ 68 w 213"/>
                <a:gd name="T23" fmla="*/ 245 h 611"/>
                <a:gd name="T24" fmla="*/ 68 w 213"/>
                <a:gd name="T25" fmla="*/ 251 h 611"/>
                <a:gd name="T26" fmla="*/ 68 w 213"/>
                <a:gd name="T27" fmla="*/ 251 h 611"/>
                <a:gd name="T28" fmla="*/ 68 w 213"/>
                <a:gd name="T29" fmla="*/ 257 h 611"/>
                <a:gd name="T30" fmla="*/ 68 w 213"/>
                <a:gd name="T31" fmla="*/ 269 h 611"/>
                <a:gd name="T32" fmla="*/ 74 w 213"/>
                <a:gd name="T33" fmla="*/ 287 h 611"/>
                <a:gd name="T34" fmla="*/ 80 w 213"/>
                <a:gd name="T35" fmla="*/ 305 h 611"/>
                <a:gd name="T36" fmla="*/ 86 w 213"/>
                <a:gd name="T37" fmla="*/ 311 h 611"/>
                <a:gd name="T38" fmla="*/ 86 w 213"/>
                <a:gd name="T39" fmla="*/ 311 h 611"/>
                <a:gd name="T40" fmla="*/ 92 w 213"/>
                <a:gd name="T41" fmla="*/ 317 h 611"/>
                <a:gd name="T42" fmla="*/ 92 w 213"/>
                <a:gd name="T43" fmla="*/ 323 h 611"/>
                <a:gd name="T44" fmla="*/ 92 w 213"/>
                <a:gd name="T45" fmla="*/ 323 h 611"/>
                <a:gd name="T46" fmla="*/ 24 w 213"/>
                <a:gd name="T47" fmla="*/ 437 h 611"/>
                <a:gd name="T48" fmla="*/ 18 w 213"/>
                <a:gd name="T49" fmla="*/ 471 h 611"/>
                <a:gd name="T50" fmla="*/ 0 w 213"/>
                <a:gd name="T51" fmla="*/ 547 h 611"/>
                <a:gd name="T52" fmla="*/ 50 w 213"/>
                <a:gd name="T53" fmla="*/ 611 h 611"/>
                <a:gd name="T54" fmla="*/ 114 w 213"/>
                <a:gd name="T55" fmla="*/ 611 h 611"/>
                <a:gd name="T56" fmla="*/ 104 w 213"/>
                <a:gd name="T57" fmla="*/ 555 h 611"/>
                <a:gd name="T58" fmla="*/ 120 w 213"/>
                <a:gd name="T59" fmla="*/ 515 h 611"/>
                <a:gd name="T60" fmla="*/ 150 w 213"/>
                <a:gd name="T61" fmla="*/ 449 h 611"/>
                <a:gd name="T62" fmla="*/ 166 w 213"/>
                <a:gd name="T63" fmla="*/ 377 h 611"/>
                <a:gd name="T64" fmla="*/ 156 w 213"/>
                <a:gd name="T65" fmla="*/ 295 h 611"/>
                <a:gd name="T66" fmla="*/ 170 w 213"/>
                <a:gd name="T67" fmla="*/ 203 h 611"/>
                <a:gd name="T68" fmla="*/ 212 w 213"/>
                <a:gd name="T69" fmla="*/ 95 h 611"/>
                <a:gd name="T70" fmla="*/ 213 w 213"/>
                <a:gd name="T71" fmla="*/ 0 h 611"/>
                <a:gd name="T72" fmla="*/ 207 w 213"/>
                <a:gd name="T73" fmla="*/ 0 h 611"/>
                <a:gd name="T74" fmla="*/ 201 w 213"/>
                <a:gd name="T75" fmla="*/ 0 h 611"/>
                <a:gd name="T76" fmla="*/ 195 w 213"/>
                <a:gd name="T77" fmla="*/ 0 h 611"/>
                <a:gd name="T78" fmla="*/ 189 w 213"/>
                <a:gd name="T79" fmla="*/ 0 h 611"/>
                <a:gd name="T80" fmla="*/ 183 w 213"/>
                <a:gd name="T81" fmla="*/ 6 h 611"/>
                <a:gd name="T82" fmla="*/ 177 w 213"/>
                <a:gd name="T83" fmla="*/ 6 h 611"/>
                <a:gd name="T84" fmla="*/ 171 w 213"/>
                <a:gd name="T85" fmla="*/ 12 h 611"/>
                <a:gd name="T86" fmla="*/ 171 w 213"/>
                <a:gd name="T87" fmla="*/ 12 h 611"/>
                <a:gd name="T88" fmla="*/ 171 w 213"/>
                <a:gd name="T89" fmla="*/ 12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EAEAEA"/>
                </a:solidFill>
                <a:latin typeface="+mn-lt"/>
              </a:endParaRPr>
            </a:p>
          </p:txBody>
        </p:sp>
        <p:sp>
          <p:nvSpPr>
            <p:cNvPr id="145418" name="Freeform 10">
              <a:extLst>
                <a:ext uri="{FF2B5EF4-FFF2-40B4-BE49-F238E27FC236}">
                  <a16:creationId xmlns:a16="http://schemas.microsoft.com/office/drawing/2014/main" id="{DF4D1FE9-13F8-4AC1-80B2-72796BECBB10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>
                <a:gd name="T0" fmla="*/ 149 w 167"/>
                <a:gd name="T1" fmla="*/ 60 h 384"/>
                <a:gd name="T2" fmla="*/ 119 w 167"/>
                <a:gd name="T3" fmla="*/ 30 h 384"/>
                <a:gd name="T4" fmla="*/ 89 w 167"/>
                <a:gd name="T5" fmla="*/ 12 h 384"/>
                <a:gd name="T6" fmla="*/ 59 w 167"/>
                <a:gd name="T7" fmla="*/ 0 h 384"/>
                <a:gd name="T8" fmla="*/ 54 w 167"/>
                <a:gd name="T9" fmla="*/ 70 h 384"/>
                <a:gd name="T10" fmla="*/ 46 w 167"/>
                <a:gd name="T11" fmla="*/ 112 h 384"/>
                <a:gd name="T12" fmla="*/ 52 w 167"/>
                <a:gd name="T13" fmla="*/ 168 h 384"/>
                <a:gd name="T14" fmla="*/ 24 w 167"/>
                <a:gd name="T15" fmla="*/ 194 h 384"/>
                <a:gd name="T16" fmla="*/ 16 w 167"/>
                <a:gd name="T17" fmla="*/ 258 h 384"/>
                <a:gd name="T18" fmla="*/ 2 w 167"/>
                <a:gd name="T19" fmla="*/ 300 h 384"/>
                <a:gd name="T20" fmla="*/ 0 w 167"/>
                <a:gd name="T21" fmla="*/ 352 h 384"/>
                <a:gd name="T22" fmla="*/ 47 w 167"/>
                <a:gd name="T23" fmla="*/ 384 h 384"/>
                <a:gd name="T24" fmla="*/ 149 w 167"/>
                <a:gd name="T25" fmla="*/ 384 h 384"/>
                <a:gd name="T26" fmla="*/ 134 w 167"/>
                <a:gd name="T27" fmla="*/ 350 h 384"/>
                <a:gd name="T28" fmla="*/ 104 w 167"/>
                <a:gd name="T29" fmla="*/ 324 h 384"/>
                <a:gd name="T30" fmla="*/ 138 w 167"/>
                <a:gd name="T31" fmla="*/ 274 h 384"/>
                <a:gd name="T32" fmla="*/ 122 w 167"/>
                <a:gd name="T33" fmla="*/ 220 h 384"/>
                <a:gd name="T34" fmla="*/ 132 w 167"/>
                <a:gd name="T35" fmla="*/ 186 h 384"/>
                <a:gd name="T36" fmla="*/ 140 w 167"/>
                <a:gd name="T37" fmla="*/ 154 h 384"/>
                <a:gd name="T38" fmla="*/ 167 w 167"/>
                <a:gd name="T39" fmla="*/ 90 h 384"/>
                <a:gd name="T40" fmla="*/ 149 w 167"/>
                <a:gd name="T41" fmla="*/ 60 h 384"/>
                <a:gd name="T42" fmla="*/ 149 w 167"/>
                <a:gd name="T43" fmla="*/ 60 h 384"/>
                <a:gd name="T44" fmla="*/ 149 w 167"/>
                <a:gd name="T45" fmla="*/ 6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EAEAEA"/>
                </a:solidFill>
                <a:latin typeface="+mn-lt"/>
              </a:endParaRPr>
            </a:p>
          </p:txBody>
        </p:sp>
        <p:sp>
          <p:nvSpPr>
            <p:cNvPr id="145419" name="Freeform 11">
              <a:extLst>
                <a:ext uri="{FF2B5EF4-FFF2-40B4-BE49-F238E27FC236}">
                  <a16:creationId xmlns:a16="http://schemas.microsoft.com/office/drawing/2014/main" id="{490CFA2F-B327-4C37-9ECD-7C926A89BE2A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>
                <a:gd name="T0" fmla="*/ 136 w 166"/>
                <a:gd name="T1" fmla="*/ 12 h 300"/>
                <a:gd name="T2" fmla="*/ 100 w 166"/>
                <a:gd name="T3" fmla="*/ 0 h 300"/>
                <a:gd name="T4" fmla="*/ 78 w 166"/>
                <a:gd name="T5" fmla="*/ 64 h 300"/>
                <a:gd name="T6" fmla="*/ 70 w 166"/>
                <a:gd name="T7" fmla="*/ 126 h 300"/>
                <a:gd name="T8" fmla="*/ 46 w 166"/>
                <a:gd name="T9" fmla="*/ 184 h 300"/>
                <a:gd name="T10" fmla="*/ 58 w 166"/>
                <a:gd name="T11" fmla="*/ 232 h 300"/>
                <a:gd name="T12" fmla="*/ 38 w 166"/>
                <a:gd name="T13" fmla="*/ 268 h 300"/>
                <a:gd name="T14" fmla="*/ 0 w 166"/>
                <a:gd name="T15" fmla="*/ 300 h 300"/>
                <a:gd name="T16" fmla="*/ 160 w 166"/>
                <a:gd name="T17" fmla="*/ 300 h 300"/>
                <a:gd name="T18" fmla="*/ 136 w 166"/>
                <a:gd name="T19" fmla="*/ 272 h 300"/>
                <a:gd name="T20" fmla="*/ 98 w 166"/>
                <a:gd name="T21" fmla="*/ 234 h 300"/>
                <a:gd name="T22" fmla="*/ 130 w 166"/>
                <a:gd name="T23" fmla="*/ 188 h 300"/>
                <a:gd name="T24" fmla="*/ 138 w 166"/>
                <a:gd name="T25" fmla="*/ 134 h 300"/>
                <a:gd name="T26" fmla="*/ 144 w 166"/>
                <a:gd name="T27" fmla="*/ 94 h 300"/>
                <a:gd name="T28" fmla="*/ 164 w 166"/>
                <a:gd name="T29" fmla="*/ 60 h 300"/>
                <a:gd name="T30" fmla="*/ 166 w 166"/>
                <a:gd name="T31" fmla="*/ 0 h 300"/>
                <a:gd name="T32" fmla="*/ 136 w 166"/>
                <a:gd name="T33" fmla="*/ 12 h 300"/>
                <a:gd name="T34" fmla="*/ 136 w 166"/>
                <a:gd name="T35" fmla="*/ 12 h 300"/>
                <a:gd name="T36" fmla="*/ 136 w 166"/>
                <a:gd name="T37" fmla="*/ 12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EAEAEA"/>
                </a:solidFill>
                <a:latin typeface="+mn-lt"/>
              </a:endParaRPr>
            </a:p>
          </p:txBody>
        </p:sp>
        <p:sp>
          <p:nvSpPr>
            <p:cNvPr id="145420" name="Freeform 12">
              <a:extLst>
                <a:ext uri="{FF2B5EF4-FFF2-40B4-BE49-F238E27FC236}">
                  <a16:creationId xmlns:a16="http://schemas.microsoft.com/office/drawing/2014/main" id="{FCCA20F6-8849-46E3-94D7-AA0D54CD65FC}"/>
                </a:ext>
              </a:extLst>
            </p:cNvPr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>
                <a:gd name="T0" fmla="*/ 201 w 237"/>
                <a:gd name="T1" fmla="*/ 0 h 282"/>
                <a:gd name="T2" fmla="*/ 183 w 237"/>
                <a:gd name="T3" fmla="*/ 0 h 282"/>
                <a:gd name="T4" fmla="*/ 158 w 237"/>
                <a:gd name="T5" fmla="*/ 50 h 282"/>
                <a:gd name="T6" fmla="*/ 148 w 237"/>
                <a:gd name="T7" fmla="*/ 92 h 282"/>
                <a:gd name="T8" fmla="*/ 120 w 237"/>
                <a:gd name="T9" fmla="*/ 144 h 282"/>
                <a:gd name="T10" fmla="*/ 82 w 237"/>
                <a:gd name="T11" fmla="*/ 182 h 282"/>
                <a:gd name="T12" fmla="*/ 60 w 237"/>
                <a:gd name="T13" fmla="*/ 232 h 282"/>
                <a:gd name="T14" fmla="*/ 0 w 237"/>
                <a:gd name="T15" fmla="*/ 282 h 282"/>
                <a:gd name="T16" fmla="*/ 128 w 237"/>
                <a:gd name="T17" fmla="*/ 282 h 282"/>
                <a:gd name="T18" fmla="*/ 154 w 237"/>
                <a:gd name="T19" fmla="*/ 254 h 282"/>
                <a:gd name="T20" fmla="*/ 158 w 237"/>
                <a:gd name="T21" fmla="*/ 196 h 282"/>
                <a:gd name="T22" fmla="*/ 188 w 237"/>
                <a:gd name="T23" fmla="*/ 148 h 282"/>
                <a:gd name="T24" fmla="*/ 196 w 237"/>
                <a:gd name="T25" fmla="*/ 70 h 282"/>
                <a:gd name="T26" fmla="*/ 237 w 237"/>
                <a:gd name="T27" fmla="*/ 0 h 282"/>
                <a:gd name="T28" fmla="*/ 201 w 237"/>
                <a:gd name="T29" fmla="*/ 0 h 282"/>
                <a:gd name="T30" fmla="*/ 201 w 237"/>
                <a:gd name="T31" fmla="*/ 0 h 282"/>
                <a:gd name="T32" fmla="*/ 201 w 237"/>
                <a:gd name="T3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EAEAEA"/>
                </a:solidFill>
                <a:latin typeface="+mn-lt"/>
              </a:endParaRPr>
            </a:p>
          </p:txBody>
        </p:sp>
        <p:sp>
          <p:nvSpPr>
            <p:cNvPr id="145421" name="Freeform 13">
              <a:extLst>
                <a:ext uri="{FF2B5EF4-FFF2-40B4-BE49-F238E27FC236}">
                  <a16:creationId xmlns:a16="http://schemas.microsoft.com/office/drawing/2014/main" id="{A0B67057-B4F2-413D-B3EC-5E4681982CB4}"/>
                </a:ext>
              </a:extLst>
            </p:cNvPr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>
                <a:gd name="T0" fmla="*/ 167 w 196"/>
                <a:gd name="T1" fmla="*/ 54 h 234"/>
                <a:gd name="T2" fmla="*/ 113 w 196"/>
                <a:gd name="T3" fmla="*/ 24 h 234"/>
                <a:gd name="T4" fmla="*/ 83 w 196"/>
                <a:gd name="T5" fmla="*/ 0 h 234"/>
                <a:gd name="T6" fmla="*/ 80 w 196"/>
                <a:gd name="T7" fmla="*/ 62 h 234"/>
                <a:gd name="T8" fmla="*/ 58 w 196"/>
                <a:gd name="T9" fmla="*/ 100 h 234"/>
                <a:gd name="T10" fmla="*/ 54 w 196"/>
                <a:gd name="T11" fmla="*/ 160 h 234"/>
                <a:gd name="T12" fmla="*/ 36 w 196"/>
                <a:gd name="T13" fmla="*/ 202 h 234"/>
                <a:gd name="T14" fmla="*/ 0 w 196"/>
                <a:gd name="T15" fmla="*/ 234 h 234"/>
                <a:gd name="T16" fmla="*/ 146 w 196"/>
                <a:gd name="T17" fmla="*/ 234 h 234"/>
                <a:gd name="T18" fmla="*/ 170 w 196"/>
                <a:gd name="T19" fmla="*/ 198 h 234"/>
                <a:gd name="T20" fmla="*/ 158 w 196"/>
                <a:gd name="T21" fmla="*/ 138 h 234"/>
                <a:gd name="T22" fmla="*/ 196 w 196"/>
                <a:gd name="T23" fmla="*/ 100 h 234"/>
                <a:gd name="T24" fmla="*/ 191 w 196"/>
                <a:gd name="T25" fmla="*/ 54 h 234"/>
                <a:gd name="T26" fmla="*/ 167 w 196"/>
                <a:gd name="T27" fmla="*/ 54 h 234"/>
                <a:gd name="T28" fmla="*/ 167 w 196"/>
                <a:gd name="T29" fmla="*/ 54 h 234"/>
                <a:gd name="T30" fmla="*/ 167 w 196"/>
                <a:gd name="T31" fmla="*/ 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EAEAEA"/>
                </a:solidFill>
                <a:latin typeface="+mn-lt"/>
              </a:endParaRPr>
            </a:p>
          </p:txBody>
        </p:sp>
        <p:sp>
          <p:nvSpPr>
            <p:cNvPr id="145422" name="Freeform 14">
              <a:extLst>
                <a:ext uri="{FF2B5EF4-FFF2-40B4-BE49-F238E27FC236}">
                  <a16:creationId xmlns:a16="http://schemas.microsoft.com/office/drawing/2014/main" id="{1A33A49D-B8D9-4A68-A81F-61A02E3FFC9B}"/>
                </a:ext>
              </a:extLst>
            </p:cNvPr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>
                <a:gd name="T0" fmla="*/ 190 w 190"/>
                <a:gd name="T1" fmla="*/ 0 h 252"/>
                <a:gd name="T2" fmla="*/ 166 w 190"/>
                <a:gd name="T3" fmla="*/ 0 h 252"/>
                <a:gd name="T4" fmla="*/ 158 w 190"/>
                <a:gd name="T5" fmla="*/ 38 h 252"/>
                <a:gd name="T6" fmla="*/ 138 w 190"/>
                <a:gd name="T7" fmla="*/ 120 h 252"/>
                <a:gd name="T8" fmla="*/ 94 w 190"/>
                <a:gd name="T9" fmla="*/ 180 h 252"/>
                <a:gd name="T10" fmla="*/ 62 w 190"/>
                <a:gd name="T11" fmla="*/ 234 h 252"/>
                <a:gd name="T12" fmla="*/ 0 w 190"/>
                <a:gd name="T13" fmla="*/ 252 h 252"/>
                <a:gd name="T14" fmla="*/ 128 w 190"/>
                <a:gd name="T15" fmla="*/ 252 h 252"/>
                <a:gd name="T16" fmla="*/ 142 w 190"/>
                <a:gd name="T17" fmla="*/ 188 h 252"/>
                <a:gd name="T18" fmla="*/ 186 w 190"/>
                <a:gd name="T19" fmla="*/ 90 h 252"/>
                <a:gd name="T20" fmla="*/ 190 w 190"/>
                <a:gd name="T21" fmla="*/ 38 h 252"/>
                <a:gd name="T22" fmla="*/ 190 w 190"/>
                <a:gd name="T23" fmla="*/ 0 h 252"/>
                <a:gd name="T24" fmla="*/ 190 w 190"/>
                <a:gd name="T25" fmla="*/ 0 h 252"/>
                <a:gd name="T26" fmla="*/ 190 w 190"/>
                <a:gd name="T27" fmla="*/ 0 h 252"/>
                <a:gd name="T28" fmla="*/ 190 w 190"/>
                <a:gd name="T29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EAEAEA"/>
                </a:solidFill>
                <a:latin typeface="+mn-lt"/>
              </a:endParaRPr>
            </a:p>
          </p:txBody>
        </p:sp>
        <p:sp>
          <p:nvSpPr>
            <p:cNvPr id="145423" name="Freeform 15">
              <a:extLst>
                <a:ext uri="{FF2B5EF4-FFF2-40B4-BE49-F238E27FC236}">
                  <a16:creationId xmlns:a16="http://schemas.microsoft.com/office/drawing/2014/main" id="{A891E105-A6C1-487A-BB91-82AE03B1E05E}"/>
                </a:ext>
              </a:extLst>
            </p:cNvPr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>
                <a:gd name="T0" fmla="*/ 197 w 230"/>
                <a:gd name="T1" fmla="*/ 0 h 132"/>
                <a:gd name="T2" fmla="*/ 191 w 230"/>
                <a:gd name="T3" fmla="*/ 0 h 132"/>
                <a:gd name="T4" fmla="*/ 185 w 230"/>
                <a:gd name="T5" fmla="*/ 0 h 132"/>
                <a:gd name="T6" fmla="*/ 173 w 230"/>
                <a:gd name="T7" fmla="*/ 0 h 132"/>
                <a:gd name="T8" fmla="*/ 161 w 230"/>
                <a:gd name="T9" fmla="*/ 0 h 132"/>
                <a:gd name="T10" fmla="*/ 155 w 230"/>
                <a:gd name="T11" fmla="*/ 0 h 132"/>
                <a:gd name="T12" fmla="*/ 138 w 230"/>
                <a:gd name="T13" fmla="*/ 6 h 132"/>
                <a:gd name="T14" fmla="*/ 132 w 230"/>
                <a:gd name="T15" fmla="*/ 6 h 132"/>
                <a:gd name="T16" fmla="*/ 35 w 230"/>
                <a:gd name="T17" fmla="*/ 18 h 132"/>
                <a:gd name="T18" fmla="*/ 11 w 230"/>
                <a:gd name="T19" fmla="*/ 30 h 132"/>
                <a:gd name="T20" fmla="*/ 23 w 230"/>
                <a:gd name="T21" fmla="*/ 54 h 132"/>
                <a:gd name="T22" fmla="*/ 0 w 230"/>
                <a:gd name="T23" fmla="*/ 100 h 132"/>
                <a:gd name="T24" fmla="*/ 0 w 230"/>
                <a:gd name="T25" fmla="*/ 132 h 132"/>
                <a:gd name="T26" fmla="*/ 162 w 230"/>
                <a:gd name="T27" fmla="*/ 132 h 132"/>
                <a:gd name="T28" fmla="*/ 204 w 230"/>
                <a:gd name="T29" fmla="*/ 88 h 132"/>
                <a:gd name="T30" fmla="*/ 230 w 230"/>
                <a:gd name="T31" fmla="*/ 46 h 132"/>
                <a:gd name="T32" fmla="*/ 214 w 230"/>
                <a:gd name="T33" fmla="*/ 24 h 132"/>
                <a:gd name="T34" fmla="*/ 215 w 230"/>
                <a:gd name="T35" fmla="*/ 0 h 132"/>
                <a:gd name="T36" fmla="*/ 209 w 230"/>
                <a:gd name="T37" fmla="*/ 0 h 132"/>
                <a:gd name="T38" fmla="*/ 203 w 230"/>
                <a:gd name="T39" fmla="*/ 0 h 132"/>
                <a:gd name="T40" fmla="*/ 203 w 230"/>
                <a:gd name="T41" fmla="*/ 0 h 132"/>
                <a:gd name="T42" fmla="*/ 197 w 230"/>
                <a:gd name="T43" fmla="*/ 0 h 132"/>
                <a:gd name="T44" fmla="*/ 197 w 230"/>
                <a:gd name="T45" fmla="*/ 0 h 132"/>
                <a:gd name="T46" fmla="*/ 197 w 230"/>
                <a:gd name="T4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EAEAEA"/>
                </a:solidFill>
                <a:latin typeface="+mn-lt"/>
              </a:endParaRPr>
            </a:p>
          </p:txBody>
        </p:sp>
        <p:sp>
          <p:nvSpPr>
            <p:cNvPr id="145424" name="Freeform 16">
              <a:extLst>
                <a:ext uri="{FF2B5EF4-FFF2-40B4-BE49-F238E27FC236}">
                  <a16:creationId xmlns:a16="http://schemas.microsoft.com/office/drawing/2014/main" id="{BE975E70-AA38-40F5-8769-D16724FF152B}"/>
                </a:ext>
              </a:extLst>
            </p:cNvPr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>
                <a:gd name="T0" fmla="*/ 71 w 89"/>
                <a:gd name="T1" fmla="*/ 0 h 102"/>
                <a:gd name="T2" fmla="*/ 66 w 89"/>
                <a:gd name="T3" fmla="*/ 48 h 102"/>
                <a:gd name="T4" fmla="*/ 30 w 89"/>
                <a:gd name="T5" fmla="*/ 72 h 102"/>
                <a:gd name="T6" fmla="*/ 0 w 89"/>
                <a:gd name="T7" fmla="*/ 102 h 102"/>
                <a:gd name="T8" fmla="*/ 66 w 89"/>
                <a:gd name="T9" fmla="*/ 102 h 102"/>
                <a:gd name="T10" fmla="*/ 88 w 89"/>
                <a:gd name="T11" fmla="*/ 56 h 102"/>
                <a:gd name="T12" fmla="*/ 89 w 89"/>
                <a:gd name="T13" fmla="*/ 6 h 102"/>
                <a:gd name="T14" fmla="*/ 71 w 89"/>
                <a:gd name="T15" fmla="*/ 0 h 102"/>
                <a:gd name="T16" fmla="*/ 71 w 89"/>
                <a:gd name="T17" fmla="*/ 0 h 102"/>
                <a:gd name="T18" fmla="*/ 71 w 89"/>
                <a:gd name="T1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EAEAEA"/>
                </a:solidFill>
                <a:latin typeface="+mn-lt"/>
              </a:endParaRPr>
            </a:p>
          </p:txBody>
        </p:sp>
        <p:sp>
          <p:nvSpPr>
            <p:cNvPr id="145425" name="Freeform 17">
              <a:extLst>
                <a:ext uri="{FF2B5EF4-FFF2-40B4-BE49-F238E27FC236}">
                  <a16:creationId xmlns:a16="http://schemas.microsoft.com/office/drawing/2014/main" id="{25E8CA45-4485-4437-B74D-2DFEDCDE5822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>
                <a:gd name="T0" fmla="*/ 278 w 278"/>
                <a:gd name="T1" fmla="*/ 24 h 953"/>
                <a:gd name="T2" fmla="*/ 272 w 278"/>
                <a:gd name="T3" fmla="*/ 24 h 953"/>
                <a:gd name="T4" fmla="*/ 272 w 278"/>
                <a:gd name="T5" fmla="*/ 18 h 953"/>
                <a:gd name="T6" fmla="*/ 266 w 278"/>
                <a:gd name="T7" fmla="*/ 18 h 953"/>
                <a:gd name="T8" fmla="*/ 254 w 278"/>
                <a:gd name="T9" fmla="*/ 12 h 953"/>
                <a:gd name="T10" fmla="*/ 236 w 278"/>
                <a:gd name="T11" fmla="*/ 6 h 953"/>
                <a:gd name="T12" fmla="*/ 212 w 278"/>
                <a:gd name="T13" fmla="*/ 0 h 953"/>
                <a:gd name="T14" fmla="*/ 206 w 278"/>
                <a:gd name="T15" fmla="*/ 6 h 953"/>
                <a:gd name="T16" fmla="*/ 198 w 278"/>
                <a:gd name="T17" fmla="*/ 129 h 953"/>
                <a:gd name="T18" fmla="*/ 184 w 278"/>
                <a:gd name="T19" fmla="*/ 209 h 953"/>
                <a:gd name="T20" fmla="*/ 182 w 278"/>
                <a:gd name="T21" fmla="*/ 249 h 953"/>
                <a:gd name="T22" fmla="*/ 200 w 278"/>
                <a:gd name="T23" fmla="*/ 339 h 953"/>
                <a:gd name="T24" fmla="*/ 186 w 278"/>
                <a:gd name="T25" fmla="*/ 481 h 953"/>
                <a:gd name="T26" fmla="*/ 176 w 278"/>
                <a:gd name="T27" fmla="*/ 521 h 953"/>
                <a:gd name="T28" fmla="*/ 156 w 278"/>
                <a:gd name="T29" fmla="*/ 601 h 953"/>
                <a:gd name="T30" fmla="*/ 172 w 278"/>
                <a:gd name="T31" fmla="*/ 681 h 953"/>
                <a:gd name="T32" fmla="*/ 138 w 278"/>
                <a:gd name="T33" fmla="*/ 765 h 953"/>
                <a:gd name="T34" fmla="*/ 96 w 278"/>
                <a:gd name="T35" fmla="*/ 847 h 953"/>
                <a:gd name="T36" fmla="*/ 50 w 278"/>
                <a:gd name="T37" fmla="*/ 899 h 953"/>
                <a:gd name="T38" fmla="*/ 0 w 278"/>
                <a:gd name="T39" fmla="*/ 953 h 953"/>
                <a:gd name="T40" fmla="*/ 278 w 278"/>
                <a:gd name="T41" fmla="*/ 953 h 953"/>
                <a:gd name="T42" fmla="*/ 278 w 278"/>
                <a:gd name="T43" fmla="*/ 24 h 953"/>
                <a:gd name="T44" fmla="*/ 278 w 278"/>
                <a:gd name="T45" fmla="*/ 24 h 953"/>
                <a:gd name="T46" fmla="*/ 278 w 278"/>
                <a:gd name="T47" fmla="*/ 24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EAEAEA"/>
                </a:solidFill>
                <a:latin typeface="+mn-lt"/>
              </a:endParaRPr>
            </a:p>
          </p:txBody>
        </p:sp>
      </p:grpSp>
      <p:sp>
        <p:nvSpPr>
          <p:cNvPr id="145426" name="Rectangle 18">
            <a:extLst>
              <a:ext uri="{FF2B5EF4-FFF2-40B4-BE49-F238E27FC236}">
                <a16:creationId xmlns:a16="http://schemas.microsoft.com/office/drawing/2014/main" id="{EBF46DC7-27DE-4CDB-923F-E700CA6F2C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45427" name="Rectangle 19">
            <a:extLst>
              <a:ext uri="{FF2B5EF4-FFF2-40B4-BE49-F238E27FC236}">
                <a16:creationId xmlns:a16="http://schemas.microsoft.com/office/drawing/2014/main" id="{AC6D2579-BE1E-4188-B727-C3D6898EA3F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5428" name="Rectangle 20">
            <a:extLst>
              <a:ext uri="{FF2B5EF4-FFF2-40B4-BE49-F238E27FC236}">
                <a16:creationId xmlns:a16="http://schemas.microsoft.com/office/drawing/2014/main" id="{8DE670FE-3E7C-40A4-AA80-DE7A4FFE95F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5429" name="Rectangle 21">
            <a:extLst>
              <a:ext uri="{FF2B5EF4-FFF2-40B4-BE49-F238E27FC236}">
                <a16:creationId xmlns:a16="http://schemas.microsoft.com/office/drawing/2014/main" id="{11B6BC64-1749-4EE4-9D60-2055D7A3B6C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7A694CB4-2446-4CFA-BAFA-4660C21BA6BF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145430" name="Rectangle 22">
            <a:extLst>
              <a:ext uri="{FF2B5EF4-FFF2-40B4-BE49-F238E27FC236}">
                <a16:creationId xmlns:a16="http://schemas.microsoft.com/office/drawing/2014/main" id="{E292FF67-8AE3-4992-BBFA-FF5E0CC2B2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537" r:id="rId1"/>
    <p:sldLayoutId id="2147486538" r:id="rId2"/>
    <p:sldLayoutId id="2147486539" r:id="rId3"/>
    <p:sldLayoutId id="2147486540" r:id="rId4"/>
    <p:sldLayoutId id="2147486541" r:id="rId5"/>
    <p:sldLayoutId id="2147486542" r:id="rId6"/>
    <p:sldLayoutId id="2147486543" r:id="rId7"/>
    <p:sldLayoutId id="2147486544" r:id="rId8"/>
    <p:sldLayoutId id="2147486545" r:id="rId9"/>
    <p:sldLayoutId id="2147486546" r:id="rId10"/>
    <p:sldLayoutId id="2147486547" r:id="rId11"/>
    <p:sldLayoutId id="214748654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anose="05000000000000000000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BFA6CE-F466-4618-A636-E2AF395D1564}"/>
              </a:ext>
            </a:extLst>
          </p:cNvPr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16EBA7-DD1B-441C-AF47-23E643282F32}"/>
              </a:ext>
            </a:extLst>
          </p:cNvPr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B73955-BA35-4791-ABD4-A3E15F4B3E10}"/>
              </a:ext>
            </a:extLst>
          </p:cNvPr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58D8CB-0015-4E08-B3BC-E04FB926D0E4}"/>
              </a:ext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52B373-8E52-469E-A6DB-CC1B57B10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61" name="Text Placeholder 2">
            <a:extLst>
              <a:ext uri="{FF2B5EF4-FFF2-40B4-BE49-F238E27FC236}">
                <a16:creationId xmlns:a16="http://schemas.microsoft.com/office/drawing/2014/main" id="{DF8C2BAD-FBD2-419F-AB3F-E2F9E526DC8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2D251F-8F2F-4879-A3B9-749E91A5B6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93814918-EE65-44C7-B8D1-0769661BFFAF}" type="datetimeFigureOut">
              <a:rPr lang="ru-RU"/>
              <a:pPr>
                <a:defRPr/>
              </a:pPr>
              <a:t>чт 28.03.24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F1630-1233-4EB2-B49E-FB60C549C1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086D47-0B61-4383-9B67-685F1C0B27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7F7F7F"/>
                </a:solidFill>
                <a:latin typeface="Trebuchet MS" panose="020B0603020202020204" pitchFamily="34" charset="0"/>
              </a:defRPr>
            </a:lvl1pPr>
          </a:lstStyle>
          <a:p>
            <a:fld id="{A718AF04-BB84-49C1-AC6F-BF50F39D55D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49" r:id="rId1"/>
    <p:sldLayoutId id="2147486521" r:id="rId2"/>
    <p:sldLayoutId id="2147486550" r:id="rId3"/>
    <p:sldLayoutId id="2147486522" r:id="rId4"/>
    <p:sldLayoutId id="2147486523" r:id="rId5"/>
    <p:sldLayoutId id="2147486524" r:id="rId6"/>
    <p:sldLayoutId id="2147486525" r:id="rId7"/>
    <p:sldLayoutId id="2147486526" r:id="rId8"/>
    <p:sldLayoutId id="2147486551" r:id="rId9"/>
    <p:sldLayoutId id="2147486527" r:id="rId10"/>
    <p:sldLayoutId id="2147486528" r:id="rId11"/>
  </p:sldLayoutIdLst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7FA4F6B-36C9-4C29-8D0C-87F5A14C61EB}"/>
              </a:ext>
            </a:extLst>
          </p:cNvPr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FDD3C9-58B2-4848-9120-624A5B660577}"/>
              </a:ext>
            </a:extLst>
          </p:cNvPr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036524-4863-41D9-B21A-634206E4987B}"/>
              </a:ext>
            </a:extLst>
          </p:cNvPr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C4C0042-BF09-4217-8499-F89B62861A33}"/>
              </a:ext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6DF86E-AA4A-446C-BDD3-DB10CBCED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085" name="Text Placeholder 2">
            <a:extLst>
              <a:ext uri="{FF2B5EF4-FFF2-40B4-BE49-F238E27FC236}">
                <a16:creationId xmlns:a16="http://schemas.microsoft.com/office/drawing/2014/main" id="{7E451467-676B-473B-A86E-207EF85CCE2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22EB5E-6918-4747-B737-FD18CFFDE3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3BC0F4A2-2C1D-4F03-8225-B9B8E0A80381}" type="datetimeFigureOut">
              <a:rPr lang="ru-RU"/>
              <a:pPr>
                <a:defRPr/>
              </a:pPr>
              <a:t>чт 28.03.24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665C57-6C1C-4C8F-A1BD-44A79B17BF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74F0E-4F87-45EE-A40C-C80E2C4D8E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7F7F7F"/>
                </a:solidFill>
                <a:latin typeface="Trebuchet MS" panose="020B0603020202020204" pitchFamily="34" charset="0"/>
              </a:defRPr>
            </a:lvl1pPr>
          </a:lstStyle>
          <a:p>
            <a:fld id="{D8CFA69C-1628-4B55-B861-2F52A0CA0D3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52" r:id="rId1"/>
    <p:sldLayoutId id="2147486529" r:id="rId2"/>
    <p:sldLayoutId id="2147486553" r:id="rId3"/>
    <p:sldLayoutId id="2147486530" r:id="rId4"/>
    <p:sldLayoutId id="2147486531" r:id="rId5"/>
    <p:sldLayoutId id="2147486532" r:id="rId6"/>
    <p:sldLayoutId id="2147486533" r:id="rId7"/>
    <p:sldLayoutId id="2147486534" r:id="rId8"/>
    <p:sldLayoutId id="2147486554" r:id="rId9"/>
    <p:sldLayoutId id="2147486535" r:id="rId10"/>
    <p:sldLayoutId id="2147486536" r:id="rId11"/>
  </p:sldLayoutIdLst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schule.at.ua/trans_1.jpg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55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54.png"/><Relationship Id="rId12" Type="http://schemas.microsoft.com/office/2007/relationships/diagramDrawing" Target="../diagrams/drawing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openxmlformats.org/officeDocument/2006/relationships/diagramColors" Target="../diagrams/colors2.xml"/><Relationship Id="rId5" Type="http://schemas.openxmlformats.org/officeDocument/2006/relationships/diagramColors" Target="../diagrams/colors1.xml"/><Relationship Id="rId10" Type="http://schemas.openxmlformats.org/officeDocument/2006/relationships/diagramQuickStyle" Target="../diagrams/quickStyle2.xml"/><Relationship Id="rId4" Type="http://schemas.openxmlformats.org/officeDocument/2006/relationships/diagramQuickStyle" Target="../diagrams/quickStyle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hyperlink" Target="http://www.forestvologda.ru/0/_upload/gallery_b_21_014.jpg" TargetMode="External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://ruprom-image.s3.amazonaws.com/1865994_w640_h640_b33e9229940ff67c8df4b55591.jpg" TargetMode="External"/><Relationship Id="rId1" Type="http://schemas.openxmlformats.org/officeDocument/2006/relationships/slideLayout" Target="../slideLayouts/slideLayout14.xml"/><Relationship Id="rId5" Type="http://schemas.openxmlformats.org/officeDocument/2006/relationships/chart" Target="../charts/chart6.xml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chart" Target="../charts/char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01.olx.ru/ui/9/20/56/1289139146_120431456_1-----1289139146.jpg" TargetMode="External"/><Relationship Id="rId3" Type="http://schemas.openxmlformats.org/officeDocument/2006/relationships/diagramLayout" Target="../diagrams/layout3.xml"/><Relationship Id="rId7" Type="http://schemas.openxmlformats.org/officeDocument/2006/relationships/image" Target="../media/image70.jpeg"/><Relationship Id="rId12" Type="http://schemas.openxmlformats.org/officeDocument/2006/relationships/image" Target="../media/image73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11" Type="http://schemas.openxmlformats.org/officeDocument/2006/relationships/image" Target="../media/image72.jpeg"/><Relationship Id="rId5" Type="http://schemas.openxmlformats.org/officeDocument/2006/relationships/diagramColors" Target="../diagrams/colors3.xml"/><Relationship Id="rId10" Type="http://schemas.openxmlformats.org/officeDocument/2006/relationships/hyperlink" Target="http://img.lenta.ru/news/2005/08/26/pigs/picture.jpg" TargetMode="Externa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://www.kabinetgeo.narod.ru/burugol_big.JPG" TargetMode="External"/><Relationship Id="rId7" Type="http://schemas.openxmlformats.org/officeDocument/2006/relationships/hyperlink" Target="http://0.tqn.com/d/chemistry/1/7/_/c/hematite.jpg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4.jpeg"/><Relationship Id="rId5" Type="http://schemas.openxmlformats.org/officeDocument/2006/relationships/hyperlink" Target="http://www.buryatiya.com/photos/1577542418inkurskoe.jpg" TargetMode="External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hyperlink" Target="http://images03.olx.ru/ui/11/08/27/1311229891_230540127_1---.jpg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www.ichip.ru/img-galerie/testy/peizazhi-viii/landscape_318.jpg/large_landscape_318.jpg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CE956ACF-6B7A-4EB0-A1DA-B13126641D7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828800"/>
          </a:xfrm>
        </p:spPr>
        <p:txBody>
          <a:bodyPr/>
          <a:lstStyle/>
          <a:p>
            <a:pPr>
              <a:defRPr/>
            </a:pPr>
            <a:br>
              <a:rPr lang="ru-RU" sz="3600" b="1" kern="1200" cap="all" dirty="0">
                <a:ln w="6350">
                  <a:noFill/>
                </a:ln>
                <a:solidFill>
                  <a:srgbClr val="F468BB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br>
              <a:rPr lang="ru-RU" sz="3600" b="1" kern="1200" cap="all" dirty="0">
                <a:ln w="6350">
                  <a:noFill/>
                </a:ln>
                <a:solidFill>
                  <a:srgbClr val="F468BB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br>
              <a:rPr lang="ru-RU" sz="3600" b="1" kern="1200" cap="all" dirty="0">
                <a:ln w="6350">
                  <a:noFill/>
                </a:ln>
                <a:solidFill>
                  <a:srgbClr val="F468BB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br>
              <a:rPr lang="ru-RU" sz="3600" b="1" kern="1200" cap="all" dirty="0">
                <a:ln w="6350">
                  <a:noFill/>
                </a:ln>
                <a:solidFill>
                  <a:srgbClr val="F468BB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800" b="1" dirty="0"/>
              <a:t>ИНВЕСТИЦИОННЫЙ ПАСПОРТ </a:t>
            </a:r>
            <a:br>
              <a:rPr lang="ru-RU" sz="2800" b="1" dirty="0"/>
            </a:br>
            <a:r>
              <a:rPr lang="ru-RU" sz="2800" b="1" dirty="0"/>
              <a:t>МУНИЦИПАЛЬНОГО РАЙОНА </a:t>
            </a:r>
            <a:br>
              <a:rPr lang="ru-RU" sz="2800" b="1" dirty="0"/>
            </a:br>
            <a:r>
              <a:rPr lang="ru-RU" sz="2800" b="1" dirty="0"/>
              <a:t>«ПЕТРОВСК-ЗАБАЙКАЛЬСКИЙ РАЙОН»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1463BA53-711B-431B-8082-B6BFFF57A41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0" y="5661025"/>
            <a:ext cx="8964613" cy="9779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ru-RU" sz="2400" dirty="0">
              <a:solidFill>
                <a:srgbClr val="F468BB"/>
              </a:solidFill>
              <a:latin typeface="+mj-lt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dirty="0">
                <a:latin typeface="+mj-lt"/>
              </a:rPr>
              <a:t>г. Петровск-Забайкальский, 2023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CB8D4F-4B52-4A94-A7EE-DB468FB8D8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835696" y="1916832"/>
            <a:ext cx="5472608" cy="410445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4858C5-EDE9-4D6A-B6BA-3B7B0BAE0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Административно-территориальное </a:t>
            </a:r>
            <a:b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деление муниципального района </a:t>
            </a:r>
            <a:b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«Петровск-Забайкальский район»</a:t>
            </a:r>
          </a:p>
        </p:txBody>
      </p:sp>
      <p:sp>
        <p:nvSpPr>
          <p:cNvPr id="3" name="Содержимое 7">
            <a:extLst>
              <a:ext uri="{FF2B5EF4-FFF2-40B4-BE49-F238E27FC236}">
                <a16:creationId xmlns:a16="http://schemas.microsoft.com/office/drawing/2014/main" id="{C5202878-E2BC-4ECD-B981-325011B16CED}"/>
              </a:ext>
            </a:extLst>
          </p:cNvPr>
          <p:cNvSpPr txBox="1">
            <a:spLocks/>
          </p:cNvSpPr>
          <p:nvPr/>
        </p:nvSpPr>
        <p:spPr bwMode="auto">
          <a:xfrm>
            <a:off x="179388" y="1312863"/>
            <a:ext cx="5472112" cy="55451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normAutofit lnSpcReduction="10000"/>
          </a:bodyPr>
          <a:lstStyle>
            <a:lvl1pPr marL="547688" indent="-411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itchFamily="18" charset="2"/>
              <a:buChar char="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363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 2" pitchFamily="18" charset="2"/>
              <a:buChar char="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itchFamily="2" charset="2"/>
              <a:buChar char="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5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463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8640" indent="-411480" algn="ctr" eaLnBrk="1" fontAlgn="auto" hangingPunct="1"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Font typeface="Wingdings 2" pitchFamily="18" charset="2"/>
              <a:buNone/>
              <a:defRPr/>
            </a:pPr>
            <a:r>
              <a:rPr lang="ru-RU" dirty="0">
                <a:solidFill>
                  <a:sysClr val="window" lastClr="FFFFFF"/>
                </a:solidFill>
                <a:latin typeface="Times New Roman"/>
              </a:rPr>
              <a:t>   </a:t>
            </a:r>
          </a:p>
          <a:p>
            <a:pPr marL="7938" indent="-7938" algn="ctr" eaLnBrk="1" fontAlgn="auto" hangingPunct="1"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Font typeface="Wingdings 2" pitchFamily="18" charset="2"/>
              <a:buNone/>
              <a:defRPr/>
            </a:pPr>
            <a:r>
              <a:rPr lang="ru-RU" sz="1800" b="1" dirty="0">
                <a:latin typeface="Arial"/>
              </a:rPr>
              <a:t>МР «Петровск-Забайкальский район» состоит из 1 городского и 12 сельских поселений, объединяющих 27 населенных пунктов:</a:t>
            </a:r>
          </a:p>
          <a:p>
            <a:pPr marL="7938" indent="-7938" algn="ctr" eaLnBrk="1" fontAlgn="auto" hangingPunct="1"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Font typeface="Wingdings 2" pitchFamily="18" charset="2"/>
              <a:buNone/>
              <a:defRPr/>
            </a:pPr>
            <a:endParaRPr lang="ru-RU" sz="900" b="1" dirty="0">
              <a:latin typeface="Arial"/>
            </a:endParaRPr>
          </a:p>
          <a:p>
            <a:pPr marL="715963" indent="-342900" eaLnBrk="1" fontAlgn="auto" hangingPunct="1"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Font typeface="+mj-lt"/>
              <a:buAutoNum type="arabicPeriod"/>
              <a:defRPr/>
            </a:pPr>
            <a:r>
              <a:rPr lang="ru-RU" sz="1800" b="1" dirty="0">
                <a:latin typeface="Arial"/>
              </a:rPr>
              <a:t>ГП «</a:t>
            </a:r>
            <a:r>
              <a:rPr lang="ru-RU" sz="1800" b="1" dirty="0" err="1">
                <a:latin typeface="Arial"/>
              </a:rPr>
              <a:t>Новопавловское</a:t>
            </a:r>
            <a:r>
              <a:rPr lang="ru-RU" sz="1800" b="1" dirty="0">
                <a:latin typeface="Arial"/>
              </a:rPr>
              <a:t>»</a:t>
            </a:r>
          </a:p>
          <a:p>
            <a:pPr marL="715963" indent="-342900" eaLnBrk="1" fontAlgn="auto" hangingPunct="1"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Font typeface="+mj-lt"/>
              <a:buAutoNum type="arabicPeriod"/>
              <a:defRPr/>
            </a:pPr>
            <a:r>
              <a:rPr lang="ru-RU" sz="1800" b="1" dirty="0">
                <a:latin typeface="Arial"/>
              </a:rPr>
              <a:t>СП «</a:t>
            </a:r>
            <a:r>
              <a:rPr lang="ru-RU" sz="1800" b="1" dirty="0" err="1">
                <a:latin typeface="Arial"/>
              </a:rPr>
              <a:t>Балягинское</a:t>
            </a:r>
            <a:r>
              <a:rPr lang="ru-RU" sz="1800" b="1" dirty="0">
                <a:latin typeface="Arial"/>
              </a:rPr>
              <a:t>»</a:t>
            </a:r>
          </a:p>
          <a:p>
            <a:pPr marL="715963" indent="-342900" eaLnBrk="1" fontAlgn="auto" hangingPunct="1"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Font typeface="+mj-lt"/>
              <a:buAutoNum type="arabicPeriod"/>
              <a:defRPr/>
            </a:pPr>
            <a:r>
              <a:rPr lang="ru-RU" sz="1800" b="1" dirty="0">
                <a:latin typeface="Arial"/>
              </a:rPr>
              <a:t>СП «Тарбагатайское»</a:t>
            </a:r>
          </a:p>
          <a:p>
            <a:pPr marL="715963" indent="-342900" eaLnBrk="1" fontAlgn="auto" hangingPunct="1"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Font typeface="+mj-lt"/>
              <a:buAutoNum type="arabicPeriod"/>
              <a:defRPr/>
            </a:pPr>
            <a:r>
              <a:rPr lang="ru-RU" sz="1800" b="1" dirty="0">
                <a:latin typeface="Arial"/>
              </a:rPr>
              <a:t>СП «Баляга-</a:t>
            </a:r>
            <a:r>
              <a:rPr lang="ru-RU" sz="1800" b="1" dirty="0" err="1">
                <a:latin typeface="Arial"/>
              </a:rPr>
              <a:t>Катангарское</a:t>
            </a:r>
            <a:r>
              <a:rPr lang="ru-RU" sz="1800" b="1" dirty="0">
                <a:latin typeface="Arial"/>
              </a:rPr>
              <a:t>»</a:t>
            </a:r>
          </a:p>
          <a:p>
            <a:pPr marL="715963" indent="-342900" eaLnBrk="1" fontAlgn="auto" hangingPunct="1"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Font typeface="+mj-lt"/>
              <a:buAutoNum type="arabicPeriod"/>
              <a:defRPr/>
            </a:pPr>
            <a:r>
              <a:rPr lang="ru-RU" sz="1800" b="1" dirty="0">
                <a:latin typeface="Arial"/>
              </a:rPr>
              <a:t>СП «</a:t>
            </a:r>
            <a:r>
              <a:rPr lang="ru-RU" sz="1800" b="1" dirty="0" err="1">
                <a:latin typeface="Arial"/>
              </a:rPr>
              <a:t>Зугмарское</a:t>
            </a:r>
            <a:r>
              <a:rPr lang="ru-RU" sz="1800" b="1" dirty="0">
                <a:latin typeface="Arial"/>
              </a:rPr>
              <a:t>»</a:t>
            </a:r>
          </a:p>
          <a:p>
            <a:pPr marL="715963" indent="-342900" eaLnBrk="1" fontAlgn="auto" hangingPunct="1"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Font typeface="+mj-lt"/>
              <a:buAutoNum type="arabicPeriod"/>
              <a:defRPr/>
            </a:pPr>
            <a:r>
              <a:rPr lang="ru-RU" sz="1800" b="1" dirty="0">
                <a:latin typeface="Arial"/>
              </a:rPr>
              <a:t>СП «</a:t>
            </a:r>
            <a:r>
              <a:rPr lang="ru-RU" sz="1800" b="1" dirty="0" err="1">
                <a:latin typeface="Arial"/>
              </a:rPr>
              <a:t>Катаевское</a:t>
            </a:r>
            <a:r>
              <a:rPr lang="ru-RU" sz="1800" b="1" dirty="0">
                <a:latin typeface="Arial"/>
              </a:rPr>
              <a:t>»</a:t>
            </a:r>
          </a:p>
          <a:p>
            <a:pPr marL="715963" indent="-342900" eaLnBrk="1" fontAlgn="auto" hangingPunct="1"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Font typeface="+mj-lt"/>
              <a:buAutoNum type="arabicPeriod"/>
              <a:defRPr/>
            </a:pPr>
            <a:r>
              <a:rPr lang="ru-RU" sz="1800" b="1" dirty="0">
                <a:latin typeface="Arial"/>
              </a:rPr>
              <a:t>СП «</a:t>
            </a:r>
            <a:r>
              <a:rPr lang="ru-RU" sz="1800" b="1" dirty="0" err="1">
                <a:latin typeface="Arial"/>
              </a:rPr>
              <a:t>Катангарское</a:t>
            </a:r>
            <a:r>
              <a:rPr lang="ru-RU" sz="1800" b="1" dirty="0">
                <a:latin typeface="Arial"/>
              </a:rPr>
              <a:t>»</a:t>
            </a:r>
          </a:p>
          <a:p>
            <a:pPr marL="715963" indent="-342900" eaLnBrk="1" fontAlgn="auto" hangingPunct="1"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Font typeface="+mj-lt"/>
              <a:buAutoNum type="arabicPeriod"/>
              <a:defRPr/>
            </a:pPr>
            <a:r>
              <a:rPr lang="ru-RU" sz="1800" b="1" dirty="0">
                <a:latin typeface="Arial"/>
              </a:rPr>
              <a:t>СП «</a:t>
            </a:r>
            <a:r>
              <a:rPr lang="ru-RU" sz="1800" b="1" dirty="0" err="1">
                <a:latin typeface="Arial"/>
              </a:rPr>
              <a:t>Малетинское</a:t>
            </a:r>
            <a:r>
              <a:rPr lang="ru-RU" sz="1800" b="1" dirty="0">
                <a:latin typeface="Arial"/>
              </a:rPr>
              <a:t>»</a:t>
            </a:r>
          </a:p>
          <a:p>
            <a:pPr marL="715963" indent="-342900" eaLnBrk="1" fontAlgn="auto" hangingPunct="1"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Font typeface="+mj-lt"/>
              <a:buAutoNum type="arabicPeriod"/>
              <a:defRPr/>
            </a:pPr>
            <a:r>
              <a:rPr lang="ru-RU" sz="1800" b="1" dirty="0">
                <a:latin typeface="Arial"/>
              </a:rPr>
              <a:t>СП «</a:t>
            </a:r>
            <a:r>
              <a:rPr lang="ru-RU" sz="1800" b="1" dirty="0" err="1">
                <a:latin typeface="Arial"/>
              </a:rPr>
              <a:t>Песчанское</a:t>
            </a:r>
            <a:r>
              <a:rPr lang="ru-RU" sz="1800" b="1" dirty="0">
                <a:latin typeface="Arial"/>
              </a:rPr>
              <a:t>»</a:t>
            </a:r>
          </a:p>
          <a:p>
            <a:pPr marL="715963" indent="-342900" eaLnBrk="1" fontAlgn="auto" hangingPunct="1"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Font typeface="+mj-lt"/>
              <a:buAutoNum type="arabicPeriod"/>
              <a:defRPr/>
            </a:pPr>
            <a:r>
              <a:rPr lang="ru-RU" sz="1800" b="1" dirty="0">
                <a:latin typeface="Arial"/>
              </a:rPr>
              <a:t>СП «Толбагинское»</a:t>
            </a:r>
          </a:p>
          <a:p>
            <a:pPr marL="715963" indent="-342900" eaLnBrk="1" fontAlgn="auto" hangingPunct="1"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Font typeface="+mj-lt"/>
              <a:buAutoNum type="arabicPeriod"/>
              <a:defRPr/>
            </a:pPr>
            <a:r>
              <a:rPr lang="ru-RU" sz="1800" b="1" dirty="0">
                <a:latin typeface="Arial"/>
              </a:rPr>
              <a:t>СП «Усть-</a:t>
            </a:r>
            <a:r>
              <a:rPr lang="ru-RU" sz="1800" b="1" dirty="0" err="1">
                <a:latin typeface="Arial"/>
              </a:rPr>
              <a:t>Оборское</a:t>
            </a:r>
            <a:r>
              <a:rPr lang="ru-RU" sz="1800" b="1" dirty="0">
                <a:latin typeface="Arial"/>
              </a:rPr>
              <a:t>»</a:t>
            </a:r>
          </a:p>
          <a:p>
            <a:pPr marL="715963" indent="-342900" eaLnBrk="1" fontAlgn="auto" hangingPunct="1"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Font typeface="+mj-lt"/>
              <a:buAutoNum type="arabicPeriod"/>
              <a:defRPr/>
            </a:pPr>
            <a:r>
              <a:rPr lang="ru-RU" sz="1800" b="1" dirty="0">
                <a:latin typeface="Arial"/>
              </a:rPr>
              <a:t>СП «Хараузское»</a:t>
            </a:r>
          </a:p>
          <a:p>
            <a:pPr marL="715963" indent="-342900" eaLnBrk="1" fontAlgn="auto" hangingPunct="1"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Font typeface="+mj-lt"/>
              <a:buAutoNum type="arabicPeriod"/>
              <a:defRPr/>
            </a:pPr>
            <a:r>
              <a:rPr lang="ru-RU" sz="1800" b="1" dirty="0">
                <a:latin typeface="Arial"/>
              </a:rPr>
              <a:t>СП «Хохотуйское»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Font typeface="+mj-lt"/>
              <a:buAutoNum type="arabicPeriod"/>
              <a:defRPr/>
            </a:pPr>
            <a:endParaRPr lang="ru-RU" sz="1800" dirty="0">
              <a:solidFill>
                <a:sysClr val="window" lastClr="FFFFFF"/>
              </a:solidFill>
              <a:latin typeface="Times New Roman"/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Font typeface="Wingdings 2"/>
              <a:buNone/>
              <a:defRPr/>
            </a:pPr>
            <a:endParaRPr lang="ru-RU" dirty="0">
              <a:solidFill>
                <a:sysClr val="window" lastClr="FFFFFF"/>
              </a:solidFill>
              <a:latin typeface="Times New Roman"/>
            </a:endParaRPr>
          </a:p>
        </p:txBody>
      </p:sp>
      <p:pic>
        <p:nvPicPr>
          <p:cNvPr id="31748" name="Рисунок 3">
            <a:extLst>
              <a:ext uri="{FF2B5EF4-FFF2-40B4-BE49-F238E27FC236}">
                <a16:creationId xmlns:a16="http://schemas.microsoft.com/office/drawing/2014/main" id="{F23BA05C-61AF-4852-B4E6-94052DCDF9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6" t="11366" r="6596" b="12569"/>
          <a:stretch>
            <a:fillRect/>
          </a:stretch>
        </p:blipFill>
        <p:spPr bwMode="auto">
          <a:xfrm>
            <a:off x="3500438" y="2286000"/>
            <a:ext cx="5643562" cy="434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42B98B-05AF-4CA0-97AA-B21F397C7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357188"/>
            <a:ext cx="8229600" cy="509587"/>
          </a:xfrm>
        </p:spPr>
        <p:txBody>
          <a:bodyPr/>
          <a:lstStyle/>
          <a:p>
            <a:pPr>
              <a:defRPr/>
            </a:pPr>
            <a:r>
              <a:rPr lang="ru-RU" sz="2800" b="1" dirty="0"/>
              <a:t>Образование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4ECE38-2777-45A2-81A9-ABC3D024B34F}"/>
              </a:ext>
            </a:extLst>
          </p:cNvPr>
          <p:cNvSpPr txBox="1"/>
          <p:nvPr/>
        </p:nvSpPr>
        <p:spPr>
          <a:xfrm>
            <a:off x="287338" y="785813"/>
            <a:ext cx="8642350" cy="203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49263" algn="just">
              <a:defRPr/>
            </a:pPr>
            <a:r>
              <a:rPr lang="ru-RU" sz="1400" b="1" dirty="0">
                <a:latin typeface="Arial" pitchFamily="34" charset="0"/>
                <a:cs typeface="Times New Roman" pitchFamily="18" charset="0"/>
              </a:rPr>
              <a:t>Сеть образовательных учреждений района представлена следующим образом:</a:t>
            </a:r>
          </a:p>
          <a:p>
            <a:pPr indent="449263">
              <a:buFont typeface="Symbol" pitchFamily="18" charset="2"/>
              <a:buChar char=""/>
              <a:defRPr/>
            </a:pPr>
            <a:r>
              <a:rPr lang="ru-RU" sz="1400" b="1" dirty="0">
                <a:latin typeface="Arial" pitchFamily="34" charset="0"/>
                <a:cs typeface="Times New Roman" pitchFamily="18" charset="0"/>
              </a:rPr>
              <a:t>5 средних общеобразовательных школ;</a:t>
            </a:r>
          </a:p>
          <a:p>
            <a:pPr indent="449263">
              <a:buFont typeface="Symbol" pitchFamily="18" charset="2"/>
              <a:buChar char=""/>
              <a:defRPr/>
            </a:pPr>
            <a:r>
              <a:rPr lang="ru-RU" sz="1400" b="1" dirty="0">
                <a:latin typeface="Arial" pitchFamily="34" charset="0"/>
                <a:cs typeface="Times New Roman" pitchFamily="18" charset="0"/>
              </a:rPr>
              <a:t>4 основных общеобразовательных школ;</a:t>
            </a:r>
          </a:p>
          <a:p>
            <a:pPr indent="449263">
              <a:buFont typeface="Symbol" pitchFamily="18" charset="2"/>
              <a:buChar char=""/>
              <a:defRPr/>
            </a:pPr>
            <a:r>
              <a:rPr lang="ru-RU" sz="1400" b="1" dirty="0">
                <a:latin typeface="Arial" pitchFamily="34" charset="0"/>
                <a:cs typeface="Times New Roman" pitchFamily="18" charset="0"/>
              </a:rPr>
              <a:t>2 начальных общеобразовательных школ;</a:t>
            </a:r>
          </a:p>
          <a:p>
            <a:pPr marL="441325" indent="-441325" algn="just">
              <a:buFont typeface="Symbol" pitchFamily="18" charset="2"/>
              <a:buChar char=""/>
              <a:defRPr/>
            </a:pPr>
            <a:r>
              <a:rPr lang="ru-RU" sz="1400" b="1" dirty="0">
                <a:latin typeface="Arial" pitchFamily="34" charset="0"/>
                <a:cs typeface="Times New Roman" pitchFamily="18" charset="0"/>
              </a:rPr>
              <a:t>11 дошкольных образовательных учреждений, в том числе: 1 центр развития ребенка, 4 дошкольных образовательных учреждения с приоритетным осуществлением развития детей, 6 общеразвивающих детских сада;</a:t>
            </a:r>
          </a:p>
          <a:p>
            <a:pPr indent="449263">
              <a:buFont typeface="Symbol" pitchFamily="18" charset="2"/>
              <a:buChar char=""/>
              <a:defRPr/>
            </a:pPr>
            <a:r>
              <a:rPr lang="ru-RU" sz="1400" b="1" dirty="0">
                <a:latin typeface="Arial" pitchFamily="34" charset="0"/>
                <a:cs typeface="Times New Roman" pitchFamily="18" charset="0"/>
              </a:rPr>
              <a:t>2 учреждения дополнительного образования;</a:t>
            </a:r>
          </a:p>
          <a:p>
            <a:pPr indent="449263" algn="just">
              <a:buFont typeface="Symbol" pitchFamily="18" charset="2"/>
              <a:buChar char=""/>
              <a:defRPr/>
            </a:pPr>
            <a:r>
              <a:rPr lang="ru-RU" sz="1400" b="1" dirty="0">
                <a:latin typeface="Arial" pitchFamily="34" charset="0"/>
                <a:cs typeface="Times New Roman" pitchFamily="18" charset="0"/>
              </a:rPr>
              <a:t>загородный лагерь «Орлёнок». 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632AC092-6E10-4FA0-814B-1FA3568CA0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05321"/>
              </p:ext>
            </p:extLst>
          </p:nvPr>
        </p:nvGraphicFramePr>
        <p:xfrm>
          <a:off x="295275" y="4214813"/>
          <a:ext cx="8634413" cy="2397124"/>
        </p:xfrm>
        <a:graphic>
          <a:graphicData uri="http://schemas.openxmlformats.org/drawingml/2006/table">
            <a:tbl>
              <a:tblPr/>
              <a:tblGrid>
                <a:gridCol w="65266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4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36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5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   Число мест в дошкольных учреждениях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мест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877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5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   Численность детей, посещающих дошкольные учреждения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712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5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   Численность педагогических работников дошкольных учреждений 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115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5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Число учащихся в общеобразовательных школах</a:t>
                      </a:r>
                    </a:p>
                  </a:txBody>
                  <a:tcPr marL="193621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2036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07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Доля выпускников, сдавших единый государственный экзамен, от общего числа сдававших экзамен в среднем по предмету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193621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9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7,8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40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   Затраты по отрасли «Образование», всего: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млн.руб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5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38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,2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328D16-9021-41BC-A49E-A73C85CD2C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85720" y="2857496"/>
            <a:ext cx="1656184" cy="1106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Documents and Settings\Admin\Рабочий стол\сканер\оздор 2.jpg">
            <a:extLst>
              <a:ext uri="{FF2B5EF4-FFF2-40B4-BE49-F238E27FC236}">
                <a16:creationId xmlns:a16="http://schemas.microsoft.com/office/drawing/2014/main" id="{AAAB5A6E-E313-471F-A05C-D5CECDDFB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734" b="14521"/>
          <a:stretch>
            <a:fillRect/>
          </a:stretch>
        </p:blipFill>
        <p:spPr bwMode="auto">
          <a:xfrm>
            <a:off x="2428860" y="2714620"/>
            <a:ext cx="1728192" cy="1308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804" name="Picture 2">
            <a:extLst>
              <a:ext uri="{FF2B5EF4-FFF2-40B4-BE49-F238E27FC236}">
                <a16:creationId xmlns:a16="http://schemas.microsoft.com/office/drawing/2014/main" id="{9E61706A-0CC5-40E3-98C5-584048436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67512" y="2285992"/>
            <a:ext cx="2376488" cy="1765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2A69134-3D5F-40E8-9450-5610FDE5EA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4500562" y="2500306"/>
            <a:ext cx="2001535" cy="1501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DD16DE-F5B1-41CF-9E82-E9E35FA540C8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Социальная инфраструктура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643054-AAA9-417F-81F1-9D487B03E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188913"/>
            <a:ext cx="8229600" cy="774700"/>
          </a:xfrm>
        </p:spPr>
        <p:txBody>
          <a:bodyPr/>
          <a:lstStyle/>
          <a:p>
            <a:pPr>
              <a:defRPr/>
            </a:pPr>
            <a:r>
              <a:rPr lang="ru-RU" sz="2800" b="1" dirty="0"/>
              <a:t>Здравоохранение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883DD8B9-106D-459D-A419-B26D4DF637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8459852"/>
              </p:ext>
            </p:extLst>
          </p:nvPr>
        </p:nvGraphicFramePr>
        <p:xfrm>
          <a:off x="3563888" y="2576608"/>
          <a:ext cx="4896544" cy="2150359"/>
        </p:xfrm>
        <a:graphic>
          <a:graphicData uri="http://schemas.openxmlformats.org/drawingml/2006/table">
            <a:tbl>
              <a:tblPr/>
              <a:tblGrid>
                <a:gridCol w="31340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00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5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8589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Число коек в больницах 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коек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42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104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Число посещений  в амбулаторно-поликлинических учреждениях 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посещ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. в смену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186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039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Численность врачей всех специальностей 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1627">
                <a:tc>
                  <a:txBody>
                    <a:bodyPr/>
                    <a:lstStyle/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Численность среднего медицинского персонала 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58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3817" name="TextBox 3">
            <a:extLst>
              <a:ext uri="{FF2B5EF4-FFF2-40B4-BE49-F238E27FC236}">
                <a16:creationId xmlns:a16="http://schemas.microsoft.com/office/drawing/2014/main" id="{3B378F80-95EA-4818-A650-AACFE35F9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28" y="527467"/>
            <a:ext cx="8499279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ru-RU" altLang="ru-RU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1600" dirty="0">
                <a:latin typeface="Arial" panose="020B0604020202020204" pitchFamily="34" charset="0"/>
                <a:cs typeface="Times New Roman" panose="02020603050405020304" pitchFamily="18" charset="0"/>
              </a:rPr>
              <a:t>Медицинские услуги в рамках Программы государственных гарантий в районе </a:t>
            </a:r>
            <a:endParaRPr lang="en-US" altLang="ru-RU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1600" dirty="0">
                <a:latin typeface="Arial" panose="020B0604020202020204" pitchFamily="34" charset="0"/>
                <a:cs typeface="Times New Roman" panose="02020603050405020304" pitchFamily="18" charset="0"/>
              </a:rPr>
              <a:t>оказывает государственное учреждение здравоохранения «Петровск-Забайкальская ЦРБ»: участковые больницы в </a:t>
            </a:r>
            <a:r>
              <a:rPr lang="ru-RU" altLang="ru-RU" sz="1600" dirty="0" err="1">
                <a:latin typeface="Arial" panose="020B0604020202020204" pitchFamily="34" charset="0"/>
                <a:cs typeface="Times New Roman" panose="02020603050405020304" pitchFamily="18" charset="0"/>
              </a:rPr>
              <a:t>п.Новопавловка</a:t>
            </a:r>
            <a:r>
              <a:rPr lang="ru-RU" altLang="ru-RU" sz="1600" dirty="0">
                <a:latin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ru-RU" altLang="ru-RU" sz="1600" dirty="0" err="1">
                <a:latin typeface="Arial" panose="020B0604020202020204" pitchFamily="34" charset="0"/>
                <a:cs typeface="Times New Roman" panose="02020603050405020304" pitchFamily="18" charset="0"/>
              </a:rPr>
              <a:t>с.Малета</a:t>
            </a:r>
            <a:r>
              <a:rPr lang="ru-RU" altLang="ru-RU" sz="1600" dirty="0">
                <a:latin typeface="Arial" panose="020B0604020202020204" pitchFamily="34" charset="0"/>
                <a:cs typeface="Times New Roman" panose="02020603050405020304" pitchFamily="18" charset="0"/>
              </a:rPr>
              <a:t>; врачебные амбулатории </a:t>
            </a:r>
            <a:r>
              <a:rPr lang="ru-RU" altLang="ru-RU" sz="1600" dirty="0" err="1">
                <a:latin typeface="Arial" panose="020B0604020202020204" pitchFamily="34" charset="0"/>
                <a:cs typeface="Times New Roman" panose="02020603050405020304" pitchFamily="18" charset="0"/>
              </a:rPr>
              <a:t>с.Тарбагатай</a:t>
            </a:r>
            <a:r>
              <a:rPr lang="ru-RU" altLang="ru-RU" sz="1600" dirty="0">
                <a:latin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ru-RU" altLang="ru-RU" sz="1600" dirty="0" err="1">
                <a:latin typeface="Arial" panose="020B0604020202020204" pitchFamily="34" charset="0"/>
                <a:cs typeface="Times New Roman" panose="02020603050405020304" pitchFamily="18" charset="0"/>
              </a:rPr>
              <a:t>с.Баляга</a:t>
            </a:r>
            <a:r>
              <a:rPr lang="ru-RU" altLang="ru-RU" sz="1600" dirty="0">
                <a:latin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ru-RU" altLang="ru-RU" sz="1600" dirty="0" err="1">
                <a:latin typeface="Arial" panose="020B0604020202020204" pitchFamily="34" charset="0"/>
                <a:cs typeface="Times New Roman" panose="02020603050405020304" pitchFamily="18" charset="0"/>
              </a:rPr>
              <a:t>с.Хохотуй</a:t>
            </a:r>
            <a:r>
              <a:rPr lang="ru-RU" altLang="ru-RU" sz="1600" dirty="0">
                <a:latin typeface="Arial" panose="020B0604020202020204" pitchFamily="34" charset="0"/>
                <a:cs typeface="Times New Roman" panose="02020603050405020304" pitchFamily="18" charset="0"/>
              </a:rPr>
              <a:t>. В поселениях района  15 </a:t>
            </a:r>
            <a:r>
              <a:rPr lang="ru-RU" altLang="ru-RU" sz="1600" dirty="0" err="1">
                <a:latin typeface="Arial" panose="020B0604020202020204" pitchFamily="34" charset="0"/>
                <a:cs typeface="Times New Roman" panose="02020603050405020304" pitchFamily="18" charset="0"/>
              </a:rPr>
              <a:t>ФАПов</a:t>
            </a:r>
            <a:r>
              <a:rPr lang="ru-RU" altLang="ru-RU" sz="1600" dirty="0">
                <a:latin typeface="Arial" panose="020B0604020202020204" pitchFamily="34" charset="0"/>
                <a:cs typeface="Times New Roman" panose="02020603050405020304" pitchFamily="18" charset="0"/>
              </a:rPr>
              <a:t>, функционирует 8. </a:t>
            </a:r>
          </a:p>
          <a:p>
            <a:pPr eaLnBrk="1" hangingPunct="1"/>
            <a:endParaRPr lang="ru-RU" altLang="ru-RU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1600" dirty="0">
                <a:latin typeface="Arial" panose="020B0604020202020204" pitchFamily="34" charset="0"/>
                <a:cs typeface="Times New Roman" panose="02020603050405020304" pitchFamily="18" charset="0"/>
              </a:rPr>
              <a:t> В 2023 году возведена модульная конструкция фельдшерско-акушерского пункта в </a:t>
            </a:r>
            <a:r>
              <a:rPr lang="ru-RU" altLang="ru-RU" sz="1600" dirty="0" err="1">
                <a:latin typeface="Arial" panose="020B0604020202020204" pitchFamily="34" charset="0"/>
                <a:cs typeface="Times New Roman" panose="02020603050405020304" pitchFamily="18" charset="0"/>
              </a:rPr>
              <a:t>с.Обор</a:t>
            </a:r>
            <a:endParaRPr lang="ru-RU" altLang="ru-RU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16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endParaRPr lang="ru-RU" altLang="ru-RU" sz="1600" dirty="0"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2FE5FB-4192-47A7-ACD3-27E1CAFD008E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Социальная инфраструктура</a:t>
            </a:r>
          </a:p>
        </p:txBody>
      </p:sp>
      <p:pic>
        <p:nvPicPr>
          <p:cNvPr id="33821" name="Picture 9" descr="больница 004">
            <a:extLst>
              <a:ext uri="{FF2B5EF4-FFF2-40B4-BE49-F238E27FC236}">
                <a16:creationId xmlns:a16="http://schemas.microsoft.com/office/drawing/2014/main" id="{5660AFD4-E7A4-4119-9280-34598AC55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860032" y="4869161"/>
            <a:ext cx="2520280" cy="1659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D271129-93B7-4A26-B371-483B9DE98A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619" y="4005064"/>
            <a:ext cx="3070090" cy="252028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D7C237-D1EB-4742-831B-35665D4E1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38" y="266700"/>
            <a:ext cx="5581650" cy="558800"/>
          </a:xfrm>
        </p:spPr>
        <p:txBody>
          <a:bodyPr/>
          <a:lstStyle/>
          <a:p>
            <a:pPr algn="l">
              <a:defRPr/>
            </a:pPr>
            <a:r>
              <a:rPr lang="ru-RU" sz="2800" b="1" dirty="0"/>
              <a:t>Культура  и спорт</a:t>
            </a:r>
          </a:p>
        </p:txBody>
      </p:sp>
      <p:sp>
        <p:nvSpPr>
          <p:cNvPr id="34819" name="TextBox 12">
            <a:extLst>
              <a:ext uri="{FF2B5EF4-FFF2-40B4-BE49-F238E27FC236}">
                <a16:creationId xmlns:a16="http://schemas.microsoft.com/office/drawing/2014/main" id="{1E1442DE-F2E6-4812-A69C-1DCB33F8F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777981"/>
            <a:ext cx="439204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в рамках национального проекта «Культура» произведен капитальный ремонт ЦДТ с. Тарбагатай; МУДО ДШИ «Доминанта» </a:t>
            </a: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с.Малета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/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Возведены детские площадки в </a:t>
            </a: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с.Толбага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пгт.Новопавловка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теннисный корт в </a:t>
            </a: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пгт.Новопавловка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спортивная площадка в </a:t>
            </a: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с.Тарбагатай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BD6EF535-661B-4882-A7E8-1EF40D09F1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4005555"/>
              </p:ext>
            </p:extLst>
          </p:nvPr>
        </p:nvGraphicFramePr>
        <p:xfrm>
          <a:off x="3995738" y="3009900"/>
          <a:ext cx="4895850" cy="1762126"/>
        </p:xfrm>
        <a:graphic>
          <a:graphicData uri="http://schemas.openxmlformats.org/drawingml/2006/table">
            <a:tbl>
              <a:tblPr/>
              <a:tblGrid>
                <a:gridCol w="32076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4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4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3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Количество домов культуры, клубов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единиц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07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Число мест в домах культуры, клубах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мест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2544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Количество библиотек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единиц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23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07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1079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Количество памятников истории и культуры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единиц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27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E25301F-3F9E-40C8-9532-BE6CDA8A04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/>
          </a:blip>
          <a:srcRect r="10872"/>
          <a:stretch/>
        </p:blipFill>
        <p:spPr>
          <a:xfrm>
            <a:off x="185071" y="3031190"/>
            <a:ext cx="1612800" cy="1204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43909EFE-02CE-470B-8138-9D64701FCB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4410359"/>
              </p:ext>
            </p:extLst>
          </p:nvPr>
        </p:nvGraphicFramePr>
        <p:xfrm>
          <a:off x="3995738" y="4941888"/>
          <a:ext cx="4932362" cy="1830386"/>
        </p:xfrm>
        <a:graphic>
          <a:graphicData uri="http://schemas.openxmlformats.org/drawingml/2006/table">
            <a:tbl>
              <a:tblPr/>
              <a:tblGrid>
                <a:gridCol w="3243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42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42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39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952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Количество плоскостных спортивных сооружений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единиц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B9CAE5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6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9525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Количество спортивных залов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единиц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B9CAE5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52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952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Количество детских юношеских спортивных школ (ДЮСШ)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единиц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B9CAE5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6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952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Число занимающихся в ДЮСШ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B9CAE5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600</a:t>
                      </a:r>
                    </a:p>
                  </a:txBody>
                  <a:tcPr marL="0" marR="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4866" name="Picture 2" descr="F:\Мои документы\Доклад\Доклад 2011 отчет\Информация отделов к докладу\фото спорт к отчету\P1280878.JPG">
            <a:extLst>
              <a:ext uri="{FF2B5EF4-FFF2-40B4-BE49-F238E27FC236}">
                <a16:creationId xmlns:a16="http://schemas.microsoft.com/office/drawing/2014/main" id="{F596D50A-E453-4C7F-985C-C47AFF72C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52663" y="5648324"/>
            <a:ext cx="1612900" cy="1209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67" name="Рисунок 2">
            <a:extLst>
              <a:ext uri="{FF2B5EF4-FFF2-40B4-BE49-F238E27FC236}">
                <a16:creationId xmlns:a16="http://schemas.microsoft.com/office/drawing/2014/main" id="{26E2D526-1964-4AC2-9744-EDBDE12D619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0350" y="5648325"/>
            <a:ext cx="1612900" cy="1209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68" name="Рисунок 11">
            <a:extLst>
              <a:ext uri="{FF2B5EF4-FFF2-40B4-BE49-F238E27FC236}">
                <a16:creationId xmlns:a16="http://schemas.microsoft.com/office/drawing/2014/main" id="{78271D4E-C8DC-4B75-B313-F3B52DF68F9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t="3162"/>
          <a:stretch>
            <a:fillRect/>
          </a:stretch>
        </p:blipFill>
        <p:spPr bwMode="auto">
          <a:xfrm>
            <a:off x="2117342" y="2971541"/>
            <a:ext cx="1558925" cy="1209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69" name="Picture 2">
            <a:extLst>
              <a:ext uri="{FF2B5EF4-FFF2-40B4-BE49-F238E27FC236}">
                <a16:creationId xmlns:a16="http://schemas.microsoft.com/office/drawing/2014/main" id="{47DB1414-420B-4F87-860E-CF641C4A6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11308" t="7465" r="18855" b="23460"/>
          <a:stretch>
            <a:fillRect/>
          </a:stretch>
        </p:blipFill>
        <p:spPr bwMode="auto">
          <a:xfrm>
            <a:off x="260350" y="4344194"/>
            <a:ext cx="1612900" cy="1195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5B75960-778D-456D-9306-EC5C2DB327D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63367" y="4337049"/>
            <a:ext cx="1612900" cy="1209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E4FB67C-7954-4535-A72D-C64E48A1E77C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Социальная инфраструктура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619DE88-7E52-48A1-9327-EDD75FBD46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5321" y="588511"/>
            <a:ext cx="2677746" cy="198196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A0D8D1-B7C0-4E8A-9987-3605FAF38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03262"/>
          </a:xfrm>
        </p:spPr>
        <p:txBody>
          <a:bodyPr/>
          <a:lstStyle/>
          <a:p>
            <a:pPr>
              <a:defRPr/>
            </a:pPr>
            <a:r>
              <a:rPr lang="ru-RU" sz="2800" b="1" dirty="0">
                <a:solidFill>
                  <a:srgbClr val="FF0000"/>
                </a:solidFill>
              </a:rPr>
              <a:t>Демография</a:t>
            </a: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472DFCE7-CC59-41F8-9250-116A0AE61078}"/>
              </a:ext>
            </a:extLst>
          </p:cNvPr>
          <p:cNvSpPr txBox="1">
            <a:spLocks/>
          </p:cNvSpPr>
          <p:nvPr/>
        </p:nvSpPr>
        <p:spPr bwMode="auto">
          <a:xfrm>
            <a:off x="0" y="1052513"/>
            <a:ext cx="9396413" cy="4286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normAutofit fontScale="62500" lnSpcReduction="20000"/>
          </a:bodyPr>
          <a:lstStyle>
            <a:lvl1pPr marL="547688" indent="-411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itchFamily="18" charset="2"/>
              <a:buChar char="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363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 2" pitchFamily="18" charset="2"/>
              <a:buChar char="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itchFamily="2" charset="2"/>
              <a:buChar char="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5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463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Font typeface="Wingdings 2"/>
              <a:buNone/>
              <a:tabLst>
                <a:tab pos="8245475" algn="l"/>
              </a:tabLst>
              <a:defRPr/>
            </a:pPr>
            <a:r>
              <a:rPr lang="ru-RU" sz="2900" b="1" dirty="0">
                <a:solidFill>
                  <a:sysClr val="window" lastClr="FFFFFF"/>
                </a:solidFill>
                <a:latin typeface="Arial"/>
              </a:rPr>
              <a:t>Численность постоянного населения </a:t>
            </a:r>
            <a:r>
              <a:rPr lang="ru-RU" sz="2900" b="1" dirty="0">
                <a:latin typeface="Arial"/>
              </a:rPr>
              <a:t>района (на 01.01.2023 года) – </a:t>
            </a:r>
            <a:r>
              <a:rPr lang="en-US" sz="2900" b="1" dirty="0">
                <a:latin typeface="Arial"/>
              </a:rPr>
              <a:t>14792</a:t>
            </a:r>
            <a:r>
              <a:rPr lang="ru-RU" sz="2900" b="1" dirty="0">
                <a:latin typeface="Arial"/>
              </a:rPr>
              <a:t>человек </a:t>
            </a:r>
          </a:p>
          <a:p>
            <a:pPr marL="548640" indent="-411480" algn="ctr" eaLnBrk="1" fontAlgn="auto" hangingPunct="1"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Font typeface="Wingdings 2"/>
              <a:buNone/>
              <a:defRPr/>
            </a:pPr>
            <a:endParaRPr lang="ru-RU" sz="1600" b="1" dirty="0">
              <a:solidFill>
                <a:sysClr val="windowText" lastClr="000000"/>
              </a:solidFill>
              <a:latin typeface="Arial"/>
            </a:endParaRPr>
          </a:p>
          <a:p>
            <a:pPr marL="548640" indent="-411480" algn="ctr" eaLnBrk="1" fontAlgn="auto" hangingPunct="1"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Font typeface="Wingdings 2"/>
              <a:buNone/>
              <a:defRPr/>
            </a:pPr>
            <a:endParaRPr lang="ru-RU" sz="1600" b="1" dirty="0">
              <a:solidFill>
                <a:sysClr val="windowText" lastClr="000000"/>
              </a:solidFill>
              <a:latin typeface="Arial"/>
            </a:endParaRPr>
          </a:p>
        </p:txBody>
      </p:sp>
      <p:graphicFrame>
        <p:nvGraphicFramePr>
          <p:cNvPr id="4" name="Диаграмма 4">
            <a:extLst>
              <a:ext uri="{FF2B5EF4-FFF2-40B4-BE49-F238E27FC236}">
                <a16:creationId xmlns:a16="http://schemas.microsoft.com/office/drawing/2014/main" id="{2738B6F7-CE67-45D9-B57D-FC1615554D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2373401"/>
              </p:ext>
            </p:extLst>
          </p:nvPr>
        </p:nvGraphicFramePr>
        <p:xfrm>
          <a:off x="-201736" y="1285876"/>
          <a:ext cx="4319588" cy="2403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5">
            <a:extLst>
              <a:ext uri="{FF2B5EF4-FFF2-40B4-BE49-F238E27FC236}">
                <a16:creationId xmlns:a16="http://schemas.microsoft.com/office/drawing/2014/main" id="{E257D876-252B-493B-BF1E-0DED82188E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0092349"/>
              </p:ext>
            </p:extLst>
          </p:nvPr>
        </p:nvGraphicFramePr>
        <p:xfrm>
          <a:off x="3419475" y="1204913"/>
          <a:ext cx="3659188" cy="2022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2EF6BBC-22B3-4EDA-9505-6AAF4013CCA7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Трудовые ресурсы</a:t>
            </a:r>
          </a:p>
        </p:txBody>
      </p:sp>
      <p:graphicFrame>
        <p:nvGraphicFramePr>
          <p:cNvPr id="6" name="Диаграмма 11">
            <a:extLst>
              <a:ext uri="{FF2B5EF4-FFF2-40B4-BE49-F238E27FC236}">
                <a16:creationId xmlns:a16="http://schemas.microsoft.com/office/drawing/2014/main" id="{1A584F60-75C9-443F-9EDE-243051EC96E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9536629"/>
              </p:ext>
            </p:extLst>
          </p:nvPr>
        </p:nvGraphicFramePr>
        <p:xfrm>
          <a:off x="341313" y="3806825"/>
          <a:ext cx="8424862" cy="3051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5848" name="TextBox 3">
            <a:extLst>
              <a:ext uri="{FF2B5EF4-FFF2-40B4-BE49-F238E27FC236}">
                <a16:creationId xmlns:a16="http://schemas.microsoft.com/office/drawing/2014/main" id="{E7B6F17B-57A6-408F-B7DC-F04A5F20B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5088" y="3494088"/>
            <a:ext cx="65405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1600" b="1">
                <a:latin typeface="Arial" panose="020B0604020202020204" pitchFamily="34" charset="0"/>
                <a:cs typeface="Times New Roman" panose="02020603050405020304" pitchFamily="18" charset="0"/>
              </a:rPr>
              <a:t>Уровень образования населения в возрасте 15 лет и более, %</a:t>
            </a:r>
            <a:endParaRPr lang="ru-RU" altLang="ru-RU" sz="1600" b="1"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A4A287-F121-44DD-A7FD-21BAF895702B}"/>
              </a:ext>
            </a:extLst>
          </p:cNvPr>
          <p:cNvSpPr txBox="1"/>
          <p:nvPr/>
        </p:nvSpPr>
        <p:spPr>
          <a:xfrm>
            <a:off x="6749254" y="1485900"/>
            <a:ext cx="2252668" cy="138499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j-lt"/>
              </a:rPr>
              <a:t>Рождаемость: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j-lt"/>
              </a:rPr>
              <a:t>2019 год – 250 человек;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j-lt"/>
              </a:rPr>
              <a:t>2020год – 225 человек;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j-lt"/>
              </a:rPr>
              <a:t>2021 год – 249 человек;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j-lt"/>
              </a:rPr>
              <a:t>2022год – 159 человек.;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j-lt"/>
              </a:rPr>
              <a:t>2023 год – 151 человек.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97DE15-E0C4-4CFF-A739-27E33076A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03262"/>
          </a:xfrm>
        </p:spPr>
        <p:txBody>
          <a:bodyPr/>
          <a:lstStyle/>
          <a:p>
            <a:pPr>
              <a:defRPr/>
            </a:pPr>
            <a:r>
              <a:rPr lang="ru-RU" sz="2800" b="1" dirty="0"/>
              <a:t>Трудовые ресурсы</a:t>
            </a:r>
          </a:p>
        </p:txBody>
      </p:sp>
      <p:sp>
        <p:nvSpPr>
          <p:cNvPr id="7" name="Содержимое 2">
            <a:extLst>
              <a:ext uri="{FF2B5EF4-FFF2-40B4-BE49-F238E27FC236}">
                <a16:creationId xmlns:a16="http://schemas.microsoft.com/office/drawing/2014/main" id="{292079B7-DABC-463F-AEA7-569B83F3A724}"/>
              </a:ext>
            </a:extLst>
          </p:cNvPr>
          <p:cNvSpPr txBox="1">
            <a:spLocks/>
          </p:cNvSpPr>
          <p:nvPr/>
        </p:nvSpPr>
        <p:spPr bwMode="auto">
          <a:xfrm>
            <a:off x="160338" y="1125538"/>
            <a:ext cx="878681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fontScale="92500"/>
          </a:bodyPr>
          <a:lstStyle/>
          <a:p>
            <a:pPr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SzPct val="65000"/>
              <a:tabLst>
                <a:tab pos="8245475" algn="l"/>
              </a:tabLst>
              <a:defRPr/>
            </a:pPr>
            <a:r>
              <a:rPr lang="ru-RU" sz="1600" b="1" dirty="0">
                <a:solidFill>
                  <a:sysClr val="window" lastClr="FFFFFF"/>
                </a:solidFill>
                <a:latin typeface="Arial"/>
              </a:rPr>
              <a:t>Среднесписочная численность работников занятых в экономике (всего) – 3165</a:t>
            </a:r>
            <a:r>
              <a:rPr lang="ru-RU" sz="1600" b="1" dirty="0">
                <a:latin typeface="Arial"/>
              </a:rPr>
              <a:t> человек  </a:t>
            </a:r>
          </a:p>
          <a:p>
            <a:pPr marL="548640" indent="-411480" algn="ctr" fontAlgn="auto">
              <a:spcBef>
                <a:spcPct val="20000"/>
              </a:spcBef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SzPct val="65000"/>
              <a:buFont typeface="Wingdings 2"/>
              <a:buNone/>
              <a:defRPr/>
            </a:pPr>
            <a:endParaRPr lang="ru-RU" sz="1600" b="1" kern="0" dirty="0">
              <a:solidFill>
                <a:sysClr val="windowText" lastClr="000000"/>
              </a:solidFill>
              <a:latin typeface="Arial"/>
            </a:endParaRPr>
          </a:p>
          <a:p>
            <a:pPr marL="548640" indent="-411480" algn="ctr" fontAlgn="auto">
              <a:spcBef>
                <a:spcPct val="20000"/>
              </a:spcBef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SzPct val="65000"/>
              <a:buFont typeface="Wingdings 2"/>
              <a:buNone/>
              <a:defRPr/>
            </a:pPr>
            <a:endParaRPr lang="ru-RU" sz="1600" b="1" kern="0" dirty="0">
              <a:solidFill>
                <a:sysClr val="windowText" lastClr="000000"/>
              </a:solidFill>
              <a:latin typeface="Arial"/>
            </a:endParaRPr>
          </a:p>
        </p:txBody>
      </p:sp>
      <p:graphicFrame>
        <p:nvGraphicFramePr>
          <p:cNvPr id="3" name="Диаграмма 7">
            <a:extLst>
              <a:ext uri="{FF2B5EF4-FFF2-40B4-BE49-F238E27FC236}">
                <a16:creationId xmlns:a16="http://schemas.microsoft.com/office/drawing/2014/main" id="{2729C2CD-C410-4132-8CBE-5C8602316C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9602110"/>
              </p:ext>
            </p:extLst>
          </p:nvPr>
        </p:nvGraphicFramePr>
        <p:xfrm>
          <a:off x="593725" y="1700213"/>
          <a:ext cx="8353425" cy="4606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C9EB11A-A991-44E2-945F-F4A00BA9AA39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Трудовые ресурсы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A499F-8495-47AF-84AE-935EBFE82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2800" b="1" dirty="0"/>
              <a:t>Рынок труда 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83B191F8-F2D9-4D07-AFB2-4CFE0FBD79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7752689"/>
              </p:ext>
            </p:extLst>
          </p:nvPr>
        </p:nvGraphicFramePr>
        <p:xfrm>
          <a:off x="179388" y="1196975"/>
          <a:ext cx="8785225" cy="2816831"/>
        </p:xfrm>
        <a:graphic>
          <a:graphicData uri="http://schemas.openxmlformats.org/drawingml/2006/table">
            <a:tbl>
              <a:tblPr/>
              <a:tblGrid>
                <a:gridCol w="6192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39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Показатели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3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3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На 01.01.2023г.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Численность не занятых трудовой деятельностью граждан, ищущих работу и зарегистрированных в службе занятости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3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3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223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2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Численность зарегистрированных безработных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3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3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192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68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Уровень зарегистрированной безработицы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3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3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1,2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Число заявленных вакансий за 2022 год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3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единиц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3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Среднемесячная номинальная начисленная заработная плата работников крупных и средних предприятий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3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рублей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3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60377,3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A73FC42-9EA3-4F13-8725-555DA3DE658F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Трудовые ресурсы</a:t>
            </a:r>
          </a:p>
        </p:txBody>
      </p:sp>
      <p:pic>
        <p:nvPicPr>
          <p:cNvPr id="37926" name="Рисунок 4">
            <a:extLst>
              <a:ext uri="{FF2B5EF4-FFF2-40B4-BE49-F238E27FC236}">
                <a16:creationId xmlns:a16="http://schemas.microsoft.com/office/drawing/2014/main" id="{0D873862-98F0-4D69-8B9F-AA8C1EC3331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b="19447"/>
          <a:stretch>
            <a:fillRect/>
          </a:stretch>
        </p:blipFill>
        <p:spPr bwMode="auto">
          <a:xfrm>
            <a:off x="2609850" y="4476750"/>
            <a:ext cx="3889375" cy="234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F36893-A1A6-4749-A6DB-1C3870CCD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638" y="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ru-RU" sz="2800" b="1" dirty="0"/>
              <a:t>Жилищно-коммунальный комплекс</a:t>
            </a:r>
          </a:p>
        </p:txBody>
      </p:sp>
      <p:sp>
        <p:nvSpPr>
          <p:cNvPr id="38915" name="Прямоугольник 2">
            <a:extLst>
              <a:ext uri="{FF2B5EF4-FFF2-40B4-BE49-F238E27FC236}">
                <a16:creationId xmlns:a16="http://schemas.microsoft.com/office/drawing/2014/main" id="{92892AE0-36BA-4D58-97BE-13E0F0CD35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908050"/>
            <a:ext cx="8640763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/>
            <a:r>
              <a:rPr lang="ru-RU" altLang="ru-RU" sz="1600" dirty="0">
                <a:latin typeface="Arial" panose="020B0604020202020204" pitchFamily="34" charset="0"/>
                <a:cs typeface="Times New Roman" panose="02020603050405020304" pitchFamily="18" charset="0"/>
              </a:rPr>
              <a:t>Жилищно-коммунальный комплекс муниципального района включает в себя жилищный фонд, объекты теплоснабжения, водоснабжения и водоотведения. </a:t>
            </a:r>
          </a:p>
          <a:p>
            <a:pPr algn="just" eaLnBrk="1" hangingPunct="1"/>
            <a:r>
              <a:rPr lang="ru-RU" altLang="ru-RU" sz="1600" dirty="0">
                <a:latin typeface="Arial" panose="020B0604020202020204" pitchFamily="34" charset="0"/>
                <a:cs typeface="Times New Roman" panose="02020603050405020304" pitchFamily="18" charset="0"/>
              </a:rPr>
              <a:t>Жилищный фонд муниципального района составляет </a:t>
            </a:r>
            <a:r>
              <a:rPr lang="ru-RU" altLang="ru-RU" sz="1600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329,37</a:t>
            </a:r>
            <a:r>
              <a:rPr lang="ru-RU" altLang="ru-RU" sz="1600" dirty="0">
                <a:solidFill>
                  <a:srgbClr val="B9CAE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solidFill>
                  <a:srgbClr val="C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latin typeface="Arial" panose="020B0604020202020204" pitchFamily="34" charset="0"/>
                <a:cs typeface="Times New Roman" panose="02020603050405020304" pitchFamily="18" charset="0"/>
              </a:rPr>
              <a:t>тыс. м².</a:t>
            </a:r>
          </a:p>
          <a:p>
            <a:pPr algn="just" eaLnBrk="1" hangingPunct="1"/>
            <a:endParaRPr lang="ru-RU" altLang="ru-RU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just" eaLnBrk="1" hangingPunct="1"/>
            <a:endParaRPr lang="ru-RU" altLang="ru-RU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just" eaLnBrk="1" hangingPunct="1"/>
            <a:endParaRPr lang="ru-RU" altLang="ru-RU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just" eaLnBrk="1" hangingPunct="1"/>
            <a:endParaRPr lang="ru-RU" altLang="ru-RU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just" eaLnBrk="1" hangingPunct="1"/>
            <a:endParaRPr lang="ru-RU" altLang="ru-RU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just" eaLnBrk="1" hangingPunct="1"/>
            <a:endParaRPr lang="ru-RU" altLang="ru-RU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just" eaLnBrk="1" hangingPunct="1"/>
            <a:endParaRPr lang="ru-RU" altLang="ru-RU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just" eaLnBrk="1" hangingPunct="1"/>
            <a:endParaRPr lang="ru-RU" altLang="ru-RU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just" eaLnBrk="1" hangingPunct="1"/>
            <a:endParaRPr lang="ru-RU" altLang="ru-RU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just" eaLnBrk="1" hangingPunct="1"/>
            <a:endParaRPr lang="ru-RU" altLang="ru-RU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ru-RU" altLang="ru-RU" sz="1600" dirty="0">
                <a:latin typeface="Arial" panose="020B0604020202020204" pitchFamily="34" charset="0"/>
                <a:cs typeface="Times New Roman" panose="02020603050405020304" pitchFamily="18" charset="0"/>
              </a:rPr>
              <a:t>Жилищно-коммунальные услуги оказывают  частные предприятия пришедшие на рынок услуг в результате проведенных конкурсов:</a:t>
            </a:r>
          </a:p>
          <a:p>
            <a:pPr algn="just" eaLnBrk="1" hangingPunct="1"/>
            <a:r>
              <a:rPr lang="ru-RU" altLang="ru-RU" sz="1600" dirty="0">
                <a:latin typeface="Arial" panose="020B0604020202020204" pitchFamily="34" charset="0"/>
                <a:cs typeface="Times New Roman" panose="02020603050405020304" pitchFamily="18" charset="0"/>
              </a:rPr>
              <a:t>- ООО «</a:t>
            </a:r>
            <a:r>
              <a:rPr lang="ru-RU" altLang="ru-RU" sz="1600" dirty="0" err="1">
                <a:latin typeface="Arial" panose="020B0604020202020204" pitchFamily="34" charset="0"/>
                <a:cs typeface="Times New Roman" panose="02020603050405020304" pitchFamily="18" charset="0"/>
              </a:rPr>
              <a:t>Багоустройство</a:t>
            </a:r>
            <a:r>
              <a:rPr lang="ru-RU" altLang="ru-RU" sz="1600" dirty="0">
                <a:latin typeface="Arial" panose="020B0604020202020204" pitchFamily="34" charset="0"/>
                <a:cs typeface="Times New Roman" panose="02020603050405020304" pitchFamily="18" charset="0"/>
              </a:rPr>
              <a:t>+»;</a:t>
            </a:r>
          </a:p>
          <a:p>
            <a:pPr algn="just" eaLnBrk="1" hangingPunct="1"/>
            <a:r>
              <a:rPr lang="ru-RU" altLang="ru-RU" sz="1600" dirty="0">
                <a:latin typeface="Arial" panose="020B0604020202020204" pitchFamily="34" charset="0"/>
                <a:cs typeface="Times New Roman" panose="02020603050405020304" pitchFamily="18" charset="0"/>
              </a:rPr>
              <a:t>- ООО «Восход». </a:t>
            </a:r>
          </a:p>
          <a:p>
            <a:pPr algn="just" eaLnBrk="1" hangingPunct="1"/>
            <a:endParaRPr lang="ru-RU" altLang="ru-RU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916" name="Рисунок 3">
            <a:extLst>
              <a:ext uri="{FF2B5EF4-FFF2-40B4-BE49-F238E27FC236}">
                <a16:creationId xmlns:a16="http://schemas.microsoft.com/office/drawing/2014/main" id="{8300F171-4C2D-436D-8D8C-C289A0932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4927600"/>
            <a:ext cx="2073275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Рисунок 4">
            <a:extLst>
              <a:ext uri="{FF2B5EF4-FFF2-40B4-BE49-F238E27FC236}">
                <a16:creationId xmlns:a16="http://schemas.microsoft.com/office/drawing/2014/main" id="{3E515279-A1BD-4AD7-9830-86FEBFF687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5" y="5229225"/>
            <a:ext cx="210820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Рисунок 5">
            <a:extLst>
              <a:ext uri="{FF2B5EF4-FFF2-40B4-BE49-F238E27FC236}">
                <a16:creationId xmlns:a16="http://schemas.microsoft.com/office/drawing/2014/main" id="{F5F78B8A-B357-49A2-99FF-DBF3ED6445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0" y="2147888"/>
            <a:ext cx="2530475" cy="189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Рисунок 6">
            <a:extLst>
              <a:ext uri="{FF2B5EF4-FFF2-40B4-BE49-F238E27FC236}">
                <a16:creationId xmlns:a16="http://schemas.microsoft.com/office/drawing/2014/main" id="{4937FDC2-5F61-4990-AB42-D4A6BEFE1C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916113"/>
            <a:ext cx="2530475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Рисунок 7">
            <a:extLst>
              <a:ext uri="{FF2B5EF4-FFF2-40B4-BE49-F238E27FC236}">
                <a16:creationId xmlns:a16="http://schemas.microsoft.com/office/drawing/2014/main" id="{E6E155B5-64F8-4C45-B703-BC72F768FE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1916113"/>
            <a:ext cx="2528888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33BC9E-1E4A-4E18-8534-E11F297DA730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Инфраструктура района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D813D5-8CF7-4F84-A14F-B4E5889B1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738" y="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ru-RU" sz="2800" b="1" dirty="0"/>
              <a:t>Железнодорожный транспорт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EE40D1-CB72-4142-A29B-B7128354816F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</a:rPr>
              <a:t>Инфраструктура района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F4A085C-BAA9-4640-82F4-568BE6B819FD}"/>
              </a:ext>
            </a:extLst>
          </p:cNvPr>
          <p:cNvSpPr/>
          <p:nvPr/>
        </p:nvSpPr>
        <p:spPr>
          <a:xfrm>
            <a:off x="77788" y="758825"/>
            <a:ext cx="9043987" cy="233997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263" algn="just">
              <a:defRPr/>
            </a:pPr>
            <a:r>
              <a:rPr lang="ru-RU" sz="1600" dirty="0">
                <a:solidFill>
                  <a:prstClr val="white"/>
                </a:solidFill>
                <a:latin typeface="+mj-lt"/>
              </a:rPr>
              <a:t>С запада на восток район пересекает Забайкальская железнодорожная магистраль, протяженностью 170 км, по которой осуществляются основные грузовые и пассажирские перевозки.</a:t>
            </a:r>
          </a:p>
          <a:p>
            <a:pPr indent="449263" algn="just">
              <a:defRPr/>
            </a:pPr>
            <a:r>
              <a:rPr lang="ru-RU" sz="1600" dirty="0">
                <a:solidFill>
                  <a:prstClr val="white"/>
                </a:solidFill>
                <a:latin typeface="+mj-lt"/>
              </a:rPr>
              <a:t>На территории района находятся станции: Баляга, Новопавловка, Тарбагатай, </a:t>
            </a:r>
            <a:r>
              <a:rPr lang="ru-RU" sz="1600" dirty="0" err="1">
                <a:solidFill>
                  <a:prstClr val="white"/>
                </a:solidFill>
                <a:latin typeface="+mj-lt"/>
              </a:rPr>
              <a:t>Хохотуй</a:t>
            </a:r>
            <a:r>
              <a:rPr lang="ru-RU" sz="1600" dirty="0">
                <a:solidFill>
                  <a:prstClr val="white"/>
                </a:solidFill>
                <a:latin typeface="+mj-lt"/>
              </a:rPr>
              <a:t>.</a:t>
            </a:r>
          </a:p>
          <a:p>
            <a:pPr indent="449263" algn="just">
              <a:defRPr/>
            </a:pPr>
            <a:r>
              <a:rPr lang="ru-RU" sz="1600" dirty="0">
                <a:solidFill>
                  <a:prstClr val="white"/>
                </a:solidFill>
                <a:latin typeface="Arial" pitchFamily="34" charset="0"/>
                <a:cs typeface="Times New Roman" pitchFamily="18" charset="0"/>
              </a:rPr>
              <a:t>Пропускная способность станций: около 80 пар поездов в сутки</a:t>
            </a:r>
            <a:endParaRPr lang="ru-RU" sz="1600" dirty="0">
              <a:solidFill>
                <a:prstClr val="white"/>
              </a:solidFill>
              <a:latin typeface="+mj-lt"/>
            </a:endParaRPr>
          </a:p>
          <a:p>
            <a:pPr indent="449263" algn="just">
              <a:defRPr/>
            </a:pPr>
            <a:r>
              <a:rPr lang="ru-RU" sz="1600" dirty="0">
                <a:latin typeface="+mj-lt"/>
              </a:rPr>
              <a:t>В 2010, 2011 годах произведена реконструкция станций Баляга, Новопавловка и </a:t>
            </a:r>
            <a:r>
              <a:rPr lang="ru-RU" sz="1600" dirty="0" err="1">
                <a:latin typeface="+mj-lt"/>
              </a:rPr>
              <a:t>Хохотуй</a:t>
            </a:r>
            <a:r>
              <a:rPr lang="ru-RU" sz="1600" dirty="0">
                <a:latin typeface="+mj-lt"/>
              </a:rPr>
              <a:t>, которая позволяет принимать на станционные пути </a:t>
            </a:r>
            <a:r>
              <a:rPr lang="ru-RU" sz="1600" dirty="0" err="1">
                <a:latin typeface="+mj-lt"/>
              </a:rPr>
              <a:t>длинносоставные</a:t>
            </a:r>
            <a:r>
              <a:rPr lang="ru-RU" sz="1600" dirty="0">
                <a:latin typeface="+mj-lt"/>
              </a:rPr>
              <a:t> поезда, что способствует увеличению пропускной и проводной способности.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42900" algn="l"/>
                <a:tab pos="457200" algn="l"/>
              </a:tabLst>
              <a:defRPr/>
            </a:pPr>
            <a:endParaRPr lang="ru-RU" sz="1600" dirty="0">
              <a:latin typeface="Times New Roman"/>
              <a:ea typeface="Times New Roman"/>
            </a:endParaRPr>
          </a:p>
        </p:txBody>
      </p:sp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4FFA21AB-1D8E-42C0-9188-10FBD239BC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88954" y="2698609"/>
            <a:ext cx="3460137" cy="25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  <a:extLst/>
        </p:spPr>
      </p:pic>
      <p:pic>
        <p:nvPicPr>
          <p:cNvPr id="5" name="Picture 14" descr="Картинка 93 из 253937">
            <a:hlinkClick r:id="rId3"/>
            <a:extLst>
              <a:ext uri="{FF2B5EF4-FFF2-40B4-BE49-F238E27FC236}">
                <a16:creationId xmlns:a16="http://schemas.microsoft.com/office/drawing/2014/main" id="{E2A031E4-24DA-4B09-BB0C-7BADF7E5A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 b="6723"/>
          <a:stretch>
            <a:fillRect/>
          </a:stretch>
        </p:blipFill>
        <p:spPr bwMode="auto">
          <a:xfrm>
            <a:off x="2810835" y="4266000"/>
            <a:ext cx="3712145" cy="25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  <a:extLst/>
        </p:spPr>
      </p:pic>
      <p:pic>
        <p:nvPicPr>
          <p:cNvPr id="6" name="Picture 10" descr="F:\Мои документы\Дни муниципальных районов\Баляга\ЖД станция после ремонта в 2011 году.JPG">
            <a:extLst>
              <a:ext uri="{FF2B5EF4-FFF2-40B4-BE49-F238E27FC236}">
                <a16:creationId xmlns:a16="http://schemas.microsoft.com/office/drawing/2014/main" id="{8828C35A-63C6-4CBE-8BB5-ACBB60971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5622444" y="2698609"/>
            <a:ext cx="345638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  <a:ex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782517-7F83-433D-BC70-A2039D90F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Автомобильный транспорт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551B22-F37A-465C-853A-F39ED42DA698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</a:rPr>
              <a:t>Инфраструктура района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FE237AE3-A0AC-4515-9C7F-CA52BC5081AA}"/>
              </a:ext>
            </a:extLst>
          </p:cNvPr>
          <p:cNvGraphicFramePr/>
          <p:nvPr/>
        </p:nvGraphicFramePr>
        <p:xfrm>
          <a:off x="3437843" y="1136939"/>
          <a:ext cx="5497071" cy="2112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D434B6-B6D1-4FB3-BE4D-323A5F83BD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913" y="1125538"/>
            <a:ext cx="2730500" cy="213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966" name="Прямоугольник 3">
            <a:extLst>
              <a:ext uri="{FF2B5EF4-FFF2-40B4-BE49-F238E27FC236}">
                <a16:creationId xmlns:a16="http://schemas.microsoft.com/office/drawing/2014/main" id="{63FA8200-BD86-4E36-B870-417583C273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79045"/>
            <a:ext cx="91090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solidFill>
                  <a:srgbClr val="EAEAEA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В реестре состоят 5 муниципальных маршрутов, рабочий маршрут 1, привлечен 1 перевозчик. Доля услуг  по перевозке пассажиров автобусным транспортом по муниципальному маршруту, оказанных организациями частной формы собственности составляет 100%</a:t>
            </a:r>
            <a:endParaRPr lang="ru-RU" altLang="ru-RU" sz="1600" b="1" dirty="0">
              <a:solidFill>
                <a:srgbClr val="EAEAEA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4" name="Схема 13">
            <a:extLst>
              <a:ext uri="{FF2B5EF4-FFF2-40B4-BE49-F238E27FC236}">
                <a16:creationId xmlns:a16="http://schemas.microsoft.com/office/drawing/2014/main" id="{21C33175-3B23-4311-A339-987687B4FC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3469638"/>
              </p:ext>
            </p:extLst>
          </p:nvPr>
        </p:nvGraphicFramePr>
        <p:xfrm>
          <a:off x="439738" y="5455918"/>
          <a:ext cx="4968552" cy="491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40968" name="Рисунок 14">
            <a:extLst>
              <a:ext uri="{FF2B5EF4-FFF2-40B4-BE49-F238E27FC236}">
                <a16:creationId xmlns:a16="http://schemas.microsoft.com/office/drawing/2014/main" id="{606E08F6-6214-42AE-BF3F-EE307DFE95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934" y="4437112"/>
            <a:ext cx="3024188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Find Similar Asset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126" y="4428379"/>
            <a:ext cx="3429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5756889-8348-46B2-9046-CAF4BA9B9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507" y="60648"/>
            <a:ext cx="4716017" cy="6714906"/>
          </a:xfrm>
        </p:spPr>
        <p:txBody>
          <a:bodyPr/>
          <a:lstStyle/>
          <a:p>
            <a:pPr marL="0" indent="0" algn="ctr">
              <a:spcBef>
                <a:spcPct val="0"/>
              </a:spcBef>
              <a:buClr>
                <a:prstClr val="white">
                  <a:shade val="95000"/>
                </a:prstClr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ru-RU" sz="2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Уважаемые дамы и господа!</a:t>
            </a:r>
          </a:p>
          <a:p>
            <a:pPr marL="0" indent="0" algn="ctr" eaLnBrk="1" hangingPunct="1">
              <a:spcBef>
                <a:spcPct val="0"/>
              </a:spcBef>
              <a:buClr>
                <a:prstClr val="white">
                  <a:shade val="95000"/>
                </a:prstClr>
              </a:buClr>
              <a:buSzPct val="65000"/>
              <a:buFont typeface="Wingdings" panose="05000000000000000000" pitchFamily="2" charset="2"/>
              <a:buNone/>
              <a:defRPr/>
            </a:pPr>
            <a:endParaRPr lang="ru-RU" sz="1700" b="1" kern="1200" cap="all" dirty="0">
              <a:ln w="6350">
                <a:noFill/>
              </a:ln>
              <a:gradFill>
                <a:gsLst>
                  <a:gs pos="0">
                    <a:srgbClr val="CEB966">
                      <a:tint val="73000"/>
                      <a:satMod val="145000"/>
                    </a:srgbClr>
                  </a:gs>
                  <a:gs pos="73000">
                    <a:srgbClr val="CEB966">
                      <a:tint val="73000"/>
                      <a:satMod val="145000"/>
                    </a:srgbClr>
                  </a:gs>
                  <a:gs pos="100000">
                    <a:srgbClr val="CEB966">
                      <a:tint val="83000"/>
                      <a:satMod val="143000"/>
                    </a:srgbClr>
                  </a:gs>
                </a:gsLst>
                <a:lin ang="4800000" scaled="1"/>
              </a:gra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prstClr val="white">
                  <a:shade val="95000"/>
                </a:prstClr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ru-RU" sz="1700" b="1" kern="1200" dirty="0">
                <a:solidFill>
                  <a:prstClr val="white"/>
                </a:solidFill>
                <a:effectLst/>
                <a:latin typeface="+mj-lt"/>
              </a:rPr>
              <a:t>Приветствую Вас от имени Администрации муниципального района 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prstClr val="white">
                  <a:shade val="95000"/>
                </a:prstClr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ru-RU" sz="1700" b="1" kern="1200" dirty="0">
                <a:solidFill>
                  <a:prstClr val="white"/>
                </a:solidFill>
                <a:effectLst/>
                <a:latin typeface="+mj-lt"/>
              </a:rPr>
              <a:t>«Петровск-Забайкальский район» 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prstClr val="white">
                  <a:shade val="95000"/>
                </a:prstClr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ru-RU" sz="1700" b="1" kern="1200" dirty="0">
                <a:solidFill>
                  <a:prstClr val="white"/>
                </a:solidFill>
                <a:effectLst/>
                <a:latin typeface="+mj-lt"/>
              </a:rPr>
              <a:t>и представляю Вашему вниманию инвестиционный паспорт района. </a:t>
            </a:r>
          </a:p>
          <a:p>
            <a:pPr marL="0" indent="0" algn="ctr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sz="1700" b="1" kern="1200" dirty="0">
                <a:solidFill>
                  <a:prstClr val="white"/>
                </a:solidFill>
                <a:effectLst/>
                <a:latin typeface="+mj-lt"/>
                <a:cs typeface="Times New Roman" pitchFamily="18" charset="0"/>
              </a:rPr>
              <a:t>Петровск-Забайкальский район </a:t>
            </a:r>
            <a:r>
              <a:rPr lang="ru-RU" sz="1700" b="1" dirty="0">
                <a:effectLst/>
                <a:latin typeface="+mj-lt"/>
                <a:ea typeface="Times New Roman"/>
              </a:rPr>
              <a:t>является западным рубежом Забайкальского края </a:t>
            </a:r>
          </a:p>
          <a:p>
            <a:pPr marL="0" indent="0" algn="ctr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sz="1700" b="1" dirty="0">
                <a:effectLst/>
                <a:latin typeface="+mj-lt"/>
                <a:ea typeface="Times New Roman"/>
              </a:rPr>
              <a:t>и </a:t>
            </a:r>
            <a:r>
              <a:rPr lang="ru-RU" sz="1700" b="1" kern="1200" dirty="0">
                <a:solidFill>
                  <a:prstClr val="white"/>
                </a:solidFill>
                <a:effectLst/>
                <a:latin typeface="+mj-lt"/>
                <a:cs typeface="Times New Roman" pitchFamily="18" charset="0"/>
              </a:rPr>
              <a:t>занимает территорию 8,7 тыс. кв. км. </a:t>
            </a:r>
          </a:p>
          <a:p>
            <a:pPr marL="0" indent="0" algn="ctr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sz="1700" b="1" kern="1200" dirty="0">
                <a:solidFill>
                  <a:prstClr val="white"/>
                </a:solidFill>
                <a:effectLst/>
                <a:latin typeface="+mj-lt"/>
                <a:cs typeface="Times New Roman" pitchFamily="18" charset="0"/>
              </a:rPr>
              <a:t>Экономика района представлена предприятиями добывающей промышленности, сельского, </a:t>
            </a:r>
          </a:p>
          <a:p>
            <a:pPr marL="0" indent="0" algn="ctr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sz="1700" b="1" kern="1200" dirty="0">
                <a:solidFill>
                  <a:prstClr val="white"/>
                </a:solidFill>
                <a:effectLst/>
                <a:latin typeface="+mj-lt"/>
                <a:cs typeface="Times New Roman" pitchFamily="18" charset="0"/>
              </a:rPr>
              <a:t>лесного хозяйства, инфраструктуры, </a:t>
            </a:r>
          </a:p>
          <a:p>
            <a:pPr marL="0" indent="0" algn="ctr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sz="1700" b="1" kern="1200" dirty="0">
                <a:solidFill>
                  <a:prstClr val="white"/>
                </a:solidFill>
                <a:effectLst/>
                <a:latin typeface="+mj-lt"/>
                <a:cs typeface="Times New Roman" pitchFamily="18" charset="0"/>
              </a:rPr>
              <a:t>малого и среднего бизнеса. </a:t>
            </a:r>
            <a:endParaRPr lang="ru-RU" sz="1700" b="1" kern="1200" dirty="0">
              <a:solidFill>
                <a:prstClr val="white"/>
              </a:solidFill>
              <a:effectLst/>
              <a:latin typeface="+mj-lt"/>
            </a:endParaRPr>
          </a:p>
          <a:p>
            <a:pPr marL="0" indent="0" algn="ctr" eaLnBrk="1" hangingPunct="1">
              <a:spcBef>
                <a:spcPct val="0"/>
              </a:spcBef>
              <a:buClr>
                <a:prstClr val="white">
                  <a:shade val="95000"/>
                </a:prstClr>
              </a:buClr>
              <a:buSzPct val="65000"/>
              <a:buFont typeface="Wingdings" panose="05000000000000000000" pitchFamily="2" charset="2"/>
              <a:buNone/>
              <a:defRPr/>
            </a:pPr>
            <a:endParaRPr lang="ru-RU" sz="1700" b="1" kern="1200" cap="all" dirty="0">
              <a:ln w="6350">
                <a:noFill/>
              </a:ln>
              <a:gradFill>
                <a:gsLst>
                  <a:gs pos="0">
                    <a:srgbClr val="CEB966">
                      <a:tint val="73000"/>
                      <a:satMod val="145000"/>
                    </a:srgbClr>
                  </a:gs>
                  <a:gs pos="73000">
                    <a:srgbClr val="CEB966">
                      <a:tint val="73000"/>
                      <a:satMod val="145000"/>
                    </a:srgbClr>
                  </a:gs>
                  <a:gs pos="100000">
                    <a:srgbClr val="CEB966">
                      <a:tint val="83000"/>
                      <a:satMod val="143000"/>
                    </a:srgbClr>
                  </a:gs>
                </a:gsLst>
                <a:lin ang="4800000" scaled="1"/>
              </a:gra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indent="0" algn="ctr">
              <a:spcBef>
                <a:spcPct val="0"/>
              </a:spcBef>
              <a:buClr>
                <a:prstClr val="white">
                  <a:shade val="95000"/>
                </a:prstClr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ru-RU" sz="1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Мы активно заинтересованы и приглашаем к сотрудничеству потенциальных партнеров и инвесторов, и намерены создавать все комфортные условия для ведения бизнеса в районе, </a:t>
            </a:r>
          </a:p>
          <a:p>
            <a:pPr marL="0" indent="0" algn="ctr">
              <a:spcBef>
                <a:spcPct val="0"/>
              </a:spcBef>
              <a:buClr>
                <a:prstClr val="white">
                  <a:shade val="95000"/>
                </a:prstClr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ru-RU" sz="1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готовы к диалогу по конкретным предложениям и идеям!</a:t>
            </a:r>
          </a:p>
          <a:p>
            <a:pPr>
              <a:defRPr/>
            </a:pPr>
            <a:endParaRPr lang="ru-RU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8A2539-791B-47E7-88F2-6C4A6AA0FE15}"/>
              </a:ext>
            </a:extLst>
          </p:cNvPr>
          <p:cNvSpPr txBox="1"/>
          <p:nvPr/>
        </p:nvSpPr>
        <p:spPr>
          <a:xfrm>
            <a:off x="5499521" y="220663"/>
            <a:ext cx="2782044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buClr>
                <a:prstClr val="white">
                  <a:shade val="95000"/>
                </a:prstClr>
              </a:buClr>
              <a:buSzPct val="65000"/>
              <a:defRPr/>
            </a:pPr>
            <a:r>
              <a:rPr lang="ru-RU" sz="1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Глава муниципального района </a:t>
            </a:r>
          </a:p>
          <a:p>
            <a:pPr algn="ctr" eaLnBrk="0" hangingPunct="0">
              <a:buClr>
                <a:prstClr val="white">
                  <a:shade val="95000"/>
                </a:prstClr>
              </a:buClr>
              <a:buSzPct val="65000"/>
              <a:defRPr/>
            </a:pPr>
            <a:r>
              <a:rPr lang="ru-RU" sz="1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«Петровск-Забайкальский район»</a:t>
            </a:r>
          </a:p>
          <a:p>
            <a:pPr algn="ctr" eaLnBrk="0" hangingPunct="0">
              <a:buClr>
                <a:prstClr val="white">
                  <a:shade val="95000"/>
                </a:prstClr>
              </a:buClr>
              <a:buSzPct val="65000"/>
              <a:defRPr/>
            </a:pPr>
            <a:r>
              <a:rPr lang="ru-RU" sz="1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До 14.09.2023 года</a:t>
            </a:r>
          </a:p>
          <a:p>
            <a:pPr algn="ctr" eaLnBrk="0" hangingPunct="0">
              <a:buClr>
                <a:prstClr val="white">
                  <a:shade val="95000"/>
                </a:prstClr>
              </a:buClr>
              <a:buSzPct val="65000"/>
              <a:defRPr/>
            </a:pPr>
            <a:endParaRPr lang="ru-RU" sz="12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  <a:p>
            <a:pPr algn="ctr" eaLnBrk="0" hangingPunct="0">
              <a:buClr>
                <a:prstClr val="white">
                  <a:shade val="95000"/>
                </a:prstClr>
              </a:buClr>
              <a:buSzPct val="65000"/>
              <a:defRPr/>
            </a:pPr>
            <a:r>
              <a:rPr lang="ru-RU" sz="1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Горюнов Николай Валерьевич</a:t>
            </a:r>
          </a:p>
        </p:txBody>
      </p:sp>
      <p:pic>
        <p:nvPicPr>
          <p:cNvPr id="23556" name="Picture 6">
            <a:extLst>
              <a:ext uri="{FF2B5EF4-FFF2-40B4-BE49-F238E27FC236}">
                <a16:creationId xmlns:a16="http://schemas.microsoft.com/office/drawing/2014/main" id="{75FF74E2-FDAE-48B5-AC09-DC5350B51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281652"/>
            <a:ext cx="1734698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B0524D0-E136-47A2-A884-2AE40B700C5B}"/>
              </a:ext>
            </a:extLst>
          </p:cNvPr>
          <p:cNvSpPr/>
          <p:nvPr/>
        </p:nvSpPr>
        <p:spPr>
          <a:xfrm>
            <a:off x="4788024" y="3250386"/>
            <a:ext cx="39604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buClr>
                <a:prstClr val="white">
                  <a:shade val="95000"/>
                </a:prstClr>
              </a:buClr>
              <a:buSzPct val="65000"/>
              <a:defRPr/>
            </a:pPr>
            <a:r>
              <a:rPr lang="ru-RU" sz="1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Врио главы муниципального района </a:t>
            </a:r>
          </a:p>
          <a:p>
            <a:pPr algn="ctr" eaLnBrk="0" hangingPunct="0">
              <a:buClr>
                <a:prstClr val="white">
                  <a:shade val="95000"/>
                </a:prstClr>
              </a:buClr>
              <a:buSzPct val="65000"/>
              <a:defRPr/>
            </a:pPr>
            <a:r>
              <a:rPr lang="ru-RU" sz="1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«Петровск-Забайкальский район»</a:t>
            </a:r>
          </a:p>
          <a:p>
            <a:pPr algn="ctr" eaLnBrk="0" hangingPunct="0">
              <a:buClr>
                <a:prstClr val="white">
                  <a:shade val="95000"/>
                </a:prstClr>
              </a:buClr>
              <a:buSzPct val="65000"/>
              <a:defRPr/>
            </a:pPr>
            <a:r>
              <a:rPr lang="ru-RU" sz="1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 15.09.2023 года</a:t>
            </a:r>
          </a:p>
          <a:p>
            <a:pPr algn="ctr" eaLnBrk="0" hangingPunct="0">
              <a:buClr>
                <a:prstClr val="white">
                  <a:shade val="95000"/>
                </a:prstClr>
              </a:buClr>
              <a:buSzPct val="65000"/>
              <a:defRPr/>
            </a:pPr>
            <a:endParaRPr lang="ru-RU" sz="12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0" hangingPunct="0">
              <a:buClr>
                <a:prstClr val="white">
                  <a:shade val="95000"/>
                </a:prstClr>
              </a:buClr>
              <a:buSzPct val="65000"/>
              <a:defRPr/>
            </a:pPr>
            <a:r>
              <a:rPr lang="ru-RU" sz="1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Михайлов Олег Николаевич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4E7FD4-C1B8-4E0B-B694-445E35E3F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4356614"/>
            <a:ext cx="2080810" cy="228072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5DBB4E-DDBE-41B0-817A-372323AD2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ru-RU" sz="2800" b="1" dirty="0"/>
              <a:t>Телекоммуникации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904F28-9A4E-49FE-813F-116D6F68E0A7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</a:rPr>
              <a:t>Инфраструктура района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6614366-0FE6-471C-B0DD-C736A0F7F8E1}"/>
              </a:ext>
            </a:extLst>
          </p:cNvPr>
          <p:cNvSpPr/>
          <p:nvPr/>
        </p:nvSpPr>
        <p:spPr>
          <a:xfrm>
            <a:off x="488950" y="836613"/>
            <a:ext cx="5307013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prstClr val="white"/>
                </a:solidFill>
                <a:latin typeface="+mj-lt"/>
              </a:rPr>
              <a:t>Услуги электросвязи на территории района оказывает </a:t>
            </a:r>
            <a:r>
              <a:rPr lang="ru-RU" sz="1600" b="1" dirty="0" err="1">
                <a:solidFill>
                  <a:prstClr val="white"/>
                </a:solidFill>
                <a:latin typeface="+mj-lt"/>
              </a:rPr>
              <a:t>ПАО</a:t>
            </a:r>
            <a:r>
              <a:rPr lang="ru-RU" sz="1600" b="1" dirty="0">
                <a:solidFill>
                  <a:prstClr val="white"/>
                </a:solidFill>
                <a:latin typeface="+mj-lt"/>
              </a:rPr>
              <a:t> «Ростелеком». Во всех поселениях установлены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  <a:latin typeface="+mj-lt"/>
              </a:rPr>
              <a:t>универсальные таксофоны.</a:t>
            </a:r>
            <a:r>
              <a:rPr lang="ru-RU" sz="1600" b="1" dirty="0">
                <a:solidFill>
                  <a:srgbClr val="EAEAEA"/>
                </a:solidFill>
                <a:latin typeface="+mj-lt"/>
                <a:ea typeface="Times New Roman"/>
                <a:cs typeface="AG_Helvetica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solidFill>
                <a:srgbClr val="EAEAEA"/>
              </a:solidFill>
              <a:latin typeface="+mj-lt"/>
              <a:ea typeface="Times New Roman"/>
              <a:cs typeface="AG_Helvetic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EAEAEA"/>
                </a:solidFill>
                <a:latin typeface="+mj-lt"/>
              </a:rPr>
              <a:t>В 2022 году произведены работы по установке вышки сотовой связи на территориях сельских поселений «</a:t>
            </a:r>
            <a:r>
              <a:rPr lang="ru-RU" sz="1600" b="1" dirty="0" err="1">
                <a:solidFill>
                  <a:srgbClr val="EAEAEA"/>
                </a:solidFill>
                <a:latin typeface="+mj-lt"/>
              </a:rPr>
              <a:t>Катаевское</a:t>
            </a:r>
            <a:r>
              <a:rPr lang="ru-RU" sz="1600" b="1" dirty="0">
                <a:solidFill>
                  <a:srgbClr val="EAEAEA"/>
                </a:solidFill>
                <a:latin typeface="+mj-lt"/>
              </a:rPr>
              <a:t>» и «</a:t>
            </a:r>
            <a:r>
              <a:rPr lang="ru-RU" sz="1600" b="1" dirty="0" err="1">
                <a:solidFill>
                  <a:srgbClr val="EAEAEA"/>
                </a:solidFill>
                <a:latin typeface="+mj-lt"/>
              </a:rPr>
              <a:t>Толбагинское</a:t>
            </a:r>
            <a:r>
              <a:rPr lang="ru-RU" sz="1600" b="1" dirty="0">
                <a:solidFill>
                  <a:srgbClr val="EAEAEA"/>
                </a:solidFill>
                <a:latin typeface="+mj-lt"/>
              </a:rPr>
              <a:t>».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EAEAEA"/>
                </a:solidFill>
                <a:latin typeface="+mj-lt"/>
              </a:rPr>
              <a:t>Охват населения услугами сотовой связи составил 1200 человек.</a:t>
            </a:r>
            <a:endParaRPr lang="ru-RU" sz="1700" b="1" dirty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41990" name="TextBox 7">
            <a:extLst>
              <a:ext uri="{FF2B5EF4-FFF2-40B4-BE49-F238E27FC236}">
                <a16:creationId xmlns:a16="http://schemas.microsoft.com/office/drawing/2014/main" id="{9E24D504-9FBA-416E-AE02-14B3FD8FF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3713163"/>
            <a:ext cx="5327650" cy="306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1600" b="1" u="sng" dirty="0">
                <a:solidFill>
                  <a:srgbClr val="FFFFFF"/>
                </a:solidFill>
                <a:latin typeface="Arial" panose="020B0604020202020204" pitchFamily="34" charset="0"/>
              </a:rPr>
              <a:t>Сотовая связь</a:t>
            </a:r>
            <a:r>
              <a:rPr lang="ru-RU" altLang="ru-RU" sz="1600" b="1" dirty="0">
                <a:solidFill>
                  <a:srgbClr val="FFFFFF"/>
                </a:solidFill>
                <a:latin typeface="Arial" panose="020B0604020202020204" pitchFamily="34" charset="0"/>
              </a:rPr>
              <a:t> – </a:t>
            </a:r>
            <a:r>
              <a:rPr lang="ru-RU" altLang="ru-RU" sz="1600" b="1" dirty="0">
                <a:latin typeface="Arial" panose="020B0604020202020204" pitchFamily="34" charset="0"/>
              </a:rPr>
              <a:t>в 22 населенных пунктах.</a:t>
            </a:r>
          </a:p>
          <a:p>
            <a:pPr algn="ctr" eaLnBrk="1" hangingPunct="1"/>
            <a:endParaRPr lang="ru-RU" altLang="ru-RU" sz="1600" b="1" dirty="0">
              <a:latin typeface="Arial" panose="020B0604020202020204" pitchFamily="34" charset="0"/>
            </a:endParaRPr>
          </a:p>
          <a:p>
            <a:pPr algn="ctr" eaLnBrk="1" hangingPunct="1"/>
            <a:r>
              <a:rPr lang="ru-RU" altLang="ru-RU" sz="1600" b="1" u="sng" dirty="0">
                <a:latin typeface="Arial" panose="020B0604020202020204" pitchFamily="34" charset="0"/>
              </a:rPr>
              <a:t>Услуги почтовой связи</a:t>
            </a:r>
            <a:r>
              <a:rPr lang="ru-RU" altLang="ru-RU" sz="1600" b="1" dirty="0">
                <a:latin typeface="Arial" panose="020B0604020202020204" pitchFamily="34" charset="0"/>
              </a:rPr>
              <a:t> оказывают </a:t>
            </a:r>
          </a:p>
          <a:p>
            <a:pPr algn="ctr" eaLnBrk="1" hangingPunct="1"/>
            <a:r>
              <a:rPr lang="ru-RU" altLang="ru-RU" sz="1600" b="1" dirty="0">
                <a:latin typeface="Arial" panose="020B0604020202020204" pitchFamily="34" charset="0"/>
              </a:rPr>
              <a:t>11 стационарных отделений связи </a:t>
            </a:r>
          </a:p>
          <a:p>
            <a:pPr algn="ctr" eaLnBrk="1" hangingPunct="1"/>
            <a:r>
              <a:rPr lang="ru-RU" altLang="ru-RU" sz="1600" b="1" dirty="0">
                <a:latin typeface="Arial" panose="020B0604020202020204" pitchFamily="34" charset="0"/>
              </a:rPr>
              <a:t>УФПС Забайкальского края – </a:t>
            </a:r>
          </a:p>
          <a:p>
            <a:pPr algn="ctr" eaLnBrk="1" hangingPunct="1"/>
            <a:r>
              <a:rPr lang="ru-RU" altLang="ru-RU" sz="1600" b="1" dirty="0">
                <a:latin typeface="Arial" panose="020B0604020202020204" pitchFamily="34" charset="0"/>
              </a:rPr>
              <a:t>филиала ФГУП «Почта России».</a:t>
            </a:r>
          </a:p>
          <a:p>
            <a:pPr algn="ctr" eaLnBrk="1" hangingPunct="1"/>
            <a:endParaRPr lang="ru-RU" altLang="ru-RU" sz="1600" b="1" u="sng" dirty="0">
              <a:latin typeface="Arial" panose="020B0604020202020204" pitchFamily="34" charset="0"/>
            </a:endParaRPr>
          </a:p>
          <a:p>
            <a:pPr algn="ctr" eaLnBrk="1" hangingPunct="1"/>
            <a:r>
              <a:rPr lang="ru-RU" altLang="ru-RU" sz="1600" b="1" u="sng" dirty="0">
                <a:latin typeface="Arial" panose="020B0604020202020204" pitchFamily="34" charset="0"/>
              </a:rPr>
              <a:t>Доступ в сеть Интернет</a:t>
            </a:r>
            <a:r>
              <a:rPr lang="ru-RU" altLang="ru-RU" sz="1600" b="1" dirty="0">
                <a:latin typeface="Arial" panose="020B0604020202020204" pitchFamily="34" charset="0"/>
              </a:rPr>
              <a:t> в 20 населенных пунктах.</a:t>
            </a:r>
          </a:p>
          <a:p>
            <a:pPr algn="ctr" eaLnBrk="1" hangingPunct="1"/>
            <a:r>
              <a:rPr lang="ru-RU" altLang="ru-RU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ru-RU" altLang="ru-RU" sz="1600" b="1" u="sng" dirty="0">
                <a:latin typeface="Arial" panose="020B0604020202020204" pitchFamily="34" charset="0"/>
                <a:cs typeface="Times New Roman" panose="02020603050405020304" pitchFamily="18" charset="0"/>
              </a:rPr>
              <a:t>Станции цифрового телевидения </a:t>
            </a:r>
            <a:r>
              <a:rPr lang="ru-RU" altLang="ru-RU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</a:p>
          <a:p>
            <a:pPr algn="ctr" eaLnBrk="1" hangingPunct="1"/>
            <a:r>
              <a:rPr lang="ru-RU" altLang="ru-RU" sz="1600" b="1" dirty="0">
                <a:latin typeface="Arial" panose="020B0604020202020204" pitchFamily="34" charset="0"/>
                <a:cs typeface="Times New Roman" panose="02020603050405020304" pitchFamily="18" charset="0"/>
              </a:rPr>
              <a:t>в  9 населенных пунктах</a:t>
            </a:r>
          </a:p>
          <a:p>
            <a:pPr algn="ctr" eaLnBrk="1" hangingPunct="1"/>
            <a:endParaRPr lang="ru-RU" altLang="ru-RU" sz="1700" b="1" dirty="0">
              <a:latin typeface="Arial" panose="020B0604020202020204" pitchFamily="34" charset="0"/>
            </a:endParaRPr>
          </a:p>
        </p:txBody>
      </p:sp>
      <p:pic>
        <p:nvPicPr>
          <p:cNvPr id="1026" name="Picture 2" descr="http://www.islamreligion.com/articles/images/The_Day_of_Resurrection_001.jpg">
            <a:extLst>
              <a:ext uri="{FF2B5EF4-FFF2-40B4-BE49-F238E27FC236}">
                <a16:creationId xmlns:a16="http://schemas.microsoft.com/office/drawing/2014/main" id="{345693DF-453D-4985-A3FC-101FFF4A6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796136" y="1556792"/>
            <a:ext cx="2667000" cy="2000251"/>
          </a:xfrm>
          <a:prstGeom prst="rect">
            <a:avLst/>
          </a:prstGeom>
          <a:ln>
            <a:solidFill>
              <a:srgbClr val="1F497D"/>
            </a:solidFill>
          </a:ln>
          <a:effectLst>
            <a:glow rad="228600">
              <a:srgbClr val="4BACC6">
                <a:satMod val="175000"/>
                <a:alpha val="40000"/>
              </a:srgbClr>
            </a:glow>
          </a:effectLst>
          <a:extLst/>
        </p:spPr>
      </p:pic>
      <p:pic>
        <p:nvPicPr>
          <p:cNvPr id="1034" name="Picture 10" descr="http://pics.rbc.ru/img/cnews/2008/03/11/rostelecom3.jpg">
            <a:extLst>
              <a:ext uri="{FF2B5EF4-FFF2-40B4-BE49-F238E27FC236}">
                <a16:creationId xmlns:a16="http://schemas.microsoft.com/office/drawing/2014/main" id="{FA56297C-A32E-4B5E-8991-859AFE00E1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l="7697"/>
          <a:stretch/>
        </p:blipFill>
        <p:spPr bwMode="auto">
          <a:xfrm>
            <a:off x="7120171" y="298275"/>
            <a:ext cx="1688940" cy="1114501"/>
          </a:xfrm>
          <a:prstGeom prst="rect">
            <a:avLst/>
          </a:prstGeom>
          <a:ln>
            <a:solidFill>
              <a:srgbClr val="1F497D"/>
            </a:solidFill>
          </a:ln>
          <a:effectLst>
            <a:glow rad="228600">
              <a:srgbClr val="4BACC6">
                <a:satMod val="175000"/>
                <a:alpha val="40000"/>
              </a:srgbClr>
            </a:glow>
          </a:effectLst>
          <a:extLst/>
        </p:spPr>
      </p:pic>
      <p:pic>
        <p:nvPicPr>
          <p:cNvPr id="9" name="Picture 2" descr="https://photos.wikimapia.org/p/00/02/59/27/75_full.jpg">
            <a:extLst>
              <a:ext uri="{FF2B5EF4-FFF2-40B4-BE49-F238E27FC236}">
                <a16:creationId xmlns:a16="http://schemas.microsoft.com/office/drawing/2014/main" id="{C6D7119A-413A-4219-9FEE-2268BDB7C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129" y="3370545"/>
            <a:ext cx="3487271" cy="320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883C1C8-C987-4F66-98BE-C703ACB27AC2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</a:rPr>
              <a:t>Экономическое развитие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9FF390B5-C563-4C1D-96D6-4371B5EC4341}"/>
              </a:ext>
            </a:extLst>
          </p:cNvPr>
          <p:cNvSpPr txBox="1">
            <a:spLocks/>
          </p:cNvSpPr>
          <p:nvPr/>
        </p:nvSpPr>
        <p:spPr bwMode="auto">
          <a:xfrm>
            <a:off x="428625" y="214313"/>
            <a:ext cx="8229600" cy="6731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b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ru-RU" sz="2800" b="1" dirty="0"/>
              <a:t>Промышленное производство</a:t>
            </a:r>
          </a:p>
        </p:txBody>
      </p:sp>
      <p:sp>
        <p:nvSpPr>
          <p:cNvPr id="43012" name="Прямоугольник 9">
            <a:extLst>
              <a:ext uri="{FF2B5EF4-FFF2-40B4-BE49-F238E27FC236}">
                <a16:creationId xmlns:a16="http://schemas.microsoft.com/office/drawing/2014/main" id="{0509FAFF-A03E-487C-A2D6-97AAF5961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1938" y="1000125"/>
            <a:ext cx="457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1600" b="1">
                <a:latin typeface="Arial" panose="020B0604020202020204" pitchFamily="34" charset="0"/>
                <a:cs typeface="Times New Roman" panose="02020603050405020304" pitchFamily="18" charset="0"/>
              </a:rPr>
              <a:t>По уровню промышленного производства </a:t>
            </a:r>
          </a:p>
          <a:p>
            <a:pPr algn="ctr" eaLnBrk="1" hangingPunct="1"/>
            <a:r>
              <a:rPr lang="ru-RU" altLang="ru-RU" sz="1600" b="1">
                <a:latin typeface="Arial" panose="020B0604020202020204" pitchFamily="34" charset="0"/>
                <a:cs typeface="Times New Roman" panose="02020603050405020304" pitchFamily="18" charset="0"/>
              </a:rPr>
              <a:t>в Забайкальском крае</a:t>
            </a:r>
          </a:p>
          <a:p>
            <a:pPr algn="ctr" eaLnBrk="1" hangingPunct="1"/>
            <a:r>
              <a:rPr lang="ru-RU" altLang="ru-RU" sz="1600" b="1">
                <a:latin typeface="Arial" panose="020B0604020202020204" pitchFamily="34" charset="0"/>
                <a:cs typeface="Times New Roman" panose="02020603050405020304" pitchFamily="18" charset="0"/>
              </a:rPr>
              <a:t> район занимает  одно из ведущих мест</a:t>
            </a:r>
          </a:p>
        </p:txBody>
      </p:sp>
      <p:pic>
        <p:nvPicPr>
          <p:cNvPr id="43013" name="Picture 7">
            <a:extLst>
              <a:ext uri="{FF2B5EF4-FFF2-40B4-BE49-F238E27FC236}">
                <a16:creationId xmlns:a16="http://schemas.microsoft.com/office/drawing/2014/main" id="{5A50C720-8B4D-4A4A-9D98-2BBBEB727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963" y="4748213"/>
            <a:ext cx="3067050" cy="2076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4" name="Picture 5">
            <a:extLst>
              <a:ext uri="{FF2B5EF4-FFF2-40B4-BE49-F238E27FC236}">
                <a16:creationId xmlns:a16="http://schemas.microsoft.com/office/drawing/2014/main" id="{CABE8724-AEB7-4005-B552-B045FC409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25" y="2424113"/>
            <a:ext cx="3303588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7" descr="http://www.forestvologda.ru/0/_upload/gallery_b_21_014.jpg">
            <a:hlinkClick r:id="rId5"/>
            <a:extLst>
              <a:ext uri="{FF2B5EF4-FFF2-40B4-BE49-F238E27FC236}">
                <a16:creationId xmlns:a16="http://schemas.microsoft.com/office/drawing/2014/main" id="{F8A795F4-FCA2-4DB7-82FA-18A4E1ABE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/>
          <a:stretch>
            <a:fillRect/>
          </a:stretch>
        </p:blipFill>
        <p:spPr bwMode="auto">
          <a:xfrm>
            <a:off x="428625" y="1000125"/>
            <a:ext cx="316547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Диаграмма 10">
            <a:extLst>
              <a:ext uri="{FF2B5EF4-FFF2-40B4-BE49-F238E27FC236}">
                <a16:creationId xmlns:a16="http://schemas.microsoft.com/office/drawing/2014/main" id="{47F2066B-1190-4038-A974-390BA56B3D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8662317"/>
              </p:ext>
            </p:extLst>
          </p:nvPr>
        </p:nvGraphicFramePr>
        <p:xfrm>
          <a:off x="266502" y="3212976"/>
          <a:ext cx="5519737" cy="3209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Картинка 15 из 103">
            <a:hlinkClick r:id="rId2"/>
            <a:extLst>
              <a:ext uri="{FF2B5EF4-FFF2-40B4-BE49-F238E27FC236}">
                <a16:creationId xmlns:a16="http://schemas.microsoft.com/office/drawing/2014/main" id="{1A1D9D40-39CC-44AA-8965-012B06E1A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80513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996006-1ABB-497B-B9F2-D98D0FB0F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512" y="1196752"/>
            <a:ext cx="5220072" cy="571500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ОАО «Разрез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Тугнуйский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»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297348-8FC9-45FE-BA02-3ABB3FA791C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35696" y="1556792"/>
            <a:ext cx="6400800" cy="3474720"/>
          </a:xfrm>
          <a:ln>
            <a:miter lim="800000"/>
            <a:headEnd/>
            <a:tailEnd/>
          </a:ln>
          <a:extLst/>
        </p:spPr>
        <p:txBody>
          <a:bodyPr rtlCol="0">
            <a:normAutofit/>
          </a:bodyPr>
          <a:lstStyle/>
          <a:p>
            <a:pPr indent="-182880" eaLnBrk="1" fontAlgn="auto" hangingPunct="1">
              <a:buClr>
                <a:schemeClr val="accent6">
                  <a:lumMod val="75000"/>
                </a:schemeClr>
              </a:buClr>
              <a:defRPr/>
            </a:pP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indent="-182880" eaLnBrk="1" fontAlgn="auto" hangingPunct="1">
              <a:buClr>
                <a:schemeClr val="accent6">
                  <a:lumMod val="75000"/>
                </a:schemeClr>
              </a:buClr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AB22A8B4-3ED5-415A-B2CA-4DF975B7C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9840" y="6495728"/>
            <a:ext cx="4743222" cy="461665"/>
          </a:xfrm>
          <a:prstGeom prst="rect">
            <a:avLst/>
          </a:prstGeom>
          <a:noFill/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2400" dirty="0">
                <a:solidFill>
                  <a:schemeClr val="bg1"/>
                </a:solidFill>
              </a:rPr>
              <a:t>Добыча каменного угля (тыс. тонн)</a:t>
            </a:r>
          </a:p>
        </p:txBody>
      </p:sp>
      <p:pic>
        <p:nvPicPr>
          <p:cNvPr id="44038" name="Picture 5" descr="F:\Мои документы\Доклад\Доклад 2011 отчет\Информация отделов к докладу\Разрез Тугнуйский\image001.jpg">
            <a:extLst>
              <a:ext uri="{FF2B5EF4-FFF2-40B4-BE49-F238E27FC236}">
                <a16:creationId xmlns:a16="http://schemas.microsoft.com/office/drawing/2014/main" id="{65641EAB-8171-4328-AAA2-D80519E59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613" y="22225"/>
            <a:ext cx="1195387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10860A-C56D-4508-9929-CE63D26D4D57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Экономическое развитие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FC404294-5E33-43EB-A865-57E1F8828B39}"/>
              </a:ext>
            </a:extLst>
          </p:cNvPr>
          <p:cNvSpPr txBox="1">
            <a:spLocks/>
          </p:cNvSpPr>
          <p:nvPr/>
        </p:nvSpPr>
        <p:spPr bwMode="auto">
          <a:xfrm>
            <a:off x="315913" y="92075"/>
            <a:ext cx="8229600" cy="11398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ru-RU" sz="2800" b="1" kern="0" dirty="0">
                <a:solidFill>
                  <a:schemeClr val="bg1"/>
                </a:solidFill>
                <a:latin typeface="Arial"/>
              </a:rPr>
              <a:t>Добыча полезных ископаемых</a:t>
            </a: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EE160778-86D9-49F9-A0B5-1699819C99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6676434"/>
              </p:ext>
            </p:extLst>
          </p:nvPr>
        </p:nvGraphicFramePr>
        <p:xfrm>
          <a:off x="794309" y="2204864"/>
          <a:ext cx="7272808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D1036429-15C4-4770-9465-7970ED2FB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450"/>
            <a:ext cx="9144000" cy="695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FE277E-CAF5-472E-84CC-BB15C897E64A}"/>
              </a:ext>
            </a:extLst>
          </p:cNvPr>
          <p:cNvSpPr txBox="1"/>
          <p:nvPr/>
        </p:nvSpPr>
        <p:spPr>
          <a:xfrm>
            <a:off x="5340350" y="919163"/>
            <a:ext cx="3578225" cy="441325"/>
          </a:xfrm>
          <a:prstGeom prst="round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ООО «Разрез Тигнинский</a:t>
            </a:r>
            <a:r>
              <a:rPr 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»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BB9F5EF6-64A5-4876-9D44-6147B063B8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6257" y="6362277"/>
            <a:ext cx="4251485" cy="461665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2400" kern="0" dirty="0">
                <a:solidFill>
                  <a:schemeClr val="bg1"/>
                </a:solidFill>
              </a:rPr>
              <a:t>Добыча бурого угля (тыс. тонн)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2F989A-3768-4C00-8DC6-70496E210C6A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Экономическое развитие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8BE0E4E-629D-4226-ABF1-BDA56CEF9262}"/>
              </a:ext>
            </a:extLst>
          </p:cNvPr>
          <p:cNvSpPr txBox="1">
            <a:spLocks/>
          </p:cNvSpPr>
          <p:nvPr/>
        </p:nvSpPr>
        <p:spPr bwMode="auto">
          <a:xfrm>
            <a:off x="642938" y="0"/>
            <a:ext cx="8229600" cy="11398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ru-RU" sz="2800" b="1" kern="0" dirty="0">
                <a:solidFill>
                  <a:schemeClr val="accent1"/>
                </a:solidFill>
                <a:latin typeface="Arial"/>
              </a:rPr>
              <a:t>Добыча полезных ископаемых</a:t>
            </a:r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5C693E25-F080-4B9A-8B0E-3A063E2F6D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534803"/>
              </p:ext>
            </p:extLst>
          </p:nvPr>
        </p:nvGraphicFramePr>
        <p:xfrm>
          <a:off x="1391816" y="1916832"/>
          <a:ext cx="6360368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8443A480-C541-4392-9438-EA5BCA567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644"/>
            <a:ext cx="9205913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8C5DA8A9-AAFD-47F4-AB42-D11A51026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1675" y="6274499"/>
            <a:ext cx="5832648" cy="461665"/>
          </a:xfrm>
          <a:prstGeom prst="rect">
            <a:avLst/>
          </a:prstGeom>
          <a:noFill/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</a:rPr>
              <a:t>Концентрат каменного  угля (тыс.тонн)</a:t>
            </a:r>
          </a:p>
        </p:txBody>
      </p:sp>
      <p:sp>
        <p:nvSpPr>
          <p:cNvPr id="46084" name="TextBox 6">
            <a:extLst>
              <a:ext uri="{FF2B5EF4-FFF2-40B4-BE49-F238E27FC236}">
                <a16:creationId xmlns:a16="http://schemas.microsoft.com/office/drawing/2014/main" id="{CEBF8170-80C5-46E7-95C5-39871D1D1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163" y="869950"/>
            <a:ext cx="8831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altLang="ru-RU" sz="2000" b="1">
                <a:latin typeface="Arial" panose="020B0604020202020204" pitchFamily="34" charset="0"/>
                <a:cs typeface="Arial" panose="020B0604020202020204" pitchFamily="34" charset="0"/>
              </a:rPr>
              <a:t>ООО «Тугнуйская обогатительная фабрика»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3FE5DD-5722-4343-8DC3-73C3888DC70D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Экономическое развитие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771EF1FC-1A48-429D-8A4B-C627F0D6CBB9}"/>
              </a:ext>
            </a:extLst>
          </p:cNvPr>
          <p:cNvSpPr txBox="1">
            <a:spLocks/>
          </p:cNvSpPr>
          <p:nvPr/>
        </p:nvSpPr>
        <p:spPr bwMode="auto">
          <a:xfrm>
            <a:off x="439738" y="-14288"/>
            <a:ext cx="8229600" cy="113982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ru-RU" sz="2800" b="1" kern="0" dirty="0">
                <a:solidFill>
                  <a:schemeClr val="accent1"/>
                </a:solidFill>
                <a:latin typeface="Arial"/>
              </a:rPr>
              <a:t>Уголь обогащенный</a:t>
            </a:r>
          </a:p>
        </p:txBody>
      </p:sp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97F5B450-55E9-48FE-AD6D-8D8060511E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0261703"/>
              </p:ext>
            </p:extLst>
          </p:nvPr>
        </p:nvGraphicFramePr>
        <p:xfrm>
          <a:off x="827584" y="1270000"/>
          <a:ext cx="6984776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http://новопавловка.рф/history/изображение/Из%20историй%20предприятий/Главная/546.JPG">
            <a:extLst>
              <a:ext uri="{FF2B5EF4-FFF2-40B4-BE49-F238E27FC236}">
                <a16:creationId xmlns:a16="http://schemas.microsoft.com/office/drawing/2014/main" id="{BAA28517-E050-45EA-9EAB-ABD41F535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2133600"/>
            <a:ext cx="2735263" cy="2060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341BAB-BD63-495D-BDA5-F6A49DB6A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738" y="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ru-RU" sz="2800" b="1" dirty="0"/>
              <a:t>Обрабатывающие производства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425925-43D7-41E3-B0DA-CA1F0E170CE2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Экономическое развитие</a:t>
            </a:r>
          </a:p>
        </p:txBody>
      </p:sp>
      <p:sp>
        <p:nvSpPr>
          <p:cNvPr id="47109" name="Прямоугольник 3">
            <a:extLst>
              <a:ext uri="{FF2B5EF4-FFF2-40B4-BE49-F238E27FC236}">
                <a16:creationId xmlns:a16="http://schemas.microsoft.com/office/drawing/2014/main" id="{4E5807C7-1FC5-4631-95CE-6FBA1FF0D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981075"/>
            <a:ext cx="4572000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FFFFFF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ООО «МК Рассвет»  осуществляет полный цикл переработки древесины: от заготовки леса и до углубленной переработки. </a:t>
            </a:r>
          </a:p>
          <a:p>
            <a:pPr algn="ctr" eaLnBrk="1" hangingPunct="1"/>
            <a:endParaRPr lang="ru-RU" altLang="ru-RU" b="1" dirty="0">
              <a:latin typeface="Arial" panose="020B0604020202020204" pitchFamily="34" charset="0"/>
              <a:cs typeface="Calibri" panose="020F0502020204030204" pitchFamily="34" charset="0"/>
            </a:endParaRPr>
          </a:p>
          <a:p>
            <a:pPr algn="ctr" eaLnBrk="1" hangingPunct="1"/>
            <a:r>
              <a:rPr lang="ru-RU" altLang="ru-RU" b="1" dirty="0">
                <a:latin typeface="Arial" panose="020B0604020202020204" pitchFamily="34" charset="0"/>
                <a:cs typeface="Calibri" panose="020F0502020204030204" pitchFamily="34" charset="0"/>
              </a:rPr>
              <a:t>Производством пищевых продуктов (выпечкой хлеба и хлебобулочных изделий) на территории района занимаются в основном индивидуальные предприниматели, а также ООО «Рус».</a:t>
            </a:r>
          </a:p>
          <a:p>
            <a:pPr algn="ctr" eaLnBrk="1" hangingPunct="1"/>
            <a:endParaRPr lang="ru-RU" altLang="ru-RU" sz="2400" b="1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4" name="Диаграмма 5">
            <a:extLst>
              <a:ext uri="{FF2B5EF4-FFF2-40B4-BE49-F238E27FC236}">
                <a16:creationId xmlns:a16="http://schemas.microsoft.com/office/drawing/2014/main" id="{9B9E44AD-3057-456C-9F4C-9986C7069A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81085"/>
              </p:ext>
            </p:extLst>
          </p:nvPr>
        </p:nvGraphicFramePr>
        <p:xfrm>
          <a:off x="3729038" y="4292600"/>
          <a:ext cx="5400675" cy="246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A3B431-3F29-488A-A790-E532493B924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/>
          </a:blip>
          <a:stretch>
            <a:fillRect/>
          </a:stretch>
        </p:blipFill>
        <p:spPr>
          <a:xfrm>
            <a:off x="6288684" y="749208"/>
            <a:ext cx="2809863" cy="2107397"/>
          </a:xfrm>
          <a:prstGeom prst="rect">
            <a:avLst/>
          </a:prstGeom>
          <a:ln>
            <a:solidFill>
              <a:sysClr val="windowText" lastClr="000000"/>
            </a:solidFill>
          </a:ln>
          <a:effectLst>
            <a:reflection blurRad="12700" stA="30000" endPos="30000" dist="5000" dir="5400000" sy="-100000" algn="bl" rotWithShape="0"/>
            <a:softEdge rad="6350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Picture 2" descr="C:\Documents and Settings\User\Рабочий стол\Новая папка\DSCN1737.JPG">
            <a:extLst>
              <a:ext uri="{FF2B5EF4-FFF2-40B4-BE49-F238E27FC236}">
                <a16:creationId xmlns:a16="http://schemas.microsoft.com/office/drawing/2014/main" id="{F36FF44B-02EB-4711-A2D4-FAE8B5F83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4453778"/>
            <a:ext cx="2697692" cy="2376433"/>
          </a:xfrm>
          <a:prstGeom prst="rect">
            <a:avLst/>
          </a:prstGeom>
          <a:ln>
            <a:solidFill>
              <a:sysClr val="windowText" lastClr="000000"/>
            </a:solidFill>
          </a:ln>
          <a:effectLst>
            <a:softEdge rad="6350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DB1262-8588-4A44-A678-27AEF20AF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738" y="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ru-RU" sz="2800" b="1" dirty="0"/>
              <a:t>Системообразующие предприятия района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7354C1-FCB8-45CB-B931-5A103AAF8342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</a:rPr>
              <a:t>Экономическое развитие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2F69E612-52C9-4266-8416-4DE8EBCE8D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8102551"/>
              </p:ext>
            </p:extLst>
          </p:nvPr>
        </p:nvGraphicFramePr>
        <p:xfrm>
          <a:off x="179388" y="981075"/>
          <a:ext cx="8785225" cy="5913036"/>
        </p:xfrm>
        <a:graphic>
          <a:graphicData uri="http://schemas.openxmlformats.org/drawingml/2006/table">
            <a:tbl>
              <a:tblPr firstRow="1" bandRow="1"/>
              <a:tblGrid>
                <a:gridCol w="2304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84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29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600" i="0" dirty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Наименование предприятия</a:t>
                      </a:r>
                    </a:p>
                  </a:txBody>
                  <a:tcPr marL="91443" marR="91443" marT="45713" marB="4571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600" i="0" dirty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Вид выпускаемой</a:t>
                      </a:r>
                      <a:r>
                        <a:rPr lang="ru-RU" sz="1600" i="0" baseline="0" dirty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продукции/оказываемые услуги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marL="91443" marR="91443" marT="45713" marB="4571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600" i="0" dirty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Контакты предприятия</a:t>
                      </a:r>
                    </a:p>
                  </a:txBody>
                  <a:tcPr marL="91443" marR="91443" marT="45713" marB="4571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67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АО «Разрез </a:t>
                      </a:r>
                      <a:r>
                        <a:rPr kumimoji="0" lang="ru-RU" sz="1600" b="0" kern="1200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Тугнуйский</a:t>
                      </a:r>
                      <a:r>
                        <a:rPr kumimoji="0" lang="ru-RU" sz="16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»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marL="91443" marR="91443" marT="45713" marB="45713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kumimoji="0" lang="ru-RU" sz="16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Каменный уголь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marL="91443" marR="91443" marT="45713" marB="45713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671353, Республика Бурятия, </a:t>
                      </a:r>
                      <a:r>
                        <a:rPr lang="ru-RU" sz="1600" b="0" dirty="0" err="1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Мухоршибирский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район, </a:t>
                      </a:r>
                    </a:p>
                    <a:p>
                      <a:pPr algn="ctr"/>
                      <a:r>
                        <a:rPr lang="ru-RU" sz="1600" b="0" dirty="0" err="1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п.Саган-Нур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,</a:t>
                      </a:r>
                    </a:p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тел. (30143) 2-30-97</a:t>
                      </a:r>
                    </a:p>
                  </a:txBody>
                  <a:tcPr marL="91443" marR="91443" marT="45713" marB="45713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67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ООО «</a:t>
                      </a:r>
                      <a:r>
                        <a:rPr kumimoji="0" lang="ru-RU" sz="1600" b="0" kern="1200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Тугнуйская</a:t>
                      </a:r>
                      <a:r>
                        <a:rPr kumimoji="0" lang="ru-RU" sz="16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 обогатительная фабрика»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marL="91443" marR="91443" marT="45713" marB="4571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kumimoji="0" lang="ru-RU" sz="16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Концентрат каменного угля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marL="91443" marR="91443" marT="45713" marB="4571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671353, Республика Бурятия, </a:t>
                      </a:r>
                      <a:r>
                        <a:rPr lang="ru-RU" sz="1600" b="0" dirty="0" err="1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Мухоршибирский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район, </a:t>
                      </a:r>
                    </a:p>
                    <a:p>
                      <a:pPr algn="ctr"/>
                      <a:r>
                        <a:rPr lang="ru-RU" sz="1600" b="0" dirty="0" err="1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п.Саган-Нур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,</a:t>
                      </a:r>
                    </a:p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тел. (30143) 2-45-12</a:t>
                      </a:r>
                    </a:p>
                  </a:txBody>
                  <a:tcPr marL="91443" marR="91443" marT="45713" marB="4571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0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ООО «Забайкальская угольная компания»</a:t>
                      </a:r>
                    </a:p>
                  </a:txBody>
                  <a:tcPr marL="91443" marR="91443" marT="45713" marB="4571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Твердое топливо</a:t>
                      </a:r>
                    </a:p>
                  </a:txBody>
                  <a:tcPr marL="91443" marR="91443" marT="45713" marB="4571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672000, </a:t>
                      </a:r>
                      <a:r>
                        <a:rPr lang="ru-RU" sz="1600" b="0" dirty="0" err="1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г.Чита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, </a:t>
                      </a:r>
                      <a:r>
                        <a:rPr lang="ru-RU" sz="1600" b="0" dirty="0" err="1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мкр.Северный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, </a:t>
                      </a:r>
                    </a:p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59-6 </a:t>
                      </a:r>
                    </a:p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тел. 89248002222</a:t>
                      </a:r>
                    </a:p>
                  </a:txBody>
                  <a:tcPr marL="91443" marR="91443" marT="45713" marB="45713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6742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ООО «Благоустройство плюс»</a:t>
                      </a:r>
                    </a:p>
                  </a:txBody>
                  <a:tcPr marL="91443" marR="91443" marT="45713" marB="45713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Производство пара и горячей воды (тепловой энергии) котельными».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marL="91443" marR="91443" marT="45713" marB="45713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673020, Забайкальский край, Петровск-Забайкальский р-н, </a:t>
                      </a:r>
                      <a:r>
                        <a:rPr lang="ru-RU" sz="1600" b="0" dirty="0" err="1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пгт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ru-RU" sz="1600" b="0" dirty="0" err="1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Баляга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, улица Шоссейная, 3А, оф. 1</a:t>
                      </a:r>
                    </a:p>
                  </a:txBody>
                  <a:tcPr marL="91443" marR="91443" marT="45713" marB="45713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66742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ООО </a:t>
                      </a:r>
                    </a:p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j-lt"/>
                          <a:cs typeface="Arial" pitchFamily="34" charset="0"/>
                        </a:rPr>
                        <a:t>«МК Рассвет»</a:t>
                      </a:r>
                    </a:p>
                  </a:txBody>
                  <a:tcPr marL="91443" marR="91443" marT="45713" marB="45713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Calibri"/>
                          <a:cs typeface="Arial" pitchFamily="34" charset="0"/>
                        </a:rPr>
                        <a:t>Пиломатериал, брус.</a:t>
                      </a:r>
                    </a:p>
                  </a:txBody>
                  <a:tcPr marL="91443" marR="91443" marT="45713" marB="45713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Arial" pitchFamily="34" charset="0"/>
                        </a:rPr>
                        <a:t>673030, Забайкальский край, Петровск-Забайкальский район, п.Новопавловка, </a:t>
                      </a:r>
                      <a:r>
                        <a:rPr kumimoji="0" lang="ru-RU" sz="1600" b="0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Arial" pitchFamily="34" charset="0"/>
                        </a:rPr>
                        <a:t>ул.Советская</a:t>
                      </a:r>
                      <a:r>
                        <a:rPr kumimoji="0" lang="ru-RU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Arial" pitchFamily="34" charset="0"/>
                        </a:rPr>
                        <a:t>, 5,</a:t>
                      </a:r>
                      <a:br>
                        <a:rPr kumimoji="0" lang="ru-RU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Arial" pitchFamily="34" charset="0"/>
                        </a:rPr>
                      </a:br>
                      <a:r>
                        <a:rPr kumimoji="0" lang="ru-RU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Arial" pitchFamily="34" charset="0"/>
                        </a:rPr>
                        <a:t>тел. (30236) 49-1-20</a:t>
                      </a:r>
                    </a:p>
                  </a:txBody>
                  <a:tcPr marL="91443" marR="91443" marT="45713" marB="45713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0C0C37-17E9-42B8-B51C-451F29A90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738" y="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ru-RU" sz="2800" b="1" dirty="0"/>
              <a:t>Сельское хозяйство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E6415F-825F-4899-81C6-AFF059D483B8}"/>
              </a:ext>
            </a:extLst>
          </p:cNvPr>
          <p:cNvSpPr txBox="1"/>
          <p:nvPr/>
        </p:nvSpPr>
        <p:spPr>
          <a:xfrm>
            <a:off x="-1" y="-5715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</a:rPr>
              <a:t>Экономическое развитие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00D6BE8C-468F-4B08-A125-C85A2696A0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9534606"/>
              </p:ext>
            </p:extLst>
          </p:nvPr>
        </p:nvGraphicFramePr>
        <p:xfrm>
          <a:off x="2195736" y="896719"/>
          <a:ext cx="4608512" cy="1944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B0A3BA1-08A6-41BE-A681-0372D9795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3044825"/>
            <a:ext cx="7816850" cy="3698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>
                <a:solidFill>
                  <a:sysClr val="window" lastClr="FFFFFF"/>
                </a:solidFill>
              </a:rPr>
              <a:t>Произведено в хозяйствах всех категорий: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301D5D25-5B90-4A01-81F2-0978904611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6299887"/>
              </p:ext>
            </p:extLst>
          </p:nvPr>
        </p:nvGraphicFramePr>
        <p:xfrm>
          <a:off x="374650" y="3414713"/>
          <a:ext cx="8358187" cy="1108076"/>
        </p:xfrm>
        <a:graphic>
          <a:graphicData uri="http://schemas.openxmlformats.org/drawingml/2006/table">
            <a:tbl>
              <a:tblPr firstRow="1" bandRow="1"/>
              <a:tblGrid>
                <a:gridCol w="3343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36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612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54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9" marR="91439" marT="45669" marB="4566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+mj-lt"/>
                        </a:rPr>
                        <a:t>на 01.01.2024 г.</a:t>
                      </a:r>
                    </a:p>
                  </a:txBody>
                  <a:tcPr marL="91439" marR="91439" marT="45669" marB="4566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+mj-lt"/>
                        </a:rPr>
                        <a:t>Темп роста к уровню предыдущего года, %</a:t>
                      </a:r>
                    </a:p>
                  </a:txBody>
                  <a:tcPr marL="91439" marR="91439" marT="45669" marB="4566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2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l"/>
                      <a:r>
                        <a:rPr lang="ru-RU" sz="1200" dirty="0">
                          <a:solidFill>
                            <a:schemeClr val="tx1"/>
                          </a:solidFill>
                          <a:latin typeface="+mj-lt"/>
                        </a:rPr>
                        <a:t>Скота и птицы на убой в живом весе,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+mj-lt"/>
                        </a:rPr>
                        <a:t> тонн</a:t>
                      </a:r>
                      <a:endParaRPr lang="ru-RU" sz="1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9" marR="91439" marT="45669" marB="4566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>
                          <a:solidFill>
                            <a:srgbClr val="FF0000"/>
                          </a:solidFill>
                          <a:latin typeface="+mj-lt"/>
                        </a:rPr>
                        <a:t>1648,92</a:t>
                      </a:r>
                    </a:p>
                  </a:txBody>
                  <a:tcPr marL="91439" marR="91439" marT="45669" marB="4566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+mj-lt"/>
                        </a:rPr>
                        <a:t>106,6</a:t>
                      </a:r>
                    </a:p>
                  </a:txBody>
                  <a:tcPr marL="91439" marR="91439" marT="45669" marB="4566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2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l"/>
                      <a:r>
                        <a:rPr lang="ru-RU" sz="1200" dirty="0">
                          <a:solidFill>
                            <a:schemeClr val="tx1"/>
                          </a:solidFill>
                          <a:latin typeface="+mj-lt"/>
                        </a:rPr>
                        <a:t>Молока, тонн</a:t>
                      </a:r>
                    </a:p>
                  </a:txBody>
                  <a:tcPr marL="91439" marR="91439" marT="45669" marB="4566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+mj-lt"/>
                        </a:rPr>
                        <a:t>2352</a:t>
                      </a:r>
                    </a:p>
                  </a:txBody>
                  <a:tcPr marL="91439" marR="91439" marT="45669" marB="4566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+mj-lt"/>
                        </a:rPr>
                        <a:t>34,1</a:t>
                      </a:r>
                    </a:p>
                  </a:txBody>
                  <a:tcPr marL="91439" marR="91439" marT="45669" marB="4566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2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l"/>
                      <a:r>
                        <a:rPr lang="ru-RU" sz="1200" dirty="0">
                          <a:solidFill>
                            <a:schemeClr val="tx1"/>
                          </a:solidFill>
                          <a:latin typeface="+mj-lt"/>
                        </a:rPr>
                        <a:t>Яиц, тыс. шт.</a:t>
                      </a:r>
                    </a:p>
                  </a:txBody>
                  <a:tcPr marL="91439" marR="91439" marT="45669" marB="4566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+mj-lt"/>
                        </a:rPr>
                        <a:t>900</a:t>
                      </a:r>
                    </a:p>
                  </a:txBody>
                  <a:tcPr marL="91439" marR="91439" marT="45669" marB="4566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+mj-lt"/>
                        </a:rPr>
                        <a:t>108,6</a:t>
                      </a:r>
                    </a:p>
                  </a:txBody>
                  <a:tcPr marL="91439" marR="91439" marT="45669" marB="4566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A37C8E2-3EBF-43A1-BC23-2409AD50BF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168813" y="205227"/>
            <a:ext cx="1886400" cy="1414800"/>
          </a:xfrm>
          <a:prstGeom prst="rect">
            <a:avLst/>
          </a:prstGeom>
          <a:scene3d>
            <a:camera prst="orthographicFront">
              <a:rot lat="0" lon="0" rev="300000"/>
            </a:camera>
            <a:lightRig rig="threePt" dir="t"/>
          </a:scene3d>
        </p:spPr>
      </p:pic>
      <p:pic>
        <p:nvPicPr>
          <p:cNvPr id="11" name="Picture 6" descr="Картинка 9 из 155635">
            <a:hlinkClick r:id="rId8"/>
            <a:extLst>
              <a:ext uri="{FF2B5EF4-FFF2-40B4-BE49-F238E27FC236}">
                <a16:creationId xmlns:a16="http://schemas.microsoft.com/office/drawing/2014/main" id="{48788F29-0170-4179-B7C2-B66659952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/>
          </a:blip>
          <a:srcRect l="5957" t="2" r="3725" b="-1671"/>
          <a:stretch>
            <a:fillRect/>
          </a:stretch>
        </p:blipFill>
        <p:spPr bwMode="auto">
          <a:xfrm>
            <a:off x="7017072" y="1837851"/>
            <a:ext cx="1943022" cy="1478518"/>
          </a:xfrm>
          <a:prstGeom prst="ellipse">
            <a:avLst/>
          </a:prstGeom>
          <a:noFill/>
          <a:extLst/>
        </p:spPr>
      </p:pic>
      <p:pic>
        <p:nvPicPr>
          <p:cNvPr id="13" name="Picture 4" descr="Картинка 16 из 159673">
            <a:hlinkClick r:id="rId10"/>
            <a:extLst>
              <a:ext uri="{FF2B5EF4-FFF2-40B4-BE49-F238E27FC236}">
                <a16:creationId xmlns:a16="http://schemas.microsoft.com/office/drawing/2014/main" id="{0B8A8AE1-C850-4CBD-939B-2E2803F31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/>
          </a:blip>
          <a:srcRect/>
          <a:stretch>
            <a:fillRect/>
          </a:stretch>
        </p:blipFill>
        <p:spPr bwMode="auto">
          <a:xfrm>
            <a:off x="141813" y="1765106"/>
            <a:ext cx="2036520" cy="1479600"/>
          </a:xfrm>
          <a:prstGeom prst="ellipse">
            <a:avLst/>
          </a:prstGeom>
          <a:noFill/>
          <a:extLst/>
        </p:spPr>
      </p:pic>
      <p:sp>
        <p:nvSpPr>
          <p:cNvPr id="12" name="TextBox 12">
            <a:extLst>
              <a:ext uri="{FF2B5EF4-FFF2-40B4-BE49-F238E27FC236}">
                <a16:creationId xmlns:a16="http://schemas.microsoft.com/office/drawing/2014/main" id="{30CBB479-8A08-43DB-A228-FCC40C1A46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7038" y="4622800"/>
            <a:ext cx="5715000" cy="3698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>
                <a:solidFill>
                  <a:sysClr val="window" lastClr="FFFFFF"/>
                </a:solidFill>
              </a:rPr>
              <a:t>В хозяйствах всех категорий насчитывается:</a:t>
            </a: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710C1E6F-FA75-4F71-B83C-AEC228604A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1868569"/>
              </p:ext>
            </p:extLst>
          </p:nvPr>
        </p:nvGraphicFramePr>
        <p:xfrm>
          <a:off x="323850" y="5084763"/>
          <a:ext cx="8429625" cy="1668464"/>
        </p:xfrm>
        <a:graphic>
          <a:graphicData uri="http://schemas.openxmlformats.org/drawingml/2006/table">
            <a:tbl>
              <a:tblPr firstRow="1" bandRow="1"/>
              <a:tblGrid>
                <a:gridCol w="34154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22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1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56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9" marR="91439" marT="45704" marB="4570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+mj-lt"/>
                        </a:rPr>
                        <a:t>на 01.01.2024 г.</a:t>
                      </a:r>
                    </a:p>
                  </a:txBody>
                  <a:tcPr marL="91439" marR="91439" marT="45704" marB="4570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+mj-lt"/>
                        </a:rPr>
                        <a:t>Темп роста к уровню предыдущего года, %</a:t>
                      </a:r>
                    </a:p>
                  </a:txBody>
                  <a:tcPr marL="91439" marR="91439" marT="45704" marB="4570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6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l"/>
                      <a:r>
                        <a:rPr lang="ru-RU" sz="1200" dirty="0">
                          <a:solidFill>
                            <a:schemeClr val="tx1"/>
                          </a:solidFill>
                          <a:latin typeface="+mj-lt"/>
                        </a:rPr>
                        <a:t>Крупного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+mj-lt"/>
                        </a:rPr>
                        <a:t> рогатого скота, голов</a:t>
                      </a:r>
                      <a:endParaRPr lang="ru-RU" sz="1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9" marR="91439" marT="45704" marB="4570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+mj-lt"/>
                        </a:rPr>
                        <a:t>7943</a:t>
                      </a:r>
                    </a:p>
                  </a:txBody>
                  <a:tcPr marL="91439" marR="91439" marT="45704" marB="4570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+mj-lt"/>
                        </a:rPr>
                        <a:t>89,7</a:t>
                      </a:r>
                    </a:p>
                  </a:txBody>
                  <a:tcPr marL="91439" marR="91439" marT="45704" marB="4570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2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l"/>
                      <a:r>
                        <a:rPr lang="ru-RU" sz="1200" dirty="0">
                          <a:solidFill>
                            <a:schemeClr val="tx1"/>
                          </a:solidFill>
                          <a:latin typeface="+mj-lt"/>
                        </a:rPr>
                        <a:t>                в том числе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+mj-lt"/>
                        </a:rPr>
                        <a:t> коров, голов</a:t>
                      </a:r>
                      <a:endParaRPr lang="ru-RU" sz="1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9" marR="91439" marT="45704" marB="4570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+mj-lt"/>
                        </a:rPr>
                        <a:t>3972</a:t>
                      </a:r>
                    </a:p>
                  </a:txBody>
                  <a:tcPr marL="91439" marR="91439" marT="45704" marB="4570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+mj-lt"/>
                        </a:rPr>
                        <a:t>107,8</a:t>
                      </a:r>
                    </a:p>
                  </a:txBody>
                  <a:tcPr marL="91439" marR="91439" marT="45704" marB="4570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2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l"/>
                      <a:r>
                        <a:rPr lang="ru-RU" sz="1200" dirty="0">
                          <a:solidFill>
                            <a:schemeClr val="tx1"/>
                          </a:solidFill>
                          <a:latin typeface="+mj-lt"/>
                        </a:rPr>
                        <a:t>Свиней, голов</a:t>
                      </a:r>
                    </a:p>
                  </a:txBody>
                  <a:tcPr marL="91439" marR="91439" marT="45704" marB="4570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+mj-lt"/>
                        </a:rPr>
                        <a:t>1656</a:t>
                      </a:r>
                    </a:p>
                  </a:txBody>
                  <a:tcPr marL="91439" marR="91439" marT="45704" marB="4570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+mj-lt"/>
                        </a:rPr>
                        <a:t>96,6</a:t>
                      </a:r>
                    </a:p>
                  </a:txBody>
                  <a:tcPr marL="91439" marR="91439" marT="45704" marB="4570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2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l"/>
                      <a:r>
                        <a:rPr lang="ru-RU" sz="1200" dirty="0">
                          <a:solidFill>
                            <a:schemeClr val="tx1"/>
                          </a:solidFill>
                          <a:latin typeface="+mj-lt"/>
                        </a:rPr>
                        <a:t>Овец и коз, голов</a:t>
                      </a:r>
                    </a:p>
                  </a:txBody>
                  <a:tcPr marL="91439" marR="91439" marT="45704" marB="4570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+mj-lt"/>
                        </a:rPr>
                        <a:t>3885</a:t>
                      </a:r>
                    </a:p>
                  </a:txBody>
                  <a:tcPr marL="91439" marR="91439" marT="45704" marB="4570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+mj-lt"/>
                        </a:rPr>
                        <a:t>91,7</a:t>
                      </a:r>
                    </a:p>
                  </a:txBody>
                  <a:tcPr marL="91439" marR="91439" marT="45704" marB="4570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2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l"/>
                      <a:r>
                        <a:rPr lang="ru-RU" sz="1200" dirty="0">
                          <a:solidFill>
                            <a:schemeClr val="tx1"/>
                          </a:solidFill>
                          <a:latin typeface="+mj-lt"/>
                        </a:rPr>
                        <a:t>Птицы, голов</a:t>
                      </a:r>
                    </a:p>
                  </a:txBody>
                  <a:tcPr marL="91439" marR="91439" marT="45704" marB="4570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+mj-lt"/>
                        </a:rPr>
                        <a:t>11352</a:t>
                      </a:r>
                    </a:p>
                  </a:txBody>
                  <a:tcPr marL="91439" marR="91439" marT="45704" marB="4570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Book Antiqua"/>
                        </a:defRPr>
                      </a:lvl9pPr>
                    </a:lstStyle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+mj-lt"/>
                        </a:rPr>
                        <a:t>101</a:t>
                      </a:r>
                    </a:p>
                  </a:txBody>
                  <a:tcPr marL="91439" marR="91439" marT="45704" marB="4570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5" name="Picture 2" descr="http://im2-tub-ru.yandex.net/i?id=86988282-27-72&amp;n=21">
            <a:extLst>
              <a:ext uri="{FF2B5EF4-FFF2-40B4-BE49-F238E27FC236}">
                <a16:creationId xmlns:a16="http://schemas.microsoft.com/office/drawing/2014/main" id="{7EB8DDF4-1D88-4562-800E-92A8429AAB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/>
          </a:blip>
          <a:srcRect l="6702" r="10409"/>
          <a:stretch/>
        </p:blipFill>
        <p:spPr bwMode="auto">
          <a:xfrm>
            <a:off x="7083767" y="169277"/>
            <a:ext cx="1876327" cy="1414800"/>
          </a:xfrm>
          <a:prstGeom prst="rect">
            <a:avLst/>
          </a:prstGeom>
          <a:scene3d>
            <a:camera prst="orthographicFront">
              <a:rot lat="0" lon="0" rev="21299999"/>
            </a:camera>
            <a:lightRig rig="threePt" dir="t"/>
          </a:scene3d>
          <a:ex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Рисунок 4">
            <a:extLst>
              <a:ext uri="{FF2B5EF4-FFF2-40B4-BE49-F238E27FC236}">
                <a16:creationId xmlns:a16="http://schemas.microsoft.com/office/drawing/2014/main" id="{074A3492-067F-4F6E-85EE-2A61BB852C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4554538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Рисунок 5">
            <a:extLst>
              <a:ext uri="{FF2B5EF4-FFF2-40B4-BE49-F238E27FC236}">
                <a16:creationId xmlns:a16="http://schemas.microsoft.com/office/drawing/2014/main" id="{5D0FE3A0-17EB-4A3B-8A8C-AB572B2D9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3455988"/>
            <a:ext cx="4537075" cy="340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2">
            <a:extLst>
              <a:ext uri="{FF2B5EF4-FFF2-40B4-BE49-F238E27FC236}">
                <a16:creationId xmlns:a16="http://schemas.microsoft.com/office/drawing/2014/main" id="{3CB33FA5-4D5D-4945-A63D-31B392BBB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8" b="4337"/>
          <a:stretch>
            <a:fillRect/>
          </a:stretch>
        </p:blipFill>
        <p:spPr bwMode="auto">
          <a:xfrm>
            <a:off x="-28575" y="3286125"/>
            <a:ext cx="4905375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Рисунок 9">
            <a:extLst>
              <a:ext uri="{FF2B5EF4-FFF2-40B4-BE49-F238E27FC236}">
                <a16:creationId xmlns:a16="http://schemas.microsoft.com/office/drawing/2014/main" id="{CD3A668D-0D5D-419B-8D8B-5C10736A35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0"/>
            <a:ext cx="4843463" cy="351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1C0C8C-A3CE-4941-AA3C-0AC6AE311DAA}"/>
              </a:ext>
            </a:extLst>
          </p:cNvPr>
          <p:cNvSpPr txBox="1"/>
          <p:nvPr/>
        </p:nvSpPr>
        <p:spPr>
          <a:xfrm>
            <a:off x="1835150" y="500063"/>
            <a:ext cx="5329238" cy="579437"/>
          </a:xfrm>
          <a:prstGeom prst="roundRect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j-ea"/>
                <a:cs typeface="+mj-cs"/>
              </a:rPr>
              <a:t>Малый и средний бизнес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FDF0FE-EF24-4718-A6BF-EF523191C3A9}"/>
              </a:ext>
            </a:extLst>
          </p:cNvPr>
          <p:cNvSpPr txBox="1"/>
          <p:nvPr/>
        </p:nvSpPr>
        <p:spPr>
          <a:xfrm>
            <a:off x="214313" y="2143125"/>
            <a:ext cx="3929062" cy="1920875"/>
          </a:xfrm>
          <a:prstGeom prst="roundRect">
            <a:avLst>
              <a:gd name="adj" fmla="val 10682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количество малых предприятий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2018 год –78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2019 год – 78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2020 год – 39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2021 год – 39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2022 год –35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2023 год -  32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FB99F3-0EA3-4A01-9F39-7A1029268DEB}"/>
              </a:ext>
            </a:extLst>
          </p:cNvPr>
          <p:cNvSpPr txBox="1"/>
          <p:nvPr/>
        </p:nvSpPr>
        <p:spPr>
          <a:xfrm>
            <a:off x="4876800" y="2143125"/>
            <a:ext cx="4052888" cy="1903413"/>
          </a:xfrm>
          <a:prstGeom prst="roundRect">
            <a:avLst>
              <a:gd name="adj" fmla="val 9313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количество </a:t>
            </a:r>
            <a:r>
              <a:rPr lang="ru-RU" sz="1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ИП</a:t>
            </a:r>
            <a:endParaRPr lang="ru-RU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2018 год – 290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2019 год – 317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2020 год –250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2021год –214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2022 год -204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2023 год - 206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2E7717-61B0-4B91-8B72-C675D3306948}"/>
              </a:ext>
            </a:extLst>
          </p:cNvPr>
          <p:cNvSpPr txBox="1"/>
          <p:nvPr/>
        </p:nvSpPr>
        <p:spPr>
          <a:xfrm>
            <a:off x="214313" y="5000625"/>
            <a:ext cx="4143375" cy="1973263"/>
          </a:xfrm>
          <a:prstGeom prst="roundRect">
            <a:avLst>
              <a:gd name="adj" fmla="val 14366"/>
            </a:avLst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количество занятых (МП)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2018 год – 465 человек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2019 год – 512 человек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2020 год – 498 человека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2021 год –502 человек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2022 год – 531   человек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2023год - 501   человек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883B15-9DD2-4482-9905-8AB88A190FCE}"/>
              </a:ext>
            </a:extLst>
          </p:cNvPr>
          <p:cNvSpPr txBox="1"/>
          <p:nvPr/>
        </p:nvSpPr>
        <p:spPr>
          <a:xfrm>
            <a:off x="4876800" y="4989513"/>
            <a:ext cx="4071938" cy="1990725"/>
          </a:xfrm>
          <a:prstGeom prst="roundRect">
            <a:avLst>
              <a:gd name="adj" fmla="val 15324"/>
            </a:avLst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количество занятых (ИП)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2018 год – 944 человек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2019 год – 961 человек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2020 год –200 человек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2021 год – 200 человека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2022 год – 215 человек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2023 год – 210 человек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104C2B-7CDA-43D8-B2E1-B2BC8831C9B7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solidFill>
            <a:schemeClr val="accent4"/>
          </a:solidFill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</a:rPr>
              <a:t>Экономическое развитие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F77377-E7D9-420D-8657-0C27E6270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ru-RU" sz="2800" b="1" dirty="0"/>
              <a:t>Малый и средний бизнес</a:t>
            </a:r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12EB4661-C5B0-4156-88D1-727DBA4F0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9D33A2-DB1D-480A-ADD3-3822F9931135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</a:rPr>
              <a:t>Экономическое развитие</a:t>
            </a: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F9479A2A-2816-49F7-94A5-E118EE117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0" y="857250"/>
            <a:ext cx="6143625" cy="584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/>
              <a:t>Структура видов экономической деятельности субъектов малого предпринимательства</a:t>
            </a:r>
          </a:p>
        </p:txBody>
      </p:sp>
      <p:graphicFrame>
        <p:nvGraphicFramePr>
          <p:cNvPr id="3" name="Диаграмма 7">
            <a:extLst>
              <a:ext uri="{FF2B5EF4-FFF2-40B4-BE49-F238E27FC236}">
                <a16:creationId xmlns:a16="http://schemas.microsoft.com/office/drawing/2014/main" id="{D8B2D93F-1268-4823-A5C3-86E0F3ED70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8385878"/>
              </p:ext>
            </p:extLst>
          </p:nvPr>
        </p:nvGraphicFramePr>
        <p:xfrm>
          <a:off x="357188" y="1428750"/>
          <a:ext cx="7488237" cy="3167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1207" name="Рисунок 12">
            <a:extLst>
              <a:ext uri="{FF2B5EF4-FFF2-40B4-BE49-F238E27FC236}">
                <a16:creationId xmlns:a16="http://schemas.microsoft.com/office/drawing/2014/main" id="{D351ADCA-C93D-4DF2-AA5A-DE883C3A26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63" y="5109741"/>
            <a:ext cx="2052637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Рисунок 13">
            <a:extLst>
              <a:ext uri="{FF2B5EF4-FFF2-40B4-BE49-F238E27FC236}">
                <a16:creationId xmlns:a16="http://schemas.microsoft.com/office/drawing/2014/main" id="{9837C944-ED04-4B49-8152-2490D9209A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546" y="3285332"/>
            <a:ext cx="2047875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1" name="Picture 8" descr="http://yansk.ru/images/news/b_68A591AC-191B-4E4E-A12D-75B593E3F0DD.jpg">
            <a:extLst>
              <a:ext uri="{FF2B5EF4-FFF2-40B4-BE49-F238E27FC236}">
                <a16:creationId xmlns:a16="http://schemas.microsoft.com/office/drawing/2014/main" id="{693EFFAB-5E79-4CE9-A634-8DFD671B1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751" y="5149434"/>
            <a:ext cx="2049462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ttps://pasoroblespress.com/wp-content/uploads/iStock-524128325-scaled.jpg">
            <a:extLst>
              <a:ext uri="{FF2B5EF4-FFF2-40B4-BE49-F238E27FC236}">
                <a16:creationId xmlns:a16="http://schemas.microsoft.com/office/drawing/2014/main" id="{58D82B83-17FD-4732-B5E3-2671CB6B9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88" y="4851399"/>
            <a:ext cx="2558628" cy="181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B35930-E90C-4914-9D71-6F7376F1F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" y="277813"/>
            <a:ext cx="9001125" cy="1139825"/>
          </a:xfrm>
        </p:spPr>
        <p:txBody>
          <a:bodyPr/>
          <a:lstStyle/>
          <a:p>
            <a:pPr>
              <a:defRPr/>
            </a:pPr>
            <a:r>
              <a:rPr lang="ru-RU" sz="2800" b="1" dirty="0"/>
              <a:t>История МР «Петровск-Забайкальский район»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105889-D158-46C0-8201-0257E3DA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350" y="1268413"/>
            <a:ext cx="5843588" cy="2765425"/>
          </a:xfrm>
        </p:spPr>
        <p:txBody>
          <a:bodyPr/>
          <a:lstStyle/>
          <a:p>
            <a:pPr marL="0" indent="-411163" algn="ctr" eaLnBrk="1" hangingPunct="1">
              <a:spcBef>
                <a:spcPct val="0"/>
              </a:spcBef>
              <a:buClr>
                <a:srgbClr val="F9F9F9"/>
              </a:buClr>
              <a:buSzPct val="65000"/>
              <a:buFont typeface="Wingdings" panose="05000000000000000000" pitchFamily="2" charset="2"/>
              <a:buNone/>
            </a:pPr>
            <a:r>
              <a:rPr lang="ru-RU" altLang="ru-RU" sz="2400" b="1">
                <a:effectLst/>
                <a:latin typeface="Arial" panose="020B0604020202020204" pitchFamily="34" charset="0"/>
                <a:cs typeface="Calibri" panose="020F0502020204030204" pitchFamily="34" charset="0"/>
              </a:rPr>
              <a:t>Петровск-Забайкальский район  образован 4 января 1926 года </a:t>
            </a:r>
            <a:r>
              <a:rPr lang="ru-RU" altLang="ru-RU" sz="2400" b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Постановлением Президиума ВЦИК СССР, а 26 сентября 1937 года</a:t>
            </a:r>
            <a:r>
              <a:rPr lang="en-US" altLang="ru-RU" sz="2400" b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altLang="ru-RU" sz="2400" b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он вошел в состав вновь созданной Читинской области. </a:t>
            </a:r>
            <a:endParaRPr lang="ru-RU" altLang="ru-RU" sz="2400" b="1">
              <a:latin typeface="Arial" panose="020B0604020202020204" pitchFamily="34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219E9B8-03B4-4660-813B-51FF61E0F3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6072198" y="1285860"/>
            <a:ext cx="2880320" cy="2160487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63500"/>
          </a:effectLst>
          <a:extLst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471CC7-6E39-4073-B77F-2FCFF7145A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r="9253" b="13775"/>
          <a:stretch/>
        </p:blipFill>
        <p:spPr>
          <a:xfrm>
            <a:off x="0" y="3861294"/>
            <a:ext cx="2902421" cy="206834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7" name="Picture 10" descr="F:\Мои документы\Дни муниципальных районов\Баляга\ЖД станция после ремонта в 2011 году.JPG">
            <a:extLst>
              <a:ext uri="{FF2B5EF4-FFF2-40B4-BE49-F238E27FC236}">
                <a16:creationId xmlns:a16="http://schemas.microsoft.com/office/drawing/2014/main" id="{37BD0331-2F65-4506-AEF4-3C79292FB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6072198" y="3857628"/>
            <a:ext cx="2880320" cy="2160240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63500"/>
          </a:effectLst>
          <a:extLst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E0A6F55-1723-4C7A-8221-1B7DCBC0F8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/>
          </a:blip>
          <a:srcRect t="8300"/>
          <a:stretch/>
        </p:blipFill>
        <p:spPr>
          <a:xfrm>
            <a:off x="3046437" y="4293096"/>
            <a:ext cx="3024336" cy="207998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24C901-A532-4022-A6EE-315EFDC48BDF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Общие сведения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D3804C-FB35-4E39-9A9F-6123F44EF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-15875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ru-RU" sz="2800" b="1" dirty="0"/>
              <a:t>Финансово-кредитные учреждения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250186-D11B-4015-BB25-6BCEEC31CCB3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</a:rPr>
              <a:t>Финансовые ресурсы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3B6EFCF8-5635-4BA8-9C0E-999C979DB9C4}"/>
              </a:ext>
            </a:extLst>
          </p:cNvPr>
          <p:cNvSpPr txBox="1">
            <a:spLocks/>
          </p:cNvSpPr>
          <p:nvPr/>
        </p:nvSpPr>
        <p:spPr>
          <a:xfrm>
            <a:off x="263525" y="908050"/>
            <a:ext cx="8572500" cy="14414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95250">
              <a:spcBef>
                <a:spcPct val="20000"/>
              </a:spcBef>
              <a:buClr>
                <a:srgbClr val="E5E5E5"/>
              </a:buClr>
              <a:buSzPct val="70000"/>
              <a:buFont typeface="Wingdings 2" pitchFamily="18" charset="2"/>
              <a:buNone/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На территории Петровск-Забайкальского района работают :</a:t>
            </a:r>
          </a:p>
          <a:p>
            <a:pPr marL="95250">
              <a:spcBef>
                <a:spcPct val="20000"/>
              </a:spcBef>
              <a:buClr>
                <a:srgbClr val="E5E5E5"/>
              </a:buClr>
              <a:buSzPct val="70000"/>
              <a:buFont typeface="Wingdings" pitchFamily="2" charset="2"/>
              <a:buChar char="Ø"/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филиалы банка ПАО «Сбербанк России» (</a:t>
            </a:r>
            <a:r>
              <a:rPr lang="ru-RU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с.Баляга</a:t>
            </a:r>
            <a:r>
              <a:rPr lang="ru-RU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, п.Новопавловка, с.Тарбагатай, с.Малета, </a:t>
            </a:r>
            <a:r>
              <a:rPr lang="ru-RU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с.Хохотуй</a:t>
            </a:r>
            <a:r>
              <a:rPr lang="ru-RU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);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6A377ACD-B068-4AC4-A196-16E426A2BCA3}"/>
              </a:ext>
            </a:extLst>
          </p:cNvPr>
          <p:cNvSpPr txBox="1">
            <a:spLocks/>
          </p:cNvSpPr>
          <p:nvPr/>
        </p:nvSpPr>
        <p:spPr bwMode="auto">
          <a:xfrm>
            <a:off x="523875" y="2071688"/>
            <a:ext cx="8229600" cy="11398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ru-RU" sz="2800" b="1" dirty="0"/>
              <a:t>Налоговый потенциал 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E0BCA80E-C0D0-40E7-B79E-91653E0D1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3" y="2781300"/>
            <a:ext cx="9021762" cy="3381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>
                <a:solidFill>
                  <a:sysClr val="window" lastClr="FFFFFF"/>
                </a:solidFill>
              </a:rPr>
              <a:t> Собственные доходы бюджета района</a:t>
            </a:r>
          </a:p>
        </p:txBody>
      </p:sp>
      <p:sp>
        <p:nvSpPr>
          <p:cNvPr id="52231" name="TextBox 12">
            <a:extLst>
              <a:ext uri="{FF2B5EF4-FFF2-40B4-BE49-F238E27FC236}">
                <a16:creationId xmlns:a16="http://schemas.microsoft.com/office/drawing/2014/main" id="{C0EF01E6-3F00-40D6-8D67-939F9180D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" y="3094038"/>
            <a:ext cx="9001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latin typeface="Arial" panose="020B0604020202020204" pitchFamily="34" charset="0"/>
              </a:rPr>
              <a:t>Доля собственных доходов в общем объеме доходов бюджета (в 2023 году) – 32 %.</a:t>
            </a:r>
          </a:p>
          <a:p>
            <a:pPr algn="ctr" eaLnBrk="1" hangingPunct="1"/>
            <a:endParaRPr lang="ru-RU" altLang="ru-RU" sz="800" b="1" dirty="0">
              <a:latin typeface="Arial" panose="020B0604020202020204" pitchFamily="34" charset="0"/>
            </a:endParaRPr>
          </a:p>
          <a:p>
            <a:pPr algn="ctr" eaLnBrk="1" hangingPunct="1"/>
            <a:r>
              <a:rPr lang="ru-RU" altLang="ru-RU" sz="1600" b="1" dirty="0">
                <a:latin typeface="Arial" panose="020B0604020202020204" pitchFamily="34" charset="0"/>
              </a:rPr>
              <a:t>Структура собственных доходов бюджета района </a:t>
            </a:r>
          </a:p>
        </p:txBody>
      </p:sp>
      <p:graphicFrame>
        <p:nvGraphicFramePr>
          <p:cNvPr id="5" name="Диаграмма 12">
            <a:extLst>
              <a:ext uri="{FF2B5EF4-FFF2-40B4-BE49-F238E27FC236}">
                <a16:creationId xmlns:a16="http://schemas.microsoft.com/office/drawing/2014/main" id="{4911BC33-2698-4324-AEA0-73AE3911F9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2307596"/>
              </p:ext>
            </p:extLst>
          </p:nvPr>
        </p:nvGraphicFramePr>
        <p:xfrm>
          <a:off x="792163" y="3659188"/>
          <a:ext cx="7488237" cy="3167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E3C901-1BA5-444E-B19C-2ED4AF85E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214313"/>
            <a:ext cx="8229600" cy="568325"/>
          </a:xfrm>
        </p:spPr>
        <p:txBody>
          <a:bodyPr/>
          <a:lstStyle/>
          <a:p>
            <a:pPr>
              <a:defRPr/>
            </a:pPr>
            <a:r>
              <a:rPr lang="ru-RU" sz="2800" b="1" dirty="0"/>
              <a:t>Поддержка малого предпринимательства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B5F2AE-41E6-4296-99A5-8146BA25BCDA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</a:rPr>
              <a:t>Экономическое развитие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BEFC6343-E37D-4C3D-9E38-4C21D8A70757}"/>
              </a:ext>
            </a:extLst>
          </p:cNvPr>
          <p:cNvSpPr txBox="1">
            <a:spLocks/>
          </p:cNvSpPr>
          <p:nvPr/>
        </p:nvSpPr>
        <p:spPr>
          <a:xfrm>
            <a:off x="214313" y="714375"/>
            <a:ext cx="8643937" cy="27876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u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3175" indent="-3175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500" b="1" dirty="0">
                <a:latin typeface="+mj-lt"/>
              </a:rPr>
              <a:t>На территории муниципального района «Петровск-Забайкальский» действует муниципальная целевая программа </a:t>
            </a:r>
            <a:r>
              <a:rPr lang="ru-RU" sz="1500" b="1" u="sng" dirty="0">
                <a:latin typeface="+mj-lt"/>
              </a:rPr>
              <a:t>«Развитие малого и среднего предпринимательства в муниципальном районе «Петровск-Забайкальский район» на 2021 -2023 годы»</a:t>
            </a:r>
          </a:p>
          <a:p>
            <a:pPr marL="3175" indent="-3175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1500" b="1" dirty="0">
              <a:latin typeface="+mj-lt"/>
            </a:endParaRPr>
          </a:p>
          <a:p>
            <a:pPr marL="3175" indent="-3175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500" b="1" dirty="0">
                <a:latin typeface="+mj-lt"/>
              </a:rPr>
              <a:t>Программой предусмотрены следующие мероприятия: </a:t>
            </a:r>
          </a:p>
          <a:p>
            <a:pPr marL="3175" indent="-3175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500" b="1" dirty="0">
                <a:latin typeface="+mj-lt"/>
              </a:rPr>
              <a:t>- имущественная поддержка;</a:t>
            </a:r>
          </a:p>
          <a:p>
            <a:pPr marL="3175" indent="-3175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500" b="1" dirty="0">
                <a:latin typeface="+mj-lt"/>
              </a:rPr>
              <a:t>- информационная поддержка;</a:t>
            </a:r>
          </a:p>
          <a:p>
            <a:pPr marL="3175" indent="-3175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500" b="1" dirty="0">
                <a:latin typeface="+mj-lt"/>
              </a:rPr>
              <a:t>- консультационная поддержка;</a:t>
            </a:r>
          </a:p>
          <a:p>
            <a:pPr marL="3175" indent="-3175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500" b="1" dirty="0">
                <a:latin typeface="+mj-lt"/>
              </a:rPr>
              <a:t>- формирование благоприятной внешней среды для развития субъектов малого и среднего предпринимательства.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AE30166-A080-4EE0-9699-D5F956AE6DD1}"/>
              </a:ext>
            </a:extLst>
          </p:cNvPr>
          <p:cNvSpPr/>
          <p:nvPr/>
        </p:nvSpPr>
        <p:spPr>
          <a:xfrm>
            <a:off x="214313" y="3500438"/>
            <a:ext cx="8715375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175" algn="ctr" eaLnBrk="0" hangingPunct="0"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На территории района имеется  свободная производственная площадка 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3FF95F02-85E4-4E5E-9300-AC646DFFDD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3958483"/>
              </p:ext>
            </p:extLst>
          </p:nvPr>
        </p:nvGraphicFramePr>
        <p:xfrm>
          <a:off x="0" y="3870325"/>
          <a:ext cx="9144000" cy="2773680"/>
        </p:xfrm>
        <a:graphic>
          <a:graphicData uri="http://schemas.openxmlformats.org/drawingml/2006/table">
            <a:tbl>
              <a:tblPr/>
              <a:tblGrid>
                <a:gridCol w="528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30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66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42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64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113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335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666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№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п/п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Объект, местоположение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Назначение объекта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Кадастровый номер объекта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Стоимо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-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сть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объекта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млн.руб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Параметры расположенных на площадке зданий и сооружений.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Имеющаяся инфраструктура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66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Здание (Забайкальский край, Петровск-Забайкальский район, п.Новопавловка,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ул.Октябрьская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, 4а)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Гараж автоколонны, диспетчерская. Имеются котельная, гаражи, складские помещения.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Calibri" pitchFamily="34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75:16:240145:4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Calibri" pitchFamily="34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-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Calibri" pitchFamily="34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Общая площадь - 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1288,2 кв.м.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Энергоснабжение. Поблизости проходят железнодорожные пути и автомобильная дорога с твердым покрытием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8F505F-9E2E-4B31-8EE7-418C54B8B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88" y="13970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ru-RU" sz="2800" b="1" dirty="0"/>
              <a:t>Муниципальная поддержка </a:t>
            </a:r>
            <a:br>
              <a:rPr lang="ru-RU" sz="2800" b="1" dirty="0"/>
            </a:br>
            <a:r>
              <a:rPr lang="ru-RU" sz="2800" b="1" dirty="0"/>
              <a:t>инвестиционной деятельности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BE2962-65F9-4427-AAD9-18936177F713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</a:rPr>
              <a:t>Экономическое развитие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406058-A256-4A9A-ADA2-BF0219110BC0}"/>
              </a:ext>
            </a:extLst>
          </p:cNvPr>
          <p:cNvSpPr txBox="1"/>
          <p:nvPr/>
        </p:nvSpPr>
        <p:spPr>
          <a:xfrm>
            <a:off x="285750" y="1125538"/>
            <a:ext cx="8501063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360363" algn="just" fontAlgn="auto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ru-RU" sz="1400" b="1" dirty="0">
                <a:latin typeface="+mj-lt"/>
              </a:rPr>
              <a:t>На территории муниципального района «Петровск-Забайкальский район» действует </a:t>
            </a:r>
            <a:r>
              <a:rPr lang="ru-RU" sz="1400" b="1" u="sng" dirty="0">
                <a:latin typeface="+mj-lt"/>
              </a:rPr>
              <a:t>Положение о муниципальной поддержке  инвестиционной деятельности на территории муниципального района «Петровск-Забайкальский район» </a:t>
            </a:r>
            <a:r>
              <a:rPr lang="ru-RU" sz="1400" b="1" dirty="0">
                <a:latin typeface="+mj-lt"/>
              </a:rPr>
              <a:t>(решение Совета от 25.05.2016 г. № 244). </a:t>
            </a:r>
          </a:p>
          <a:p>
            <a:pPr indent="360363" algn="just" fontAlgn="auto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ru-RU" sz="1400" b="1" dirty="0">
                <a:latin typeface="+mj-lt"/>
              </a:rPr>
              <a:t>Цель: стимулирование инвестиционной деятельности на территории муниципального района «Петровск-Забайкальский район» и привлечение инвестиций на основе создания режима наибольшего благоприятствования российским инвесторам, а также устанавливает формы и порядок муниципальной поддержки инвестиционной деятельности</a:t>
            </a:r>
          </a:p>
        </p:txBody>
      </p:sp>
      <p:sp>
        <p:nvSpPr>
          <p:cNvPr id="54277" name="Прямоугольник 6">
            <a:extLst>
              <a:ext uri="{FF2B5EF4-FFF2-40B4-BE49-F238E27FC236}">
                <a16:creationId xmlns:a16="http://schemas.microsoft.com/office/drawing/2014/main" id="{3900563C-143E-4B2A-B002-303C665C8D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75" y="3071813"/>
            <a:ext cx="8856663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45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/>
            <a:r>
              <a:rPr lang="ru-RU" altLang="ru-RU" sz="1100" b="1" dirty="0">
                <a:latin typeface="Arial" panose="020B0604020202020204" pitchFamily="34" charset="0"/>
                <a:cs typeface="Times New Roman" panose="02020603050405020304" pitchFamily="18" charset="0"/>
              </a:rPr>
              <a:t>Муниципальная поддержка инвесторов на территории муниципального района осуществляется в следующих формах:</a:t>
            </a:r>
          </a:p>
          <a:p>
            <a:pPr algn="just" eaLnBrk="1" hangingPunct="1"/>
            <a:r>
              <a:rPr lang="ru-RU" altLang="ru-RU" sz="1100" b="1" dirty="0">
                <a:latin typeface="Arial" panose="020B0604020202020204" pitchFamily="34" charset="0"/>
                <a:cs typeface="Times New Roman" panose="02020603050405020304" pitchFamily="18" charset="0"/>
              </a:rPr>
              <a:t>1)	предоставление налоговых льгот в соответствии с Налоговым кодексом Российской Федерации, законами Забайкальского края и нормативными правовыми актами представительного органа муниципального района;</a:t>
            </a:r>
          </a:p>
          <a:p>
            <a:pPr algn="just" eaLnBrk="1" hangingPunct="1"/>
            <a:r>
              <a:rPr lang="ru-RU" altLang="ru-RU" sz="1100" b="1" dirty="0">
                <a:latin typeface="Arial" panose="020B0604020202020204" pitchFamily="34" charset="0"/>
                <a:cs typeface="Times New Roman" panose="02020603050405020304" pitchFamily="18" charset="0"/>
              </a:rPr>
              <a:t>2)	предоставление льгот по аренде имущества, являющегося муниципальной собственностью муниципального района;</a:t>
            </a:r>
          </a:p>
          <a:p>
            <a:pPr algn="just" eaLnBrk="1" hangingPunct="1"/>
            <a:r>
              <a:rPr lang="ru-RU" altLang="ru-RU" sz="1100" b="1" dirty="0">
                <a:latin typeface="Arial" panose="020B0604020202020204" pitchFamily="34" charset="0"/>
                <a:cs typeface="Times New Roman" panose="02020603050405020304" pitchFamily="18" charset="0"/>
              </a:rPr>
              <a:t>2.1) субсидирование за счет средств бюджета муниципального района части затрат, направленных на реализацию инвестиционного проекта муниципального значения;</a:t>
            </a:r>
          </a:p>
          <a:p>
            <a:pPr algn="just" eaLnBrk="1" hangingPunct="1"/>
            <a:r>
              <a:rPr lang="ru-RU" altLang="ru-RU" sz="1100" b="1" dirty="0">
                <a:latin typeface="Arial" panose="020B0604020202020204" pitchFamily="34" charset="0"/>
                <a:cs typeface="Times New Roman" panose="02020603050405020304" pitchFamily="18" charset="0"/>
              </a:rPr>
              <a:t>3)	субсидирование за счет средств бюджета муниципального района части процентной ставки за пользование кредитом (займом);</a:t>
            </a:r>
          </a:p>
          <a:p>
            <a:pPr algn="just" eaLnBrk="1" hangingPunct="1"/>
            <a:r>
              <a:rPr lang="ru-RU" altLang="ru-RU" sz="1100" b="1" dirty="0">
                <a:latin typeface="Arial" panose="020B0604020202020204" pitchFamily="34" charset="0"/>
                <a:cs typeface="Times New Roman" panose="02020603050405020304" pitchFamily="18" charset="0"/>
              </a:rPr>
              <a:t>4)	субсидирование за счет средств бюджета муниципального района лизинговых платежей в части дохода лизингодателя;</a:t>
            </a:r>
          </a:p>
          <a:p>
            <a:pPr algn="just" eaLnBrk="1" hangingPunct="1"/>
            <a:r>
              <a:rPr lang="ru-RU" altLang="ru-RU" sz="1100" b="1" dirty="0">
                <a:latin typeface="Arial" panose="020B0604020202020204" pitchFamily="34" charset="0"/>
                <a:cs typeface="Times New Roman" panose="02020603050405020304" pitchFamily="18" charset="0"/>
              </a:rPr>
              <a:t>5)	субсидирование за счет средств бюджета муниципального района части вознаграждения за предоставление банковской гарантии;</a:t>
            </a:r>
          </a:p>
          <a:p>
            <a:pPr algn="just" eaLnBrk="1" hangingPunct="1"/>
            <a:r>
              <a:rPr lang="ru-RU" altLang="ru-RU" sz="1100" b="1" dirty="0">
                <a:latin typeface="Arial" panose="020B0604020202020204" pitchFamily="34" charset="0"/>
                <a:cs typeface="Times New Roman" panose="02020603050405020304" pitchFamily="18" charset="0"/>
              </a:rPr>
              <a:t>6)	субсидирование за счет средств бюджета муниципального района части затрат на уплату купонов по корпоративным облигационным займам;</a:t>
            </a:r>
          </a:p>
          <a:p>
            <a:pPr algn="just" eaLnBrk="1" hangingPunct="1"/>
            <a:r>
              <a:rPr lang="ru-RU" altLang="ru-RU" sz="1100" b="1" dirty="0">
                <a:latin typeface="Arial" panose="020B0604020202020204" pitchFamily="34" charset="0"/>
                <a:cs typeface="Times New Roman" panose="02020603050405020304" pitchFamily="18" charset="0"/>
              </a:rPr>
              <a:t>7)	предоставление муниципальных гарантий по инвестиционным проектам за счет средств бюджета муниципального района;</a:t>
            </a:r>
          </a:p>
          <a:p>
            <a:pPr algn="just" eaLnBrk="1" hangingPunct="1"/>
            <a:r>
              <a:rPr lang="ru-RU" altLang="ru-RU" sz="1100" b="1" dirty="0">
                <a:latin typeface="Arial" panose="020B0604020202020204" pitchFamily="34" charset="0"/>
                <a:cs typeface="Times New Roman" panose="02020603050405020304" pitchFamily="18" charset="0"/>
              </a:rPr>
              <a:t>8)	предоставление инвестиций в уставный капитал;</a:t>
            </a:r>
          </a:p>
          <a:p>
            <a:pPr algn="just" eaLnBrk="1" hangingPunct="1"/>
            <a:r>
              <a:rPr lang="ru-RU" altLang="ru-RU" sz="1100" b="1" dirty="0">
                <a:latin typeface="Arial" panose="020B0604020202020204" pitchFamily="34" charset="0"/>
                <a:cs typeface="Times New Roman" panose="02020603050405020304" pitchFamily="18" charset="0"/>
              </a:rPr>
              <a:t>9)	предоставление инвестиционного налогового кредита;</a:t>
            </a:r>
          </a:p>
          <a:p>
            <a:pPr algn="just" eaLnBrk="1" hangingPunct="1"/>
            <a:r>
              <a:rPr lang="ru-RU" altLang="ru-RU" sz="1100" b="1" dirty="0">
                <a:latin typeface="Arial" panose="020B0604020202020204" pitchFamily="34" charset="0"/>
                <a:cs typeface="Times New Roman" panose="02020603050405020304" pitchFamily="18" charset="0"/>
              </a:rPr>
              <a:t>10)	предоставление инвесторам информационной и организационной поддержки.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191AD6F-83BD-4EE7-BA62-4F77BCCF9984}"/>
              </a:ext>
            </a:extLst>
          </p:cNvPr>
          <p:cNvSpPr/>
          <p:nvPr/>
        </p:nvSpPr>
        <p:spPr>
          <a:xfrm>
            <a:off x="125413" y="2941638"/>
            <a:ext cx="8978900" cy="2619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spcAft>
                <a:spcPts val="0"/>
              </a:spcAft>
              <a:buFont typeface="+mj-lt"/>
              <a:buAutoNum type="arabicParenR"/>
              <a:tabLst>
                <a:tab pos="444500" algn="l"/>
                <a:tab pos="711200" algn="l"/>
              </a:tabLst>
              <a:defRPr/>
            </a:pPr>
            <a:endParaRPr lang="ru-RU" sz="1100" dirty="0">
              <a:latin typeface="+mj-lt"/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78365B-4E27-4ECD-9BF6-5ECDBECB9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8" y="-41275"/>
            <a:ext cx="8175625" cy="1238250"/>
          </a:xfrm>
        </p:spPr>
        <p:txBody>
          <a:bodyPr/>
          <a:lstStyle/>
          <a:p>
            <a:pPr>
              <a:defRPr/>
            </a:pPr>
            <a:r>
              <a:rPr lang="ru-RU" sz="1600" b="1" dirty="0"/>
              <a:t>Муниципальные программы, принятые к финансированию в 2023 году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B798D9-B8BF-43F2-A091-88A8E9B1314C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</a:rPr>
              <a:t>Экономическое развитие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29A56FFB-FA29-4719-870F-64A51573C6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0325418"/>
              </p:ext>
            </p:extLst>
          </p:nvPr>
        </p:nvGraphicFramePr>
        <p:xfrm>
          <a:off x="-36512" y="814388"/>
          <a:ext cx="9020175" cy="6692929"/>
        </p:xfrm>
        <a:graphic>
          <a:graphicData uri="http://schemas.openxmlformats.org/drawingml/2006/table">
            <a:tbl>
              <a:tblPr/>
              <a:tblGrid>
                <a:gridCol w="8208962">
                  <a:extLst>
                    <a:ext uri="{9D8B030D-6E8A-4147-A177-3AD203B41FA5}">
                      <a16:colId xmlns:a16="http://schemas.microsoft.com/office/drawing/2014/main" val="2232988672"/>
                    </a:ext>
                  </a:extLst>
                </a:gridCol>
                <a:gridCol w="811213">
                  <a:extLst>
                    <a:ext uri="{9D8B030D-6E8A-4147-A177-3AD203B41FA5}">
                      <a16:colId xmlns:a16="http://schemas.microsoft.com/office/drawing/2014/main" val="2736464626"/>
                    </a:ext>
                  </a:extLst>
                </a:gridCol>
              </a:tblGrid>
              <a:tr h="23834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Наименование программ</a:t>
                      </a:r>
                    </a:p>
                  </a:txBody>
                  <a:tcPr marL="56444" marR="56444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тыс. руб. </a:t>
                      </a:r>
                    </a:p>
                  </a:txBody>
                  <a:tcPr marL="56444" marR="56444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7672493"/>
                  </a:ext>
                </a:extLst>
              </a:tr>
              <a:tr h="238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Муниципальная программа «Комплексное развитие сельских территорий» на 2020-2025 </a:t>
                      </a:r>
                      <a:r>
                        <a:rPr kumimoji="0" lang="ru-RU" altLang="ru-RU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г.г</a:t>
                      </a: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2121,7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2051855"/>
                  </a:ext>
                </a:extLst>
              </a:tr>
              <a:tr h="3873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Муниципальная программа «Комплексное развитие систем коммунальной инфраструктуры муниципального района «Петровск-Забайкальский район» на 2011-2025 годы»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800,0</a:t>
                      </a: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750485"/>
                  </a:ext>
                </a:extLst>
              </a:tr>
              <a:tr h="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Муниципальная программа «Развитие образования муниципального района «Петровск-Забайкальский район» на 2022-2026 годы» , подпрограммы: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Развитие системы дошкольного образования 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Развитие системы общего образования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Талантливые дети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Организация отдыха, оздоровления, занятости детей и молодежи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Дополнительное образование в сфере физической культуры и спорта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Военно-патриотическое воспитание молодежи и совершенствование системы допризывной подготовки учащихся образовательных организаций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643,6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806,3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234,4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300,0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347,5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171,2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96073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Муниципальная программа «Развитие дополнительного образования муниципального района «Петровск-Забайкальский район» на 2020-2025 годы»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5023,7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1095176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Муниципальная программа «Сохранение и развитие культуры муниципального района «Петровск-Забайкальский район» на 2021-2023 годы»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337,6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778127"/>
                  </a:ext>
                </a:extLst>
              </a:tr>
              <a:tr h="30386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Муниципальная программа «Развитие физической культуры и спорта в муниципальном районе «Петровск-Забайкальский район» на 2022-2024 годы»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53,1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991677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Муниципальная программа «Обеспечение жильем молодых семей муниципального района «Петровск-Забайкальский район» на 2016-2020 годы (с изменениями  от 24.03.2023г. №148)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2683,1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1113358"/>
                  </a:ext>
                </a:extLst>
              </a:tr>
              <a:tr h="1825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Муниципальная программа «Комплексные меры противодействия злоупотреблению наркотиками, их незаконному обороту и алкоголизации населения (2020-2022 годы)» 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40,0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308727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Муниципальная программа «Обеспечение экологической безопасности окружающей среды и населения муниципального района «Петровск-Забайкальский район» на 2019-2025 годы 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300,0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4138146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Муниципальная программа «Совершенствование гражданской обороны, защиты населения и территорий муниципального района «Петровск-Забайкальский район» 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от </a:t>
                      </a:r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чрезвычайных ситуаций мирного и военного времени на 2021-2023гг» 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949,1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470350"/>
                  </a:ext>
                </a:extLst>
              </a:tr>
              <a:tr h="3730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Муниципальная программа «Обеспечение антитеррористической безопасности в муниципальном районе «Петровск-Забайкальский район» на 2021-2023 годы.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145,4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660655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 Муниципальная программа «Гармонизация межнациональных  и межконфессиональных отношений на территории муниципального района  «Петровск-Забайкальский район» на 2023-2025 годы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110,0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7550198"/>
                  </a:ext>
                </a:extLst>
              </a:tr>
              <a:tr h="40049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Муниципальная программа «Укрепление общественного здоровья на территории муниципального района» на 2020-2024 годы.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536520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Муниципальная программа «Развитие дополнительного образования муниципального района «Петровск-Забайкальский район» на 2020-2025гг»)»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8,947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529294"/>
                  </a:ext>
                </a:extLst>
              </a:tr>
              <a:tr h="1825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Итого по программам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40703,3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931927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7123B28B-5BDA-4DD0-B29E-05349B339B63}"/>
              </a:ext>
            </a:extLst>
          </p:cNvPr>
          <p:cNvSpPr/>
          <p:nvPr/>
        </p:nvSpPr>
        <p:spPr>
          <a:xfrm>
            <a:off x="611560" y="170351"/>
            <a:ext cx="7056784" cy="7143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b="1" kern="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j-ea"/>
                <a:cs typeface="+mj-cs"/>
              </a:rPr>
              <a:t>Инвестиционный проект </a:t>
            </a:r>
            <a:br>
              <a:rPr lang="ru-RU" b="1" kern="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j-ea"/>
                <a:cs typeface="+mj-cs"/>
              </a:rPr>
            </a:br>
            <a:r>
              <a:rPr lang="en-US" b="1" kern="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j-ea"/>
                <a:cs typeface="+mj-cs"/>
              </a:rPr>
              <a:t>«</a:t>
            </a:r>
            <a:r>
              <a:rPr lang="ru-RU" b="1" kern="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j-ea"/>
                <a:cs typeface="+mj-cs"/>
              </a:rPr>
              <a:t>Развитие  мини турбазы»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7348" name="AutoShape 4" descr="https://s10.stc.all.kpcdn.net/share/i/4/1053821/wx1080.jpg">
            <a:extLst>
              <a:ext uri="{FF2B5EF4-FFF2-40B4-BE49-F238E27FC236}">
                <a16:creationId xmlns:a16="http://schemas.microsoft.com/office/drawing/2014/main" id="{F4795999-33F2-4E6B-BB36-6F62B6788E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ru-RU" altLang="ru-RU">
              <a:solidFill>
                <a:srgbClr val="000000"/>
              </a:solidFill>
              <a:latin typeface="Constantia" panose="02030602050306030303" pitchFamily="18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D2941CD5-CE45-4AFE-8D4B-C2E0B77DDDFC}"/>
              </a:ext>
            </a:extLst>
          </p:cNvPr>
          <p:cNvSpPr/>
          <p:nvPr/>
        </p:nvSpPr>
        <p:spPr>
          <a:xfrm>
            <a:off x="0" y="6454775"/>
            <a:ext cx="9144000" cy="2143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9D605320-8ED7-4AD3-92D2-F8A4F2DD86D5}"/>
              </a:ext>
            </a:extLst>
          </p:cNvPr>
          <p:cNvSpPr/>
          <p:nvPr/>
        </p:nvSpPr>
        <p:spPr>
          <a:xfrm>
            <a:off x="0" y="6383338"/>
            <a:ext cx="9144000" cy="7143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FA14A902-1859-4E5C-B279-07C7B3929536}"/>
              </a:ext>
            </a:extLst>
          </p:cNvPr>
          <p:cNvSpPr/>
          <p:nvPr/>
        </p:nvSpPr>
        <p:spPr>
          <a:xfrm>
            <a:off x="1523999" y="4356575"/>
            <a:ext cx="5842000" cy="1373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2000" dirty="0">
                <a:solidFill>
                  <a:prstClr val="white"/>
                </a:solidFill>
                <a:latin typeface="Georgia" pitchFamily="18" charset="0"/>
              </a:rPr>
              <a:t>»</a:t>
            </a:r>
          </a:p>
        </p:txBody>
      </p:sp>
      <p:sp>
        <p:nvSpPr>
          <p:cNvPr id="20" name="Скругленный прямоугольник 11">
            <a:extLst>
              <a:ext uri="{FF2B5EF4-FFF2-40B4-BE49-F238E27FC236}">
                <a16:creationId xmlns:a16="http://schemas.microsoft.com/office/drawing/2014/main" id="{2E5BB256-0EDB-4A1C-895E-7C6069E809B9}"/>
              </a:ext>
            </a:extLst>
          </p:cNvPr>
          <p:cNvSpPr/>
          <p:nvPr/>
        </p:nvSpPr>
        <p:spPr>
          <a:xfrm>
            <a:off x="370491" y="1254105"/>
            <a:ext cx="4930670" cy="12221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2200" dirty="0">
                <a:solidFill>
                  <a:prstClr val="white"/>
                </a:solidFill>
                <a:latin typeface="Georgia" pitchFamily="18" charset="0"/>
              </a:rPr>
              <a:t>ИП Федорова Кристина Ильинична </a:t>
            </a:r>
          </a:p>
          <a:p>
            <a:pPr algn="ctr" eaLnBrk="0" hangingPunct="0">
              <a:defRPr/>
            </a:pPr>
            <a:r>
              <a:rPr lang="ru-RU" sz="2200" dirty="0">
                <a:solidFill>
                  <a:prstClr val="white"/>
                </a:solidFill>
                <a:latin typeface="Georgia" pitchFamily="18" charset="0"/>
              </a:rPr>
              <a:t> </a:t>
            </a:r>
            <a:r>
              <a:rPr lang="ru-RU" sz="2200" dirty="0" err="1">
                <a:solidFill>
                  <a:prstClr val="white"/>
                </a:solidFill>
                <a:latin typeface="Georgia" pitchFamily="18" charset="0"/>
              </a:rPr>
              <a:t>с.Кандобаево</a:t>
            </a:r>
            <a:r>
              <a:rPr lang="ru-RU" sz="2200" dirty="0">
                <a:solidFill>
                  <a:prstClr val="white"/>
                </a:solidFill>
                <a:latin typeface="Georgia" pitchFamily="18" charset="0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88" y="2724117"/>
            <a:ext cx="4571429" cy="34285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1264593"/>
            <a:ext cx="3510041" cy="4680055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A4E5DE-BF2D-43E9-BBB4-7307E4D9E965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</a:rPr>
              <a:t>Точки экономического роста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61CC9481-C634-4609-9B2B-E203D7D186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8500227"/>
              </p:ext>
            </p:extLst>
          </p:nvPr>
        </p:nvGraphicFramePr>
        <p:xfrm>
          <a:off x="107950" y="371475"/>
          <a:ext cx="9001125" cy="5167315"/>
        </p:xfrm>
        <a:graphic>
          <a:graphicData uri="http://schemas.openxmlformats.org/drawingml/2006/table">
            <a:tbl>
              <a:tblPr/>
              <a:tblGrid>
                <a:gridCol w="2406650">
                  <a:extLst>
                    <a:ext uri="{9D8B030D-6E8A-4147-A177-3AD203B41FA5}">
                      <a16:colId xmlns:a16="http://schemas.microsoft.com/office/drawing/2014/main" val="3501378377"/>
                    </a:ext>
                  </a:extLst>
                </a:gridCol>
                <a:gridCol w="6594475">
                  <a:extLst>
                    <a:ext uri="{9D8B030D-6E8A-4147-A177-3AD203B41FA5}">
                      <a16:colId xmlns:a16="http://schemas.microsoft.com/office/drawing/2014/main" val="3886622971"/>
                    </a:ext>
                  </a:extLst>
                </a:gridCol>
              </a:tblGrid>
              <a:tr h="536575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Развитие  мини турбазы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4626144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Деятельность национальных парков  91.04.3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0632342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Место реализации проекта/адрес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Забайкальский край, Петровск-Забайкальский район, Забайкальский край, Петровск-Забайкальский район, с. </a:t>
                      </a:r>
                      <a:r>
                        <a:rPr kumimoji="0" lang="ru-RU" altLang="ru-RU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Кандобаево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539680"/>
                  </a:ext>
                </a:extLst>
              </a:tr>
              <a:tr h="1936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Организатор/инициатор проекта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ИП Федорова Кристина Ильинична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6421865"/>
                  </a:ext>
                </a:extLst>
              </a:tr>
              <a:tr h="2571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Почтовый адрес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  <a:cs typeface="Times New Roman" panose="02020603050405020304" pitchFamily="18" charset="0"/>
                        </a:rPr>
                        <a:t>Забайкальский край Петровск-Забайкальский район с. </a:t>
                      </a:r>
                      <a:r>
                        <a:rPr kumimoji="0" lang="ru-RU" altLang="ru-RU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  <a:cs typeface="Times New Roman" panose="02020603050405020304" pitchFamily="18" charset="0"/>
                        </a:rPr>
                        <a:t>Кандобаево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 Unicode MS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4038633"/>
                  </a:ext>
                </a:extLst>
              </a:tr>
              <a:tr h="431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Цель проекта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tabLst>
                          <a:tab pos="930275" algn="l"/>
                        </a:tabLst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tabLst>
                          <a:tab pos="930275" algn="l"/>
                        </a:tabLst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tabLst>
                          <a:tab pos="930275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tabLst>
                          <a:tab pos="930275" algn="l"/>
                        </a:tabLs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tabLst>
                          <a:tab pos="930275" algn="l"/>
                        </a:tabLs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tabLst>
                          <a:tab pos="930275" algn="l"/>
                        </a:tabLs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tabLst>
                          <a:tab pos="930275" algn="l"/>
                        </a:tabLs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tabLst>
                          <a:tab pos="930275" algn="l"/>
                        </a:tabLs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tabLst>
                          <a:tab pos="930275" algn="l"/>
                        </a:tabLs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30275" algn="l"/>
                        </a:tabLst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Целью данного проекта является повышение экологической культуры участников </a:t>
                      </a:r>
                      <a:r>
                        <a:rPr kumimoji="0" lang="ru-RU" altLang="ru-RU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экотуристической</a:t>
                      </a: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деятельности; активное содействие сохранению природного и культурного наследия; сведение к минимуму негативных воздействий на природу.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7707153"/>
                  </a:ext>
                </a:extLst>
              </a:tr>
              <a:tr h="11287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Описание проекта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В рамках данного проекта  возведены два гостевых домика, построена баня, </a:t>
                      </a:r>
                      <a:r>
                        <a:rPr kumimoji="0" lang="ru-RU" altLang="ru-RU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мангальная</a:t>
                      </a: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зона. Имеется место для палаток, работает сплав по реке Хилок.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Запланировано  строительство еще одного гостевого дома, детской площадки и гаража.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8847338"/>
                  </a:ext>
                </a:extLst>
              </a:tr>
              <a:tr h="1825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Наличие бизнес-плана или ТЭО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Имеется бизнес-план</a:t>
                      </a: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868795"/>
                  </a:ext>
                </a:extLst>
              </a:tr>
              <a:tr h="2143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Объем инвестиций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3 000 000 рублей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6650043"/>
                  </a:ext>
                </a:extLst>
              </a:tr>
              <a:tr h="401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Способ привлечения инвестиций (источники инвестиций) 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Средства гранта.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6153551"/>
                  </a:ext>
                </a:extLst>
              </a:tr>
              <a:tr h="287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Срок окупаемости проекта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4 года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7766771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Число создаваемых рабочих мест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949235"/>
                  </a:ext>
                </a:extLst>
              </a:tr>
              <a:tr h="2143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Срок реализации проекта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2027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639984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B75CCC1-2B8B-4A68-A117-FEB6E3C718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600764"/>
            <a:ext cx="3888432" cy="3281403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83E2387-2DB0-4B30-AFF9-5634DB72FF69}"/>
              </a:ext>
            </a:extLst>
          </p:cNvPr>
          <p:cNvSpPr/>
          <p:nvPr/>
        </p:nvSpPr>
        <p:spPr>
          <a:xfrm>
            <a:off x="107950" y="136525"/>
            <a:ext cx="9144000" cy="7143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b="1" kern="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Инвестиционный проект </a:t>
            </a:r>
            <a:br>
              <a:rPr lang="ru-RU" b="1" kern="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</a:br>
            <a:r>
              <a:rPr lang="en-US" b="1" kern="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«</a:t>
            </a:r>
            <a:r>
              <a:rPr lang="ru-RU" b="1" kern="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Развитие  семейной фермы»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1AC5581-946C-44BE-852B-B7FE05854E2F}"/>
              </a:ext>
            </a:extLst>
          </p:cNvPr>
          <p:cNvSpPr/>
          <p:nvPr/>
        </p:nvSpPr>
        <p:spPr>
          <a:xfrm>
            <a:off x="1044575" y="128588"/>
            <a:ext cx="8088313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0" hangingPunct="0">
              <a:defRPr/>
            </a:pPr>
            <a:endParaRPr lang="ru-RU" altLang="ru-RU" sz="32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51D745D9-8EDF-4A4C-875A-7FF7421F0465}"/>
              </a:ext>
            </a:extLst>
          </p:cNvPr>
          <p:cNvSpPr/>
          <p:nvPr/>
        </p:nvSpPr>
        <p:spPr>
          <a:xfrm>
            <a:off x="22183" y="975833"/>
            <a:ext cx="8870297" cy="13391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2200" dirty="0">
                <a:solidFill>
                  <a:prstClr val="white"/>
                </a:solidFill>
                <a:latin typeface="Georgia" pitchFamily="18" charset="0"/>
              </a:rPr>
              <a:t>ИП КФХ Федотова Мария Владимировна, </a:t>
            </a:r>
            <a:r>
              <a:rPr lang="ru-RU" sz="2200" dirty="0" err="1">
                <a:solidFill>
                  <a:prstClr val="white"/>
                </a:solidFill>
                <a:latin typeface="Georgia" pitchFamily="18" charset="0"/>
              </a:rPr>
              <a:t>получитель</a:t>
            </a:r>
            <a:r>
              <a:rPr lang="ru-RU" sz="2200" dirty="0">
                <a:solidFill>
                  <a:prstClr val="white"/>
                </a:solidFill>
                <a:latin typeface="Georgia" pitchFamily="18" charset="0"/>
              </a:rPr>
              <a:t> гранта,</a:t>
            </a:r>
          </a:p>
          <a:p>
            <a:pPr algn="ctr" eaLnBrk="0" hangingPunct="0">
              <a:defRPr/>
            </a:pPr>
            <a:r>
              <a:rPr lang="ru-RU" sz="2200" dirty="0">
                <a:solidFill>
                  <a:prstClr val="white"/>
                </a:solidFill>
                <a:latin typeface="Georgia" pitchFamily="18" charset="0"/>
              </a:rPr>
              <a:t> </a:t>
            </a:r>
            <a:r>
              <a:rPr lang="ru-RU" sz="2200" dirty="0" err="1">
                <a:solidFill>
                  <a:prstClr val="white"/>
                </a:solidFill>
                <a:latin typeface="Georgia" pitchFamily="18" charset="0"/>
              </a:rPr>
              <a:t>с.Баляга</a:t>
            </a:r>
            <a:r>
              <a:rPr lang="ru-RU" sz="2200" dirty="0">
                <a:solidFill>
                  <a:prstClr val="white"/>
                </a:solidFill>
                <a:latin typeface="Georgia" pitchFamily="18" charset="0"/>
              </a:rPr>
              <a:t> </a:t>
            </a:r>
          </a:p>
        </p:txBody>
      </p:sp>
      <p:grpSp>
        <p:nvGrpSpPr>
          <p:cNvPr id="59402" name="Группа 21">
            <a:extLst>
              <a:ext uri="{FF2B5EF4-FFF2-40B4-BE49-F238E27FC236}">
                <a16:creationId xmlns:a16="http://schemas.microsoft.com/office/drawing/2014/main" id="{6180F8CD-9866-4DB8-A98B-A42E63173C35}"/>
              </a:ext>
            </a:extLst>
          </p:cNvPr>
          <p:cNvGrpSpPr>
            <a:grpSpLocks/>
          </p:cNvGrpSpPr>
          <p:nvPr/>
        </p:nvGrpSpPr>
        <p:grpSpPr bwMode="auto">
          <a:xfrm>
            <a:off x="0" y="6286500"/>
            <a:ext cx="9144000" cy="357188"/>
            <a:chOff x="0" y="6286520"/>
            <a:chExt cx="9144000" cy="357190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F2A29181-A71F-483B-9E54-1F88E542F8B0}"/>
                </a:ext>
              </a:extLst>
            </p:cNvPr>
            <p:cNvSpPr/>
            <p:nvPr/>
          </p:nvSpPr>
          <p:spPr>
            <a:xfrm>
              <a:off x="0" y="6429396"/>
              <a:ext cx="9144000" cy="21431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2A019302-0D02-45E7-80EC-387B02D67BEA}"/>
                </a:ext>
              </a:extLst>
            </p:cNvPr>
            <p:cNvSpPr/>
            <p:nvPr/>
          </p:nvSpPr>
          <p:spPr>
            <a:xfrm>
              <a:off x="0" y="6286520"/>
              <a:ext cx="9144000" cy="7143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3" name="Объект 2">
            <a:extLst>
              <a:ext uri="{FF2B5EF4-FFF2-40B4-BE49-F238E27FC236}">
                <a16:creationId xmlns:a16="http://schemas.microsoft.com/office/drawing/2014/main" id="{3CAD7110-28DA-4111-ABE8-7897E5DA0A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2600764"/>
            <a:ext cx="3800493" cy="3281403"/>
          </a:xfrm>
        </p:spPr>
      </p:pic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40C7F57-255B-42B1-BEFF-AE4DF5B8B597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</a:rPr>
              <a:t>Точки экономического роста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38755057-4E7F-4B68-811D-81041EBD94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629757"/>
              </p:ext>
            </p:extLst>
          </p:nvPr>
        </p:nvGraphicFramePr>
        <p:xfrm>
          <a:off x="107950" y="371475"/>
          <a:ext cx="9001125" cy="5548632"/>
        </p:xfrm>
        <a:graphic>
          <a:graphicData uri="http://schemas.openxmlformats.org/drawingml/2006/table">
            <a:tbl>
              <a:tblPr/>
              <a:tblGrid>
                <a:gridCol w="2519834">
                  <a:extLst>
                    <a:ext uri="{9D8B030D-6E8A-4147-A177-3AD203B41FA5}">
                      <a16:colId xmlns:a16="http://schemas.microsoft.com/office/drawing/2014/main" val="3528197221"/>
                    </a:ext>
                  </a:extLst>
                </a:gridCol>
                <a:gridCol w="6481291">
                  <a:extLst>
                    <a:ext uri="{9D8B030D-6E8A-4147-A177-3AD203B41FA5}">
                      <a16:colId xmlns:a16="http://schemas.microsoft.com/office/drawing/2014/main" val="1066877989"/>
                    </a:ext>
                  </a:extLst>
                </a:gridCol>
              </a:tblGrid>
              <a:tr h="536575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Развитие  мясного скотоводства</a:t>
                      </a:r>
                      <a:endParaRPr kumimoji="0" lang="ru-RU" altLang="ru-RU" sz="1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020404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01.41 Разведение молочного крупного рогатого скота, производство сырого молока.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25006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Место реализации проекта/адрес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Забайкальский край, Петровск-Забайкальский район, Забайкальский край, Петровск-Забайкальский район, с. </a:t>
                      </a:r>
                      <a:r>
                        <a:rPr kumimoji="0" lang="ru-RU" altLang="ru-RU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Баляга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925845"/>
                  </a:ext>
                </a:extLst>
              </a:tr>
              <a:tr h="1936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Организатор/инициатор проекта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ИП КФХ Федотова Мария Владимировна 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1656877"/>
                  </a:ext>
                </a:extLst>
              </a:tr>
              <a:tr h="2571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Почтовый адрес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  <a:cs typeface="Times New Roman" panose="02020603050405020304" pitchFamily="18" charset="0"/>
                        </a:rPr>
                        <a:t> Забайкальский край Петровск-Забайкальский район с. </a:t>
                      </a:r>
                      <a:r>
                        <a:rPr kumimoji="0" lang="ru-RU" altLang="ru-RU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  <a:cs typeface="Times New Roman" panose="02020603050405020304" pitchFamily="18" charset="0"/>
                        </a:rPr>
                        <a:t>Баляга</a:t>
                      </a: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9238656"/>
                  </a:ext>
                </a:extLst>
              </a:tr>
              <a:tr h="431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Цель проекта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tabLst>
                          <a:tab pos="930275" algn="l"/>
                        </a:tabLst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tabLst>
                          <a:tab pos="930275" algn="l"/>
                        </a:tabLst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tabLst>
                          <a:tab pos="930275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tabLst>
                          <a:tab pos="930275" algn="l"/>
                        </a:tabLs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tabLst>
                          <a:tab pos="930275" algn="l"/>
                        </a:tabLs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tabLst>
                          <a:tab pos="930275" algn="l"/>
                        </a:tabLs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tabLst>
                          <a:tab pos="930275" algn="l"/>
                        </a:tabLs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tabLst>
                          <a:tab pos="930275" algn="l"/>
                        </a:tabLs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tabLst>
                          <a:tab pos="930275" algn="l"/>
                        </a:tabLs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30275" algn="l"/>
                        </a:tabLst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Целью данного проекта является развитие семейной фермы путем развития мясного и молочного скотоводства, приобретение сельскохозяйственной техники, создание рабочих мест и получение прибыли за счет производства и реализации конкурентоспособной продукции животноводства.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6753937"/>
                  </a:ext>
                </a:extLst>
              </a:tr>
              <a:tr h="11287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Описание проекта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В собственности хозяйства имеется  сельскохозяйственная техника, помещение для содержания </a:t>
                      </a:r>
                      <a:r>
                        <a:rPr kumimoji="0" lang="ru-RU" altLang="ru-RU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коров</a:t>
                      </a: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,   головы крупного рогатого скота,  лошадей 38 и свиней 31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Увеличение производства  будет осуществляться за счет роста численности поголовья животных, роста продуктивности за счет улучшения племенных качеств. 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3630927"/>
                  </a:ext>
                </a:extLst>
              </a:tr>
              <a:tr h="2286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Наличие бизнес-плана или ТЭО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Имеется бизнес-план</a:t>
                      </a: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025089"/>
                  </a:ext>
                </a:extLst>
              </a:tr>
              <a:tr h="2143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Объем инвестиций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17 000 000рублей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Собственные средства – 5 300 000 рублей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средства гранта – 11 700 000 рублей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4442780"/>
                  </a:ext>
                </a:extLst>
              </a:tr>
              <a:tr h="401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Способ привлечения инвестиций (источники инвестиций) 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Собственные средства, средства гранта.</a:t>
                      </a: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0576387"/>
                  </a:ext>
                </a:extLst>
              </a:tr>
              <a:tr h="287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Срок окупаемости проекта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 года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801806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Число создаваемых рабочих мест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498570"/>
                  </a:ext>
                </a:extLst>
              </a:tr>
              <a:tr h="2143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Срок реализации проекта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2022-2023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544091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F7C1D-EAF1-4D8F-9C48-837834447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21345"/>
            <a:ext cx="8229600" cy="1139825"/>
          </a:xfrm>
        </p:spPr>
        <p:txBody>
          <a:bodyPr/>
          <a:lstStyle/>
          <a:p>
            <a:r>
              <a:rPr lang="ru-RU" sz="2800" dirty="0"/>
              <a:t>Инвестиционный проект </a:t>
            </a:r>
            <a:br>
              <a:rPr lang="ru-RU" sz="2800" dirty="0"/>
            </a:br>
            <a:r>
              <a:rPr lang="en-US" sz="2800" dirty="0"/>
              <a:t>«</a:t>
            </a:r>
            <a:r>
              <a:rPr lang="ru-RU" sz="2800" dirty="0"/>
              <a:t>Развитие  мясного скотоводства</a:t>
            </a:r>
            <a:r>
              <a:rPr lang="ru-RU" dirty="0"/>
              <a:t>»</a:t>
            </a:r>
          </a:p>
        </p:txBody>
      </p:sp>
      <p:pic>
        <p:nvPicPr>
          <p:cNvPr id="3" name="Picture 5" descr="D:\Документы\Доклад\Доклад главы\Доклад 2013 отчет\Ответы\сельское хозяйство\Газинская\DSC03909.JPG">
            <a:extLst>
              <a:ext uri="{FF2B5EF4-FFF2-40B4-BE49-F238E27FC236}">
                <a16:creationId xmlns:a16="http://schemas.microsoft.com/office/drawing/2014/main" id="{E0050A1A-4730-4C5C-9AE6-0FADE4D00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2708275"/>
            <a:ext cx="4901555" cy="386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AF9DD64-8228-412B-85ED-9D2AA2B9EC6B}"/>
              </a:ext>
            </a:extLst>
          </p:cNvPr>
          <p:cNvSpPr/>
          <p:nvPr/>
        </p:nvSpPr>
        <p:spPr>
          <a:xfrm>
            <a:off x="4499992" y="2276872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/>
            <a:r>
              <a:rPr lang="ru-RU" altLang="ru-RU" dirty="0">
                <a:solidFill>
                  <a:srgbClr val="EAEAEA"/>
                </a:solidFill>
                <a:latin typeface="Arial" panose="020B0604020202020204" pitchFamily="34" charset="0"/>
              </a:rPr>
              <a:t>Инициатор проекта: </a:t>
            </a:r>
          </a:p>
          <a:p>
            <a:pPr algn="ctr" eaLnBrk="1" hangingPunct="1"/>
            <a:r>
              <a:rPr lang="ru-RU" altLang="ru-RU" dirty="0">
                <a:solidFill>
                  <a:srgbClr val="EAEAEA"/>
                </a:solidFill>
                <a:latin typeface="Arial" panose="020B0604020202020204" pitchFamily="34" charset="0"/>
              </a:rPr>
              <a:t>КФХ </a:t>
            </a:r>
            <a:r>
              <a:rPr lang="ru-RU" altLang="ru-RU" dirty="0" err="1"/>
              <a:t>Газинская</a:t>
            </a:r>
            <a:r>
              <a:rPr lang="ru-RU" altLang="ru-RU" dirty="0"/>
              <a:t> Любовь Владимировна</a:t>
            </a:r>
            <a:endParaRPr lang="ru-RU" altLang="ru-RU" dirty="0">
              <a:latin typeface="Arial" panose="020B0604020202020204" pitchFamily="34" charset="0"/>
            </a:endParaRPr>
          </a:p>
          <a:p>
            <a:pPr algn="ctr" eaLnBrk="1" hangingPunct="1"/>
            <a:endParaRPr lang="ru-RU" altLang="ru-RU" dirty="0">
              <a:latin typeface="Arial" panose="020B0604020202020204" pitchFamily="34" charset="0"/>
            </a:endParaRPr>
          </a:p>
          <a:p>
            <a:pPr algn="ctr" eaLnBrk="1" hangingPunct="1"/>
            <a:r>
              <a:rPr lang="ru-RU" altLang="ru-RU" dirty="0">
                <a:latin typeface="Arial" panose="020B0604020202020204" pitchFamily="34" charset="0"/>
              </a:rPr>
              <a:t>Объем инвестиций: </a:t>
            </a:r>
          </a:p>
          <a:p>
            <a:pPr algn="ctr" eaLnBrk="1" hangingPunct="1"/>
            <a:r>
              <a:rPr lang="ru-RU" altLang="ru-RU" dirty="0">
                <a:latin typeface="Arial" panose="020B0604020202020204" pitchFamily="34" charset="0"/>
              </a:rPr>
              <a:t>2 000 000рублей</a:t>
            </a:r>
          </a:p>
          <a:p>
            <a:pPr algn="ctr" eaLnBrk="1" hangingPunct="1"/>
            <a:endParaRPr lang="ru-RU" altLang="ru-RU" dirty="0">
              <a:latin typeface="Arial" panose="020B0604020202020204" pitchFamily="34" charset="0"/>
            </a:endParaRPr>
          </a:p>
          <a:p>
            <a:pPr algn="ctr" eaLnBrk="1" hangingPunct="1"/>
            <a:r>
              <a:rPr lang="ru-RU" altLang="ru-RU" dirty="0">
                <a:latin typeface="Arial" panose="020B0604020202020204" pitchFamily="34" charset="0"/>
              </a:rPr>
              <a:t>Срок окупаемости </a:t>
            </a:r>
          </a:p>
          <a:p>
            <a:pPr algn="ctr" eaLnBrk="1" hangingPunct="1"/>
            <a:r>
              <a:rPr lang="ru-RU" altLang="ru-RU" dirty="0">
                <a:latin typeface="Arial" panose="020B0604020202020204" pitchFamily="34" charset="0"/>
              </a:rPr>
              <a:t>проекта: 5 лет</a:t>
            </a:r>
          </a:p>
        </p:txBody>
      </p:sp>
    </p:spTree>
    <p:extLst>
      <p:ext uri="{BB962C8B-B14F-4D97-AF65-F5344CB8AC3E}">
        <p14:creationId xmlns:p14="http://schemas.microsoft.com/office/powerpoint/2010/main" val="35459273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2B0AF2-C7FE-4ADB-B1C4-A66F60D36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3"/>
            <a:ext cx="8229600" cy="504056"/>
          </a:xfrm>
        </p:spPr>
        <p:txBody>
          <a:bodyPr/>
          <a:lstStyle/>
          <a:p>
            <a:r>
              <a:rPr lang="ru-RU" sz="1800" dirty="0"/>
              <a:t>Точки экономического роста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DB428D6C-512E-4715-BCEE-2D3FE9DF1F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572904"/>
              </p:ext>
            </p:extLst>
          </p:nvPr>
        </p:nvGraphicFramePr>
        <p:xfrm>
          <a:off x="251520" y="646238"/>
          <a:ext cx="8929117" cy="6205000"/>
        </p:xfrm>
        <a:graphic>
          <a:graphicData uri="http://schemas.openxmlformats.org/drawingml/2006/table">
            <a:tbl>
              <a:tblPr/>
              <a:tblGrid>
                <a:gridCol w="2387397">
                  <a:extLst>
                    <a:ext uri="{9D8B030D-6E8A-4147-A177-3AD203B41FA5}">
                      <a16:colId xmlns:a16="http://schemas.microsoft.com/office/drawing/2014/main" val="1421769689"/>
                    </a:ext>
                  </a:extLst>
                </a:gridCol>
                <a:gridCol w="6541720">
                  <a:extLst>
                    <a:ext uri="{9D8B030D-6E8A-4147-A177-3AD203B41FA5}">
                      <a16:colId xmlns:a16="http://schemas.microsoft.com/office/drawing/2014/main" val="3985333407"/>
                    </a:ext>
                  </a:extLst>
                </a:gridCol>
              </a:tblGrid>
              <a:tr h="622522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Развитие  мясного скотоводства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1773751"/>
                  </a:ext>
                </a:extLst>
              </a:tr>
              <a:tr h="4380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</a:rPr>
                        <a:t>Выращивание однолетних культур  01.1</a:t>
                      </a: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573078"/>
                  </a:ext>
                </a:extLst>
              </a:tr>
              <a:tr h="40298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Место реализации проекта/адрес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Забайкальский край, Петровск-Забайкальский район, Забайкальский край, Петровск-Забайкальский район, с. Новоникольское</a:t>
                      </a: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3639547"/>
                  </a:ext>
                </a:extLst>
              </a:tr>
              <a:tr h="21375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Организатор/инициатор проекта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КФХ Газинская Любовь Владимировна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033314"/>
                  </a:ext>
                </a:extLst>
              </a:tr>
              <a:tr h="38539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Почтовый адрес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  <a:cs typeface="Times New Roman" panose="02020603050405020304" pitchFamily="18" charset="0"/>
                        </a:rPr>
                        <a:t>673014 Забайкальский край Петровск-Забайкальский район с.Малета ул.Молодежная, 35-2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342370"/>
                  </a:ext>
                </a:extLst>
              </a:tr>
              <a:tr h="74008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Цель проекта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tabLst>
                          <a:tab pos="930275" algn="l"/>
                        </a:tabLst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tabLst>
                          <a:tab pos="930275" algn="l"/>
                        </a:tabLst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tabLst>
                          <a:tab pos="930275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tabLst>
                          <a:tab pos="930275" algn="l"/>
                        </a:tabLs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tabLst>
                          <a:tab pos="930275" algn="l"/>
                        </a:tabLs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tabLst>
                          <a:tab pos="930275" algn="l"/>
                        </a:tabLs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tabLst>
                          <a:tab pos="930275" algn="l"/>
                        </a:tabLs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tabLst>
                          <a:tab pos="930275" algn="l"/>
                        </a:tabLs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tabLst>
                          <a:tab pos="930275" algn="l"/>
                        </a:tabLs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Целью данного проекта </a:t>
                      </a: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является п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риобретение модульного забойного пункта оборудование для производства полуфабрикатов </a:t>
                      </a: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для развития мясного скотоводства,  создание рабочих мест и получение прибыли за счет производства и реализации конкурентоспособной продукции животноводства.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9996215"/>
                  </a:ext>
                </a:extLst>
              </a:tr>
              <a:tr h="124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Описание проекта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В собственности хозяйства имеется 14 единиц сельскохозяйственной техники, помещение для содержания КРС, 399 головы крупного рогатого скота,  1500 голов овец.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Увеличение производства мяса будет осуществляться за счет роста численности поголовья животных, роста продуктивности за счет улучшения племенных качеств. 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936144"/>
                  </a:ext>
                </a:extLst>
              </a:tr>
              <a:tr h="20149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Наличие бизнес-плана или ТЭО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Имеется бизнес-план</a:t>
                      </a: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4337705"/>
                  </a:ext>
                </a:extLst>
              </a:tr>
              <a:tr h="55506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Объем инвестиций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2 000 000 рублей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Собственные средства – 500 000 рублей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средства гранта – 1 500 000 рублей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7558056"/>
                  </a:ext>
                </a:extLst>
              </a:tr>
              <a:tr h="44328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Способ привлечения инвестиций (источники инвестиций) 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Собственные средства, средства гранта.</a:t>
                      </a: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160358"/>
                  </a:ext>
                </a:extLst>
              </a:tr>
              <a:tr h="31713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Срок окупаемости проекта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5 лет</a:t>
                      </a: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5772015"/>
                  </a:ext>
                </a:extLst>
              </a:tr>
              <a:tr h="40298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Число создаваемых рабочих мест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77561"/>
                  </a:ext>
                </a:extLst>
              </a:tr>
              <a:tr h="23653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Срок реализации проекта</a:t>
                      </a:r>
                    </a:p>
                  </a:txBody>
                  <a:tcPr marL="50242" marR="5024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2020-2025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0543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2492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D7C4B4-C740-48BB-B814-BB7BA06A4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85750"/>
            <a:ext cx="5545138" cy="774700"/>
          </a:xfrm>
        </p:spPr>
        <p:txBody>
          <a:bodyPr/>
          <a:lstStyle/>
          <a:p>
            <a:pPr>
              <a:defRPr/>
            </a:pPr>
            <a:r>
              <a:rPr lang="ru-RU" sz="2800" b="1" dirty="0"/>
              <a:t>Географическое положение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72323FE-72BA-41D2-BC5C-52107F4CD0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83425" y="458788"/>
            <a:ext cx="2011363" cy="219868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604" name="TextBox 4">
            <a:extLst>
              <a:ext uri="{FF2B5EF4-FFF2-40B4-BE49-F238E27FC236}">
                <a16:creationId xmlns:a16="http://schemas.microsoft.com/office/drawing/2014/main" id="{02F98D18-637B-44F8-8CCD-DE2AD645A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1000125"/>
            <a:ext cx="73072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latin typeface="Arial" panose="020B0604020202020204" pitchFamily="34" charset="0"/>
                <a:cs typeface="Times New Roman" panose="02020603050405020304" pitchFamily="18" charset="0"/>
              </a:rPr>
              <a:t>Петровск-Забайкальский район является западным рубежом </a:t>
            </a:r>
          </a:p>
          <a:p>
            <a:pPr algn="ctr" eaLnBrk="1" hangingPunct="1"/>
            <a:r>
              <a:rPr lang="ru-RU" altLang="ru-RU" b="1">
                <a:latin typeface="Arial" panose="020B0604020202020204" pitchFamily="34" charset="0"/>
                <a:cs typeface="Times New Roman" panose="02020603050405020304" pitchFamily="18" charset="0"/>
              </a:rPr>
              <a:t>Забайкальского края, на севере и западе район граничит </a:t>
            </a:r>
          </a:p>
          <a:p>
            <a:pPr algn="ctr" eaLnBrk="1" hangingPunct="1"/>
            <a:r>
              <a:rPr lang="ru-RU" altLang="ru-RU" b="1">
                <a:latin typeface="Arial" panose="020B0604020202020204" pitchFamily="34" charset="0"/>
                <a:cs typeface="Times New Roman" panose="02020603050405020304" pitchFamily="18" charset="0"/>
              </a:rPr>
              <a:t>с республикой Бурятия, на востоке с Хилокским, </a:t>
            </a:r>
          </a:p>
          <a:p>
            <a:pPr algn="ctr" eaLnBrk="1" hangingPunct="1"/>
            <a:r>
              <a:rPr lang="ru-RU" altLang="ru-RU" b="1">
                <a:latin typeface="Arial" panose="020B0604020202020204" pitchFamily="34" charset="0"/>
                <a:cs typeface="Times New Roman" panose="02020603050405020304" pitchFamily="18" charset="0"/>
              </a:rPr>
              <a:t>а на юге с Красночикойским районами Забайкальского края.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B675B0A-2928-4FD8-A627-8F4B5DC318DE}"/>
              </a:ext>
            </a:extLst>
          </p:cNvPr>
          <p:cNvSpPr/>
          <p:nvPr/>
        </p:nvSpPr>
        <p:spPr>
          <a:xfrm>
            <a:off x="44450" y="2452688"/>
            <a:ext cx="9099550" cy="21844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Климатические условия</a:t>
            </a:r>
          </a:p>
          <a:p>
            <a:pPr algn="ctr">
              <a:defRPr/>
            </a:pPr>
            <a:r>
              <a:rPr lang="ru-RU" b="1">
                <a:latin typeface="Arial" pitchFamily="34" charset="0"/>
                <a:cs typeface="Times New Roman" pitchFamily="18" charset="0"/>
              </a:rPr>
              <a:t>Климат района резкоконтинентальный с холодной зимой и относительно теплым летом. Зима длительная (до 180 дней), холодная; температура воздуха  составляет -26</a:t>
            </a:r>
            <a:r>
              <a:rPr lang="ru-RU" b="1" baseline="30000">
                <a:latin typeface="Arial" pitchFamily="34" charset="0"/>
                <a:cs typeface="Times New Roman" pitchFamily="18" charset="0"/>
              </a:rPr>
              <a:t>0</a:t>
            </a:r>
            <a:r>
              <a:rPr lang="ru-RU" b="1">
                <a:latin typeface="Arial" pitchFamily="34" charset="0"/>
                <a:cs typeface="Times New Roman" pitchFamily="18" charset="0"/>
              </a:rPr>
              <a:t>С, -27</a:t>
            </a:r>
            <a:r>
              <a:rPr lang="ru-RU" b="1" baseline="30000">
                <a:latin typeface="Arial" pitchFamily="34" charset="0"/>
                <a:cs typeface="Times New Roman" pitchFamily="18" charset="0"/>
              </a:rPr>
              <a:t>0</a:t>
            </a:r>
            <a:r>
              <a:rPr lang="ru-RU" b="1">
                <a:latin typeface="Arial" pitchFamily="34" charset="0"/>
                <a:cs typeface="Times New Roman" pitchFamily="18" charset="0"/>
              </a:rPr>
              <a:t>С (при абсолютном минимуме -55</a:t>
            </a:r>
            <a:r>
              <a:rPr lang="ru-RU" b="1" baseline="30000">
                <a:latin typeface="Arial" pitchFamily="34" charset="0"/>
                <a:cs typeface="Times New Roman" pitchFamily="18" charset="0"/>
              </a:rPr>
              <a:t>0</a:t>
            </a:r>
            <a:r>
              <a:rPr lang="ru-RU" b="1">
                <a:latin typeface="Arial" pitchFamily="34" charset="0"/>
                <a:cs typeface="Times New Roman" pitchFamily="18" charset="0"/>
              </a:rPr>
              <a:t> С). Продолжительность лета до 115 дней; температура воздуха составляет            +16</a:t>
            </a:r>
            <a:r>
              <a:rPr lang="ru-RU" b="1" baseline="30000">
                <a:latin typeface="Arial" pitchFamily="34" charset="0"/>
                <a:cs typeface="Times New Roman" pitchFamily="18" charset="0"/>
              </a:rPr>
              <a:t>0</a:t>
            </a:r>
            <a:r>
              <a:rPr lang="ru-RU" b="1">
                <a:latin typeface="Arial" pitchFamily="34" charset="0"/>
                <a:cs typeface="Times New Roman" pitchFamily="18" charset="0"/>
              </a:rPr>
              <a:t> С , +17</a:t>
            </a:r>
            <a:r>
              <a:rPr lang="ru-RU" b="1" baseline="30000">
                <a:latin typeface="Arial" pitchFamily="34" charset="0"/>
                <a:cs typeface="Times New Roman" pitchFamily="18" charset="0"/>
              </a:rPr>
              <a:t>0</a:t>
            </a:r>
            <a:r>
              <a:rPr lang="ru-RU" b="1">
                <a:latin typeface="Arial" pitchFamily="34" charset="0"/>
                <a:cs typeface="Times New Roman" pitchFamily="18" charset="0"/>
              </a:rPr>
              <a:t> С  при максимальном её значении +38</a:t>
            </a:r>
            <a:r>
              <a:rPr lang="ru-RU" b="1" baseline="30000">
                <a:latin typeface="Arial" pitchFamily="34" charset="0"/>
                <a:cs typeface="Times New Roman" pitchFamily="18" charset="0"/>
              </a:rPr>
              <a:t>0</a:t>
            </a:r>
            <a:r>
              <a:rPr lang="ru-RU" b="1">
                <a:latin typeface="Arial" pitchFamily="34" charset="0"/>
                <a:cs typeface="Times New Roman" pitchFamily="18" charset="0"/>
              </a:rPr>
              <a:t> С. </a:t>
            </a:r>
          </a:p>
          <a:p>
            <a:pPr algn="ctr">
              <a:defRPr/>
            </a:pPr>
            <a:endParaRPr lang="ru-RU">
              <a:latin typeface="Arial" pitchFamily="34" charset="0"/>
              <a:cs typeface="Times New Roman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EE701F8-C8B3-436D-AF48-52A0D514BB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924712" y="4285486"/>
            <a:ext cx="2234659" cy="16759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FB28B1F-F347-480E-9105-E88EB6CDD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586777" y="5180400"/>
            <a:ext cx="2236800" cy="1677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03961B-1D3A-4A26-AAA5-35A08E9552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/>
          </a:blip>
          <a:srcRect r="9055" b="12837"/>
          <a:stretch/>
        </p:blipFill>
        <p:spPr>
          <a:xfrm>
            <a:off x="37066" y="5163871"/>
            <a:ext cx="2235600" cy="1606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7D80207-2AFE-492E-9053-7DF3F1B83C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/>
          </a:blip>
          <a:srcRect r="10190" b="14210"/>
          <a:stretch/>
        </p:blipFill>
        <p:spPr>
          <a:xfrm>
            <a:off x="2315476" y="4363046"/>
            <a:ext cx="2235600" cy="1601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4DF90F3-6241-4BBA-A2C9-A46685F3F35E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Общие сведения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D52255-73C2-4BA7-8894-3006BE513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0"/>
            <a:ext cx="8434387" cy="774700"/>
          </a:xfrm>
        </p:spPr>
        <p:txBody>
          <a:bodyPr/>
          <a:lstStyle/>
          <a:p>
            <a:pPr>
              <a:defRPr/>
            </a:pPr>
            <a:r>
              <a:rPr lang="ru-RU" sz="2000" b="1" dirty="0"/>
              <a:t>Перечень основных показателей социально-экономического развития МР «Петровск-Забайкальский район»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497B0C97-C526-45C6-89D7-AE2925C54B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617382"/>
              </p:ext>
            </p:extLst>
          </p:nvPr>
        </p:nvGraphicFramePr>
        <p:xfrm>
          <a:off x="357188" y="714375"/>
          <a:ext cx="8572501" cy="6655164"/>
        </p:xfrm>
        <a:graphic>
          <a:graphicData uri="http://schemas.openxmlformats.org/drawingml/2006/table">
            <a:tbl>
              <a:tblPr/>
              <a:tblGrid>
                <a:gridCol w="4703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35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90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45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45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980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980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980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9808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9808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1746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№ 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Наименование показателя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Единица измерения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9" marR="91439" marT="45712" marB="45712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9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2017год</a:t>
                      </a:r>
                    </a:p>
                  </a:txBody>
                  <a:tcPr marL="91439" marR="91439" marT="45716" marB="45716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2018 год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2019 год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2023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68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Среднегодовая численность населения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Тыс. человек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17,17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17,28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17,17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16,9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16,3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16,3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14,7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12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Индекс промышленного производства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% к предыдущему году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91,9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101,2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104,7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102,6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103,9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108,3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98,1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49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Объем произведенной продукции промышленного производства на душу населения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Тыс. рублей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2074,6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1896,1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2167,0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2190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1700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1641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1641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1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Индекс продукции сельского хозяйства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%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98,6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98,0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92,2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109,7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104,1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101,4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449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Объем произведенной продукции сельского хозяйства на душу населения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Тыс. рублей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25,7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29,5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28,8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30,7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30,5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1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Доля собственных доходов бюджета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%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37,9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36,9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36,3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44,8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30,4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58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Темп роста объема инвестиций в основной капитал за счет всех источников финансирования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В сопостав. ценах в %к предыдущему году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92,6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80,5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568,5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100,4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108,6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107,0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77225227-3294-48CC-897E-BEE4573162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2770910"/>
              </p:ext>
            </p:extLst>
          </p:nvPr>
        </p:nvGraphicFramePr>
        <p:xfrm>
          <a:off x="0" y="0"/>
          <a:ext cx="8964489" cy="7140610"/>
        </p:xfrm>
        <a:graphic>
          <a:graphicData uri="http://schemas.openxmlformats.org/drawingml/2006/table">
            <a:tbl>
              <a:tblPr/>
              <a:tblGrid>
                <a:gridCol w="4135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01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95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81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92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03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742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64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248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489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3755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№ 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Наименование показателя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Единица измерения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Индикаторы социально-экономического развития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1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2017 год</a:t>
                      </a:r>
                    </a:p>
                  </a:txBody>
                  <a:tcPr marL="91439" marR="91439" marT="45724" marB="45724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2018 год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2019 год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2023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37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Объем инвестиций в основной капитал за счет всех источников финансирования на душу населения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Тыс. рублей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18,3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15,4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96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103,3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22,5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24,1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28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Темп роста объема работ, выполненных по виду деятельности «строительство»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В сопостав. ценах в % к предыдущему году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123,8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42,3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606,1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104,3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104,3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27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Численность занятых в экономике (в среднем за год)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Тыс. человек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5,58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5,61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5,237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5,228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5,09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5,09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88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11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Доля занятых в малом бизнесе от занятых в экономике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%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32,5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32,6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26,6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29,0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28,0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27,8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26,0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78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12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Число субъектов малого предпринимательства в расчете на 10000 человек населения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Ед.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230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232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213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221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160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156,9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160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85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13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Общая площадь  жилых помещений, приходящихся в среднем на 1 жителя, всего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Кв. м.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18,06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18,47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18,8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19,9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20,18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20,18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20,2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75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14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В том числе введенная в действие за год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Кв. м.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0,05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813,5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0,63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0,7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1,2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8D8FD33E-3113-494C-B0D8-BFA0227FFE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3554346"/>
              </p:ext>
            </p:extLst>
          </p:nvPr>
        </p:nvGraphicFramePr>
        <p:xfrm>
          <a:off x="142875" y="142875"/>
          <a:ext cx="8786813" cy="6307512"/>
        </p:xfrm>
        <a:graphic>
          <a:graphicData uri="http://schemas.openxmlformats.org/drawingml/2006/table">
            <a:tbl>
              <a:tblPr/>
              <a:tblGrid>
                <a:gridCol w="439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4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5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58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58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58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858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8581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0640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№ </a:t>
                      </a:r>
                    </a:p>
                  </a:txBody>
                  <a:tcPr marL="91439" marR="91439" marT="45711" marB="45711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Наименование показателя</a:t>
                      </a:r>
                    </a:p>
                  </a:txBody>
                  <a:tcPr marL="91439" marR="91439" marT="45711" marB="45711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Единица измерения</a:t>
                      </a:r>
                    </a:p>
                  </a:txBody>
                  <a:tcPr marL="91439" marR="91439" marT="45711" marB="45711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Индикаторы социально-экономического развития</a:t>
                      </a:r>
                    </a:p>
                  </a:txBody>
                  <a:tcPr marL="91439" marR="91439" marT="45711" marB="45711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95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2018 год</a:t>
                      </a:r>
                    </a:p>
                  </a:txBody>
                  <a:tcPr marL="91439" marR="91439" marT="45711" marB="45711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2019 год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2020 год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2023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15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В том числе благоустроенная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Кв. м. на человека            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0,86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0,88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0,89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80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16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Количество созданных рабочих мест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Шт.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17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Среднемесячная заработная плата одного работника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Рублей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16610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17807,1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43760,3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44123,5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52058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6077,3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18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Среднедушевые денежные доходы населения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Рублей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11584,8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11533,8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11351,8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12530,2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14785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16411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19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Оборот розничной торговли на душу населения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Рублей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27141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28693,5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30471,5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47646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42359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1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Объем платных услуг на душу населения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Рублей 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4633,2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4996,4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5243,2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7982,2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8000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31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21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Уровень официально зарегистрированной безработицы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%</a:t>
                      </a:r>
                    </a:p>
                  </a:txBody>
                  <a:tcPr marL="91439" marR="91439" marT="45711" marB="4571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1,7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1,4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1,2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5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90BF0A4-0E0E-4B59-B9F9-182C26ECFF04}"/>
              </a:ext>
            </a:extLst>
          </p:cNvPr>
          <p:cNvSpPr/>
          <p:nvPr/>
        </p:nvSpPr>
        <p:spPr>
          <a:xfrm>
            <a:off x="285750" y="0"/>
            <a:ext cx="885825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kern="0" dirty="0">
              <a:latin typeface="+mj-lt"/>
            </a:endParaRPr>
          </a:p>
          <a:p>
            <a:pPr algn="ctr" eaLnBrk="0" hangingPunct="0">
              <a:defRPr/>
            </a:pPr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Администрация муниципального района </a:t>
            </a:r>
          </a:p>
          <a:p>
            <a:pPr algn="ctr" eaLnBrk="0" hangingPunct="0">
              <a:defRPr/>
            </a:pPr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«Петровск-Забайкальский район» Забайкальского края</a:t>
            </a:r>
            <a:b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</a:br>
            <a:endParaRPr lang="ru-RU" sz="20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>
                <a:latin typeface="+mj-lt"/>
              </a:rPr>
              <a:t>Адрес</a:t>
            </a:r>
            <a:r>
              <a:rPr lang="ru-RU" sz="1600" kern="0" dirty="0">
                <a:latin typeface="+mj-lt"/>
              </a:rPr>
              <a:t>: 673009, Забайкальский край,</a:t>
            </a:r>
            <a:br>
              <a:rPr lang="ru-RU" sz="1600" kern="0" dirty="0">
                <a:latin typeface="+mj-lt"/>
              </a:rPr>
            </a:br>
            <a:r>
              <a:rPr lang="ru-RU" sz="1600" kern="0" dirty="0">
                <a:latin typeface="+mj-lt"/>
              </a:rPr>
              <a:t>г.Петровск-Забайкальский, ул. Горбачевского, 19, e-mail: </a:t>
            </a:r>
            <a:r>
              <a:rPr lang="en-US" sz="1600" kern="0" dirty="0">
                <a:latin typeface="+mj-lt"/>
              </a:rPr>
              <a:t>pochta@petrzab.e-zab.ru</a:t>
            </a:r>
            <a:br>
              <a:rPr lang="ru-RU" sz="1600" kern="0" dirty="0">
                <a:latin typeface="+mj-lt"/>
              </a:rPr>
            </a:br>
            <a:r>
              <a:rPr lang="ru-RU" sz="1600" kern="0" dirty="0">
                <a:latin typeface="+mj-lt"/>
              </a:rPr>
              <a:t>Михайлов Олег Николаевич — временно исполняющий обязанности главы муниципального района «Петровск-Забайкальский район» (Распоряжение № 65-лс от 15.09.2023г.</a:t>
            </a:r>
            <a:br>
              <a:rPr lang="ru-RU" sz="1600" kern="0" dirty="0">
                <a:latin typeface="+mj-lt"/>
              </a:rPr>
            </a:br>
            <a:r>
              <a:rPr lang="ru-RU" sz="1600" kern="0" dirty="0">
                <a:latin typeface="+mj-lt"/>
              </a:rPr>
              <a:t>телефон: 8-30(236)-2-19-84</a:t>
            </a:r>
            <a:br>
              <a:rPr lang="ru-RU" sz="1600" kern="0" dirty="0">
                <a:latin typeface="+mj-lt"/>
              </a:rPr>
            </a:br>
            <a:r>
              <a:rPr lang="ru-RU" sz="1600" kern="0" dirty="0">
                <a:latin typeface="+mj-lt"/>
              </a:rPr>
              <a:t>факс: 8-30(236)-2-21-66</a:t>
            </a:r>
            <a:br>
              <a:rPr lang="ru-RU" sz="1600" kern="0" dirty="0">
                <a:latin typeface="+mj-lt"/>
              </a:rPr>
            </a:br>
            <a:r>
              <a:rPr lang="ru-RU" sz="1600" kern="0" dirty="0">
                <a:latin typeface="+mj-lt"/>
              </a:rPr>
              <a:t>Вдовина Татьяна Владимировна — председатель Совета муниципального района «Петровск-Забайкальский район»</a:t>
            </a:r>
            <a:br>
              <a:rPr lang="ru-RU" sz="1600" kern="0" dirty="0">
                <a:latin typeface="+mj-lt"/>
              </a:rPr>
            </a:br>
            <a:r>
              <a:rPr lang="ru-RU" sz="1600" kern="0" dirty="0">
                <a:latin typeface="+mj-lt"/>
              </a:rPr>
              <a:t>телефон: 8-30(236)-2-16-67</a:t>
            </a:r>
            <a:br>
              <a:rPr lang="ru-RU" sz="1600" kern="0" dirty="0">
                <a:latin typeface="+mj-lt"/>
              </a:rPr>
            </a:br>
            <a:r>
              <a:rPr lang="ru-RU" sz="1600" kern="0" dirty="0">
                <a:latin typeface="+mj-lt"/>
              </a:rPr>
              <a:t>факс: 8-30(236)-2-16-67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latin typeface="+mj-lt"/>
              </a:rPr>
              <a:t>Чепцов Роман Романович — заместитель главы по социальному развитию</a:t>
            </a:r>
            <a:br>
              <a:rPr lang="ru-RU" sz="1600" kern="0" dirty="0">
                <a:latin typeface="+mj-lt"/>
              </a:rPr>
            </a:br>
            <a:r>
              <a:rPr lang="ru-RU" sz="1600" kern="0" dirty="0">
                <a:latin typeface="+mj-lt"/>
              </a:rPr>
              <a:t>телефон: 8-30(236)-2-21-27</a:t>
            </a:r>
            <a:br>
              <a:rPr lang="ru-RU" sz="1600" kern="0" dirty="0">
                <a:latin typeface="+mj-lt"/>
              </a:rPr>
            </a:br>
            <a:r>
              <a:rPr lang="ru-RU" sz="1600" kern="0" dirty="0">
                <a:latin typeface="+mj-lt"/>
              </a:rPr>
              <a:t>Приемная Администрации:</a:t>
            </a:r>
            <a:br>
              <a:rPr lang="ru-RU" sz="1600" kern="0" dirty="0">
                <a:latin typeface="+mj-lt"/>
              </a:rPr>
            </a:br>
            <a:r>
              <a:rPr lang="ru-RU" sz="1600" kern="0" dirty="0">
                <a:latin typeface="+mj-lt"/>
              </a:rPr>
              <a:t>Коростелева Анастасия Андреевна — главный специалист Администрации района</a:t>
            </a:r>
            <a:br>
              <a:rPr lang="ru-RU" sz="1600" kern="0" dirty="0">
                <a:latin typeface="+mj-lt"/>
              </a:rPr>
            </a:br>
            <a:r>
              <a:rPr lang="ru-RU" sz="1600" kern="0" dirty="0">
                <a:latin typeface="+mj-lt"/>
              </a:rPr>
              <a:t>телефон/факс 8-30(236)-2-19-84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latin typeface="+mj-lt"/>
              </a:rPr>
              <a:t>Батурина Наталья Сергеевна– начальник отдела экономики и сельского хозяйства Администрации муниципального района «Петровск-Забайкальский район»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latin typeface="+mj-lt"/>
              </a:rPr>
              <a:t>телефон: 8-30(236)-2-19-69</a:t>
            </a:r>
            <a:br>
              <a:rPr lang="ru-RU" sz="1600" kern="0" dirty="0">
                <a:latin typeface="+mj-lt"/>
              </a:rPr>
            </a:br>
            <a:endParaRPr lang="ru-RU" sz="1600" kern="0" dirty="0">
              <a:latin typeface="+mj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5">
            <a:extLst>
              <a:ext uri="{FF2B5EF4-FFF2-40B4-BE49-F238E27FC236}">
                <a16:creationId xmlns:a16="http://schemas.microsoft.com/office/drawing/2014/main" id="{B4B8EC11-2C39-4AED-B218-CCB37DC2D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12" y="4344490"/>
            <a:ext cx="3357554" cy="2494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1751" name="Picture 7">
            <a:extLst>
              <a:ext uri="{FF2B5EF4-FFF2-40B4-BE49-F238E27FC236}">
                <a16:creationId xmlns:a16="http://schemas.microsoft.com/office/drawing/2014/main" id="{5F56F33A-B6E8-45BC-8751-CBE89A7D5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1286" y="3717032"/>
            <a:ext cx="2713025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1746" name="Picture 2">
            <a:extLst>
              <a:ext uri="{FF2B5EF4-FFF2-40B4-BE49-F238E27FC236}">
                <a16:creationId xmlns:a16="http://schemas.microsoft.com/office/drawing/2014/main" id="{4EDEA4C0-65BC-44F2-A9E9-9E94F15B2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241640"/>
            <a:ext cx="4786313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1752" name="Picture 8">
            <a:extLst>
              <a:ext uri="{FF2B5EF4-FFF2-40B4-BE49-F238E27FC236}">
                <a16:creationId xmlns:a16="http://schemas.microsoft.com/office/drawing/2014/main" id="{A1D39DDB-9F49-46B7-8E4A-55EA7B65A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2214554"/>
            <a:ext cx="2928958" cy="21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1755" name="Picture 11">
            <a:extLst>
              <a:ext uri="{FF2B5EF4-FFF2-40B4-BE49-F238E27FC236}">
                <a16:creationId xmlns:a16="http://schemas.microsoft.com/office/drawing/2014/main" id="{CF233EE5-F551-4C83-86D0-ABCF2BC3F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54" y="4643438"/>
            <a:ext cx="2952749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A5BD07C-6F04-4F46-93DB-98B32DF6142A}"/>
              </a:ext>
            </a:extLst>
          </p:cNvPr>
          <p:cNvSpPr txBox="1"/>
          <p:nvPr/>
        </p:nvSpPr>
        <p:spPr>
          <a:xfrm>
            <a:off x="107504" y="-374461"/>
            <a:ext cx="8820563" cy="2616101"/>
          </a:xfrm>
          <a:prstGeom prst="rect">
            <a:avLst/>
          </a:prstGeom>
          <a:noFill/>
          <a:effectLst>
            <a:softEdge rad="63500"/>
          </a:effectLst>
        </p:spPr>
        <p:txBody>
          <a:bodyPr>
            <a:spAutoFit/>
          </a:bodyPr>
          <a:lstStyle/>
          <a:p>
            <a:pPr algn="ctr">
              <a:defRPr/>
            </a:pPr>
            <a:endParaRPr lang="ru-RU" b="1" u="sng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b="1" u="sng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ru-RU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Археология и история </a:t>
            </a:r>
          </a:p>
          <a:p>
            <a:pPr algn="ctr" eaLnBrk="0" hangingPunct="0">
              <a:defRPr/>
            </a:pPr>
            <a:r>
              <a:rPr lang="ru-RU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Петровск-Забайкальского района </a:t>
            </a:r>
          </a:p>
          <a:p>
            <a:pPr algn="ctr">
              <a:defRPr/>
            </a:pPr>
            <a:r>
              <a:rPr lang="ru-RU" b="1">
                <a:latin typeface="Arial" pitchFamily="34" charset="0"/>
                <a:cs typeface="Times New Roman" pitchFamily="18" charset="0"/>
              </a:rPr>
              <a:t>Памятник истории: в с. Толбага – часовня  Святого Михаила Архангела.</a:t>
            </a:r>
          </a:p>
          <a:p>
            <a:pPr algn="ctr">
              <a:defRPr/>
            </a:pPr>
            <a:endParaRPr lang="ru-RU" b="1">
              <a:latin typeface="Arial" pitchFamily="34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>
                <a:latin typeface="Arial" pitchFamily="34" charset="0"/>
                <a:cs typeface="Times New Roman" pitchFamily="18" charset="0"/>
              </a:rPr>
              <a:t>Памятники археологии: Зугмара, Кандобаево, Малета, Толбага, Унго, Черемушки и другие.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16C08D-EA74-4EF4-A61B-10E87FCB1871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Общие сведения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A9F73C-FBE4-4A05-96F8-FF0D93A83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738" y="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ru-RU" sz="2800" b="1" dirty="0"/>
              <a:t>                    Полезные ископаемые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E7FC62-A573-49B0-AF71-2C04A3FD5FE7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</a:rPr>
              <a:t>Ресурсный потенциал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3C2951A8-8C20-4238-9091-41831FDC68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8708449"/>
              </p:ext>
            </p:extLst>
          </p:nvPr>
        </p:nvGraphicFramePr>
        <p:xfrm>
          <a:off x="1738313" y="973138"/>
          <a:ext cx="7256462" cy="4492628"/>
        </p:xfrm>
        <a:graphic>
          <a:graphicData uri="http://schemas.openxmlformats.org/drawingml/2006/table">
            <a:tbl>
              <a:tblPr/>
              <a:tblGrid>
                <a:gridCol w="2232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2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434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521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Наименование месторождения</a:t>
                      </a: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Тип полезного ископаемого</a:t>
                      </a: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Запасы</a:t>
                      </a: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Степень освоенности месторождения</a:t>
                      </a: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Олонь-Шибирское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Каменный уголь</a:t>
                      </a: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260994 тыс.тонн</a:t>
                      </a: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Месторождение разрабатывается АО «Разрез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Тугнуйский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Тарбагатайское</a:t>
                      </a: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Бурый уголь</a:t>
                      </a: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18338 тыс.тонн</a:t>
                      </a: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Times New Roman" pitchFamily="18" charset="0"/>
                        </a:rPr>
                        <a:t>Месторождение 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Times New Roman" pitchFamily="18" charset="0"/>
                        </a:rPr>
                        <a:t>разрабатывается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Times New Roman" pitchFamily="18" charset="0"/>
                        </a:rPr>
                        <a:t> ООО «Разрез Тигнинский»  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34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Бом-Горхонское</a:t>
                      </a: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Вольфрам</a:t>
                      </a: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10296 тонн</a:t>
                      </a: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Times New Roman" pitchFamily="18" charset="0"/>
                        </a:rPr>
                        <a:t>Месторождение разрабатывается ООО «</a:t>
                      </a:r>
                      <a:r>
                        <a:rPr kumimoji="0" lang="ru-RU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Times New Roman" pitchFamily="18" charset="0"/>
                        </a:rPr>
                        <a:t>Забайкальский вольфрам» 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Балягинский рудник</a:t>
                      </a: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Железная руда</a:t>
                      </a: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Месторождение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не разрабатывается</a:t>
                      </a: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Строительные камни и пески</a:t>
                      </a: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Месторождение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не разрабатывается</a:t>
                      </a: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Тарбагатайское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Глина</a:t>
                      </a: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1101,3 тыс.м³</a:t>
                      </a: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Месторождение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не разрабатывается</a:t>
                      </a: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Песчано-гравийные смеси</a:t>
                      </a: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Месторождение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не разрабатывается</a:t>
                      </a:r>
                    </a:p>
                  </a:txBody>
                  <a:tcPr marL="68586" marR="68586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5" name="Picture 6" descr="http://im8-tub-ru.yandex.net/i?id=691872182-58-72">
            <a:extLst>
              <a:ext uri="{FF2B5EF4-FFF2-40B4-BE49-F238E27FC236}">
                <a16:creationId xmlns:a16="http://schemas.microsoft.com/office/drawing/2014/main" id="{DFC868D9-68CB-42BE-8AAC-FD158C214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" y="33338"/>
            <a:ext cx="1466850" cy="1095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7" name="Picture 8" descr="Картинка 14 из 10361">
            <a:hlinkClick r:id="rId3"/>
            <a:extLst>
              <a:ext uri="{FF2B5EF4-FFF2-40B4-BE49-F238E27FC236}">
                <a16:creationId xmlns:a16="http://schemas.microsoft.com/office/drawing/2014/main" id="{9CD763B9-CB5C-497C-B524-20E4F8BDE3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337" t="12080" r="4726"/>
          <a:stretch/>
        </p:blipFill>
        <p:spPr bwMode="auto">
          <a:xfrm>
            <a:off x="12700" y="1128713"/>
            <a:ext cx="1463675" cy="1146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8" name="Picture 4" descr="Картинка 2 из 648">
            <a:hlinkClick r:id="rId5"/>
            <a:extLst>
              <a:ext uri="{FF2B5EF4-FFF2-40B4-BE49-F238E27FC236}">
                <a16:creationId xmlns:a16="http://schemas.microsoft.com/office/drawing/2014/main" id="{AED95246-55F7-435F-93CB-B443C32091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r="3702"/>
          <a:stretch/>
        </p:blipFill>
        <p:spPr bwMode="auto">
          <a:xfrm>
            <a:off x="12700" y="2286000"/>
            <a:ext cx="1476375" cy="1149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9" name="Picture 12" descr="http://0.tqn.com/d/chemistry/1/7/_/c/hematite.jpg">
            <a:hlinkClick r:id="rId7"/>
            <a:extLst>
              <a:ext uri="{FF2B5EF4-FFF2-40B4-BE49-F238E27FC236}">
                <a16:creationId xmlns:a16="http://schemas.microsoft.com/office/drawing/2014/main" id="{561A4163-E8D3-4BB7-8D23-6A7BDA371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/>
          <a:srcRect t="8168" r="6143" b="10461"/>
          <a:stretch/>
        </p:blipFill>
        <p:spPr bwMode="auto">
          <a:xfrm>
            <a:off x="-4763" y="3435350"/>
            <a:ext cx="1481138" cy="1196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" name="Picture 22" descr="Картинка 2 из 151451">
            <a:hlinkClick r:id="rId9"/>
            <a:extLst>
              <a:ext uri="{FF2B5EF4-FFF2-40B4-BE49-F238E27FC236}">
                <a16:creationId xmlns:a16="http://schemas.microsoft.com/office/drawing/2014/main" id="{F26A821F-BACD-444A-A5A6-EA906DD4F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6350" y="4632325"/>
            <a:ext cx="1463675" cy="1095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2B3D86B-1554-4B83-87C4-677123BA1A39}"/>
              </a:ext>
            </a:extLst>
          </p:cNvPr>
          <p:cNvSpPr/>
          <p:nvPr/>
        </p:nvSpPr>
        <p:spPr>
          <a:xfrm>
            <a:off x="1890713" y="5599113"/>
            <a:ext cx="5327650" cy="10620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Минеральные источники</a:t>
            </a:r>
          </a:p>
          <a:p>
            <a:pPr algn="ctr" eaLnBrk="0" hangingPunct="0">
              <a:defRPr/>
            </a:pPr>
            <a:endParaRPr lang="ru-RU" sz="1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defRPr/>
            </a:pPr>
            <a:r>
              <a:rPr lang="ru-RU" b="1" kern="0" dirty="0">
                <a:solidFill>
                  <a:srgbClr val="EAEAEA"/>
                </a:solidFill>
                <a:latin typeface="Arial"/>
                <a:cs typeface="Times New Roman" pitchFamily="18" charset="0"/>
              </a:rPr>
              <a:t> </a:t>
            </a:r>
            <a:r>
              <a:rPr lang="ru-RU" sz="1600" dirty="0">
                <a:latin typeface="+mj-lt"/>
                <a:cs typeface="Times New Roman" pitchFamily="18" charset="0"/>
              </a:rPr>
              <a:t>-  источник Глазуниха у п. Баляга;</a:t>
            </a:r>
          </a:p>
          <a:p>
            <a:pPr algn="ctr">
              <a:defRPr/>
            </a:pPr>
            <a:r>
              <a:rPr lang="ru-RU" sz="1600" dirty="0">
                <a:latin typeface="+mj-lt"/>
                <a:cs typeface="Times New Roman" pitchFamily="18" charset="0"/>
              </a:rPr>
              <a:t> -  источники у с. Баляга-Катангар и у с. Усть-Обор</a:t>
            </a:r>
          </a:p>
        </p:txBody>
      </p:sp>
      <p:pic>
        <p:nvPicPr>
          <p:cNvPr id="32" name="Picture 28" descr="Картинка 8 из 17144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6FC18837-2917-46B8-94DE-EEDB815C4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/>
          </a:blip>
          <a:srcRect/>
          <a:stretch>
            <a:fillRect/>
          </a:stretch>
        </p:blipFill>
        <p:spPr bwMode="auto">
          <a:xfrm>
            <a:off x="7348244" y="5471808"/>
            <a:ext cx="1760580" cy="131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  <a:scene3d>
            <a:camera prst="orthographicFront">
              <a:rot lat="0" lon="0" rev="21299999"/>
            </a:camera>
            <a:lightRig rig="threePt" dir="t"/>
          </a:scene3d>
          <a:ex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10CC15-41A4-4E9F-82BB-2E49BE423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88" y="338138"/>
            <a:ext cx="8229600" cy="5000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800" b="1" dirty="0"/>
              <a:t>Земельные ресурсы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675F4B4-E0B9-4B1D-9629-7D1F6D325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20FADD32-E3C6-4964-A590-839F48B51682}" type="slidenum">
              <a:rPr lang="ru-RU" altLang="ru-RU">
                <a:solidFill>
                  <a:srgbClr val="BCBCBC"/>
                </a:solidFill>
              </a:rPr>
              <a:pPr eaLnBrk="1" hangingPunct="1"/>
              <a:t>7</a:t>
            </a:fld>
            <a:endParaRPr lang="ru-RU" altLang="ru-RU">
              <a:solidFill>
                <a:srgbClr val="BCBCBC"/>
              </a:solidFill>
            </a:endParaRPr>
          </a:p>
        </p:txBody>
      </p:sp>
      <p:pic>
        <p:nvPicPr>
          <p:cNvPr id="28676" name="Picture 2" descr="C:\Documents and Settings\Аюшиев Ч\Рабочий стол\КАРЫМСКОЕ\bydtcn\DSC_0156.JPG">
            <a:extLst>
              <a:ext uri="{FF2B5EF4-FFF2-40B4-BE49-F238E27FC236}">
                <a16:creationId xmlns:a16="http://schemas.microsoft.com/office/drawing/2014/main" id="{8AAA1523-C6EA-47F6-9282-C16613214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357313"/>
            <a:ext cx="8643937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10C8985A-3CA2-44E6-81DA-39A8252331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757447"/>
              </p:ext>
            </p:extLst>
          </p:nvPr>
        </p:nvGraphicFramePr>
        <p:xfrm>
          <a:off x="214313" y="1000125"/>
          <a:ext cx="8643938" cy="5670551"/>
        </p:xfrm>
        <a:graphic>
          <a:graphicData uri="http://schemas.openxmlformats.org/drawingml/2006/table">
            <a:tbl>
              <a:tblPr/>
              <a:tblGrid>
                <a:gridCol w="41754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55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20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88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20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Категория земли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Официально (кв. км)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Доля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(%)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Фактически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(</a:t>
                      </a:r>
                      <a:r>
                        <a:rPr kumimoji="0" lang="ru-RU" sz="18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+mj-lt"/>
                        </a:rPr>
                        <a:t>кв.км</a:t>
                      </a: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)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Доля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(%)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86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Всего земель, в том числе: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8958,05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100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8688,94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100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Земли сельскохозяйственного назначения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856,27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9,56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1119,43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12,88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7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Земли лесного фонда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7779,74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86,85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7316,35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84,20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7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Земли поселений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28,14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0,31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53,47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0,62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7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Земли транспорта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15,31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0,17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15,31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0,18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7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>
                          <a:ln>
                            <a:noFill/>
                          </a:ln>
                          <a:effectLst/>
                          <a:latin typeface="+mj-lt"/>
                        </a:rPr>
                        <a:t>Земли водного фонда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-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40,24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0,46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7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>
                          <a:ln>
                            <a:noFill/>
                          </a:ln>
                          <a:effectLst/>
                          <a:latin typeface="+mj-lt"/>
                        </a:rPr>
                        <a:t>Земли промышленности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24,42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0,27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29,41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0,34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27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Земли энергетики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b="1" dirty="0">
                          <a:latin typeface="+mj-lt"/>
                        </a:rPr>
                        <a:t>1,32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b="1" dirty="0">
                          <a:latin typeface="+mj-lt"/>
                        </a:rPr>
                        <a:t>0,02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b="1" dirty="0">
                          <a:latin typeface="+mj-lt"/>
                        </a:rPr>
                        <a:t>1,32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b="1" dirty="0">
                          <a:latin typeface="+mj-lt"/>
                        </a:rPr>
                        <a:t>0,01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Земли связи, радиовещания, телевидения, информатики</a:t>
                      </a: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0,11</a:t>
                      </a: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0,001</a:t>
                      </a: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0,11</a:t>
                      </a: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0,001</a:t>
                      </a: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27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Земли спецназначения</a:t>
                      </a: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69,09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0,77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6,75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0,08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27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Земли запаса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183,65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2,05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106,55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1,23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F7DFCAF-289C-4F06-AABE-BD4ABBDD4F0A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Ресурсный потенциал</a:t>
            </a: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4A1DF8-F807-47D4-96E7-E5A4943C8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138" y="188913"/>
            <a:ext cx="8229600" cy="863600"/>
          </a:xfrm>
        </p:spPr>
        <p:txBody>
          <a:bodyPr/>
          <a:lstStyle/>
          <a:p>
            <a:pPr>
              <a:defRPr/>
            </a:pPr>
            <a:r>
              <a:rPr lang="ru-RU" sz="2800" b="1" dirty="0"/>
              <a:t>Водные ресурсы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07F9C564-1627-4020-B76E-F0EFFF6AB7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729592"/>
              </p:ext>
            </p:extLst>
          </p:nvPr>
        </p:nvGraphicFramePr>
        <p:xfrm>
          <a:off x="187325" y="2241550"/>
          <a:ext cx="8785225" cy="2217738"/>
        </p:xfrm>
        <a:graphic>
          <a:graphicData uri="http://schemas.openxmlformats.org/drawingml/2006/table">
            <a:tbl>
              <a:tblPr/>
              <a:tblGrid>
                <a:gridCol w="15146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33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09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62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03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Река</a:t>
                      </a:r>
                      <a:endParaRPr kumimoji="0" 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Куда впадает</a:t>
                      </a:r>
                      <a:endParaRPr kumimoji="0" 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Расстояние от устья, км</a:t>
                      </a:r>
                      <a:endParaRPr kumimoji="0" 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Общая длина /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в районе</a:t>
                      </a:r>
                      <a:endParaRPr kumimoji="0" 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9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Хилок</a:t>
                      </a:r>
                    </a:p>
                  </a:txBody>
                  <a:tcPr marL="68582" marR="68582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р.Селенга</a:t>
                      </a:r>
                      <a:endParaRPr kumimoji="0" lang="ru-RU" sz="15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2" marR="68582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385 до границы с </a:t>
                      </a:r>
                      <a:r>
                        <a:rPr kumimoji="0" lang="ru-RU" sz="15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Хилокским</a:t>
                      </a:r>
                      <a:r>
                        <a:rPr kumimoji="0" lang="ru-RU" sz="15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р-ном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215 до границы с Республикой Бурятия</a:t>
                      </a:r>
                    </a:p>
                  </a:txBody>
                  <a:tcPr marL="68582" marR="68582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170</a:t>
                      </a:r>
                    </a:p>
                  </a:txBody>
                  <a:tcPr marL="68582" marR="68582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8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Унго</a:t>
                      </a:r>
                    </a:p>
                  </a:txBody>
                  <a:tcPr marL="68582" marR="68582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р.Хилок</a:t>
                      </a:r>
                      <a:r>
                        <a:rPr kumimoji="0" lang="ru-RU" sz="15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(лев.)</a:t>
                      </a:r>
                    </a:p>
                  </a:txBody>
                  <a:tcPr marL="68582" marR="68582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175</a:t>
                      </a:r>
                    </a:p>
                  </a:txBody>
                  <a:tcPr marL="68582" marR="68582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189</a:t>
                      </a:r>
                    </a:p>
                  </a:txBody>
                  <a:tcPr marL="68582" marR="68582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7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Баляга</a:t>
                      </a:r>
                    </a:p>
                  </a:txBody>
                  <a:tcPr marL="68582" marR="68582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р.Хилок</a:t>
                      </a:r>
                      <a:r>
                        <a:rPr kumimoji="0" lang="ru-RU" sz="15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(пр.)</a:t>
                      </a:r>
                    </a:p>
                  </a:txBody>
                  <a:tcPr marL="68582" marR="68582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49,6</a:t>
                      </a:r>
                    </a:p>
                  </a:txBody>
                  <a:tcPr marL="68582" marR="68582" marT="0" marB="0" anchor="ctr" horzOverflow="overflow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5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74</a:t>
                      </a:r>
                    </a:p>
                  </a:txBody>
                  <a:tcPr marL="68582" marR="68582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9726" name="Прямоугольник 5">
            <a:extLst>
              <a:ext uri="{FF2B5EF4-FFF2-40B4-BE49-F238E27FC236}">
                <a16:creationId xmlns:a16="http://schemas.microsoft.com/office/drawing/2014/main" id="{01B53E9A-8DA6-499A-A65C-BEB82EC29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85813"/>
            <a:ext cx="9028113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1700" b="1">
                <a:solidFill>
                  <a:srgbClr val="EAEAEA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Район охватывает значительную часть бассейна р. Хилок. Особенность территории района  в том, что он полностью входит в состав буферной экологической зоны Байкальской природной территории. Гидрографическая сеть района представлена разветвленной сетью больших и малых рек, проток, таежных ручьев, многочисленных небольших пойменных озер. </a:t>
            </a:r>
          </a:p>
        </p:txBody>
      </p:sp>
      <p:pic>
        <p:nvPicPr>
          <p:cNvPr id="7" name="Объект 3">
            <a:extLst>
              <a:ext uri="{FF2B5EF4-FFF2-40B4-BE49-F238E27FC236}">
                <a16:creationId xmlns:a16="http://schemas.microsoft.com/office/drawing/2014/main" id="{932591B8-2C4C-4B8C-AEC0-1EB82CD12C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6099086" y="4546657"/>
            <a:ext cx="2976648" cy="2232741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scene3d>
            <a:camera prst="orthographicFront">
              <a:rot lat="0" lon="0" rev="21299999"/>
            </a:camera>
            <a:lightRig rig="threePt" dir="t"/>
          </a:scene3d>
          <a:extLst/>
        </p:spPr>
      </p:pic>
      <p:pic>
        <p:nvPicPr>
          <p:cNvPr id="8" name="Рисунок 2">
            <a:extLst>
              <a:ext uri="{FF2B5EF4-FFF2-40B4-BE49-F238E27FC236}">
                <a16:creationId xmlns:a16="http://schemas.microsoft.com/office/drawing/2014/main" id="{14DD6F10-24E2-4ACC-A8A9-B69C6EC04E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3292758" y="4776568"/>
            <a:ext cx="2573494" cy="1930121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34CB135-FA44-44D3-8918-E30B59FCF8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47955" y="4546658"/>
            <a:ext cx="2975956" cy="2232741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scene3d>
            <a:camera prst="orthographicFront">
              <a:rot lat="0" lon="0" rev="300000"/>
            </a:camera>
            <a:lightRig rig="threePt" dir="t"/>
          </a:scene3d>
          <a:ex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02377F-DC3A-44C1-98B4-94259B173387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Ресурсный потенциал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01D953-42B6-4255-971A-5DCFEF292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738" y="87313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ru-RU" sz="2800" b="1" dirty="0"/>
              <a:t>Лесной фонд</a:t>
            </a:r>
          </a:p>
        </p:txBody>
      </p:sp>
      <p:sp>
        <p:nvSpPr>
          <p:cNvPr id="30723" name="TextBox 2">
            <a:extLst>
              <a:ext uri="{FF2B5EF4-FFF2-40B4-BE49-F238E27FC236}">
                <a16:creationId xmlns:a16="http://schemas.microsoft.com/office/drawing/2014/main" id="{91C55039-0EDA-43E8-9DA2-B1970C241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557338"/>
            <a:ext cx="3808412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rgbClr val="FFFFFF"/>
                </a:solidFill>
                <a:latin typeface="Arial" panose="020B0604020202020204" pitchFamily="34" charset="0"/>
              </a:rPr>
              <a:t>Леса занимают площадь 7779,74 кв.км. </a:t>
            </a:r>
          </a:p>
          <a:p>
            <a:pPr eaLnBrk="1" hangingPunct="1"/>
            <a:r>
              <a:rPr lang="ru-RU" altLang="ru-RU" b="1">
                <a:solidFill>
                  <a:srgbClr val="FFFFFF"/>
                </a:solidFill>
                <a:latin typeface="Arial" panose="020B0604020202020204" pitchFamily="34" charset="0"/>
              </a:rPr>
              <a:t>(86 % территории района). </a:t>
            </a:r>
          </a:p>
          <a:p>
            <a:pPr eaLnBrk="1" hangingPunct="1"/>
            <a:endParaRPr lang="ru-RU" altLang="ru-RU" b="1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ru-RU" altLang="ru-RU" b="1">
                <a:solidFill>
                  <a:srgbClr val="FFFFFF"/>
                </a:solidFill>
                <a:latin typeface="Arial" panose="020B0604020202020204" pitchFamily="34" charset="0"/>
              </a:rPr>
              <a:t>Территория лесов покрыта: </a:t>
            </a:r>
          </a:p>
          <a:p>
            <a:pPr eaLnBrk="1" hangingPunct="1"/>
            <a:endParaRPr lang="ru-RU" altLang="ru-RU" b="1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ru-RU" altLang="ru-RU" b="1">
                <a:solidFill>
                  <a:srgbClr val="FFFFFF"/>
                </a:solidFill>
                <a:latin typeface="Arial" panose="020B0604020202020204" pitchFamily="34" charset="0"/>
              </a:rPr>
              <a:t>лиственницей – 22%;</a:t>
            </a:r>
          </a:p>
          <a:p>
            <a:pPr eaLnBrk="1" hangingPunct="1"/>
            <a:endParaRPr lang="ru-RU" altLang="ru-RU" b="1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ru-RU" altLang="ru-RU" b="1">
                <a:solidFill>
                  <a:srgbClr val="FFFFFF"/>
                </a:solidFill>
                <a:latin typeface="Arial" panose="020B0604020202020204" pitchFamily="34" charset="0"/>
              </a:rPr>
              <a:t>лиственными породами (преимущественно березой белой) - 22%;</a:t>
            </a:r>
          </a:p>
          <a:p>
            <a:pPr eaLnBrk="1" hangingPunct="1"/>
            <a:endParaRPr lang="ru-RU" altLang="ru-RU" b="1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ru-RU" altLang="ru-RU" b="1">
                <a:solidFill>
                  <a:srgbClr val="FFFFFF"/>
                </a:solidFill>
                <a:latin typeface="Arial" panose="020B0604020202020204" pitchFamily="34" charset="0"/>
              </a:rPr>
              <a:t>сосной – 42%.</a:t>
            </a:r>
          </a:p>
          <a:p>
            <a:pPr eaLnBrk="1" hangingPunct="1"/>
            <a:endParaRPr lang="ru-RU" altLang="ru-RU" b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4" descr="Картинка 4 из 151497">
            <a:hlinkClick r:id="rId2"/>
            <a:extLst>
              <a:ext uri="{FF2B5EF4-FFF2-40B4-BE49-F238E27FC236}">
                <a16:creationId xmlns:a16="http://schemas.microsoft.com/office/drawing/2014/main" id="{774BFC2E-A0BB-4061-8132-56410E2C0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3786182" y="1214422"/>
            <a:ext cx="5137033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A012E6-9F36-4FFA-9217-5F1BA89622C3}"/>
              </a:ext>
            </a:extLst>
          </p:cNvPr>
          <p:cNvSpPr txBox="1"/>
          <p:nvPr/>
        </p:nvSpPr>
        <p:spPr>
          <a:xfrm>
            <a:off x="-1" y="0"/>
            <a:ext cx="9108825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Ресурсный потенциал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Склон">
  <a:themeElements>
    <a:clrScheme name="Склон 5">
      <a:dk1>
        <a:srgbClr val="009999"/>
      </a:dk1>
      <a:lt1>
        <a:srgbClr val="EAEAEA"/>
      </a:lt1>
      <a:dk2>
        <a:srgbClr val="006666"/>
      </a:dk2>
      <a:lt2>
        <a:srgbClr val="FFFFCC"/>
      </a:lt2>
      <a:accent1>
        <a:srgbClr val="339966"/>
      </a:accent1>
      <a:accent2>
        <a:srgbClr val="5E855B"/>
      </a:accent2>
      <a:accent3>
        <a:srgbClr val="AAB8B8"/>
      </a:accent3>
      <a:accent4>
        <a:srgbClr val="C8C8C8"/>
      </a:accent4>
      <a:accent5>
        <a:srgbClr val="ADCAB8"/>
      </a:accent5>
      <a:accent6>
        <a:srgbClr val="547852"/>
      </a:accent6>
      <a:hlink>
        <a:srgbClr val="EEC85E"/>
      </a:hlink>
      <a:folHlink>
        <a:srgbClr val="AA8456"/>
      </a:folHlink>
    </a:clrScheme>
    <a:fontScheme name="Склон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клон 1">
        <a:dk1>
          <a:srgbClr val="5B5B49"/>
        </a:dk1>
        <a:lt1>
          <a:srgbClr val="DDDDDD"/>
        </a:lt1>
        <a:dk2>
          <a:srgbClr val="2B2A00"/>
        </a:dk2>
        <a:lt2>
          <a:srgbClr val="E0DFBE"/>
        </a:lt2>
        <a:accent1>
          <a:srgbClr val="878543"/>
        </a:accent1>
        <a:accent2>
          <a:srgbClr val="716E00"/>
        </a:accent2>
        <a:accent3>
          <a:srgbClr val="ACACAA"/>
        </a:accent3>
        <a:accent4>
          <a:srgbClr val="BDBDBD"/>
        </a:accent4>
        <a:accent5>
          <a:srgbClr val="C3C2B0"/>
        </a:accent5>
        <a:accent6>
          <a:srgbClr val="666300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2">
        <a:dk1>
          <a:srgbClr val="746354"/>
        </a:dk1>
        <a:lt1>
          <a:srgbClr val="FFFFFF"/>
        </a:lt1>
        <a:dk2>
          <a:srgbClr val="523E26"/>
        </a:dk2>
        <a:lt2>
          <a:srgbClr val="E1DFAF"/>
        </a:lt2>
        <a:accent1>
          <a:srgbClr val="CC9900"/>
        </a:accent1>
        <a:accent2>
          <a:srgbClr val="669900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5C8A00"/>
        </a:accent6>
        <a:hlink>
          <a:srgbClr val="CCCC00"/>
        </a:hlink>
        <a:folHlink>
          <a:srgbClr val="AC793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3">
        <a:dk1>
          <a:srgbClr val="667B5B"/>
        </a:dk1>
        <a:lt1>
          <a:srgbClr val="E6E6DA"/>
        </a:lt1>
        <a:dk2>
          <a:srgbClr val="295200"/>
        </a:dk2>
        <a:lt2>
          <a:srgbClr val="F3F2D9"/>
        </a:lt2>
        <a:accent1>
          <a:srgbClr val="808000"/>
        </a:accent1>
        <a:accent2>
          <a:srgbClr val="838D75"/>
        </a:accent2>
        <a:accent3>
          <a:srgbClr val="ACB3AA"/>
        </a:accent3>
        <a:accent4>
          <a:srgbClr val="C4C4BA"/>
        </a:accent4>
        <a:accent5>
          <a:srgbClr val="C0C0AA"/>
        </a:accent5>
        <a:accent6>
          <a:srgbClr val="767F69"/>
        </a:accent6>
        <a:hlink>
          <a:srgbClr val="33CC33"/>
        </a:hlink>
        <a:folHlink>
          <a:srgbClr val="33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4">
        <a:dk1>
          <a:srgbClr val="86615A"/>
        </a:dk1>
        <a:lt1>
          <a:srgbClr val="FFFFFF"/>
        </a:lt1>
        <a:dk2>
          <a:srgbClr val="633427"/>
        </a:dk2>
        <a:lt2>
          <a:srgbClr val="E9DDCD"/>
        </a:lt2>
        <a:accent1>
          <a:srgbClr val="A34545"/>
        </a:accent1>
        <a:accent2>
          <a:srgbClr val="C86400"/>
        </a:accent2>
        <a:accent3>
          <a:srgbClr val="B7AEAC"/>
        </a:accent3>
        <a:accent4>
          <a:srgbClr val="DADADA"/>
        </a:accent4>
        <a:accent5>
          <a:srgbClr val="CEB0B0"/>
        </a:accent5>
        <a:accent6>
          <a:srgbClr val="B55A00"/>
        </a:accent6>
        <a:hlink>
          <a:srgbClr val="ECAE00"/>
        </a:hlink>
        <a:folHlink>
          <a:srgbClr val="BAA8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5">
        <a:dk1>
          <a:srgbClr val="009999"/>
        </a:dk1>
        <a:lt1>
          <a:srgbClr val="EAEAEA"/>
        </a:lt1>
        <a:dk2>
          <a:srgbClr val="006666"/>
        </a:dk2>
        <a:lt2>
          <a:srgbClr val="FFFFCC"/>
        </a:lt2>
        <a:accent1>
          <a:srgbClr val="339966"/>
        </a:accent1>
        <a:accent2>
          <a:srgbClr val="5E855B"/>
        </a:accent2>
        <a:accent3>
          <a:srgbClr val="AAB8B8"/>
        </a:accent3>
        <a:accent4>
          <a:srgbClr val="C8C8C8"/>
        </a:accent4>
        <a:accent5>
          <a:srgbClr val="ADCAB8"/>
        </a:accent5>
        <a:accent6>
          <a:srgbClr val="547852"/>
        </a:accent6>
        <a:hlink>
          <a:srgbClr val="EEC85E"/>
        </a:hlink>
        <a:folHlink>
          <a:srgbClr val="AA84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6">
        <a:dk1>
          <a:srgbClr val="B8A47C"/>
        </a:dk1>
        <a:lt1>
          <a:srgbClr val="FFFFFF"/>
        </a:lt1>
        <a:dk2>
          <a:srgbClr val="A68A58"/>
        </a:dk2>
        <a:lt2>
          <a:srgbClr val="DAD79C"/>
        </a:lt2>
        <a:accent1>
          <a:srgbClr val="816B35"/>
        </a:accent1>
        <a:accent2>
          <a:srgbClr val="FFCC00"/>
        </a:accent2>
        <a:accent3>
          <a:srgbClr val="D0C4B4"/>
        </a:accent3>
        <a:accent4>
          <a:srgbClr val="DADADA"/>
        </a:accent4>
        <a:accent5>
          <a:srgbClr val="C1BAAE"/>
        </a:accent5>
        <a:accent6>
          <a:srgbClr val="E7B900"/>
        </a:accent6>
        <a:hlink>
          <a:srgbClr val="0066CC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7">
        <a:dk1>
          <a:srgbClr val="336699"/>
        </a:dk1>
        <a:lt1>
          <a:srgbClr val="F8F8F8"/>
        </a:lt1>
        <a:dk2>
          <a:srgbClr val="003366"/>
        </a:dk2>
        <a:lt2>
          <a:srgbClr val="D1DDD4"/>
        </a:lt2>
        <a:accent1>
          <a:srgbClr val="3399FF"/>
        </a:accent1>
        <a:accent2>
          <a:srgbClr val="006699"/>
        </a:accent2>
        <a:accent3>
          <a:srgbClr val="AAADB8"/>
        </a:accent3>
        <a:accent4>
          <a:srgbClr val="D4D4D4"/>
        </a:accent4>
        <a:accent5>
          <a:srgbClr val="ADCAFF"/>
        </a:accent5>
        <a:accent6>
          <a:srgbClr val="005C8A"/>
        </a:accent6>
        <a:hlink>
          <a:srgbClr val="86C0CE"/>
        </a:hlink>
        <a:folHlink>
          <a:srgbClr val="0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42405</TotalTime>
  <Words>3609</Words>
  <Application>Microsoft Office PowerPoint</Application>
  <PresentationFormat>Экран (4:3)</PresentationFormat>
  <Paragraphs>945</Paragraphs>
  <Slides>43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43</vt:i4>
      </vt:variant>
    </vt:vector>
  </HeadingPairs>
  <TitlesOfParts>
    <vt:vector size="59" baseType="lpstr">
      <vt:lpstr>AG_Helvetica</vt:lpstr>
      <vt:lpstr>Arial</vt:lpstr>
      <vt:lpstr>Arial Unicode MS</vt:lpstr>
      <vt:lpstr>Calibri</vt:lpstr>
      <vt:lpstr>Century Gothic</vt:lpstr>
      <vt:lpstr>Constantia</vt:lpstr>
      <vt:lpstr>Georgia</vt:lpstr>
      <vt:lpstr>Symbol</vt:lpstr>
      <vt:lpstr>Times New Roman</vt:lpstr>
      <vt:lpstr>Trebuchet MS</vt:lpstr>
      <vt:lpstr>Verdana</vt:lpstr>
      <vt:lpstr>Wingdings</vt:lpstr>
      <vt:lpstr>Wingdings 2</vt:lpstr>
      <vt:lpstr>Склон</vt:lpstr>
      <vt:lpstr>Воздушный поток</vt:lpstr>
      <vt:lpstr>4_Воздушный поток</vt:lpstr>
      <vt:lpstr>    ИНВЕСТИЦИОННЫЙ ПАСПОРТ  МУНИЦИПАЛЬНОГО РАЙОНА  «ПЕТРОВСК-ЗАБАЙКАЛЬСКИЙ РАЙОН»</vt:lpstr>
      <vt:lpstr>Презентация PowerPoint</vt:lpstr>
      <vt:lpstr>История МР «Петровск-Забайкальский район»</vt:lpstr>
      <vt:lpstr>Географическое положение</vt:lpstr>
      <vt:lpstr>Презентация PowerPoint</vt:lpstr>
      <vt:lpstr>                    Полезные ископаемые</vt:lpstr>
      <vt:lpstr>Земельные ресурсы</vt:lpstr>
      <vt:lpstr>Водные ресурсы</vt:lpstr>
      <vt:lpstr>Лесной фонд</vt:lpstr>
      <vt:lpstr>Административно-территориальное  деление муниципального района  «Петровск-Забайкальский район»</vt:lpstr>
      <vt:lpstr>Образование</vt:lpstr>
      <vt:lpstr>Здравоохранение</vt:lpstr>
      <vt:lpstr>Культура  и спорт</vt:lpstr>
      <vt:lpstr>Демография</vt:lpstr>
      <vt:lpstr>Трудовые ресурсы</vt:lpstr>
      <vt:lpstr>Рынок труда </vt:lpstr>
      <vt:lpstr>Жилищно-коммунальный комплекс</vt:lpstr>
      <vt:lpstr>Железнодорожный транспорт</vt:lpstr>
      <vt:lpstr>Автомобильный транспорт</vt:lpstr>
      <vt:lpstr>Телекоммуникации</vt:lpstr>
      <vt:lpstr>Презентация PowerPoint</vt:lpstr>
      <vt:lpstr>ОАО «Разрез Тугнуйский»</vt:lpstr>
      <vt:lpstr>Презентация PowerPoint</vt:lpstr>
      <vt:lpstr>Презентация PowerPoint</vt:lpstr>
      <vt:lpstr>Обрабатывающие производства</vt:lpstr>
      <vt:lpstr>Системообразующие предприятия района</vt:lpstr>
      <vt:lpstr>Сельское хозяйство</vt:lpstr>
      <vt:lpstr>Презентация PowerPoint</vt:lpstr>
      <vt:lpstr>Малый и средний бизнес</vt:lpstr>
      <vt:lpstr>Финансово-кредитные учреждения</vt:lpstr>
      <vt:lpstr>Поддержка малого предпринимательства</vt:lpstr>
      <vt:lpstr>Муниципальная поддержка  инвестиционной деятельности</vt:lpstr>
      <vt:lpstr>Муниципальные программы, принятые к финансированию в 2023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Инвестиционный проект  «Развитие  мясного скотоводства»</vt:lpstr>
      <vt:lpstr>Точки экономического роста</vt:lpstr>
      <vt:lpstr>Перечень основных показателей социально-экономического развития МР «Петровск-Забайкальский район»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ИНВЕСТИЦИОННЫЙ ПАПОРТ МУНИЦИПАЛЬНОГО РАЙОНА «Петровск-Забайкальский район»</dc:title>
  <dc:creator>Sea</dc:creator>
  <cp:lastModifiedBy>spec6</cp:lastModifiedBy>
  <cp:revision>818</cp:revision>
  <cp:lastPrinted>2024-03-19T06:31:21Z</cp:lastPrinted>
  <dcterms:created xsi:type="dcterms:W3CDTF">2012-08-22T06:16:18Z</dcterms:created>
  <dcterms:modified xsi:type="dcterms:W3CDTF">2024-03-28T02:09:37Z</dcterms:modified>
</cp:coreProperties>
</file>