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heme/theme2.xml" ContentType="application/vnd.openxmlformats-officedocument.theme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43" r:id="rId1"/>
  </p:sldMasterIdLst>
  <p:notesMasterIdLst>
    <p:notesMasterId r:id="rId3"/>
  </p:notesMasterIdLst>
  <p:sldIdLst>
    <p:sldId id="277" r:id="rId2"/>
  </p:sldIdLst>
  <p:sldSz cx="12801600" cy="9601200" type="A3"/>
  <p:notesSz cx="6797675" cy="9926638"/>
  <p:defaultTextStyle>
    <a:defPPr lvl="0">
      <a:defRPr lang="en-US"/>
    </a:defPPr>
    <a:lvl1pPr marL="0" lvl="0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288" lvl="1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568" lvl="2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851" lvl="3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134" lvl="4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6434" lvl="5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1691" lvl="6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6985" lvl="7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2269" lvl="8" algn="l" defTabSz="455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1968" y="-4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7" y="6"/>
            <a:ext cx="2945659" cy="498054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50451" y="6"/>
            <a:ext cx="2945659" cy="498054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CFB7FEED-C190-4810-913F-7438EE41104D}" type="datetimeFigureOut">
              <a:rPr lang="en-GB" smtClean="0"/>
              <a:pPr/>
              <a:t>21/03/2022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65225" y="1243013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7" y="9428588"/>
            <a:ext cx="2945659" cy="49805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51" y="9428588"/>
            <a:ext cx="2945659" cy="498054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CAFDC95A-E73C-4092-8ABF-AE007264C1A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9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7385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4771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2177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49581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86985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24383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61783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099181" algn="l" defTabSz="12747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6188" y="1279525"/>
            <a:ext cx="4608512" cy="3455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812" indent="-168812" defTabSz="1274051">
              <a:spcBef>
                <a:spcPct val="0"/>
              </a:spcBef>
              <a:buFontTx/>
              <a:buChar char="•"/>
            </a:pPr>
            <a:endParaRPr lang="ru-RU" altLang="en-US" dirty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22D95-0AF5-4DF8-AEA1-B04562C8381A}" type="slidenum">
              <a:rPr lang="ru-RU" altLang="en-US" smtClean="0">
                <a:solidFill>
                  <a:srgbClr val="000000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en-US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4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6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936"/>
          <a:stretch/>
        </p:blipFill>
        <p:spPr>
          <a:xfrm>
            <a:off x="313230" y="2103205"/>
            <a:ext cx="12309231" cy="5799863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431412" y="2103201"/>
            <a:ext cx="8436760" cy="3950640"/>
          </a:xfrm>
          <a:prstGeom prst="rect">
            <a:avLst/>
          </a:prstGeom>
          <a:gradFill flip="none" rotWithShape="1">
            <a:gsLst>
              <a:gs pos="4000">
                <a:srgbClr val="002060">
                  <a:alpha val="90000"/>
                  <a:lumMod val="100000"/>
                </a:srgbClr>
              </a:gs>
              <a:gs pos="67000">
                <a:srgbClr val="830051">
                  <a:shade val="100000"/>
                  <a:satMod val="115000"/>
                  <a:alpha val="9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ru-RU" sz="2400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412" y="2103212"/>
            <a:ext cx="8436760" cy="2635171"/>
          </a:xfrm>
        </p:spPr>
        <p:txBody>
          <a:bodyPr bIns="233832" anchor="b">
            <a:normAutofit/>
          </a:bodyPr>
          <a:lstStyle>
            <a:lvl1pPr marL="574031" indent="0" algn="l">
              <a:defRPr sz="2400" b="1" spc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459" y="2555875"/>
            <a:ext cx="11961495" cy="609187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>
            <a:lvl1pPr marL="319809" indent="-319809" algn="l" defTabSz="1279236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959428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599049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2238667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878285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1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3517905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57523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7145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36766" indent="-319809" algn="l" defTabSz="1279236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3453" y="8898905"/>
            <a:ext cx="3120390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defPPr lvl="0">
              <a:defRPr lang="en-US"/>
            </a:defPPr>
            <a:lvl1pPr marL="0" lvl="0" algn="l" defTabSz="639618" rtl="0" eaLnBrk="1" latinLnBrk="0" hangingPunct="1">
              <a:defRPr sz="17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39618" lvl="1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36" lvl="2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55" lvl="3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473" lvl="4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094" lvl="5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16" lvl="6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34" lvl="7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6954" lvl="8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3919" y="8898905"/>
            <a:ext cx="4680585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defPPr lvl="0">
              <a:defRPr lang="en-US"/>
            </a:defPPr>
            <a:lvl1pPr marL="0" lvl="0" algn="ctr" defTabSz="639618" rtl="0" eaLnBrk="1" latinLnBrk="0" hangingPunct="1">
              <a:defRPr sz="1700" b="0" i="0" kern="120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39618" lvl="1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9236" lvl="2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855" lvl="3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58473" lvl="4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98094" lvl="5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37716" lvl="6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77334" lvl="7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16954" lvl="8" algn="l" defTabSz="639618" rtl="0" eaLnBrk="1" latinLnBrk="0" hangingPunct="1"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A8BB-B201-495E-AE28-3EB55DFD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9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F28EEC7D-D475-4436-A848-458D9259D3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099886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6941386-0E4E-42FB-9572-A33F262B55C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4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8"/>
            <a:ext cx="6480810" cy="6823075"/>
          </a:xfrm>
        </p:spPr>
        <p:txBody>
          <a:bodyPr anchor="t"/>
          <a:lstStyle>
            <a:lvl1pPr marL="0" indent="0">
              <a:buNone/>
              <a:defRPr sz="4500"/>
            </a:lvl1pPr>
            <a:lvl2pPr marL="639618" indent="0">
              <a:buNone/>
              <a:defRPr sz="3900"/>
            </a:lvl2pPr>
            <a:lvl3pPr marL="1279236" indent="0">
              <a:buNone/>
              <a:defRPr sz="3400"/>
            </a:lvl3pPr>
            <a:lvl4pPr marL="1918855" indent="0">
              <a:buNone/>
              <a:defRPr sz="2800"/>
            </a:lvl4pPr>
            <a:lvl5pPr marL="2558473" indent="0">
              <a:buNone/>
              <a:defRPr sz="2800"/>
            </a:lvl5pPr>
            <a:lvl6pPr marL="3198094" indent="0">
              <a:buNone/>
              <a:defRPr sz="2800"/>
            </a:lvl6pPr>
            <a:lvl7pPr marL="3837716" indent="0">
              <a:buNone/>
              <a:defRPr sz="2800"/>
            </a:lvl7pPr>
            <a:lvl8pPr marL="4477334" indent="0">
              <a:buNone/>
              <a:defRPr sz="2800"/>
            </a:lvl8pPr>
            <a:lvl9pPr marL="5116954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618" indent="0">
              <a:buNone/>
              <a:defRPr sz="2000"/>
            </a:lvl2pPr>
            <a:lvl3pPr marL="1279236" indent="0">
              <a:buNone/>
              <a:defRPr sz="1700"/>
            </a:lvl3pPr>
            <a:lvl4pPr marL="1918855" indent="0">
              <a:buNone/>
              <a:defRPr sz="1400"/>
            </a:lvl4pPr>
            <a:lvl5pPr marL="2558473" indent="0">
              <a:buNone/>
              <a:defRPr sz="1400"/>
            </a:lvl5pPr>
            <a:lvl6pPr marL="3198094" indent="0">
              <a:buNone/>
              <a:defRPr sz="1400"/>
            </a:lvl6pPr>
            <a:lvl7pPr marL="3837716" indent="0">
              <a:buNone/>
              <a:defRPr sz="1400"/>
            </a:lvl7pPr>
            <a:lvl8pPr marL="4477334" indent="0">
              <a:buNone/>
              <a:defRPr sz="1400"/>
            </a:lvl8pPr>
            <a:lvl9pPr marL="51169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36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5E1A7AD-2527-475A-82C1-DED1ABE384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731320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8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C42423BC-D307-4C37-9D14-3ED8188815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3481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137438DA-B1E4-46FA-938E-06317D45C7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912538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2D6017F-FCDB-4FCB-B147-4DE959DEBED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54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9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01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2C72BD76-BA37-4C78-98B4-94AEB52151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4751708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613" y="137024"/>
            <a:ext cx="10181297" cy="1106685"/>
          </a:xfrm>
        </p:spPr>
        <p:txBody>
          <a:bodyPr>
            <a:normAutofit/>
          </a:bodyPr>
          <a:lstStyle>
            <a:lvl1pPr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10" y="1746762"/>
            <a:ext cx="11740399" cy="7235880"/>
          </a:xfrm>
        </p:spPr>
        <p:txBody>
          <a:bodyPr>
            <a:normAutofit/>
          </a:bodyPr>
          <a:lstStyle>
            <a:lvl1pPr marL="231662" indent="-231662">
              <a:buClr>
                <a:srgbClr val="830051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982656"/>
            <a:ext cx="2880360" cy="51117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3" y="8982656"/>
            <a:ext cx="4320540" cy="51117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8866" y="9040391"/>
            <a:ext cx="660631" cy="395676"/>
          </a:xfrm>
        </p:spPr>
        <p:txBody>
          <a:bodyPr/>
          <a:lstStyle/>
          <a:p>
            <a:fld id="{6748A8BB-B201-495E-AE28-3EB55DFDA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 flipH="1">
            <a:off x="552189" y="1292124"/>
            <a:ext cx="11927300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Picture 17" descr="ÐÐ°ÑÑÐ¸Ð½ÐºÐ¸ Ð¿Ð¾ Ð·Ð°Ð¿ÑÐ¾ÑÑ Ð³ÐµÑÐ± Ð·Ð°Ð±Ð°Ð¹ÐºÐ°Ð»ÑÑÐºÐ¾Ð³Ð¾ ÐºÑÐ°Ñ">
            <a:extLst>
              <a:ext uri="{FF2B5EF4-FFF2-40B4-BE49-F238E27FC236}">
                <a16:creationId xmlns:a16="http://schemas.microsoft.com/office/drawing/2014/main" xmlns="" id="{8605D9A2-9C4C-4CE0-AFE2-F507020E6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727" y="161410"/>
            <a:ext cx="882000" cy="10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3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7148703"/>
              </p:ext>
            </p:ext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110" y="585922"/>
            <a:ext cx="11041380" cy="170631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11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9003941"/>
              </p:ext>
            </p:ext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8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087" y="-280599"/>
            <a:ext cx="11877429" cy="170631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ru-RU" dirty="0"/>
              <a:t>Введи наименование отрасли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69561B3-FAB2-4007-AA76-CB3C394BF358}"/>
              </a:ext>
            </a:extLst>
          </p:cNvPr>
          <p:cNvSpPr/>
          <p:nvPr userDrawn="1"/>
        </p:nvSpPr>
        <p:spPr>
          <a:xfrm>
            <a:off x="462085" y="1880732"/>
            <a:ext cx="2923200" cy="614427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A4D07B5-566E-4515-A5A8-F79198E694C5}"/>
              </a:ext>
            </a:extLst>
          </p:cNvPr>
          <p:cNvSpPr/>
          <p:nvPr userDrawn="1"/>
        </p:nvSpPr>
        <p:spPr>
          <a:xfrm>
            <a:off x="3446827" y="1880732"/>
            <a:ext cx="2923200" cy="614427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BD7A9EE-EB0D-41F0-BCC1-E88FB072D8BE}"/>
              </a:ext>
            </a:extLst>
          </p:cNvPr>
          <p:cNvSpPr/>
          <p:nvPr userDrawn="1"/>
        </p:nvSpPr>
        <p:spPr>
          <a:xfrm>
            <a:off x="6431571" y="1880732"/>
            <a:ext cx="2923200" cy="6144275"/>
          </a:xfrm>
          <a:prstGeom prst="rect">
            <a:avLst/>
          </a:prstGeom>
          <a:solidFill>
            <a:srgbClr val="DEDEE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xmlns="" id="{28D66816-F49F-420A-80B8-A5B5C3BEE0E3}"/>
              </a:ext>
            </a:extLst>
          </p:cNvPr>
          <p:cNvSpPr/>
          <p:nvPr userDrawn="1"/>
        </p:nvSpPr>
        <p:spPr>
          <a:xfrm>
            <a:off x="3446828" y="1492889"/>
            <a:ext cx="2923200" cy="514696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1279236">
              <a:defRPr/>
            </a:pPr>
            <a:r>
              <a:rPr lang="ru-RU" sz="1500" b="1" dirty="0">
                <a:solidFill>
                  <a:prstClr val="white"/>
                </a:solidFill>
              </a:rPr>
              <a:t>Заделы региона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xmlns="" id="{E07FA0D0-FDD0-4377-9DB0-F3CBAE70D70D}"/>
              </a:ext>
            </a:extLst>
          </p:cNvPr>
          <p:cNvSpPr/>
          <p:nvPr userDrawn="1"/>
        </p:nvSpPr>
        <p:spPr>
          <a:xfrm>
            <a:off x="6431571" y="1492718"/>
            <a:ext cx="2923200" cy="514696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1279236">
              <a:defRPr/>
            </a:pPr>
            <a:r>
              <a:rPr lang="ru-RU" sz="1500" b="1" dirty="0">
                <a:solidFill>
                  <a:prstClr val="white"/>
                </a:solidFill>
              </a:rPr>
              <a:t>Тренды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07C60D1-80B4-41DB-AA21-2CE360D541FC}"/>
              </a:ext>
            </a:extLst>
          </p:cNvPr>
          <p:cNvSpPr txBox="1"/>
          <p:nvPr userDrawn="1"/>
        </p:nvSpPr>
        <p:spPr>
          <a:xfrm>
            <a:off x="462085" y="2075138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1.1. Ключевые показатели: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D9BDAA5-0D55-4965-BE80-611BCDD35943}"/>
              </a:ext>
            </a:extLst>
          </p:cNvPr>
          <p:cNvSpPr txBox="1"/>
          <p:nvPr userDrawn="1"/>
        </p:nvSpPr>
        <p:spPr>
          <a:xfrm>
            <a:off x="462085" y="5177503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1.2. Связанные отрасли: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30E44A-F6BB-417D-9524-7882D765A5A3}"/>
              </a:ext>
            </a:extLst>
          </p:cNvPr>
          <p:cNvSpPr txBox="1"/>
          <p:nvPr userDrawn="1"/>
        </p:nvSpPr>
        <p:spPr>
          <a:xfrm>
            <a:off x="3446827" y="2075135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/>
          <a:p>
            <a:pPr defTabSz="455507"/>
            <a:r>
              <a:rPr lang="ru-RU" sz="1400" b="1" dirty="0">
                <a:solidFill>
                  <a:prstClr val="white"/>
                </a:solidFill>
              </a:rPr>
              <a:t>2.1. Топ</a:t>
            </a:r>
            <a:r>
              <a:rPr lang="en-US" sz="1400" b="1" dirty="0">
                <a:solidFill>
                  <a:prstClr val="white"/>
                </a:solidFill>
              </a:rPr>
              <a:t>-5 </a:t>
            </a:r>
            <a:r>
              <a:rPr lang="ru-RU" sz="1400" b="1" dirty="0">
                <a:solidFill>
                  <a:prstClr val="white"/>
                </a:solidFill>
              </a:rPr>
              <a:t>орг-ий </a:t>
            </a:r>
            <a:r>
              <a:rPr lang="en-GB" sz="1400" b="1" dirty="0">
                <a:solidFill>
                  <a:prstClr val="white"/>
                </a:solidFill>
              </a:rPr>
              <a:t>(&gt;50 </a:t>
            </a:r>
            <a:r>
              <a:rPr lang="ru-RU" sz="1400" b="1" dirty="0">
                <a:solidFill>
                  <a:prstClr val="white"/>
                </a:solidFill>
              </a:rPr>
              <a:t>млн р.):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129677F-9541-4B58-A994-7789B4A2D903}"/>
              </a:ext>
            </a:extLst>
          </p:cNvPr>
          <p:cNvSpPr txBox="1"/>
          <p:nvPr userDrawn="1"/>
        </p:nvSpPr>
        <p:spPr>
          <a:xfrm>
            <a:off x="3446827" y="3846475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/>
          <a:p>
            <a:pPr defTabSz="455507"/>
            <a:r>
              <a:rPr lang="ru-RU" sz="1400" b="1" dirty="0">
                <a:solidFill>
                  <a:prstClr val="white"/>
                </a:solidFill>
              </a:rPr>
              <a:t>2.2 Ключевые продукты: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93A38C1-819E-442D-A981-F92095CDDB04}"/>
              </a:ext>
            </a:extLst>
          </p:cNvPr>
          <p:cNvSpPr/>
          <p:nvPr userDrawn="1"/>
        </p:nvSpPr>
        <p:spPr>
          <a:xfrm>
            <a:off x="9416313" y="1880732"/>
            <a:ext cx="2923200" cy="6144275"/>
          </a:xfrm>
          <a:prstGeom prst="rect">
            <a:avLst/>
          </a:prstGeom>
          <a:solidFill>
            <a:srgbClr val="DEDE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43D717-5750-4A50-B80D-EB8ED5949210}"/>
              </a:ext>
            </a:extLst>
          </p:cNvPr>
          <p:cNvSpPr txBox="1"/>
          <p:nvPr userDrawn="1"/>
        </p:nvSpPr>
        <p:spPr>
          <a:xfrm>
            <a:off x="3446827" y="5177502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/>
          <a:p>
            <a:pPr defTabSz="455507"/>
            <a:r>
              <a:rPr lang="ru-RU" sz="1400" b="1" dirty="0">
                <a:solidFill>
                  <a:prstClr val="white"/>
                </a:solidFill>
              </a:rPr>
              <a:t>2.3. Ресурсы:</a:t>
            </a: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6" name="Flowchart: Off-page Connector 15">
            <a:extLst>
              <a:ext uri="{FF2B5EF4-FFF2-40B4-BE49-F238E27FC236}">
                <a16:creationId xmlns:a16="http://schemas.microsoft.com/office/drawing/2014/main" xmlns="" id="{2CE9C76C-303A-4ECD-AB51-5A64A2D19385}"/>
              </a:ext>
            </a:extLst>
          </p:cNvPr>
          <p:cNvSpPr/>
          <p:nvPr userDrawn="1"/>
        </p:nvSpPr>
        <p:spPr>
          <a:xfrm>
            <a:off x="9416313" y="1492718"/>
            <a:ext cx="2923200" cy="514696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817" tIns="45686" rIns="0" bIns="45686" rtlCol="0" anchor="ctr"/>
          <a:lstStyle/>
          <a:p>
            <a:pPr algn="ctr" defTabSz="1279236">
              <a:defRPr/>
            </a:pPr>
            <a:r>
              <a:rPr lang="ru-RU" sz="1500" b="1" dirty="0">
                <a:solidFill>
                  <a:prstClr val="white"/>
                </a:solidFill>
              </a:rPr>
              <a:t>Возможности локализации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F8E3F3-6914-4270-A0AD-5B44F5087B00}"/>
              </a:ext>
            </a:extLst>
          </p:cNvPr>
          <p:cNvSpPr txBox="1"/>
          <p:nvPr userDrawn="1"/>
        </p:nvSpPr>
        <p:spPr>
          <a:xfrm>
            <a:off x="6431571" y="2075137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3.1. Мировые тренды: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82D6EF-2EED-4E6B-9790-BCCC79355A2C}"/>
              </a:ext>
            </a:extLst>
          </p:cNvPr>
          <p:cNvSpPr txBox="1"/>
          <p:nvPr userDrawn="1"/>
        </p:nvSpPr>
        <p:spPr>
          <a:xfrm>
            <a:off x="6455344" y="2366096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Новые продукты: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0FD6F12-9AEB-4391-8B05-E135DF74E141}"/>
              </a:ext>
            </a:extLst>
          </p:cNvPr>
          <p:cNvSpPr txBox="1"/>
          <p:nvPr userDrawn="1"/>
        </p:nvSpPr>
        <p:spPr>
          <a:xfrm>
            <a:off x="6431571" y="5177503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3.2. Российские тренды: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0BB5A7-D2F0-4F40-9674-C0964C6B2F38}"/>
              </a:ext>
            </a:extLst>
          </p:cNvPr>
          <p:cNvSpPr txBox="1"/>
          <p:nvPr userDrawn="1"/>
        </p:nvSpPr>
        <p:spPr>
          <a:xfrm>
            <a:off x="476309" y="2366096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Производство</a:t>
            </a:r>
            <a:r>
              <a:rPr lang="en-US" sz="1400" dirty="0">
                <a:solidFill>
                  <a:prstClr val="black"/>
                </a:solidFill>
              </a:rPr>
              <a:t> (2017)</a:t>
            </a:r>
            <a:r>
              <a:rPr lang="ru-RU" sz="1400" dirty="0">
                <a:solidFill>
                  <a:prstClr val="black"/>
                </a:solidFill>
              </a:rPr>
              <a:t>, млрд руб.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9A42B93-B43E-4E6C-9BCB-19E1E4AC32F9}"/>
              </a:ext>
            </a:extLst>
          </p:cNvPr>
          <p:cNvSpPr txBox="1"/>
          <p:nvPr userDrawn="1"/>
        </p:nvSpPr>
        <p:spPr>
          <a:xfrm>
            <a:off x="476309" y="3846477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Рабочие места</a:t>
            </a:r>
            <a:r>
              <a:rPr lang="en-US" sz="1400" dirty="0">
                <a:solidFill>
                  <a:prstClr val="black"/>
                </a:solidFill>
              </a:rPr>
              <a:t> (2017)</a:t>
            </a:r>
            <a:r>
              <a:rPr lang="ru-RU" sz="1400" dirty="0">
                <a:solidFill>
                  <a:prstClr val="black"/>
                </a:solidFill>
              </a:rPr>
              <a:t>, тыс. ед.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1BFC6ED-6182-4E41-A5B6-EDDFF2D60AFD}"/>
              </a:ext>
            </a:extLst>
          </p:cNvPr>
          <p:cNvSpPr txBox="1"/>
          <p:nvPr userDrawn="1"/>
        </p:nvSpPr>
        <p:spPr>
          <a:xfrm>
            <a:off x="3470604" y="2366096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 lvl="0">
              <a:defRPr sz="10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Выручка (2017), млрд руб.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5D1950D-F894-4DB3-8841-B2BF9C42394E}"/>
              </a:ext>
            </a:extLst>
          </p:cNvPr>
          <p:cNvSpPr txBox="1"/>
          <p:nvPr userDrawn="1"/>
        </p:nvSpPr>
        <p:spPr>
          <a:xfrm>
            <a:off x="3470604" y="5488800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Природные ресурсы: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4C613A2-75F8-406E-92EC-012D7FA1560C}"/>
              </a:ext>
            </a:extLst>
          </p:cNvPr>
          <p:cNvSpPr txBox="1"/>
          <p:nvPr userDrawn="1"/>
        </p:nvSpPr>
        <p:spPr>
          <a:xfrm>
            <a:off x="3470604" y="6732193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Человеческий потенциал: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1EE9890-4137-4E49-A9D1-85B3FFA0F215}"/>
              </a:ext>
            </a:extLst>
          </p:cNvPr>
          <p:cNvSpPr txBox="1"/>
          <p:nvPr userDrawn="1"/>
        </p:nvSpPr>
        <p:spPr>
          <a:xfrm>
            <a:off x="6455344" y="3837723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Растущие рынки: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F330712-B427-4B6B-981D-7018632ED74E}"/>
              </a:ext>
            </a:extLst>
          </p:cNvPr>
          <p:cNvSpPr txBox="1"/>
          <p:nvPr userDrawn="1"/>
        </p:nvSpPr>
        <p:spPr>
          <a:xfrm>
            <a:off x="6455348" y="5488800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Госполитика: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0CF2BA5-FBF5-449A-86A7-041D489918C1}"/>
              </a:ext>
            </a:extLst>
          </p:cNvPr>
          <p:cNvSpPr txBox="1"/>
          <p:nvPr userDrawn="1"/>
        </p:nvSpPr>
        <p:spPr>
          <a:xfrm>
            <a:off x="6455348" y="6732192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Импортозамещение: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xmlns="" id="{337C48FB-960A-4EA6-98B7-BF454790CC63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446825" y="4144195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49" name="Text Placeholder 37">
            <a:extLst>
              <a:ext uri="{FF2B5EF4-FFF2-40B4-BE49-F238E27FC236}">
                <a16:creationId xmlns:a16="http://schemas.microsoft.com/office/drawing/2014/main" xmlns="" id="{F356BF25-DB40-4FD5-9B76-B6878E2BD60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468990" y="5739364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ресурсы	</a:t>
            </a:r>
            <a:endParaRPr lang="en-GB" dirty="0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xmlns="" id="{E3096346-887A-4C5E-8691-99CA8DAB6D6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445798" y="5739364"/>
            <a:ext cx="2864659" cy="963949"/>
          </a:xfrm>
          <a:prstGeom prst="rect">
            <a:avLst/>
          </a:prstGeom>
        </p:spPr>
        <p:txBody>
          <a:bodyPr lIns="53960" tIns="0" rIns="0" bIns="0"/>
          <a:lstStyle>
            <a:lvl1pPr marL="0" indent="504146"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информацию	</a:t>
            </a:r>
            <a:endParaRPr lang="en-GB" dirty="0"/>
          </a:p>
        </p:txBody>
      </p:sp>
      <p:sp>
        <p:nvSpPr>
          <p:cNvPr id="51" name="Text Placeholder 37">
            <a:extLst>
              <a:ext uri="{FF2B5EF4-FFF2-40B4-BE49-F238E27FC236}">
                <a16:creationId xmlns:a16="http://schemas.microsoft.com/office/drawing/2014/main" xmlns="" id="{7534DC53-34EB-430C-8959-3E43D84B78B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468984" y="6976520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потенциал	</a:t>
            </a:r>
            <a:endParaRPr lang="en-GB" dirty="0"/>
          </a:p>
        </p:txBody>
      </p:sp>
      <p:sp>
        <p:nvSpPr>
          <p:cNvPr id="52" name="Text Placeholder 37">
            <a:extLst>
              <a:ext uri="{FF2B5EF4-FFF2-40B4-BE49-F238E27FC236}">
                <a16:creationId xmlns:a16="http://schemas.microsoft.com/office/drawing/2014/main" xmlns="" id="{7711F6CE-2240-452C-9703-9A60C82C00C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431566" y="6976520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информацию об импортозамещении	</a:t>
            </a:r>
            <a:endParaRPr lang="en-GB" dirty="0"/>
          </a:p>
        </p:txBody>
      </p:sp>
      <p:sp>
        <p:nvSpPr>
          <p:cNvPr id="53" name="Text Placeholder 37">
            <a:extLst>
              <a:ext uri="{FF2B5EF4-FFF2-40B4-BE49-F238E27FC236}">
                <a16:creationId xmlns:a16="http://schemas.microsoft.com/office/drawing/2014/main" xmlns="" id="{3BC71E62-3DAE-4B81-84FC-43023093EA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1572" y="2636797"/>
            <a:ext cx="2878879" cy="1105066"/>
          </a:xfrm>
          <a:prstGeom prst="rect">
            <a:avLst/>
          </a:prstGeom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54" name="Text Placeholder 37">
            <a:extLst>
              <a:ext uri="{FF2B5EF4-FFF2-40B4-BE49-F238E27FC236}">
                <a16:creationId xmlns:a16="http://schemas.microsoft.com/office/drawing/2014/main" xmlns="" id="{CEF588BD-98EE-450E-B8AF-88A10B3CFF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1566" y="4144195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рынки 	</a:t>
            </a:r>
            <a:endParaRPr lang="en-GB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E7FEB27-E06D-47F5-9333-9F056D8F0E48}"/>
              </a:ext>
            </a:extLst>
          </p:cNvPr>
          <p:cNvSpPr txBox="1"/>
          <p:nvPr userDrawn="1"/>
        </p:nvSpPr>
        <p:spPr>
          <a:xfrm>
            <a:off x="476309" y="5488800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Отрасли-поставщики: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825005-436C-4545-B4D0-8BC4E59424E8}"/>
              </a:ext>
            </a:extLst>
          </p:cNvPr>
          <p:cNvSpPr txBox="1"/>
          <p:nvPr userDrawn="1"/>
        </p:nvSpPr>
        <p:spPr>
          <a:xfrm>
            <a:off x="476309" y="6732193"/>
            <a:ext cx="2772000" cy="2154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0" i="1"/>
            </a:lvl1pPr>
          </a:lstStyle>
          <a:p>
            <a:pPr defTabSz="455507"/>
            <a:r>
              <a:rPr lang="ru-RU" sz="1400" dirty="0">
                <a:solidFill>
                  <a:prstClr val="black"/>
                </a:solidFill>
              </a:rPr>
              <a:t>Отрасли-потребители: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7" name="Text Placeholder 37">
            <a:extLst>
              <a:ext uri="{FF2B5EF4-FFF2-40B4-BE49-F238E27FC236}">
                <a16:creationId xmlns:a16="http://schemas.microsoft.com/office/drawing/2014/main" xmlns="" id="{EA198243-FF22-48B4-90CC-E95AD045CD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309" y="5739364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58" name="Text Placeholder 37">
            <a:extLst>
              <a:ext uri="{FF2B5EF4-FFF2-40B4-BE49-F238E27FC236}">
                <a16:creationId xmlns:a16="http://schemas.microsoft.com/office/drawing/2014/main" xmlns="" id="{170035F1-91FC-458E-B029-A750EE25E1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309" y="6976520"/>
            <a:ext cx="2878879" cy="963949"/>
          </a:xfrm>
          <a:prstGeom prst="rect">
            <a:avLst/>
          </a:prstGeom>
        </p:spPr>
        <p:txBody>
          <a:bodyPr lIns="53960" tIns="0" rIns="0" bIns="0"/>
          <a:lstStyle>
            <a:lvl1pPr>
              <a:lnSpc>
                <a:spcPct val="100000"/>
              </a:lnSpc>
              <a:defRPr lang="en-GB" sz="1400" dirty="0"/>
            </a:lvl1pPr>
          </a:lstStyle>
          <a:p>
            <a:pPr marL="0" lvl="0" indent="246522">
              <a:spcBef>
                <a:spcPts val="0"/>
              </a:spcBef>
            </a:pPr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887BA7B-DADA-4596-BECC-AF78E98BF3BE}"/>
              </a:ext>
            </a:extLst>
          </p:cNvPr>
          <p:cNvSpPr txBox="1"/>
          <p:nvPr userDrawn="1"/>
        </p:nvSpPr>
        <p:spPr>
          <a:xfrm>
            <a:off x="9416313" y="2075134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4.1. Поставщики: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5F63E86-66DE-4D60-B813-3603572FE3D1}"/>
              </a:ext>
            </a:extLst>
          </p:cNvPr>
          <p:cNvSpPr txBox="1"/>
          <p:nvPr userDrawn="1"/>
        </p:nvSpPr>
        <p:spPr>
          <a:xfrm>
            <a:off x="9416313" y="3837723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4.2. Потребители: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662233C-22F4-4829-B590-005DCCDC3D73}"/>
              </a:ext>
            </a:extLst>
          </p:cNvPr>
          <p:cNvSpPr txBox="1"/>
          <p:nvPr userDrawn="1"/>
        </p:nvSpPr>
        <p:spPr>
          <a:xfrm>
            <a:off x="9416313" y="5165634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4.3. Ремонт/монтаж оборуд-ия: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5AA4475-76ED-4B98-A801-B2D8B68A51C1}"/>
              </a:ext>
            </a:extLst>
          </p:cNvPr>
          <p:cNvSpPr txBox="1"/>
          <p:nvPr userDrawn="1"/>
        </p:nvSpPr>
        <p:spPr>
          <a:xfrm>
            <a:off x="9416313" y="6732192"/>
            <a:ext cx="2872800" cy="215445"/>
          </a:xfrm>
          <a:prstGeom prst="rect">
            <a:avLst/>
          </a:prstGeom>
          <a:solidFill>
            <a:schemeClr val="tx1"/>
          </a:solidFill>
        </p:spPr>
        <p:txBody>
          <a:bodyPr wrap="square" lIns="75545" tIns="0" rIns="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defTabSz="455507"/>
            <a:r>
              <a:rPr lang="ru-RU" sz="1400" dirty="0">
                <a:solidFill>
                  <a:prstClr val="white"/>
                </a:solidFill>
              </a:rPr>
              <a:t>4.4. Новые продукты: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63" name="Text Placeholder 37">
            <a:extLst>
              <a:ext uri="{FF2B5EF4-FFF2-40B4-BE49-F238E27FC236}">
                <a16:creationId xmlns:a16="http://schemas.microsoft.com/office/drawing/2014/main" xmlns="" id="{75FF713F-4963-423C-A306-108E1D1F0B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6313" y="2366097"/>
            <a:ext cx="2878879" cy="1375773"/>
          </a:xfrm>
          <a:prstGeom prst="rect">
            <a:avLst/>
          </a:prstGeom>
          <a:noFill/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поставщиков	</a:t>
            </a:r>
            <a:endParaRPr lang="en-GB" dirty="0"/>
          </a:p>
        </p:txBody>
      </p:sp>
      <p:sp>
        <p:nvSpPr>
          <p:cNvPr id="64" name="Text Placeholder 37">
            <a:extLst>
              <a:ext uri="{FF2B5EF4-FFF2-40B4-BE49-F238E27FC236}">
                <a16:creationId xmlns:a16="http://schemas.microsoft.com/office/drawing/2014/main" xmlns="" id="{3F2FADCB-0E55-4866-8AE7-60CD17BD564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6313" y="4144186"/>
            <a:ext cx="2878879" cy="992558"/>
          </a:xfrm>
          <a:prstGeom prst="rect">
            <a:avLst/>
          </a:prstGeom>
          <a:noFill/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потребителей	</a:t>
            </a:r>
            <a:endParaRPr lang="en-GB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xmlns="" id="{E8E22083-FB85-4EEE-926E-E859B6B5BC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6313" y="5488794"/>
            <a:ext cx="2878879" cy="1214511"/>
          </a:xfrm>
          <a:prstGeom prst="rect">
            <a:avLst/>
          </a:prstGeom>
          <a:noFill/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партнеров	</a:t>
            </a:r>
            <a:endParaRPr lang="en-GB" dirty="0"/>
          </a:p>
        </p:txBody>
      </p:sp>
      <p:sp>
        <p:nvSpPr>
          <p:cNvPr id="66" name="Text Placeholder 37">
            <a:extLst>
              <a:ext uri="{FF2B5EF4-FFF2-40B4-BE49-F238E27FC236}">
                <a16:creationId xmlns:a16="http://schemas.microsoft.com/office/drawing/2014/main" xmlns="" id="{4DD48411-1C6F-4008-919C-1FD4D4E6BA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16313" y="6976520"/>
            <a:ext cx="2878879" cy="963949"/>
          </a:xfrm>
          <a:prstGeom prst="rect">
            <a:avLst/>
          </a:prstGeom>
          <a:noFill/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продукты	</a:t>
            </a:r>
            <a:endParaRPr lang="en-GB" dirty="0"/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xmlns="" id="{2F6412C7-FD96-4EFD-822B-771200689979}"/>
              </a:ext>
            </a:extLst>
          </p:cNvPr>
          <p:cNvSpPr/>
          <p:nvPr userDrawn="1"/>
        </p:nvSpPr>
        <p:spPr>
          <a:xfrm flipV="1">
            <a:off x="476309" y="8068595"/>
            <a:ext cx="2908976" cy="145081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xmlns="" id="{B5278AAB-3F83-4C84-9057-FA1E13AFC460}"/>
              </a:ext>
            </a:extLst>
          </p:cNvPr>
          <p:cNvSpPr/>
          <p:nvPr userDrawn="1"/>
        </p:nvSpPr>
        <p:spPr>
          <a:xfrm flipV="1">
            <a:off x="3461052" y="8068595"/>
            <a:ext cx="2908976" cy="145081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xmlns="" id="{A8F6E8FC-73F1-4F6A-B56B-78899C24163F}"/>
              </a:ext>
            </a:extLst>
          </p:cNvPr>
          <p:cNvSpPr/>
          <p:nvPr userDrawn="1"/>
        </p:nvSpPr>
        <p:spPr>
          <a:xfrm flipV="1">
            <a:off x="6445795" y="8068595"/>
            <a:ext cx="2908976" cy="145081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xmlns="" id="{FE4994C9-346B-42EC-B400-578C5F625FA2}"/>
              </a:ext>
            </a:extLst>
          </p:cNvPr>
          <p:cNvSpPr/>
          <p:nvPr userDrawn="1"/>
        </p:nvSpPr>
        <p:spPr>
          <a:xfrm flipV="1">
            <a:off x="9430537" y="8068595"/>
            <a:ext cx="2908976" cy="145081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455507"/>
            <a:endParaRPr lang="en-GB" sz="3500" dirty="0">
              <a:solidFill>
                <a:prstClr val="white"/>
              </a:solidFill>
            </a:endParaRPr>
          </a:p>
        </p:txBody>
      </p:sp>
      <p:sp>
        <p:nvSpPr>
          <p:cNvPr id="71" name="Text Placeholder 37">
            <a:extLst>
              <a:ext uri="{FF2B5EF4-FFF2-40B4-BE49-F238E27FC236}">
                <a16:creationId xmlns:a16="http://schemas.microsoft.com/office/drawing/2014/main" xmlns="" id="{6C3DB72E-3F2A-4E6B-9421-87F19CD5DA3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158" y="8273677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выводы по отрасли	</a:t>
            </a:r>
            <a:endParaRPr lang="en-GB" dirty="0"/>
          </a:p>
        </p:txBody>
      </p:sp>
      <p:sp>
        <p:nvSpPr>
          <p:cNvPr id="72" name="Text Placeholder 37">
            <a:extLst>
              <a:ext uri="{FF2B5EF4-FFF2-40B4-BE49-F238E27FC236}">
                <a16:creationId xmlns:a16="http://schemas.microsoft.com/office/drawing/2014/main" xmlns="" id="{D6356FED-5065-4621-9A4E-58AB7B6349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1546" y="8273677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выводы по заделам	</a:t>
            </a:r>
            <a:endParaRPr lang="en-GB" dirty="0"/>
          </a:p>
        </p:txBody>
      </p:sp>
      <p:sp>
        <p:nvSpPr>
          <p:cNvPr id="73" name="Text Placeholder 37">
            <a:extLst>
              <a:ext uri="{FF2B5EF4-FFF2-40B4-BE49-F238E27FC236}">
                <a16:creationId xmlns:a16="http://schemas.microsoft.com/office/drawing/2014/main" xmlns="" id="{6233C855-3984-4309-8655-8BACF43F3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8935" y="8273677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60" tIns="0" rIns="0" bIns="0"/>
          <a:lstStyle>
            <a:lvl1pPr marL="0" indent="246522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ru-RU" dirty="0"/>
              <a:t>Введи выводы по трендам	</a:t>
            </a:r>
            <a:endParaRPr lang="en-GB" dirty="0"/>
          </a:p>
        </p:txBody>
      </p:sp>
      <p:sp>
        <p:nvSpPr>
          <p:cNvPr id="74" name="Text Placeholder 37">
            <a:extLst>
              <a:ext uri="{FF2B5EF4-FFF2-40B4-BE49-F238E27FC236}">
                <a16:creationId xmlns:a16="http://schemas.microsoft.com/office/drawing/2014/main" xmlns="" id="{C76607BE-E271-4988-BAB3-351623D6DF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16324" y="8273677"/>
            <a:ext cx="2923199" cy="963949"/>
          </a:xfrm>
          <a:prstGeom prst="rect">
            <a:avLst/>
          </a:prstGeom>
          <a:solidFill>
            <a:schemeClr val="accent6"/>
          </a:solidFill>
        </p:spPr>
        <p:txBody>
          <a:bodyPr lIns="53960" tIns="0" rIns="0" bIns="0"/>
          <a:lstStyle>
            <a:lvl1pPr marL="0" marR="0" indent="246522" algn="l" defTabSz="1279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marL="0" marR="0" lvl="0" indent="246522" algn="l" defTabSz="1279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Введи выводы по локализации	</a:t>
            </a:r>
            <a:endParaRPr lang="en-GB" dirty="0"/>
          </a:p>
        </p:txBody>
      </p:sp>
      <p:sp>
        <p:nvSpPr>
          <p:cNvPr id="13" name="Flowchart: Off-page Connector 12">
            <a:extLst>
              <a:ext uri="{FF2B5EF4-FFF2-40B4-BE49-F238E27FC236}">
                <a16:creationId xmlns:a16="http://schemas.microsoft.com/office/drawing/2014/main" xmlns="" id="{0ADF419E-11AE-42C5-9126-38E2537E8FE1}"/>
              </a:ext>
            </a:extLst>
          </p:cNvPr>
          <p:cNvSpPr/>
          <p:nvPr userDrawn="1"/>
        </p:nvSpPr>
        <p:spPr>
          <a:xfrm>
            <a:off x="462085" y="1492718"/>
            <a:ext cx="2923200" cy="514696"/>
          </a:xfrm>
          <a:prstGeom prst="flowChartOffpageConnector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rtlCol="0" anchor="ctr"/>
          <a:lstStyle/>
          <a:p>
            <a:pPr algn="ctr" defTabSz="1279236">
              <a:defRPr/>
            </a:pPr>
            <a:r>
              <a:rPr lang="ru-RU" sz="1500" b="1" dirty="0">
                <a:solidFill>
                  <a:prstClr val="white"/>
                </a:solidFill>
              </a:rPr>
              <a:t>Описание отрасли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1A9806B-4F68-43EC-B251-1C7445F8B15B}"/>
              </a:ext>
            </a:extLst>
          </p:cNvPr>
          <p:cNvSpPr>
            <a:spLocks noChangeAspect="1"/>
          </p:cNvSpPr>
          <p:nvPr userDrawn="1">
            <p:custDataLst>
              <p:tags r:id="rId4"/>
            </p:custDataLst>
          </p:nvPr>
        </p:nvSpPr>
        <p:spPr>
          <a:xfrm>
            <a:off x="3404156" y="1366291"/>
            <a:ext cx="252000" cy="252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455507"/>
            <a:r>
              <a:rPr lang="ru-RU" sz="1500" b="1" dirty="0">
                <a:solidFill>
                  <a:prstClr val="white"/>
                </a:solidFill>
              </a:rPr>
              <a:t>2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69DB621-51FB-4C94-8620-FA6E5387E6AE}"/>
              </a:ext>
            </a:extLst>
          </p:cNvPr>
          <p:cNvSpPr>
            <a:spLocks noChangeAspect="1"/>
          </p:cNvSpPr>
          <p:nvPr userDrawn="1">
            <p:custDataLst>
              <p:tags r:id="rId5"/>
            </p:custDataLst>
          </p:nvPr>
        </p:nvSpPr>
        <p:spPr>
          <a:xfrm>
            <a:off x="6388899" y="1366291"/>
            <a:ext cx="252000" cy="252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455507"/>
            <a:r>
              <a:rPr lang="ru-RU" sz="1500" b="1" dirty="0">
                <a:solidFill>
                  <a:prstClr val="white"/>
                </a:solidFill>
              </a:rPr>
              <a:t>3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17643AE-755A-456A-929C-E6E07BD62233}"/>
              </a:ext>
            </a:extLst>
          </p:cNvPr>
          <p:cNvSpPr>
            <a:spLocks noChangeAspect="1"/>
          </p:cNvSpPr>
          <p:nvPr userDrawn="1">
            <p:custDataLst>
              <p:tags r:id="rId6"/>
            </p:custDataLst>
          </p:nvPr>
        </p:nvSpPr>
        <p:spPr>
          <a:xfrm>
            <a:off x="419413" y="1366291"/>
            <a:ext cx="252000" cy="252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455507"/>
            <a:r>
              <a:rPr lang="ru-RU" sz="1500" b="1" dirty="0">
                <a:solidFill>
                  <a:prstClr val="white"/>
                </a:solidFill>
              </a:rPr>
              <a:t>1</a:t>
            </a:r>
            <a:endParaRPr lang="en-GB" sz="1500" b="1" dirty="0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FA01474-7F85-49BF-832B-E8AB03B76681}"/>
              </a:ext>
            </a:extLst>
          </p:cNvPr>
          <p:cNvSpPr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9373641" y="1366291"/>
            <a:ext cx="252000" cy="252000"/>
          </a:xfrm>
          <a:prstGeom prst="ellipse">
            <a:avLst/>
          </a:prstGeom>
          <a:solidFill>
            <a:srgbClr val="AD010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455507"/>
            <a:r>
              <a:rPr lang="ru-RU" sz="1500" b="1" dirty="0">
                <a:solidFill>
                  <a:prstClr val="white"/>
                </a:solidFill>
              </a:rPr>
              <a:t>4</a:t>
            </a:r>
            <a:endParaRPr lang="en-GB" sz="1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07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732E3AD5-F316-4DEB-BEC3-46FB12184E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2844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0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CFC0395F-A924-434B-B87A-946106400DA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DF6C6-7531-46E9-9600-6F57B29E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6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622128A-991B-44AC-98C4-E9935DF1D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2ACBD0E8-DACD-4175-AD35-6D6BF9CA444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5DD42-94B7-4A3A-8F52-B25212A30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110" y="585890"/>
            <a:ext cx="11041380" cy="1706365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GB" cap="all" baseline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5ED412-4015-46DD-AF45-6BEA5BF3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8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0">
            <a:extLst>
              <a:ext uri="{FF2B5EF4-FFF2-40B4-BE49-F238E27FC236}">
                <a16:creationId xmlns:a16="http://schemas.microsoft.com/office/drawing/2014/main" xmlns="" id="{CFF2E660-F9F5-4898-B8D9-A54E49206A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8" hidden="1">
            <a:extLst>
              <a:ext uri="{FF2B5EF4-FFF2-40B4-BE49-F238E27FC236}">
                <a16:creationId xmlns:a16="http://schemas.microsoft.com/office/drawing/2014/main" xmlns="" id="{C80A71C0-9EC2-4086-9D3D-CCF8A43614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5507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5" name="Object 61">
            <a:extLst>
              <a:ext uri="{FF2B5EF4-FFF2-40B4-BE49-F238E27FC236}">
                <a16:creationId xmlns:a16="http://schemas.microsoft.com/office/drawing/2014/main" xmlns="" id="{4B55F087-F3B2-4D93-8EBE-0274D945345A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225" y="2225"/>
          <a:ext cx="2222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85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" y="2225"/>
                        <a:ext cx="2222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>
            <a:extLst>
              <a:ext uri="{FF2B5EF4-FFF2-40B4-BE49-F238E27FC236}">
                <a16:creationId xmlns:a16="http://schemas.microsoft.com/office/drawing/2014/main" xmlns="" id="{FD1B9208-52FE-4408-9225-598116DEE86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5507">
              <a:lnSpc>
                <a:spcPct val="90000"/>
              </a:lnSpc>
              <a:defRPr/>
            </a:pPr>
            <a:endParaRPr lang="en-US" sz="2800" b="1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 cap="all" baseline="0"/>
            </a:lvl1pPr>
          </a:lstStyle>
          <a:p>
            <a:pPr lvl="0"/>
            <a:r>
              <a:rPr lang="ru-RU"/>
              <a:t>Образец заголовка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A6F2133-0525-4F1B-8E6A-1FC49A9438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D3085C-6FB1-4502-B296-0A7CA153329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5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xmlns="" id="{F6EC3707-3324-4B05-9A8C-66E2826136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8601819"/>
              </p:ext>
            </p:extLst>
          </p:nvPr>
        </p:nvGraphicFramePr>
        <p:xfrm>
          <a:off x="1677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7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" y="2223"/>
                        <a:ext cx="1667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xmlns="" id="{42333579-474F-4A43-BDD0-4C6DE9D26B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6688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3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44405F-DE0C-4185-B568-DD1FB5DA5FC4}"/>
              </a:ext>
            </a:extLst>
          </p:cNvPr>
          <p:cNvSpPr txBox="1"/>
          <p:nvPr userDrawn="1"/>
        </p:nvSpPr>
        <p:spPr>
          <a:xfrm>
            <a:off x="445057" y="253375"/>
            <a:ext cx="11911488" cy="10644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455507"/>
            <a:endParaRPr lang="ru-RU" sz="2500" dirty="0">
              <a:solidFill>
                <a:prstClr val="black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FCA4F0D3-FF81-43A0-9344-B062391A09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055" y="272191"/>
            <a:ext cx="11911488" cy="1108800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Action Title</a:t>
            </a:r>
            <a:r>
              <a:rPr lang="ru-RU" dirty="0"/>
              <a:t> 2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15A9BE15-E03A-4AD7-A5BC-A226B5B23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1240" y="9073430"/>
            <a:ext cx="2880360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7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C090-557E-40C8-A4B4-D264F76CF2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367667-3367-485C-93D0-4A95B01FD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500" y="1813569"/>
            <a:ext cx="12048173" cy="4716145"/>
          </a:xfrm>
        </p:spPr>
        <p:txBody>
          <a:bodyPr>
            <a:normAutofit/>
          </a:bodyPr>
          <a:lstStyle>
            <a:lvl1pPr>
              <a:defRPr sz="3400"/>
            </a:lvl1pPr>
            <a:lvl2pPr marL="959428" indent="-319809">
              <a:buFont typeface="Arial" panose="020B0604020202020204" pitchFamily="34" charset="0"/>
              <a:buChar char="−"/>
              <a:defRPr sz="2800"/>
            </a:lvl2pPr>
            <a:lvl3pPr marL="1599049" indent="-319809">
              <a:buFont typeface="Wingdings" panose="05000000000000000000" pitchFamily="2" charset="2"/>
              <a:buChar char="§"/>
              <a:defRPr sz="2500"/>
            </a:lvl3pPr>
            <a:lvl4pPr marL="2238667" indent="-319809">
              <a:buFont typeface="Courier New" panose="02070309020205020404" pitchFamily="49" charset="0"/>
              <a:buChar char="o"/>
              <a:defRPr sz="2200"/>
            </a:lvl4pPr>
            <a:lvl5pPr marL="2878285" indent="-319809">
              <a:buFont typeface="Wingdings" panose="05000000000000000000" pitchFamily="2" charset="2"/>
              <a:buChar char="ü"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1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76">
          <p15:clr>
            <a:srgbClr val="FBAE40"/>
          </p15:clr>
        </p15:guide>
        <p15:guide id="4" pos="5585">
          <p15:clr>
            <a:srgbClr val="FBAE40"/>
          </p15:clr>
        </p15:guide>
        <p15:guide id="5" orient="horz" pos="663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E7EFF642-20F4-43F9-9B6B-68ED660D2E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5255439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8605F190-EA9C-4D04-BEEE-450A2275F7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8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39618" indent="0" algn="ctr">
              <a:buNone/>
              <a:defRPr sz="2800"/>
            </a:lvl2pPr>
            <a:lvl3pPr marL="1279236" indent="0" algn="ctr">
              <a:buNone/>
              <a:defRPr sz="2500"/>
            </a:lvl3pPr>
            <a:lvl4pPr marL="1918855" indent="0" algn="ctr">
              <a:buNone/>
              <a:defRPr sz="2200"/>
            </a:lvl4pPr>
            <a:lvl5pPr marL="2558473" indent="0" algn="ctr">
              <a:buNone/>
              <a:defRPr sz="2200"/>
            </a:lvl5pPr>
            <a:lvl6pPr marL="3198094" indent="0" algn="ctr">
              <a:buNone/>
              <a:defRPr sz="2200"/>
            </a:lvl6pPr>
            <a:lvl7pPr marL="3837716" indent="0" algn="ctr">
              <a:buNone/>
              <a:defRPr sz="2200"/>
            </a:lvl7pPr>
            <a:lvl8pPr marL="4477334" indent="0" algn="ctr">
              <a:buNone/>
              <a:defRPr sz="2200"/>
            </a:lvl8pPr>
            <a:lvl9pPr marL="5116954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9771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89" y="1589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3175" cy="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5507">
              <a:lnSpc>
                <a:spcPct val="90000"/>
              </a:lnSpc>
              <a:defRPr/>
            </a:pPr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3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Picture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единительная линия 6"/>
          <p:cNvCxnSpPr/>
          <p:nvPr userDrawn="1"/>
        </p:nvCxnSpPr>
        <p:spPr>
          <a:xfrm flipH="1">
            <a:off x="552450" y="1292225"/>
            <a:ext cx="11926888" cy="0"/>
          </a:xfrm>
          <a:prstGeom prst="line">
            <a:avLst/>
          </a:prstGeom>
          <a:ln>
            <a:solidFill>
              <a:srgbClr val="8300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7" descr="ÐÐ°ÑÑÐ¸Ð½ÐºÐ¸ Ð¿Ð¾ Ð·Ð°Ð¿ÑÐ¾ÑÑ Ð³ÐµÑÐ± Ð·Ð°Ð±Ð°Ð¹ÐºÐ°Ð»ÑÑÐºÐ¾Ð³Ð¾ ÐºÑÐ°Ñ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664950" y="161926"/>
            <a:ext cx="8826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15" y="137026"/>
            <a:ext cx="10181297" cy="1106685"/>
          </a:xfrm>
        </p:spPr>
        <p:txBody>
          <a:bodyPr/>
          <a:lstStyle>
            <a:lvl1pPr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12" y="1746762"/>
            <a:ext cx="11740399" cy="7235880"/>
          </a:xfrm>
        </p:spPr>
        <p:txBody>
          <a:bodyPr/>
          <a:lstStyle>
            <a:lvl1pPr marL="231634" indent="-231634">
              <a:buClr>
                <a:srgbClr val="830051"/>
              </a:buCl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84" y="8982083"/>
            <a:ext cx="2881313" cy="511175"/>
          </a:xfrm>
        </p:spPr>
        <p:txBody>
          <a:bodyPr wrap="square" lIns="91361" tIns="45681" rIns="91361" bIns="45681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213" y="8982083"/>
            <a:ext cx="4321176" cy="511175"/>
          </a:xfrm>
        </p:spPr>
        <p:txBody>
          <a:bodyPr wrap="square" lIns="91361" tIns="45681" rIns="91361" bIns="45681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 sz="1400">
                <a:solidFill>
                  <a:srgbClr val="000000"/>
                </a:solidFill>
                <a:cs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8938" y="9040815"/>
            <a:ext cx="660400" cy="395287"/>
          </a:xfrm>
        </p:spPr>
        <p:txBody>
          <a:bodyPr/>
          <a:lstStyle>
            <a:lvl1pPr>
              <a:defRPr>
                <a:solidFill>
                  <a:srgbClr val="303030"/>
                </a:solidFill>
              </a:defRPr>
            </a:lvl1pPr>
          </a:lstStyle>
          <a:p>
            <a:pPr>
              <a:defRPr/>
            </a:pPr>
            <a:fld id="{66015E39-28E7-414B-A26E-94F8E4BC80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83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9B9A0953-CAED-46B0-BBA0-F51CEA9BB6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573384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1D24B10-D36A-4167-A645-A06B3AA266A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4720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4D98D875-4506-4EF9-AC4D-C7227BD44F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8074003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3EC8F773-5A83-4293-B130-C597DA5313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84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/>
                </a:solidFill>
              </a:defRPr>
            </a:lvl1pPr>
            <a:lvl2pPr marL="6396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923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18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584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980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3771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773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169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461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69BC1D92-599B-4977-B95A-8EE86AA37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4388692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6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FD3AAD26-8B14-467D-8626-48633CA653F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49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9A3C61B4-FF3F-4828-9CD6-C9FC5DC42B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2680655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48D557CB-3F6D-4D2D-AD01-E791B7B1C80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18" indent="0">
              <a:buNone/>
              <a:defRPr sz="2800" b="1"/>
            </a:lvl2pPr>
            <a:lvl3pPr marL="1279236" indent="0">
              <a:buNone/>
              <a:defRPr sz="2500" b="1"/>
            </a:lvl3pPr>
            <a:lvl4pPr marL="1918855" indent="0">
              <a:buNone/>
              <a:defRPr sz="2200" b="1"/>
            </a:lvl4pPr>
            <a:lvl5pPr marL="2558473" indent="0">
              <a:buNone/>
              <a:defRPr sz="2200" b="1"/>
            </a:lvl5pPr>
            <a:lvl6pPr marL="3198094" indent="0">
              <a:buNone/>
              <a:defRPr sz="2200" b="1"/>
            </a:lvl6pPr>
            <a:lvl7pPr marL="3837716" indent="0">
              <a:buNone/>
              <a:defRPr sz="2200" b="1"/>
            </a:lvl7pPr>
            <a:lvl8pPr marL="4477334" indent="0">
              <a:buNone/>
              <a:defRPr sz="2200" b="1"/>
            </a:lvl8pPr>
            <a:lvl9pPr marL="5116954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9" y="2353628"/>
            <a:ext cx="5442347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618" indent="0">
              <a:buNone/>
              <a:defRPr sz="2800" b="1"/>
            </a:lvl2pPr>
            <a:lvl3pPr marL="1279236" indent="0">
              <a:buNone/>
              <a:defRPr sz="2500" b="1"/>
            </a:lvl3pPr>
            <a:lvl4pPr marL="1918855" indent="0">
              <a:buNone/>
              <a:defRPr sz="2200" b="1"/>
            </a:lvl4pPr>
            <a:lvl5pPr marL="2558473" indent="0">
              <a:buNone/>
              <a:defRPr sz="2200" b="1"/>
            </a:lvl5pPr>
            <a:lvl6pPr marL="3198094" indent="0">
              <a:buNone/>
              <a:defRPr sz="2200" b="1"/>
            </a:lvl6pPr>
            <a:lvl7pPr marL="3837716" indent="0">
              <a:buNone/>
              <a:defRPr sz="2200" b="1"/>
            </a:lvl7pPr>
            <a:lvl8pPr marL="4477334" indent="0">
              <a:buNone/>
              <a:defRPr sz="2200" b="1"/>
            </a:lvl8pPr>
            <a:lvl9pPr marL="5116954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9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7240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F6D3532C-FF66-44AF-8A4F-7C1BF253EF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453327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1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A054D35B-F7A1-403E-9D80-7DFD6AEA38E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497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65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1502608-29AA-412F-88A8-68CF67D282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0130587"/>
              </p:ext>
            </p:extLst>
          </p:nvPr>
        </p:nvGraphicFramePr>
        <p:xfrm>
          <a:off x="1587" y="1587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7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568F1145-E88B-4A58-A2A6-CEDB0A253B2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2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/>
            <a:endParaRPr lang="en-US" sz="45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9" y="640080"/>
            <a:ext cx="4128849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8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9" y="2880360"/>
            <a:ext cx="4128849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39618" indent="0">
              <a:buNone/>
              <a:defRPr sz="2000"/>
            </a:lvl2pPr>
            <a:lvl3pPr marL="1279236" indent="0">
              <a:buNone/>
              <a:defRPr sz="1700"/>
            </a:lvl3pPr>
            <a:lvl4pPr marL="1918855" indent="0">
              <a:buNone/>
              <a:defRPr sz="1400"/>
            </a:lvl4pPr>
            <a:lvl5pPr marL="2558473" indent="0">
              <a:buNone/>
              <a:defRPr sz="1400"/>
            </a:lvl5pPr>
            <a:lvl6pPr marL="3198094" indent="0">
              <a:buNone/>
              <a:defRPr sz="1400"/>
            </a:lvl6pPr>
            <a:lvl7pPr marL="3837716" indent="0">
              <a:buNone/>
              <a:defRPr sz="1400"/>
            </a:lvl7pPr>
            <a:lvl8pPr marL="4477334" indent="0">
              <a:buNone/>
              <a:defRPr sz="1400"/>
            </a:lvl8pPr>
            <a:lvl9pPr marL="5116954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583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901"/>
            <a:ext cx="2880360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507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5507"/>
              <a:t>3/21/2022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901"/>
            <a:ext cx="4320540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50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901"/>
            <a:ext cx="2880360" cy="511175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5507"/>
            <a:fld id="{E7264718-516D-4284-812E-2FE0C1302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5507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590EA2D-5BB2-461D-A7BC-35F89E83A5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691880592"/>
              </p:ext>
            </p:ext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1" name="think-cell Slide" r:id="rId25" imgW="360" imgH="360" progId="">
                  <p:embed/>
                </p:oleObj>
              </mc:Choice>
              <mc:Fallback>
                <p:oleObj name="think-cell Slide" r:id="rId25" imgW="360" imgH="360" progId="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BAD41EC6-78D9-4512-B2AB-FBB941FA054C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455507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620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  <p:sldLayoutId id="2147484362" r:id="rId19"/>
    <p:sldLayoutId id="2147484363" r:id="rId20"/>
  </p:sldLayoutIdLst>
  <p:hf hdr="0" ftr="0" dt="0"/>
  <p:txStyles>
    <p:titleStyle>
      <a:lvl1pPr algn="l" defTabSz="1279236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809" indent="-319809" algn="l" defTabSz="1279236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59428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049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667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78285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905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57523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97145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766" indent="-319809" algn="l" defTabSz="1279236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18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23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855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473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809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716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733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954" algn="l" defTabSz="127923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jpg"/><Relationship Id="rId2" Type="http://schemas.openxmlformats.org/officeDocument/2006/relationships/tags" Target="../tags/tag4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589" y="1589"/>
          <a:ext cx="3175" cy="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3175" cy="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913522">
              <a:lnSpc>
                <a:spcPct val="90000"/>
              </a:lnSpc>
              <a:buClr>
                <a:srgbClr val="000000"/>
              </a:buClr>
              <a:defRPr/>
            </a:pPr>
            <a:endParaRPr lang="en-GB" sz="2200" kern="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302" y="655264"/>
            <a:ext cx="11007725" cy="430887"/>
          </a:xfrm>
        </p:spPr>
        <p:txBody>
          <a:bodyPr lIns="0" tIns="0" rIns="0" bIns="0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i="0" dirty="0">
                <a:solidFill>
                  <a:srgbClr val="000000"/>
                </a:solidFill>
                <a:effectLst/>
                <a:latin typeface="+mn-lt"/>
              </a:rPr>
              <a:t>Сохранение рабочих мест и поддержка безработных граждан</a:t>
            </a:r>
            <a:endParaRPr lang="ru-RU" sz="2800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446543" y="2586601"/>
            <a:ext cx="4959642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Реализация программ по </a:t>
            </a:r>
            <a:r>
              <a:rPr lang="ru-RU" sz="1800" b="1" dirty="0"/>
              <a:t>организации профессионального обучения и дополнительного профессионального образования </a:t>
            </a:r>
            <a:r>
              <a:rPr lang="ru-RU" sz="1800" dirty="0"/>
              <a:t>работников промышленных предприятий, находящихся под риском увольнения</a:t>
            </a:r>
          </a:p>
          <a:p>
            <a:pPr algn="ctr"/>
            <a:r>
              <a:rPr lang="ru-RU" sz="1800" dirty="0"/>
              <a:t>(</a:t>
            </a:r>
            <a:r>
              <a:rPr lang="ru-RU" dirty="0"/>
              <a:t>В соответствии с распоряжением Правительства РФ 18 марта 2022 года №537-р размер иного межбюджетного трансферта Забайкальскому краю </a:t>
            </a:r>
          </a:p>
          <a:p>
            <a:pPr algn="ctr"/>
            <a:r>
              <a:rPr lang="ru-RU" sz="1800" b="1" dirty="0"/>
              <a:t>47,7 млн. руб.</a:t>
            </a:r>
            <a:r>
              <a:rPr lang="ru-RU" sz="1800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9301" y="2544441"/>
            <a:ext cx="6432267" cy="3139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Дополнительные мероприятия</a:t>
            </a:r>
            <a:r>
              <a:rPr lang="ru-RU" dirty="0"/>
              <a:t>, направленные на снижение напряженности на рынке труда Забайкальского края включая: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организацию общественных работ ищущих работу, включая безработных граждан с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сохранением права на получение пособия по безработице;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временное трудоустройство </a:t>
            </a:r>
            <a:r>
              <a:rPr lang="ru-RU" sz="1800" dirty="0">
                <a:solidFill>
                  <a:srgbClr val="000000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работников организаций, находящихся под риском увольнения.</a:t>
            </a:r>
            <a:endParaRPr lang="ru-RU" dirty="0"/>
          </a:p>
          <a:p>
            <a:pPr algn="ctr"/>
            <a:r>
              <a:rPr lang="ru-RU" dirty="0"/>
              <a:t>(В соответствии с распоряжением Правительства РФ от 18 марта 2022 года №537-р размер иного межбюджетного трансферта Забайкальскому краю </a:t>
            </a:r>
            <a:r>
              <a:rPr lang="ru-RU" b="1" dirty="0"/>
              <a:t>185,8 млн. руб</a:t>
            </a:r>
            <a:r>
              <a:rPr lang="ru-RU" dirty="0"/>
              <a:t>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3327" y="8200063"/>
            <a:ext cx="12077571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111111"/>
                </a:solidFill>
                <a:effectLst/>
              </a:rPr>
              <a:t>Компании и организации, которые в 2022 году возьмут к себе на работу молодых людей (до 30 лет), получат господдержку в рамках программы субсидирования найма. Для получения господдержки, работодателю нужно обратиться в центр занятости для подбора специалистов под имеющиеся вакансии</a:t>
            </a:r>
            <a:r>
              <a:rPr lang="ru-RU" dirty="0">
                <a:solidFill>
                  <a:srgbClr val="111111"/>
                </a:solidFill>
              </a:rPr>
              <a:t>,</a:t>
            </a:r>
            <a:r>
              <a:rPr lang="ru-RU" b="0" i="0" dirty="0">
                <a:solidFill>
                  <a:srgbClr val="111111"/>
                </a:solidFill>
                <a:effectLst/>
              </a:rPr>
              <a:t> </a:t>
            </a:r>
            <a:r>
              <a:rPr lang="ru-RU" dirty="0">
                <a:solidFill>
                  <a:srgbClr val="111111"/>
                </a:solidFill>
              </a:rPr>
              <a:t>п</a:t>
            </a:r>
            <a:r>
              <a:rPr lang="ru-RU" b="0" i="0" dirty="0">
                <a:solidFill>
                  <a:srgbClr val="111111"/>
                </a:solidFill>
                <a:effectLst/>
              </a:rPr>
              <a:t>осле этого направить заявление в Фонд социального страхования, который занимается распределением и выплатой субсидий.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016" y="1421624"/>
            <a:ext cx="1185688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</a:rPr>
              <a:t>Постановлением Правительства РФ от 18 марта 2022 года № 409 определены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меры, направленные на снижение напряженности на рынке труда</a:t>
            </a:r>
            <a:endParaRPr lang="ru-RU" sz="2000" b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95F276-96EA-4965-9507-6B6E2C530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86" y="5705108"/>
            <a:ext cx="4637671" cy="240992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E852C596-973F-4087-9A3C-466696427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27"/>
          <a:stretch/>
        </p:blipFill>
        <p:spPr bwMode="auto">
          <a:xfrm>
            <a:off x="7767820" y="5748308"/>
            <a:ext cx="4258371" cy="236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A3794D50-89CC-4FCA-A38C-D2DCA5FB4002}"/>
              </a:ext>
            </a:extLst>
          </p:cNvPr>
          <p:cNvCxnSpPr/>
          <p:nvPr/>
        </p:nvCxnSpPr>
        <p:spPr>
          <a:xfrm>
            <a:off x="8587944" y="2141867"/>
            <a:ext cx="407773" cy="41493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3241FACA-D974-499A-B6E9-48329A8A9914}"/>
              </a:ext>
            </a:extLst>
          </p:cNvPr>
          <p:cNvCxnSpPr/>
          <p:nvPr/>
        </p:nvCxnSpPr>
        <p:spPr>
          <a:xfrm flipH="1">
            <a:off x="3842951" y="2129510"/>
            <a:ext cx="345989" cy="414931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73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V9gkoQz9RQnLn8TWPB0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AMovO_iBjXitovcWEC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LyoVupDyKbrJ6US0lVa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ITjAgcNyP1.3FSaQsd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O4N76eZv3D_KvyN1qEiG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lN1Oa4t4rq5FN95370p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mQ1kFeCZ77ZmfCUQs96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_CIRCLE" val="smart_circ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I4.FFyP61h_ZFdx9bb9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3qKT9OkSZmyPkV0vKSQ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6yd_c2vccZYDLgWCTQ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Ky.9_YS0.5b2QOnf1I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fdlZIhTjCLPMIw58mFm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HyyBg1mROa8l0mvkXYa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_QZ1dWV4k2UM.AttwC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ANX9jQgSZE19bNLniOb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198</Words>
  <Application>Microsoft Office PowerPoint</Application>
  <PresentationFormat>A3 (297x420 мм)</PresentationFormat>
  <Paragraphs>12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2_Office Theme</vt:lpstr>
      <vt:lpstr>think-cell Slide</vt:lpstr>
      <vt:lpstr>Сохранение рабочих мест и поддержка безработных граждан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ОПЕРАТИВНОЕ СОВЕЩАНИЕ ПРИ ГУБЕРНАТОРЕ ЗАБАЙКАЛЬСКОГО КРАЯ</dc:title>
  <dc:creator>Щеглова И.С.</dc:creator>
  <cp:lastModifiedBy>Aleshkovich-</cp:lastModifiedBy>
  <cp:revision>475</cp:revision>
  <cp:lastPrinted>2022-03-18T00:30:45Z</cp:lastPrinted>
  <dcterms:modified xsi:type="dcterms:W3CDTF">2022-03-20T23:31:06Z</dcterms:modified>
</cp:coreProperties>
</file>