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78" r:id="rId2"/>
    <p:sldId id="309" r:id="rId3"/>
    <p:sldId id="349" r:id="rId4"/>
    <p:sldId id="333" r:id="rId5"/>
    <p:sldId id="350" r:id="rId6"/>
    <p:sldId id="351" r:id="rId7"/>
    <p:sldId id="334" r:id="rId8"/>
    <p:sldId id="340" r:id="rId9"/>
    <p:sldId id="341" r:id="rId10"/>
    <p:sldId id="353" r:id="rId11"/>
    <p:sldId id="352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830"/>
    <a:srgbClr val="CC00CC"/>
    <a:srgbClr val="0000FF"/>
    <a:srgbClr val="B9B9B9"/>
    <a:srgbClr val="D9D7E1"/>
    <a:srgbClr val="B7B3C5"/>
    <a:srgbClr val="555265"/>
    <a:srgbClr val="8E87A3"/>
    <a:srgbClr val="FFFFFF"/>
    <a:srgbClr val="635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6" autoAdjust="0"/>
    <p:restoredTop sz="94624" autoAdjust="0"/>
  </p:normalViewPr>
  <p:slideViewPr>
    <p:cSldViewPr snapToGrid="0">
      <p:cViewPr>
        <p:scale>
          <a:sx n="118" d="100"/>
          <a:sy n="118" d="100"/>
        </p:scale>
        <p:origin x="-33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B6C27AD-CAF7-0842-8B59-8EFB2F0EF5D9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8CC940B-1580-8742-A655-DC69E73E9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6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98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20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6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5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58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49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15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64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19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4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60DB6-BB02-43CF-B064-ABD76B59C262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2467C-2954-4667-8435-66B1A2EBA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93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6">
            <a:extLst>
              <a:ext uri="{FF2B5EF4-FFF2-40B4-BE49-F238E27FC236}">
                <a16:creationId xmlns:a16="http://schemas.microsoft.com/office/drawing/2014/main" xmlns="" id="{13CDC4B8-A5E5-1F4C-8E74-CB315D671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32" y="2291274"/>
            <a:ext cx="11988867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ru-RU" altLang="ru-RU" b="1" dirty="0" smtClean="0">
              <a:solidFill>
                <a:srgbClr val="403A59"/>
              </a:solidFill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ru-RU" altLang="ru-RU" b="1" dirty="0">
              <a:solidFill>
                <a:srgbClr val="403A59"/>
              </a:solidFill>
              <a:latin typeface="+mj-lt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Отчисление несовершеннолетнего обучающегося из образовательной организации, как мера дисциплинарного взыскания.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2000" dirty="0" smtClean="0">
                <a:solidFill>
                  <a:srgbClr val="403A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(Требования Федерального Закона от 29 декабря 2012 года № 273-ФЗ «Об образовании в Российской Федерации)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ru-RU" altLang="ru-RU" sz="2000" dirty="0">
              <a:solidFill>
                <a:srgbClr val="403A5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2187774-715A-5248-B5BD-E7F74A80E7FE}"/>
              </a:ext>
            </a:extLst>
          </p:cNvPr>
          <p:cNvSpPr/>
          <p:nvPr/>
        </p:nvSpPr>
        <p:spPr>
          <a:xfrm>
            <a:off x="0" y="0"/>
            <a:ext cx="12192000" cy="82232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C103D21E-BD30-C64C-BED9-96512147BC52}"/>
              </a:ext>
            </a:extLst>
          </p:cNvPr>
          <p:cNvSpPr txBox="1">
            <a:spLocks/>
          </p:cNvSpPr>
          <p:nvPr/>
        </p:nvSpPr>
        <p:spPr bwMode="auto">
          <a:xfrm>
            <a:off x="0" y="6168270"/>
            <a:ext cx="12192000" cy="27384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Герб Забайкальского края — Википедия.">
            <a:extLst>
              <a:ext uri="{FF2B5EF4-FFF2-40B4-BE49-F238E27FC236}">
                <a16:creationId xmlns:a16="http://schemas.microsoft.com/office/drawing/2014/main" xmlns="" id="{4F144379-8D11-4785-85AB-8752A8283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39" y="929856"/>
            <a:ext cx="1877460" cy="223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877" y="1350056"/>
            <a:ext cx="1129648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!!!</a:t>
            </a:r>
            <a:r>
              <a:rPr lang="ru-RU" sz="2000" b="1" i="1" dirty="0" smtClean="0">
                <a:latin typeface="Times New Roman"/>
                <a:ea typeface="Times New Roman"/>
              </a:rPr>
              <a:t>Если </a:t>
            </a:r>
            <a:r>
              <a:rPr lang="ru-RU" sz="2000" b="1" i="1" dirty="0">
                <a:latin typeface="Times New Roman"/>
                <a:ea typeface="Times New Roman"/>
              </a:rPr>
              <a:t>в течение года со дня применения меры дисциплинарного взыскания к обучающемуся не будет применена новая мера дисциплинарного взыскания, то он считается не имеющим меры дисциплинарного взыскания.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endParaRPr lang="ru-RU" sz="2000" b="1" i="1" dirty="0" smtClean="0">
              <a:latin typeface="Times New Roman"/>
              <a:ea typeface="Times New Roman"/>
            </a:endParaRP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!!!</a:t>
            </a:r>
            <a:r>
              <a:rPr lang="ru-RU" sz="2000" b="1" i="1" dirty="0" smtClean="0">
                <a:latin typeface="Times New Roman"/>
                <a:ea typeface="Times New Roman"/>
              </a:rPr>
              <a:t>Руководитель </a:t>
            </a:r>
            <a:r>
              <a:rPr lang="ru-RU" sz="2000" b="1" i="1" dirty="0">
                <a:latin typeface="Times New Roman"/>
                <a:ea typeface="Times New Roman"/>
              </a:rPr>
              <a:t>организации, осуществляющей образовательную деятельность, до истечения года со дня применения меры дисциплинарного взыскания имеет право снять ее с обучающегося по собственной инициативе, просьбе самого обучающегося, родителей (законных представителей) несовершеннолетнего обучающегося, ходатайству советов обучающихся, представительных органов обучающихся или советов родителей (законных представителей) несовершеннолетних обучающихся.</a:t>
            </a:r>
          </a:p>
          <a:p>
            <a:pPr indent="342900" algn="just">
              <a:spcAft>
                <a:spcPts val="0"/>
              </a:spcAft>
            </a:pPr>
            <a:r>
              <a:rPr lang="ru-RU" sz="2400" b="1" i="1" dirty="0">
                <a:latin typeface="Times New Roman"/>
                <a:ea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60515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78F7C0-C0FE-4725-84EF-407961E512E5}"/>
              </a:ext>
            </a:extLst>
          </p:cNvPr>
          <p:cNvSpPr txBox="1"/>
          <p:nvPr/>
        </p:nvSpPr>
        <p:spPr>
          <a:xfrm>
            <a:off x="350561" y="1126153"/>
            <a:ext cx="110061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</a:p>
          <a:p>
            <a:pPr algn="ctr"/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1905506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endParaRPr lang="ru-RU" sz="32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Гуцалюк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Елена Николаевна,</a:t>
            </a:r>
          </a:p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отдела надзора и контроля в сфере образования</a:t>
            </a:r>
          </a:p>
          <a:p>
            <a:pPr lvl="0" algn="ctr"/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A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chita-obrnadzor@mail.ru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83022 28-34-98</a:t>
            </a:r>
          </a:p>
        </p:txBody>
      </p:sp>
    </p:spTree>
    <p:extLst>
      <p:ext uri="{BB962C8B-B14F-4D97-AF65-F5344CB8AC3E}">
        <p14:creationId xmlns:p14="http://schemas.microsoft.com/office/powerpoint/2010/main" val="422770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78F7C0-C0FE-4725-84EF-407961E512E5}"/>
              </a:ext>
            </a:extLst>
          </p:cNvPr>
          <p:cNvSpPr txBox="1"/>
          <p:nvPr/>
        </p:nvSpPr>
        <p:spPr>
          <a:xfrm>
            <a:off x="439573" y="1154312"/>
            <a:ext cx="1100619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«Об образовании в Российской Федерации» предусмотрено отчисление несовершеннолетнего обучающегося как мера дисциплинарного взыскания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(статья 43 Обязанности и ответственность обучающихся)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п.4</a:t>
            </a:r>
            <a:r>
              <a:rPr lang="ru-RU" sz="2000" b="1" i="1" dirty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 неисполнение или нарушение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устава организации</a:t>
            </a:r>
            <a:r>
              <a:rPr lang="ru-RU" sz="2000" b="1" i="1" dirty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осуществляющей образовательную деятельность,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внутреннего распорядка, правил проживания в общежитиях и интернатах</a:t>
            </a:r>
            <a:r>
              <a:rPr lang="ru-RU" sz="2000" b="1" i="1" dirty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локальных нормативных актов </a:t>
            </a:r>
            <a:r>
              <a:rPr lang="ru-RU" sz="2000" b="1" i="1" dirty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организации и осуществления образовательной деятельности к обучающимся могут быть применены меры дисциплинарного взыскания -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замечание, выговор, отчисление</a:t>
            </a:r>
            <a:r>
              <a:rPr lang="ru-RU" sz="2000" b="1" i="1" dirty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организации, осуществляющей образовательную </a:t>
            </a:r>
            <a:r>
              <a:rPr lang="ru-RU" sz="2000" b="1" i="1" dirty="0" smtClean="0">
                <a:solidFill>
                  <a:srgbClr val="292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деятельность.</a:t>
            </a:r>
            <a:endParaRPr lang="ru-RU" sz="2000" b="1" i="1" dirty="0">
              <a:solidFill>
                <a:srgbClr val="292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i="1" dirty="0" smtClean="0">
              <a:solidFill>
                <a:srgbClr val="29283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29283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п.</a:t>
            </a:r>
            <a:r>
              <a:rPr lang="ru-RU" sz="2000" b="1" i="1" dirty="0" smtClean="0">
                <a:latin typeface="Times New Roman"/>
                <a:ea typeface="Times New Roman"/>
              </a:rPr>
              <a:t>5. Меры дисциплинарного взыскания не применяются к обучающимся по образовательным программам дошкольного, начального общего образования, а также к обучающимся с ограниченными возможностями здоровья (с задержкой психического развития и различными формами умственной отсталости).</a:t>
            </a:r>
            <a:endParaRPr lang="ru-RU" sz="2000" b="1" i="1" dirty="0">
              <a:latin typeface="Times New Roman"/>
              <a:ea typeface="Times New Roman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15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78F7C0-C0FE-4725-84EF-407961E512E5}"/>
              </a:ext>
            </a:extLst>
          </p:cNvPr>
          <p:cNvSpPr txBox="1"/>
          <p:nvPr/>
        </p:nvSpPr>
        <p:spPr>
          <a:xfrm>
            <a:off x="411480" y="879182"/>
            <a:ext cx="11006194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1900" b="1" i="1" dirty="0" smtClean="0">
                <a:latin typeface="Times New Roman"/>
                <a:ea typeface="Times New Roman"/>
              </a:rPr>
              <a:t>п.6. Не допускается применение мер дисциплинарного взыскания к обучающимся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во время их болезни, каникул</a:t>
            </a:r>
            <a:r>
              <a:rPr lang="ru-RU" sz="1900" b="1" i="1" dirty="0" smtClean="0">
                <a:latin typeface="Times New Roman"/>
                <a:ea typeface="Times New Roman"/>
              </a:rPr>
              <a:t>, академического отпуска, отпуска по беременности и родам или отпуска по уходу за ребенком.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1900" b="1" i="1" dirty="0" smtClean="0">
                <a:latin typeface="Times New Roman"/>
                <a:ea typeface="Times New Roman"/>
              </a:rPr>
              <a:t>п.7. При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выборе меры дисциплинарного взыскания </a:t>
            </a:r>
            <a:r>
              <a:rPr lang="ru-RU" sz="1900" b="1" i="1" dirty="0" smtClean="0">
                <a:latin typeface="Times New Roman"/>
                <a:ea typeface="Times New Roman"/>
              </a:rPr>
              <a:t>организация, осуществляющая образовательную деятельность,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должна учитывать тяжесть дисциплинарного проступка</a:t>
            </a:r>
            <a:r>
              <a:rPr lang="ru-RU" sz="1900" b="1" i="1" dirty="0" smtClean="0">
                <a:latin typeface="Times New Roman"/>
                <a:ea typeface="Times New Roman"/>
              </a:rPr>
              <a:t>,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причины и обстоятельства</a:t>
            </a:r>
            <a:r>
              <a:rPr lang="ru-RU" sz="1900" b="1" i="1" dirty="0" smtClean="0">
                <a:latin typeface="Times New Roman"/>
                <a:ea typeface="Times New Roman"/>
              </a:rPr>
              <a:t>, при которых он совершен, предыдущее поведение обучающегося, его психофизическое и эмоциональное состояние, а также мнение советов обучающихся, советов родителей.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1900" b="1" i="1" dirty="0" smtClean="0">
                <a:latin typeface="Times New Roman"/>
                <a:ea typeface="Times New Roman"/>
              </a:rPr>
              <a:t>п.8. По решению организации, осуществляющей образовательную деятельность,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за неоднократное</a:t>
            </a:r>
            <a:r>
              <a:rPr lang="ru-RU" sz="1900" b="1" i="1" dirty="0" smtClean="0">
                <a:latin typeface="Times New Roman"/>
                <a:ea typeface="Times New Roman"/>
              </a:rPr>
              <a:t> совершение дисциплинарных проступков, предусмотренных частью 4 статьи 43 закона «Об образовании в РФ», допускается применение отчисления несовершеннолетнего обучающегося, достигшего возраста пятнадцати лет, из организации, осуществляющей образовательную деятельность, как меры дисциплинарного взыскания.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Отчисление </a:t>
            </a:r>
            <a:r>
              <a:rPr lang="ru-RU" sz="1900" b="1" i="1" dirty="0" smtClean="0">
                <a:latin typeface="Times New Roman"/>
                <a:ea typeface="Times New Roman"/>
              </a:rPr>
              <a:t>несовершеннолетнего обучающегося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применяется</a:t>
            </a:r>
            <a:r>
              <a:rPr lang="ru-RU" sz="1900" b="1" i="1" dirty="0" smtClean="0">
                <a:latin typeface="Times New Roman"/>
                <a:ea typeface="Times New Roman"/>
              </a:rPr>
              <a:t>,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если иные меры </a:t>
            </a:r>
            <a:r>
              <a:rPr lang="ru-RU" sz="1900" b="1" i="1" dirty="0" smtClean="0">
                <a:latin typeface="Times New Roman"/>
                <a:ea typeface="Times New Roman"/>
              </a:rPr>
              <a:t>дисциплинарного взыскания и меры педагогического воздействия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не дали результата </a:t>
            </a:r>
            <a:r>
              <a:rPr lang="ru-RU" sz="1900" b="1" i="1" dirty="0" smtClean="0">
                <a:latin typeface="Times New Roman"/>
                <a:ea typeface="Times New Roman"/>
              </a:rPr>
              <a:t>и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дальнейшее его пребывание </a:t>
            </a:r>
            <a:r>
              <a:rPr lang="ru-RU" sz="1900" b="1" i="1" dirty="0" smtClean="0">
                <a:latin typeface="Times New Roman"/>
                <a:ea typeface="Times New Roman"/>
              </a:rPr>
              <a:t>в организации, осуществляющей образовательную деятельность, 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оказывает отрицательное влияние на других обучающихся, нарушает их права и права работников организации</a:t>
            </a:r>
            <a:r>
              <a:rPr lang="ru-RU" sz="1900" b="1" i="1" dirty="0" smtClean="0">
                <a:latin typeface="Times New Roman"/>
                <a:ea typeface="Times New Roman"/>
              </a:rPr>
              <a:t>, осуществляющей образовательную деятельность, а также нормальное функционирование организации, осуществляющей образовательную деятельность.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7498" y="1343278"/>
            <a:ext cx="1151496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1900" b="1" i="1" dirty="0">
                <a:latin typeface="Times New Roman"/>
                <a:ea typeface="Times New Roman"/>
              </a:rPr>
              <a:t>п</a:t>
            </a:r>
            <a:r>
              <a:rPr lang="ru-RU" sz="1900" b="1" i="1" dirty="0" smtClean="0">
                <a:latin typeface="Times New Roman"/>
                <a:ea typeface="Times New Roman"/>
              </a:rPr>
              <a:t>.9</a:t>
            </a:r>
            <a:r>
              <a:rPr lang="ru-RU" sz="1900" b="1" i="1" dirty="0">
                <a:latin typeface="Times New Roman"/>
                <a:ea typeface="Times New Roman"/>
              </a:rPr>
              <a:t>.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Решение об отчислении </a:t>
            </a:r>
            <a:r>
              <a:rPr lang="ru-RU" sz="1900" b="1" i="1" dirty="0">
                <a:latin typeface="Times New Roman"/>
                <a:ea typeface="Times New Roman"/>
              </a:rPr>
              <a:t>несовершеннолетнего обучающегося, достигшего возраста пятнадцати лет и не получившего основного общего образования,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как мера дисциплинарного взыскания </a:t>
            </a:r>
            <a:r>
              <a:rPr lang="ru-RU" sz="1900" b="1" i="1" dirty="0">
                <a:latin typeface="Times New Roman"/>
                <a:ea typeface="Times New Roman"/>
              </a:rPr>
              <a:t>принимается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с учетом мнения его родителей </a:t>
            </a:r>
            <a:r>
              <a:rPr lang="ru-RU" sz="1900" b="1" i="1" dirty="0">
                <a:latin typeface="Times New Roman"/>
                <a:ea typeface="Times New Roman"/>
              </a:rPr>
              <a:t>(законных представителей) и с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согласия комиссии по делам несовершеннолетних</a:t>
            </a:r>
            <a:r>
              <a:rPr lang="ru-RU" sz="1900" b="1" i="1" dirty="0">
                <a:latin typeface="Times New Roman"/>
                <a:ea typeface="Times New Roman"/>
              </a:rPr>
              <a:t> и защите их прав. Решение об отчислении детей-сирот и детей, оставшихся без попечения родителей, принимается с согласия комиссии по делам несовершеннолетних и защите их прав и органа опеки и попечительства. </a:t>
            </a:r>
            <a:endParaRPr lang="ru-RU" sz="1900" b="1" i="1" dirty="0" smtClean="0">
              <a:latin typeface="Times New Roman"/>
              <a:ea typeface="Times New Roman"/>
            </a:endParaRP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2000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(Участие </a:t>
            </a:r>
            <a:r>
              <a:rPr lang="ru-RU" sz="2000" b="1" i="1" dirty="0">
                <a:solidFill>
                  <a:srgbClr val="7030A0"/>
                </a:solidFill>
                <a:latin typeface="Times New Roman"/>
                <a:ea typeface="Times New Roman"/>
              </a:rPr>
              <a:t>комиссии по делам несовершеннолетних и органов местного самоуправления предусматривается только в случае отчисления несовершеннолетнего обучающегося, достигшего возраста 15 лет и не получившего основного общего образования (в качестве меры дисциплинарного взыскания), либо в случае оставления обучающимся, достигшим возраста 15 лет, общеобразовательной организации до получения основного общего образования (ч. 9, 10 ст. 43, ч. 6 ст. 66 Закона об образовании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).</a:t>
            </a:r>
            <a:endParaRPr lang="ru-RU" sz="2000" b="1" i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746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0326" y="793020"/>
            <a:ext cx="11628254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!!!</a:t>
            </a:r>
            <a:r>
              <a:rPr lang="ru-RU" sz="1900" b="1" i="1" dirty="0">
                <a:latin typeface="Times New Roman"/>
                <a:ea typeface="Times New Roman"/>
              </a:rPr>
              <a:t>В соответствии с </a:t>
            </a:r>
            <a:r>
              <a:rPr lang="ru-RU" sz="1900" b="1" i="1" dirty="0" smtClean="0">
                <a:latin typeface="Times New Roman"/>
                <a:ea typeface="Times New Roman"/>
              </a:rPr>
              <a:t>пунктом 6 </a:t>
            </a:r>
            <a:r>
              <a:rPr lang="ru-RU" sz="1900" b="1" i="1" dirty="0">
                <a:latin typeface="Times New Roman"/>
                <a:ea typeface="Times New Roman"/>
              </a:rPr>
              <a:t>статьи 66 закона «Об образовании в РФ»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по согласию родителей </a:t>
            </a:r>
            <a:r>
              <a:rPr lang="ru-RU" sz="1900" b="1" i="1" dirty="0">
                <a:latin typeface="Times New Roman"/>
                <a:ea typeface="Times New Roman"/>
              </a:rPr>
              <a:t>(законных представителей) несовершеннолетнего обучающегося,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комиссии по делам несовершеннолетних </a:t>
            </a:r>
            <a:r>
              <a:rPr lang="ru-RU" sz="1900" b="1" i="1" dirty="0">
                <a:latin typeface="Times New Roman"/>
                <a:ea typeface="Times New Roman"/>
              </a:rPr>
              <a:t>и защите их прав и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органа местного самоуправления</a:t>
            </a:r>
            <a:r>
              <a:rPr lang="ru-RU" sz="1900" b="1" i="1" dirty="0">
                <a:latin typeface="Times New Roman"/>
                <a:ea typeface="Times New Roman"/>
              </a:rPr>
              <a:t>, осуществляющего управление в сфере образования, обучающийся, достигший возраста пятнадцати лет, может оставить общеобразовательную организацию до получения основного общего образования. Комиссия по делам несовершеннолетних и защите их прав совместно с родителями (законными представителями) несовершеннолетнего, оставившего общеобразовательную организацию до получения основного общего образования, и органом местного самоуправления, осуществляющим управление в сфере образования, не позднее чем в месячный срок принимает меры по продолжению освоения несовершеннолетним образовательной программы основного общего образования в иной форме обучения и с его согласия по трудоустройству</a:t>
            </a:r>
            <a:r>
              <a:rPr lang="ru-RU" sz="1900" b="1" i="1" dirty="0" smtClean="0">
                <a:latin typeface="Times New Roman"/>
                <a:ea typeface="Times New Roman"/>
              </a:rPr>
              <a:t>.</a:t>
            </a:r>
            <a:endParaRPr lang="ru-RU" sz="1900" b="1" i="1" dirty="0">
              <a:latin typeface="Times New Roman"/>
              <a:ea typeface="Times New Roman"/>
            </a:endParaRP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1900" b="1" i="1" dirty="0" smtClean="0">
                <a:latin typeface="Times New Roman"/>
                <a:ea typeface="Times New Roman"/>
              </a:rPr>
              <a:t>п.10</a:t>
            </a:r>
            <a:r>
              <a:rPr lang="ru-RU" sz="1900" b="1" i="1" dirty="0">
                <a:latin typeface="Times New Roman"/>
                <a:ea typeface="Times New Roman"/>
              </a:rPr>
              <a:t>.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Организация</a:t>
            </a:r>
            <a:r>
              <a:rPr lang="ru-RU" sz="1900" b="1" i="1" dirty="0">
                <a:latin typeface="Times New Roman"/>
                <a:ea typeface="Times New Roman"/>
              </a:rPr>
              <a:t>, осуществляющая образовательную деятельность,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незамедлительно</a:t>
            </a:r>
            <a:r>
              <a:rPr lang="ru-RU" sz="1900" b="1" i="1" dirty="0">
                <a:latin typeface="Times New Roman"/>
                <a:ea typeface="Times New Roman"/>
              </a:rPr>
              <a:t> обязана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проинформировать об отчислении </a:t>
            </a:r>
            <a:r>
              <a:rPr lang="ru-RU" sz="1900" b="1" i="1" dirty="0">
                <a:latin typeface="Times New Roman"/>
                <a:ea typeface="Times New Roman"/>
              </a:rPr>
              <a:t>несовершеннолетнего обучающегося в качестве меры дисциплинарного взыскания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орган местного самоуправления</a:t>
            </a:r>
            <a:r>
              <a:rPr lang="ru-RU" sz="1900" b="1" i="1" dirty="0">
                <a:latin typeface="Times New Roman"/>
                <a:ea typeface="Times New Roman"/>
              </a:rPr>
              <a:t>, осуществляющий управление в сфере образования.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Орган местного самоуправления</a:t>
            </a:r>
            <a:r>
              <a:rPr lang="ru-RU" sz="1900" b="1" i="1" dirty="0">
                <a:latin typeface="Times New Roman"/>
                <a:ea typeface="Times New Roman"/>
              </a:rPr>
              <a:t>, осуществляющий управление в сфере образования, и родители (законные представители) несовершеннолетнего обучающегося, отчисленного из организации, осуществляющей образовательную деятельность,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не позднее чем в месячный срок принимают меры</a:t>
            </a:r>
            <a:r>
              <a:rPr lang="ru-RU" sz="1900" b="1" i="1" dirty="0">
                <a:latin typeface="Times New Roman"/>
                <a:ea typeface="Times New Roman"/>
              </a:rPr>
              <a:t>, обеспечивающие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получение </a:t>
            </a:r>
            <a:r>
              <a:rPr lang="ru-RU" sz="1900" b="1" i="1" dirty="0">
                <a:latin typeface="Times New Roman"/>
                <a:ea typeface="Times New Roman"/>
              </a:rPr>
              <a:t>несовершеннолетним обучающимся </a:t>
            </a:r>
            <a:r>
              <a:rPr lang="ru-RU" sz="19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общего образования</a:t>
            </a:r>
            <a:r>
              <a:rPr lang="ru-RU" sz="1900" b="1" i="1" dirty="0" smtClean="0">
                <a:latin typeface="Times New Roman"/>
                <a:ea typeface="Times New Roman"/>
              </a:rPr>
              <a:t>.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endParaRPr lang="ru-RU" b="1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458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7498" y="1343278"/>
            <a:ext cx="11514966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200"/>
              </a:spcBef>
              <a:spcAft>
                <a:spcPts val="0"/>
              </a:spcAft>
            </a:pPr>
            <a:endParaRPr lang="ru-RU" sz="1900" b="1" i="1" dirty="0">
              <a:latin typeface="Times New Roman"/>
              <a:ea typeface="Times New Roman"/>
            </a:endParaRP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endParaRPr lang="ru-RU" b="1" i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498" y="1043873"/>
            <a:ext cx="1161207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200"/>
              </a:spcBef>
              <a:spcAft>
                <a:spcPts val="0"/>
              </a:spcAft>
            </a:pPr>
            <a:endParaRPr lang="ru-RU" b="1" i="1" dirty="0" smtClean="0">
              <a:latin typeface="Times New Roman"/>
              <a:ea typeface="Times New Roman"/>
            </a:endParaRP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п.11</a:t>
            </a:r>
            <a:r>
              <a:rPr lang="ru-RU" b="1" i="1" dirty="0">
                <a:latin typeface="Times New Roman"/>
                <a:ea typeface="Times New Roman"/>
              </a:rPr>
              <a:t>.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Обучающийся, родители </a:t>
            </a:r>
            <a:r>
              <a:rPr lang="ru-RU" b="1" i="1" dirty="0">
                <a:latin typeface="Times New Roman"/>
                <a:ea typeface="Times New Roman"/>
              </a:rPr>
              <a:t>(законные представители) несовершеннолетнего обучающегося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вправе обжаловать</a:t>
            </a:r>
            <a:r>
              <a:rPr lang="ru-RU" b="1" i="1" dirty="0">
                <a:latin typeface="Times New Roman"/>
                <a:ea typeface="Times New Roman"/>
              </a:rPr>
              <a:t> в комиссию по урегулированию споров между участниками образовательных отношений меры дисциплинарного взыскания и их применение к обучающемуся</a:t>
            </a:r>
            <a:r>
              <a:rPr lang="ru-RU" b="1" i="1" dirty="0" smtClean="0">
                <a:latin typeface="Times New Roman"/>
                <a:ea typeface="Times New Roman"/>
              </a:rPr>
              <a:t>.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п.12. </a:t>
            </a:r>
            <a:r>
              <a:rPr lang="ru-RU" b="1" i="1" dirty="0">
                <a:latin typeface="Times New Roman"/>
                <a:ea typeface="Times New Roman"/>
              </a:rPr>
              <a:t>Решение комиссии по урегулированию споров между участниками образовательных отношений является обязательным для всех участников образовательных отношений в организации, осуществляющей образовательную деятельность, и подлежит исполнению в сроки, предусмотренные указанным решением. 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п.13. </a:t>
            </a:r>
            <a:r>
              <a:rPr lang="ru-RU" b="1" i="1" dirty="0">
                <a:latin typeface="Times New Roman"/>
                <a:ea typeface="Times New Roman"/>
              </a:rPr>
              <a:t>Решение комиссии по урегулированию споров между участниками образовательных отношений может быть обжаловано в установленном законодательством Российской Федерации порядке. 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п.14.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Порядок применения </a:t>
            </a:r>
            <a:r>
              <a:rPr lang="ru-RU" b="1" i="1" dirty="0">
                <a:latin typeface="Times New Roman"/>
                <a:ea typeface="Times New Roman"/>
              </a:rPr>
              <a:t>к обучающимся по образовательным программам основного общего образования, образовательным программам среднего общего образования, образовательным программам среднего профессионального образования </a:t>
            </a: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мер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дисциплинарного взыскания </a:t>
            </a:r>
            <a:r>
              <a:rPr lang="ru-RU" b="1" i="1" dirty="0">
                <a:latin typeface="Times New Roman"/>
                <a:ea typeface="Times New Roman"/>
              </a:rPr>
              <a:t>и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снятия их </a:t>
            </a:r>
            <a:r>
              <a:rPr lang="ru-RU" b="1" i="1" dirty="0">
                <a:latin typeface="Times New Roman"/>
                <a:ea typeface="Times New Roman"/>
              </a:rPr>
              <a:t>с указанных обучающихся устанавливается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31409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78F7C0-C0FE-4725-84EF-407961E512E5}"/>
              </a:ext>
            </a:extLst>
          </p:cNvPr>
          <p:cNvSpPr txBox="1"/>
          <p:nvPr/>
        </p:nvSpPr>
        <p:spPr>
          <a:xfrm rot="21327969">
            <a:off x="7530957" y="1413675"/>
            <a:ext cx="3400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-1" y="12329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4995" y="1173345"/>
            <a:ext cx="1087569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обучающимся и снятия с обучающихся мер дисциплинарного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взыскания, утвержденный приказом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15.03.2013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185</a:t>
            </a:r>
          </a:p>
          <a:p>
            <a:pPr indent="3429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latin typeface="Times New Roman"/>
                <a:ea typeface="Times New Roman"/>
              </a:rPr>
              <a:t>Порядок </a:t>
            </a:r>
            <a:r>
              <a:rPr lang="ru-RU" sz="2000" b="1" i="1" dirty="0">
                <a:latin typeface="Times New Roman"/>
                <a:ea typeface="Times New Roman"/>
              </a:rPr>
              <a:t>применения к обучающимся и снятия с обучающихся мер дисциплинарного взыскания определяет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правила применения </a:t>
            </a:r>
            <a:r>
              <a:rPr lang="ru-RU" sz="2000" b="1" i="1" dirty="0">
                <a:latin typeface="Times New Roman"/>
                <a:ea typeface="Times New Roman"/>
              </a:rPr>
              <a:t>к обучающимся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и снятия </a:t>
            </a:r>
            <a:r>
              <a:rPr lang="ru-RU" sz="2000" b="1" i="1" dirty="0">
                <a:latin typeface="Times New Roman"/>
                <a:ea typeface="Times New Roman"/>
              </a:rPr>
              <a:t>с обучающихся в организации, осуществляющей образовательную деятельность,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мер дисциплинарного взыскания.</a:t>
            </a:r>
          </a:p>
          <a:p>
            <a:pPr algn="just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.За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дисциплинарный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проступок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быть применена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мера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дисциплинарного взыскания.</a:t>
            </a:r>
          </a:p>
          <a:p>
            <a:pPr algn="just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меры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дисциплинарного взыскания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осуществляющая образовательную деятельность,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затребовать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обучающегося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письменное объяснение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по истечении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 учебных дней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указанное объяснение обучающимся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составляется соответствующий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акт.</a:t>
            </a:r>
          </a:p>
          <a:p>
            <a:pPr algn="just"/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уклонение обучающегося от предоставления им письменного объяснения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является препятствием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применения меры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дисциплинарного взыскания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564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8945" y="1011504"/>
            <a:ext cx="1147450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дисциплинарного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применяется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одного месяца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обнаружения проступка и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шести месяцев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его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считая времени отсутствия обучающегося,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(каникулы, болезнь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времени, необходимого на учет мнения советов обучающихся, представительных органов обучающихся, советов родителей (законных представителей) несовершеннолетних обучающихся организации, осуществляющей образовательную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деятельность),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семи учебных дней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представления руководителю организации, осуществляющей образовательную деятельность,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мотивированного мнения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советов и органов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письменной форме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Отчисление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обучающегося как мера дисциплинарного взыскания </a:t>
            </a:r>
            <a:r>
              <a:rPr lang="ru-RU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применяется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</a:t>
            </a:r>
            <a:r>
              <a:rPr lang="ru-RU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ранее примененных к обучающемуся мер дисциплинарного взыскания </a:t>
            </a:r>
            <a:r>
              <a:rPr lang="ru-RU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истекли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(или) </a:t>
            </a:r>
            <a:r>
              <a:rPr lang="ru-RU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дисциплинарного взыскания </a:t>
            </a:r>
            <a:r>
              <a:rPr lang="ru-RU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сняты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установленном порядке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обучающемуся меры дисциплинарного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 оформляется приказом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(распоряжением) руководителя организации, осуществляющей образовательную деятельность, который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доводится до обучающегося, родителей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(законных представителей) несовершеннолетнего обучающегося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роспись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 учебных дней со дня его издания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считая времени отсутствия обучающегося в организации, осуществляющей образовательную деятельность.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обучающегося, родителей (законных представителей) несовершеннолетнего обучающегося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указанным приказом (распоряжением) под роспись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соответствующим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актом.</a:t>
            </a:r>
          </a:p>
        </p:txBody>
      </p:sp>
    </p:spTree>
    <p:extLst>
      <p:ext uri="{BB962C8B-B14F-4D97-AF65-F5344CB8AC3E}">
        <p14:creationId xmlns:p14="http://schemas.microsoft.com/office/powerpoint/2010/main" val="421933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B635F97-E79C-4254-8DBD-5B36AE019E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3" cy="729465"/>
          </a:xfrm>
          <a:prstGeom prst="rect">
            <a:avLst/>
          </a:prstGeom>
          <a:solidFill>
            <a:srgbClr val="CC00CC"/>
          </a:solidFill>
          <a:ln>
            <a:solidFill>
              <a:srgbClr val="8E87A3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ru-RU" altLang="ru-RU" sz="1800" b="1" dirty="0">
              <a:solidFill>
                <a:srgbClr val="403A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5590" y="914401"/>
            <a:ext cx="1140977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Следует помнить, что для </a:t>
            </a:r>
            <a:r>
              <a:rPr lang="ru-RU" b="1" i="1" dirty="0">
                <a:latin typeface="Times New Roman"/>
                <a:ea typeface="Times New Roman"/>
              </a:rPr>
              <a:t>признания </a:t>
            </a:r>
            <a:r>
              <a:rPr lang="ru-RU" b="1" i="1" dirty="0" smtClean="0">
                <a:latin typeface="Times New Roman"/>
                <a:ea typeface="Times New Roman"/>
              </a:rPr>
              <a:t>отчисления </a:t>
            </a:r>
            <a:r>
              <a:rPr lang="ru-RU" b="1" i="1" dirty="0">
                <a:latin typeface="Times New Roman"/>
                <a:ea typeface="Times New Roman"/>
              </a:rPr>
              <a:t>как </a:t>
            </a:r>
            <a:r>
              <a:rPr lang="ru-RU" b="1" i="1" dirty="0" smtClean="0">
                <a:latin typeface="Times New Roman"/>
                <a:ea typeface="Times New Roman"/>
              </a:rPr>
              <a:t>меры </a:t>
            </a:r>
            <a:r>
              <a:rPr lang="ru-RU" b="1" i="1" dirty="0">
                <a:latin typeface="Times New Roman"/>
                <a:ea typeface="Times New Roman"/>
              </a:rPr>
              <a:t>дисциплинарного </a:t>
            </a:r>
            <a:r>
              <a:rPr lang="ru-RU" b="1" i="1" dirty="0" smtClean="0">
                <a:latin typeface="Times New Roman"/>
                <a:ea typeface="Times New Roman"/>
              </a:rPr>
              <a:t>взыскания соответствующим </a:t>
            </a:r>
            <a:r>
              <a:rPr lang="ru-RU" b="1" i="1" dirty="0">
                <a:latin typeface="Times New Roman"/>
                <a:ea typeface="Times New Roman"/>
              </a:rPr>
              <a:t>Закону необходимо:</a:t>
            </a:r>
          </a:p>
          <a:p>
            <a:pPr indent="34290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1) наличие юридического основания для применения дисциплинарного взыскания;</a:t>
            </a:r>
          </a:p>
          <a:p>
            <a:pPr indent="342900" algn="just"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2</a:t>
            </a:r>
            <a:r>
              <a:rPr lang="ru-RU" b="1" i="1" dirty="0">
                <a:latin typeface="Times New Roman"/>
                <a:ea typeface="Times New Roman"/>
              </a:rPr>
              <a:t>) соблюдение образовательной организацией процедуры, регламентированной Порядком применения к обучающимся и снятия с обучающихся мер дисциплинарного взыскания, утв. Приказом </a:t>
            </a:r>
            <a:r>
              <a:rPr lang="ru-RU" b="1" i="1" dirty="0" err="1">
                <a:latin typeface="Times New Roman"/>
                <a:ea typeface="Times New Roman"/>
              </a:rPr>
              <a:t>Минобрнауки</a:t>
            </a:r>
            <a:r>
              <a:rPr lang="ru-RU" b="1" i="1" dirty="0">
                <a:latin typeface="Times New Roman"/>
                <a:ea typeface="Times New Roman"/>
              </a:rPr>
              <a:t> от 15 марта 2013 г. </a:t>
            </a:r>
            <a:r>
              <a:rPr lang="ru-RU" b="1" i="1" dirty="0" smtClean="0">
                <a:latin typeface="Times New Roman"/>
                <a:ea typeface="Times New Roman"/>
              </a:rPr>
              <a:t>№ </a:t>
            </a:r>
            <a:r>
              <a:rPr lang="ru-RU" b="1" i="1" dirty="0">
                <a:latin typeface="Times New Roman"/>
                <a:ea typeface="Times New Roman"/>
              </a:rPr>
              <a:t>185.</a:t>
            </a:r>
          </a:p>
          <a:p>
            <a:pPr indent="342900" algn="just">
              <a:spcAft>
                <a:spcPts val="0"/>
              </a:spcAft>
            </a:pPr>
            <a:endParaRPr lang="ru-RU" b="1" i="1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Следует </a:t>
            </a:r>
            <a:r>
              <a:rPr lang="ru-RU" b="1" i="1" dirty="0">
                <a:latin typeface="Times New Roman"/>
                <a:ea typeface="Times New Roman"/>
              </a:rPr>
              <a:t>также учитывать, что отчисление является самой строгой мерой дисциплинарной ответственности и может применяться только при существенных нарушениях учебной дисциплины. Таковыми признаются грубое или систематическое нарушение устава образовательной организации, правил внутреннего распорядка обучающихся, правил проживания в общежитии, иных локальных нормативных актов по вопросам организации и осуществления образовательной деятельности, повлекшее за собой нарушение прав и законных интересов других обучающихся, работников образовательной организации, препятствия нормальному функционированию образовательной организации.</a:t>
            </a:r>
          </a:p>
          <a:p>
            <a:pPr indent="342900" algn="just">
              <a:spcAft>
                <a:spcPts val="0"/>
              </a:spcAft>
            </a:pPr>
            <a:endParaRPr lang="ru-RU" b="1" i="1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</a:rPr>
              <a:t>Следует </a:t>
            </a:r>
            <a:r>
              <a:rPr lang="ru-RU" b="1" i="1" dirty="0">
                <a:latin typeface="Times New Roman"/>
                <a:ea typeface="Times New Roman"/>
              </a:rPr>
              <a:t>помнить: какова бы ни была тяжесть совершенного проступка, отчисление как мера дисциплинарного взыскания не может применяться к несовершеннолетним, не достигшим пятнадцатилетнего </a:t>
            </a:r>
            <a:r>
              <a:rPr lang="ru-RU" b="1" i="1" dirty="0" smtClean="0">
                <a:latin typeface="Times New Roman"/>
                <a:ea typeface="Times New Roman"/>
              </a:rPr>
              <a:t>возраста.</a:t>
            </a:r>
            <a:endParaRPr lang="ru-RU" b="1" i="1" dirty="0">
              <a:latin typeface="Times New Roman"/>
              <a:ea typeface="Times New Roman"/>
            </a:endParaRP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endParaRPr lang="ru-RU" b="1" i="1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</a:rPr>
              <a:t> </a:t>
            </a:r>
            <a:endParaRPr lang="ru-RU" b="1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1523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1308</Words>
  <Application>Microsoft Office PowerPoint</Application>
  <PresentationFormat>Произвольный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2021-09-07T09:18:23Z</dcterms:created>
  <dcterms:modified xsi:type="dcterms:W3CDTF">2023-04-12T00:26:18Z</dcterms:modified>
</cp:coreProperties>
</file>